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20"/>
  </p:notesMasterIdLst>
  <p:handoutMasterIdLst>
    <p:handoutMasterId r:id="rId21"/>
  </p:handoutMasterIdLst>
  <p:sldIdLst>
    <p:sldId id="259" r:id="rId2"/>
    <p:sldId id="260" r:id="rId3"/>
    <p:sldId id="262" r:id="rId4"/>
    <p:sldId id="266" r:id="rId5"/>
    <p:sldId id="263" r:id="rId6"/>
    <p:sldId id="265" r:id="rId7"/>
    <p:sldId id="264" r:id="rId8"/>
    <p:sldId id="267" r:id="rId9"/>
    <p:sldId id="268" r:id="rId10"/>
    <p:sldId id="269" r:id="rId11"/>
    <p:sldId id="270" r:id="rId12"/>
    <p:sldId id="271" r:id="rId13"/>
    <p:sldId id="277" r:id="rId14"/>
    <p:sldId id="273" r:id="rId15"/>
    <p:sldId id="274" r:id="rId16"/>
    <p:sldId id="275" r:id="rId17"/>
    <p:sldId id="276" r:id="rId18"/>
    <p:sldId id="261" r:id="rId19"/>
  </p:sldIdLst>
  <p:sldSz cx="12192000" cy="6858000"/>
  <p:notesSz cx="6884988" cy="10018713"/>
  <p:embeddedFontLst>
    <p:embeddedFont>
      <p:font typeface="MS PGothic" panose="020B0600070205080204" pitchFamily="34" charset="-128"/>
      <p:regular r:id="rId22"/>
    </p:embeddedFont>
    <p:embeddedFont>
      <p:font typeface="Ericsson Capital TT" panose="02000503000000020004" pitchFamily="2" charset="0"/>
      <p:regular r:id="rId2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2"/>
            <p14:sldId id="266"/>
            <p14:sldId id="263"/>
            <p14:sldId id="265"/>
            <p14:sldId id="264"/>
            <p14:sldId id="267"/>
            <p14:sldId id="268"/>
            <p14:sldId id="269"/>
            <p14:sldId id="270"/>
            <p14:sldId id="271"/>
            <p14:sldId id="277"/>
            <p14:sldId id="273"/>
            <p14:sldId id="274"/>
            <p14:sldId id="275"/>
            <p14:sldId id="276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5319" autoAdjust="0"/>
  </p:normalViewPr>
  <p:slideViewPr>
    <p:cSldViewPr snapToGrid="0" snapToObjects="1">
      <p:cViewPr varScale="1">
        <p:scale>
          <a:sx n="71" d="100"/>
          <a:sy n="71" d="100"/>
        </p:scale>
        <p:origin x="102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Discussion on eVOLP Solutions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2017-06-05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2017-06-05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Discussion on eVOLP Solutions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2017-06-05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D51C0-8296-4036-B05B-9F441CBCCB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Discussion on eVOLP Solutions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2017-06-05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3F89A0-23A3-450C-AF1E-54B5513811E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Discussion on eVOLP Solutions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127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2017-05-04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DFF09D-54C3-42CB-8D3B-128554B15B53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eVoLP Tentative Solution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48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2017-05-04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DFF09D-54C3-42CB-8D3B-128554B15B53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eVoLP Tentative Solution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485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2017-05-04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DFF09D-54C3-42CB-8D3B-128554B15B53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eVoLP Tentative Solution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849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2017-06-05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8A466-4166-46A1-A796-693DAA5FFA7B}" type="slidenum">
              <a:rPr lang="en-US" smtClean="0"/>
              <a:t>18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Discussion on eVOLP Solutions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276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Discussion on eVOLP Solutions  |  Commercial in confidence  |  2017-06-05  |  Page </a:t>
            </a:r>
            <a:fld id="{8118536D-D772-465B-A994-E52F4C1B1E5E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Discussion on </a:t>
            </a:r>
            <a:r>
              <a:rPr lang="en-US" dirty="0" err="1"/>
              <a:t>eVOLP</a:t>
            </a:r>
            <a:r>
              <a:rPr lang="en-US" dirty="0"/>
              <a:t> Solutions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S4-AHM353</a:t>
            </a:r>
          </a:p>
          <a:p>
            <a:r>
              <a:rPr lang="en-US" dirty="0"/>
              <a:t>Bo Burman, Ericsson LM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6.2: Adaptive Session</a:t>
            </a:r>
          </a:p>
        </p:txBody>
      </p:sp>
      <p:grpSp>
        <p:nvGrpSpPr>
          <p:cNvPr id="27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28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9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0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31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2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33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cxnSpLocks/>
            <a:stCxn id="69" idx="2"/>
          </p:cNvCxnSpPr>
          <p:nvPr/>
        </p:nvCxnSpPr>
        <p:spPr bwMode="auto">
          <a:xfrm>
            <a:off x="8533913" y="2242757"/>
            <a:ext cx="3393" cy="40591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>
            <a:cxnSpLocks/>
          </p:cNvCxnSpPr>
          <p:nvPr/>
        </p:nvCxnSpPr>
        <p:spPr bwMode="auto">
          <a:xfrm flipV="1">
            <a:off x="1032808" y="2850629"/>
            <a:ext cx="7504498" cy="1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1200064" y="2255267"/>
            <a:ext cx="2100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1. RTP with CMR based</a:t>
            </a:r>
            <a:br>
              <a:rPr lang="en-US" sz="1400" dirty="0"/>
            </a:br>
            <a:r>
              <a:rPr lang="en-US" sz="1400" dirty="0"/>
              <a:t>on UL channel quality</a:t>
            </a:r>
          </a:p>
        </p:txBody>
      </p:sp>
      <p:cxnSp>
        <p:nvCxnSpPr>
          <p:cNvPr id="50" name="Straight Arrow Connector 49"/>
          <p:cNvCxnSpPr>
            <a:cxnSpLocks/>
          </p:cNvCxnSpPr>
          <p:nvPr/>
        </p:nvCxnSpPr>
        <p:spPr bwMode="auto">
          <a:xfrm flipH="1">
            <a:off x="8533913" y="3944308"/>
            <a:ext cx="2574403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8720054" y="3356757"/>
            <a:ext cx="2231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2. RTP with CMR based</a:t>
            </a:r>
            <a:br>
              <a:rPr lang="en-US" sz="1400" dirty="0"/>
            </a:br>
            <a:r>
              <a:rPr lang="en-US" sz="1400" dirty="0"/>
              <a:t>on remote DL RTP quality</a:t>
            </a:r>
          </a:p>
        </p:txBody>
      </p:sp>
      <p:cxnSp>
        <p:nvCxnSpPr>
          <p:cNvPr id="54" name="Straight Arrow Connector 53"/>
          <p:cNvCxnSpPr>
            <a:cxnSpLocks/>
          </p:cNvCxnSpPr>
          <p:nvPr/>
        </p:nvCxnSpPr>
        <p:spPr bwMode="auto">
          <a:xfrm flipH="1">
            <a:off x="1026832" y="3944308"/>
            <a:ext cx="7510474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66" name="Group 9"/>
          <p:cNvGrpSpPr>
            <a:grpSpLocks noChangeAspect="1"/>
          </p:cNvGrpSpPr>
          <p:nvPr/>
        </p:nvGrpSpPr>
        <p:grpSpPr bwMode="auto">
          <a:xfrm>
            <a:off x="8247370" y="1436306"/>
            <a:ext cx="576262" cy="825500"/>
            <a:chOff x="646" y="2283"/>
            <a:chExt cx="363" cy="520"/>
          </a:xfrm>
        </p:grpSpPr>
        <p:sp>
          <p:nvSpPr>
            <p:cNvPr id="67" name="AutoShape 10"/>
            <p:cNvSpPr>
              <a:spLocks noChangeAspect="1" noChangeArrowheads="1"/>
            </p:cNvSpPr>
            <p:nvPr/>
          </p:nvSpPr>
          <p:spPr bwMode="auto">
            <a:xfrm>
              <a:off x="653" y="24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8" name="Oval 11"/>
            <p:cNvSpPr>
              <a:spLocks noChangeAspect="1" noChangeArrowheads="1"/>
            </p:cNvSpPr>
            <p:nvPr/>
          </p:nvSpPr>
          <p:spPr bwMode="auto">
            <a:xfrm>
              <a:off x="651" y="22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9" name="Text Box 12"/>
            <p:cNvSpPr txBox="1">
              <a:spLocks noChangeAspect="1" noChangeArrowheads="1"/>
            </p:cNvSpPr>
            <p:nvPr/>
          </p:nvSpPr>
          <p:spPr bwMode="auto">
            <a:xfrm>
              <a:off x="663" y="25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 dirty="0">
                  <a:ea typeface="MS PGothic" panose="020B0600070205080204" pitchFamily="34" charset="-128"/>
                </a:rPr>
                <a:t>MRFP</a:t>
              </a:r>
            </a:p>
          </p:txBody>
        </p:sp>
        <p:sp>
          <p:nvSpPr>
            <p:cNvPr id="70" name="Rectangle 13"/>
            <p:cNvSpPr>
              <a:spLocks noChangeAspect="1" noChangeArrowheads="1"/>
            </p:cNvSpPr>
            <p:nvPr/>
          </p:nvSpPr>
          <p:spPr bwMode="auto">
            <a:xfrm>
              <a:off x="646" y="22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71" name="Freeform 11"/>
            <p:cNvSpPr>
              <a:spLocks noChangeAspect="1" noEditPoints="1"/>
            </p:cNvSpPr>
            <p:nvPr/>
          </p:nvSpPr>
          <p:spPr bwMode="auto">
            <a:xfrm>
              <a:off x="646" y="2283"/>
              <a:ext cx="363" cy="519"/>
            </a:xfrm>
            <a:custGeom>
              <a:avLst/>
              <a:gdLst>
                <a:gd name="T0" fmla="*/ 306017 w 410"/>
                <a:gd name="T1" fmla="*/ 167322 h 589"/>
                <a:gd name="T2" fmla="*/ 287376 w 410"/>
                <a:gd name="T3" fmla="*/ 404536 h 589"/>
                <a:gd name="T4" fmla="*/ 12427 w 410"/>
                <a:gd name="T5" fmla="*/ 387592 h 589"/>
                <a:gd name="T6" fmla="*/ 159222 w 410"/>
                <a:gd name="T7" fmla="*/ 11296 h 589"/>
                <a:gd name="T8" fmla="*/ 312231 w 410"/>
                <a:gd name="T9" fmla="*/ 150378 h 589"/>
                <a:gd name="T10" fmla="*/ 318444 w 410"/>
                <a:gd name="T11" fmla="*/ 144730 h 589"/>
                <a:gd name="T12" fmla="*/ 0 w 410"/>
                <a:gd name="T13" fmla="*/ 144730 h 589"/>
                <a:gd name="T14" fmla="*/ 776 w 410"/>
                <a:gd name="T15" fmla="*/ 387592 h 589"/>
                <a:gd name="T16" fmla="*/ 287376 w 410"/>
                <a:gd name="T17" fmla="*/ 415832 h 589"/>
                <a:gd name="T18" fmla="*/ 318444 w 410"/>
                <a:gd name="T19" fmla="*/ 167322 h 589"/>
                <a:gd name="T20" fmla="*/ 257086 w 410"/>
                <a:gd name="T21" fmla="*/ 112960 h 589"/>
                <a:gd name="T22" fmla="*/ 224464 w 410"/>
                <a:gd name="T23" fmla="*/ 91780 h 589"/>
                <a:gd name="T24" fmla="*/ 237667 w 410"/>
                <a:gd name="T25" fmla="*/ 111548 h 589"/>
                <a:gd name="T26" fmla="*/ 119611 w 410"/>
                <a:gd name="T27" fmla="*/ 117195 h 589"/>
                <a:gd name="T28" fmla="*/ 236891 w 410"/>
                <a:gd name="T29" fmla="*/ 122844 h 589"/>
                <a:gd name="T30" fmla="*/ 224464 w 410"/>
                <a:gd name="T31" fmla="*/ 142612 h 589"/>
                <a:gd name="T32" fmla="*/ 233008 w 410"/>
                <a:gd name="T33" fmla="*/ 142612 h 589"/>
                <a:gd name="T34" fmla="*/ 257086 w 410"/>
                <a:gd name="T35" fmla="*/ 112960 h 589"/>
                <a:gd name="T36" fmla="*/ 85436 w 410"/>
                <a:gd name="T37" fmla="*/ 57892 h 589"/>
                <a:gd name="T38" fmla="*/ 94757 w 410"/>
                <a:gd name="T39" fmla="*/ 65658 h 589"/>
                <a:gd name="T40" fmla="*/ 192619 w 410"/>
                <a:gd name="T41" fmla="*/ 77660 h 589"/>
                <a:gd name="T42" fmla="*/ 192619 w 410"/>
                <a:gd name="T43" fmla="*/ 88955 h 589"/>
                <a:gd name="T44" fmla="*/ 94757 w 410"/>
                <a:gd name="T45" fmla="*/ 100957 h 589"/>
                <a:gd name="T46" fmla="*/ 90097 w 410"/>
                <a:gd name="T47" fmla="*/ 110842 h 589"/>
                <a:gd name="T48" fmla="*/ 62136 w 410"/>
                <a:gd name="T49" fmla="*/ 87544 h 589"/>
                <a:gd name="T50" fmla="*/ 256307 w 410"/>
                <a:gd name="T51" fmla="*/ 182853 h 589"/>
                <a:gd name="T52" fmla="*/ 223687 w 410"/>
                <a:gd name="T53" fmla="*/ 160967 h 589"/>
                <a:gd name="T54" fmla="*/ 236891 w 410"/>
                <a:gd name="T55" fmla="*/ 180735 h 589"/>
                <a:gd name="T56" fmla="*/ 118835 w 410"/>
                <a:gd name="T57" fmla="*/ 186383 h 589"/>
                <a:gd name="T58" fmla="*/ 236891 w 410"/>
                <a:gd name="T59" fmla="*/ 192031 h 589"/>
                <a:gd name="T60" fmla="*/ 223687 w 410"/>
                <a:gd name="T61" fmla="*/ 211799 h 589"/>
                <a:gd name="T62" fmla="*/ 233008 w 410"/>
                <a:gd name="T63" fmla="*/ 211799 h 589"/>
                <a:gd name="T64" fmla="*/ 256307 w 410"/>
                <a:gd name="T65" fmla="*/ 182853 h 589"/>
                <a:gd name="T66" fmla="*/ 85436 w 410"/>
                <a:gd name="T67" fmla="*/ 125668 h 589"/>
                <a:gd name="T68" fmla="*/ 94757 w 410"/>
                <a:gd name="T69" fmla="*/ 133433 h 589"/>
                <a:gd name="T70" fmla="*/ 192619 w 410"/>
                <a:gd name="T71" fmla="*/ 145435 h 589"/>
                <a:gd name="T72" fmla="*/ 192619 w 410"/>
                <a:gd name="T73" fmla="*/ 156733 h 589"/>
                <a:gd name="T74" fmla="*/ 94757 w 410"/>
                <a:gd name="T75" fmla="*/ 168733 h 589"/>
                <a:gd name="T76" fmla="*/ 90097 w 410"/>
                <a:gd name="T77" fmla="*/ 178617 h 589"/>
                <a:gd name="T78" fmla="*/ 62136 w 410"/>
                <a:gd name="T79" fmla="*/ 155319 h 58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10"/>
                <a:gd name="T121" fmla="*/ 0 h 589"/>
                <a:gd name="T122" fmla="*/ 410 w 410"/>
                <a:gd name="T123" fmla="*/ 589 h 58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31" y="160"/>
                  </a:moveTo>
                  <a:cubicBezTo>
                    <a:pt x="300" y="130"/>
                    <a:pt x="300" y="130"/>
                    <a:pt x="300" y="130"/>
                  </a:cubicBezTo>
                  <a:cubicBezTo>
                    <a:pt x="297" y="126"/>
                    <a:pt x="292" y="126"/>
                    <a:pt x="289" y="130"/>
                  </a:cubicBezTo>
                  <a:cubicBezTo>
                    <a:pt x="285" y="133"/>
                    <a:pt x="285" y="138"/>
                    <a:pt x="289" y="141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7" y="158"/>
                    <a:pt x="154" y="162"/>
                    <a:pt x="154" y="166"/>
                  </a:cubicBezTo>
                  <a:cubicBezTo>
                    <a:pt x="154" y="170"/>
                    <a:pt x="157" y="174"/>
                    <a:pt x="162" y="174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289" y="191"/>
                    <a:pt x="289" y="191"/>
                    <a:pt x="289" y="191"/>
                  </a:cubicBezTo>
                  <a:cubicBezTo>
                    <a:pt x="285" y="194"/>
                    <a:pt x="285" y="199"/>
                    <a:pt x="289" y="202"/>
                  </a:cubicBezTo>
                  <a:cubicBezTo>
                    <a:pt x="290" y="204"/>
                    <a:pt x="292" y="205"/>
                    <a:pt x="294" y="205"/>
                  </a:cubicBezTo>
                  <a:cubicBezTo>
                    <a:pt x="296" y="205"/>
                    <a:pt x="298" y="204"/>
                    <a:pt x="300" y="202"/>
                  </a:cubicBezTo>
                  <a:cubicBezTo>
                    <a:pt x="331" y="172"/>
                    <a:pt x="331" y="172"/>
                    <a:pt x="331" y="172"/>
                  </a:cubicBezTo>
                  <a:cubicBezTo>
                    <a:pt x="334" y="168"/>
                    <a:pt x="334" y="163"/>
                    <a:pt x="331" y="160"/>
                  </a:cubicBezTo>
                  <a:moveTo>
                    <a:pt x="80" y="113"/>
                  </a:moveTo>
                  <a:cubicBezTo>
                    <a:pt x="110" y="82"/>
                    <a:pt x="110" y="82"/>
                    <a:pt x="110" y="82"/>
                  </a:cubicBezTo>
                  <a:cubicBezTo>
                    <a:pt x="114" y="79"/>
                    <a:pt x="119" y="79"/>
                    <a:pt x="122" y="82"/>
                  </a:cubicBezTo>
                  <a:cubicBezTo>
                    <a:pt x="125" y="85"/>
                    <a:pt x="125" y="90"/>
                    <a:pt x="122" y="93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53" y="110"/>
                    <a:pt x="256" y="114"/>
                    <a:pt x="256" y="118"/>
                  </a:cubicBezTo>
                  <a:cubicBezTo>
                    <a:pt x="256" y="123"/>
                    <a:pt x="253" y="126"/>
                    <a:pt x="248" y="126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25" y="146"/>
                    <a:pt x="125" y="151"/>
                    <a:pt x="122" y="155"/>
                  </a:cubicBezTo>
                  <a:cubicBezTo>
                    <a:pt x="120" y="156"/>
                    <a:pt x="118" y="157"/>
                    <a:pt x="116" y="157"/>
                  </a:cubicBezTo>
                  <a:cubicBezTo>
                    <a:pt x="114" y="157"/>
                    <a:pt x="112" y="156"/>
                    <a:pt x="110" y="155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77" y="121"/>
                    <a:pt x="77" y="116"/>
                    <a:pt x="80" y="113"/>
                  </a:cubicBezTo>
                  <a:moveTo>
                    <a:pt x="330" y="259"/>
                  </a:moveTo>
                  <a:cubicBezTo>
                    <a:pt x="300" y="228"/>
                    <a:pt x="300" y="228"/>
                    <a:pt x="300" y="228"/>
                  </a:cubicBezTo>
                  <a:cubicBezTo>
                    <a:pt x="296" y="225"/>
                    <a:pt x="291" y="225"/>
                    <a:pt x="288" y="228"/>
                  </a:cubicBezTo>
                  <a:cubicBezTo>
                    <a:pt x="285" y="231"/>
                    <a:pt x="285" y="236"/>
                    <a:pt x="288" y="239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57" y="256"/>
                    <a:pt x="153" y="260"/>
                    <a:pt x="153" y="264"/>
                  </a:cubicBezTo>
                  <a:cubicBezTo>
                    <a:pt x="153" y="269"/>
                    <a:pt x="157" y="272"/>
                    <a:pt x="161" y="272"/>
                  </a:cubicBezTo>
                  <a:cubicBezTo>
                    <a:pt x="305" y="272"/>
                    <a:pt x="305" y="272"/>
                    <a:pt x="305" y="272"/>
                  </a:cubicBezTo>
                  <a:cubicBezTo>
                    <a:pt x="288" y="289"/>
                    <a:pt x="288" y="289"/>
                    <a:pt x="288" y="289"/>
                  </a:cubicBezTo>
                  <a:cubicBezTo>
                    <a:pt x="285" y="292"/>
                    <a:pt x="285" y="297"/>
                    <a:pt x="288" y="300"/>
                  </a:cubicBezTo>
                  <a:cubicBezTo>
                    <a:pt x="290" y="302"/>
                    <a:pt x="292" y="303"/>
                    <a:pt x="294" y="303"/>
                  </a:cubicBezTo>
                  <a:cubicBezTo>
                    <a:pt x="296" y="303"/>
                    <a:pt x="298" y="302"/>
                    <a:pt x="300" y="30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33" y="267"/>
                    <a:pt x="333" y="262"/>
                    <a:pt x="330" y="259"/>
                  </a:cubicBezTo>
                  <a:moveTo>
                    <a:pt x="80" y="209"/>
                  </a:moveTo>
                  <a:cubicBezTo>
                    <a:pt x="110" y="178"/>
                    <a:pt x="110" y="178"/>
                    <a:pt x="110" y="178"/>
                  </a:cubicBezTo>
                  <a:cubicBezTo>
                    <a:pt x="114" y="175"/>
                    <a:pt x="119" y="175"/>
                    <a:pt x="122" y="178"/>
                  </a:cubicBezTo>
                  <a:cubicBezTo>
                    <a:pt x="125" y="181"/>
                    <a:pt x="125" y="186"/>
                    <a:pt x="122" y="189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53" y="206"/>
                    <a:pt x="256" y="210"/>
                    <a:pt x="256" y="214"/>
                  </a:cubicBezTo>
                  <a:cubicBezTo>
                    <a:pt x="256" y="219"/>
                    <a:pt x="253" y="222"/>
                    <a:pt x="248" y="222"/>
                  </a:cubicBezTo>
                  <a:cubicBezTo>
                    <a:pt x="105" y="222"/>
                    <a:pt x="105" y="222"/>
                    <a:pt x="105" y="222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5" y="242"/>
                    <a:pt x="125" y="247"/>
                    <a:pt x="122" y="251"/>
                  </a:cubicBezTo>
                  <a:cubicBezTo>
                    <a:pt x="120" y="252"/>
                    <a:pt x="118" y="253"/>
                    <a:pt x="116" y="253"/>
                  </a:cubicBezTo>
                  <a:cubicBezTo>
                    <a:pt x="114" y="253"/>
                    <a:pt x="112" y="252"/>
                    <a:pt x="110" y="251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7" y="217"/>
                    <a:pt x="77" y="212"/>
                    <a:pt x="80" y="20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 sz="1800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6352877" y="3374524"/>
            <a:ext cx="1875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3. Adapted, robust EVS RTP speech</a:t>
            </a:r>
          </a:p>
        </p:txBody>
      </p:sp>
      <p:cxnSp>
        <p:nvCxnSpPr>
          <p:cNvPr id="58" name="Straight Arrow Connector 57"/>
          <p:cNvCxnSpPr>
            <a:cxnSpLocks/>
          </p:cNvCxnSpPr>
          <p:nvPr/>
        </p:nvCxnSpPr>
        <p:spPr bwMode="auto">
          <a:xfrm>
            <a:off x="8533913" y="2850630"/>
            <a:ext cx="2588223" cy="182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9" name="Straight Arrow Connector 58"/>
          <p:cNvCxnSpPr>
            <a:cxnSpLocks/>
          </p:cNvCxnSpPr>
          <p:nvPr/>
        </p:nvCxnSpPr>
        <p:spPr bwMode="auto">
          <a:xfrm>
            <a:off x="1038783" y="5022720"/>
            <a:ext cx="74951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2" name="TextBox 71"/>
          <p:cNvSpPr txBox="1"/>
          <p:nvPr/>
        </p:nvSpPr>
        <p:spPr>
          <a:xfrm>
            <a:off x="1481165" y="4512947"/>
            <a:ext cx="162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5. Adapted, robust EVS RTP speech</a:t>
            </a:r>
          </a:p>
        </p:txBody>
      </p:sp>
      <p:cxnSp>
        <p:nvCxnSpPr>
          <p:cNvPr id="73" name="Straight Arrow Connector 72"/>
          <p:cNvCxnSpPr>
            <a:cxnSpLocks/>
          </p:cNvCxnSpPr>
          <p:nvPr/>
        </p:nvCxnSpPr>
        <p:spPr bwMode="auto">
          <a:xfrm>
            <a:off x="8523486" y="5022720"/>
            <a:ext cx="25848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4" name="Freeform 6"/>
          <p:cNvSpPr>
            <a:spLocks noChangeAspect="1" noEditPoints="1"/>
          </p:cNvSpPr>
          <p:nvPr/>
        </p:nvSpPr>
        <p:spPr bwMode="auto">
          <a:xfrm>
            <a:off x="10848760" y="1421452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4" name="Straight Arrow Connector 33"/>
          <p:cNvCxnSpPr>
            <a:cxnSpLocks/>
          </p:cNvCxnSpPr>
          <p:nvPr/>
        </p:nvCxnSpPr>
        <p:spPr bwMode="auto">
          <a:xfrm flipH="1">
            <a:off x="1031654" y="3449434"/>
            <a:ext cx="24899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454940" y="3139576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2. RI UL indication</a:t>
            </a:r>
          </a:p>
        </p:txBody>
      </p:sp>
      <p:cxnSp>
        <p:nvCxnSpPr>
          <p:cNvPr id="36" name="Straight Arrow Connector 35"/>
          <p:cNvCxnSpPr>
            <a:cxnSpLocks/>
          </p:cNvCxnSpPr>
          <p:nvPr/>
        </p:nvCxnSpPr>
        <p:spPr bwMode="auto">
          <a:xfrm flipH="1">
            <a:off x="1033961" y="4539211"/>
            <a:ext cx="24899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1457247" y="4229353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4. RI DL indication</a:t>
            </a:r>
          </a:p>
        </p:txBody>
      </p:sp>
      <p:cxnSp>
        <p:nvCxnSpPr>
          <p:cNvPr id="38" name="Straight Arrow Connector 37"/>
          <p:cNvCxnSpPr>
            <a:cxnSpLocks/>
          </p:cNvCxnSpPr>
          <p:nvPr/>
        </p:nvCxnSpPr>
        <p:spPr bwMode="auto">
          <a:xfrm flipH="1">
            <a:off x="1033961" y="5615644"/>
            <a:ext cx="24899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1457247" y="5305786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6. RI UL indication</a:t>
            </a:r>
          </a:p>
        </p:txBody>
      </p:sp>
    </p:spTree>
    <p:extLst>
      <p:ext uri="{BB962C8B-B14F-4D97-AF65-F5344CB8AC3E}">
        <p14:creationId xmlns:p14="http://schemas.microsoft.com/office/powerpoint/2010/main" val="2597506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6.2: Remote SRVCC</a:t>
            </a:r>
          </a:p>
        </p:txBody>
      </p:sp>
      <p:grpSp>
        <p:nvGrpSpPr>
          <p:cNvPr id="27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28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9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0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31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2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33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cxnSpLocks/>
            <a:stCxn id="69" idx="2"/>
          </p:cNvCxnSpPr>
          <p:nvPr/>
        </p:nvCxnSpPr>
        <p:spPr bwMode="auto">
          <a:xfrm>
            <a:off x="8533913" y="2242757"/>
            <a:ext cx="3393" cy="40591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>
            <a:cxnSpLocks/>
          </p:cNvCxnSpPr>
          <p:nvPr/>
        </p:nvCxnSpPr>
        <p:spPr bwMode="auto">
          <a:xfrm flipV="1">
            <a:off x="1032808" y="2850629"/>
            <a:ext cx="7504498" cy="1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1097029" y="2513267"/>
            <a:ext cx="2390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1. Robust EVS RTP speech</a:t>
            </a:r>
          </a:p>
        </p:txBody>
      </p:sp>
      <p:cxnSp>
        <p:nvCxnSpPr>
          <p:cNvPr id="50" name="Straight Arrow Connector 49"/>
          <p:cNvCxnSpPr>
            <a:cxnSpLocks/>
          </p:cNvCxnSpPr>
          <p:nvPr/>
        </p:nvCxnSpPr>
        <p:spPr bwMode="auto">
          <a:xfrm flipH="1">
            <a:off x="8533913" y="3944308"/>
            <a:ext cx="2574403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8985662" y="3389188"/>
            <a:ext cx="1706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3. EVS-IO RTP with EVS-IO CMR</a:t>
            </a:r>
          </a:p>
        </p:txBody>
      </p:sp>
      <p:cxnSp>
        <p:nvCxnSpPr>
          <p:cNvPr id="54" name="Straight Arrow Connector 53"/>
          <p:cNvCxnSpPr>
            <a:cxnSpLocks/>
          </p:cNvCxnSpPr>
          <p:nvPr/>
        </p:nvCxnSpPr>
        <p:spPr bwMode="auto">
          <a:xfrm flipH="1">
            <a:off x="1026832" y="3944308"/>
            <a:ext cx="7510474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66" name="Group 9"/>
          <p:cNvGrpSpPr>
            <a:grpSpLocks noChangeAspect="1"/>
          </p:cNvGrpSpPr>
          <p:nvPr/>
        </p:nvGrpSpPr>
        <p:grpSpPr bwMode="auto">
          <a:xfrm>
            <a:off x="8247370" y="1436306"/>
            <a:ext cx="576262" cy="825500"/>
            <a:chOff x="646" y="2283"/>
            <a:chExt cx="363" cy="520"/>
          </a:xfrm>
        </p:grpSpPr>
        <p:sp>
          <p:nvSpPr>
            <p:cNvPr id="67" name="AutoShape 10"/>
            <p:cNvSpPr>
              <a:spLocks noChangeAspect="1" noChangeArrowheads="1"/>
            </p:cNvSpPr>
            <p:nvPr/>
          </p:nvSpPr>
          <p:spPr bwMode="auto">
            <a:xfrm>
              <a:off x="653" y="24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8" name="Oval 11"/>
            <p:cNvSpPr>
              <a:spLocks noChangeAspect="1" noChangeArrowheads="1"/>
            </p:cNvSpPr>
            <p:nvPr/>
          </p:nvSpPr>
          <p:spPr bwMode="auto">
            <a:xfrm>
              <a:off x="651" y="22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9" name="Text Box 12"/>
            <p:cNvSpPr txBox="1">
              <a:spLocks noChangeAspect="1" noChangeArrowheads="1"/>
            </p:cNvSpPr>
            <p:nvPr/>
          </p:nvSpPr>
          <p:spPr bwMode="auto">
            <a:xfrm>
              <a:off x="663" y="25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 dirty="0">
                  <a:ea typeface="MS PGothic" panose="020B0600070205080204" pitchFamily="34" charset="-128"/>
                </a:rPr>
                <a:t>MRFP</a:t>
              </a:r>
            </a:p>
          </p:txBody>
        </p:sp>
        <p:sp>
          <p:nvSpPr>
            <p:cNvPr id="70" name="Rectangle 13"/>
            <p:cNvSpPr>
              <a:spLocks noChangeAspect="1" noChangeArrowheads="1"/>
            </p:cNvSpPr>
            <p:nvPr/>
          </p:nvSpPr>
          <p:spPr bwMode="auto">
            <a:xfrm>
              <a:off x="646" y="22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71" name="Freeform 11"/>
            <p:cNvSpPr>
              <a:spLocks noChangeAspect="1" noEditPoints="1"/>
            </p:cNvSpPr>
            <p:nvPr/>
          </p:nvSpPr>
          <p:spPr bwMode="auto">
            <a:xfrm>
              <a:off x="646" y="2283"/>
              <a:ext cx="363" cy="519"/>
            </a:xfrm>
            <a:custGeom>
              <a:avLst/>
              <a:gdLst>
                <a:gd name="T0" fmla="*/ 306017 w 410"/>
                <a:gd name="T1" fmla="*/ 167322 h 589"/>
                <a:gd name="T2" fmla="*/ 287376 w 410"/>
                <a:gd name="T3" fmla="*/ 404536 h 589"/>
                <a:gd name="T4" fmla="*/ 12427 w 410"/>
                <a:gd name="T5" fmla="*/ 387592 h 589"/>
                <a:gd name="T6" fmla="*/ 159222 w 410"/>
                <a:gd name="T7" fmla="*/ 11296 h 589"/>
                <a:gd name="T8" fmla="*/ 312231 w 410"/>
                <a:gd name="T9" fmla="*/ 150378 h 589"/>
                <a:gd name="T10" fmla="*/ 318444 w 410"/>
                <a:gd name="T11" fmla="*/ 144730 h 589"/>
                <a:gd name="T12" fmla="*/ 0 w 410"/>
                <a:gd name="T13" fmla="*/ 144730 h 589"/>
                <a:gd name="T14" fmla="*/ 776 w 410"/>
                <a:gd name="T15" fmla="*/ 387592 h 589"/>
                <a:gd name="T16" fmla="*/ 287376 w 410"/>
                <a:gd name="T17" fmla="*/ 415832 h 589"/>
                <a:gd name="T18" fmla="*/ 318444 w 410"/>
                <a:gd name="T19" fmla="*/ 167322 h 589"/>
                <a:gd name="T20" fmla="*/ 257086 w 410"/>
                <a:gd name="T21" fmla="*/ 112960 h 589"/>
                <a:gd name="T22" fmla="*/ 224464 w 410"/>
                <a:gd name="T23" fmla="*/ 91780 h 589"/>
                <a:gd name="T24" fmla="*/ 237667 w 410"/>
                <a:gd name="T25" fmla="*/ 111548 h 589"/>
                <a:gd name="T26" fmla="*/ 119611 w 410"/>
                <a:gd name="T27" fmla="*/ 117195 h 589"/>
                <a:gd name="T28" fmla="*/ 236891 w 410"/>
                <a:gd name="T29" fmla="*/ 122844 h 589"/>
                <a:gd name="T30" fmla="*/ 224464 w 410"/>
                <a:gd name="T31" fmla="*/ 142612 h 589"/>
                <a:gd name="T32" fmla="*/ 233008 w 410"/>
                <a:gd name="T33" fmla="*/ 142612 h 589"/>
                <a:gd name="T34" fmla="*/ 257086 w 410"/>
                <a:gd name="T35" fmla="*/ 112960 h 589"/>
                <a:gd name="T36" fmla="*/ 85436 w 410"/>
                <a:gd name="T37" fmla="*/ 57892 h 589"/>
                <a:gd name="T38" fmla="*/ 94757 w 410"/>
                <a:gd name="T39" fmla="*/ 65658 h 589"/>
                <a:gd name="T40" fmla="*/ 192619 w 410"/>
                <a:gd name="T41" fmla="*/ 77660 h 589"/>
                <a:gd name="T42" fmla="*/ 192619 w 410"/>
                <a:gd name="T43" fmla="*/ 88955 h 589"/>
                <a:gd name="T44" fmla="*/ 94757 w 410"/>
                <a:gd name="T45" fmla="*/ 100957 h 589"/>
                <a:gd name="T46" fmla="*/ 90097 w 410"/>
                <a:gd name="T47" fmla="*/ 110842 h 589"/>
                <a:gd name="T48" fmla="*/ 62136 w 410"/>
                <a:gd name="T49" fmla="*/ 87544 h 589"/>
                <a:gd name="T50" fmla="*/ 256307 w 410"/>
                <a:gd name="T51" fmla="*/ 182853 h 589"/>
                <a:gd name="T52" fmla="*/ 223687 w 410"/>
                <a:gd name="T53" fmla="*/ 160967 h 589"/>
                <a:gd name="T54" fmla="*/ 236891 w 410"/>
                <a:gd name="T55" fmla="*/ 180735 h 589"/>
                <a:gd name="T56" fmla="*/ 118835 w 410"/>
                <a:gd name="T57" fmla="*/ 186383 h 589"/>
                <a:gd name="T58" fmla="*/ 236891 w 410"/>
                <a:gd name="T59" fmla="*/ 192031 h 589"/>
                <a:gd name="T60" fmla="*/ 223687 w 410"/>
                <a:gd name="T61" fmla="*/ 211799 h 589"/>
                <a:gd name="T62" fmla="*/ 233008 w 410"/>
                <a:gd name="T63" fmla="*/ 211799 h 589"/>
                <a:gd name="T64" fmla="*/ 256307 w 410"/>
                <a:gd name="T65" fmla="*/ 182853 h 589"/>
                <a:gd name="T66" fmla="*/ 85436 w 410"/>
                <a:gd name="T67" fmla="*/ 125668 h 589"/>
                <a:gd name="T68" fmla="*/ 94757 w 410"/>
                <a:gd name="T69" fmla="*/ 133433 h 589"/>
                <a:gd name="T70" fmla="*/ 192619 w 410"/>
                <a:gd name="T71" fmla="*/ 145435 h 589"/>
                <a:gd name="T72" fmla="*/ 192619 w 410"/>
                <a:gd name="T73" fmla="*/ 156733 h 589"/>
                <a:gd name="T74" fmla="*/ 94757 w 410"/>
                <a:gd name="T75" fmla="*/ 168733 h 589"/>
                <a:gd name="T76" fmla="*/ 90097 w 410"/>
                <a:gd name="T77" fmla="*/ 178617 h 589"/>
                <a:gd name="T78" fmla="*/ 62136 w 410"/>
                <a:gd name="T79" fmla="*/ 155319 h 58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10"/>
                <a:gd name="T121" fmla="*/ 0 h 589"/>
                <a:gd name="T122" fmla="*/ 410 w 410"/>
                <a:gd name="T123" fmla="*/ 589 h 58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31" y="160"/>
                  </a:moveTo>
                  <a:cubicBezTo>
                    <a:pt x="300" y="130"/>
                    <a:pt x="300" y="130"/>
                    <a:pt x="300" y="130"/>
                  </a:cubicBezTo>
                  <a:cubicBezTo>
                    <a:pt x="297" y="126"/>
                    <a:pt x="292" y="126"/>
                    <a:pt x="289" y="130"/>
                  </a:cubicBezTo>
                  <a:cubicBezTo>
                    <a:pt x="285" y="133"/>
                    <a:pt x="285" y="138"/>
                    <a:pt x="289" y="141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7" y="158"/>
                    <a:pt x="154" y="162"/>
                    <a:pt x="154" y="166"/>
                  </a:cubicBezTo>
                  <a:cubicBezTo>
                    <a:pt x="154" y="170"/>
                    <a:pt x="157" y="174"/>
                    <a:pt x="162" y="174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289" y="191"/>
                    <a:pt x="289" y="191"/>
                    <a:pt x="289" y="191"/>
                  </a:cubicBezTo>
                  <a:cubicBezTo>
                    <a:pt x="285" y="194"/>
                    <a:pt x="285" y="199"/>
                    <a:pt x="289" y="202"/>
                  </a:cubicBezTo>
                  <a:cubicBezTo>
                    <a:pt x="290" y="204"/>
                    <a:pt x="292" y="205"/>
                    <a:pt x="294" y="205"/>
                  </a:cubicBezTo>
                  <a:cubicBezTo>
                    <a:pt x="296" y="205"/>
                    <a:pt x="298" y="204"/>
                    <a:pt x="300" y="202"/>
                  </a:cubicBezTo>
                  <a:cubicBezTo>
                    <a:pt x="331" y="172"/>
                    <a:pt x="331" y="172"/>
                    <a:pt x="331" y="172"/>
                  </a:cubicBezTo>
                  <a:cubicBezTo>
                    <a:pt x="334" y="168"/>
                    <a:pt x="334" y="163"/>
                    <a:pt x="331" y="160"/>
                  </a:cubicBezTo>
                  <a:moveTo>
                    <a:pt x="80" y="113"/>
                  </a:moveTo>
                  <a:cubicBezTo>
                    <a:pt x="110" y="82"/>
                    <a:pt x="110" y="82"/>
                    <a:pt x="110" y="82"/>
                  </a:cubicBezTo>
                  <a:cubicBezTo>
                    <a:pt x="114" y="79"/>
                    <a:pt x="119" y="79"/>
                    <a:pt x="122" y="82"/>
                  </a:cubicBezTo>
                  <a:cubicBezTo>
                    <a:pt x="125" y="85"/>
                    <a:pt x="125" y="90"/>
                    <a:pt x="122" y="93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53" y="110"/>
                    <a:pt x="256" y="114"/>
                    <a:pt x="256" y="118"/>
                  </a:cubicBezTo>
                  <a:cubicBezTo>
                    <a:pt x="256" y="123"/>
                    <a:pt x="253" y="126"/>
                    <a:pt x="248" y="126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25" y="146"/>
                    <a:pt x="125" y="151"/>
                    <a:pt x="122" y="155"/>
                  </a:cubicBezTo>
                  <a:cubicBezTo>
                    <a:pt x="120" y="156"/>
                    <a:pt x="118" y="157"/>
                    <a:pt x="116" y="157"/>
                  </a:cubicBezTo>
                  <a:cubicBezTo>
                    <a:pt x="114" y="157"/>
                    <a:pt x="112" y="156"/>
                    <a:pt x="110" y="155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77" y="121"/>
                    <a:pt x="77" y="116"/>
                    <a:pt x="80" y="113"/>
                  </a:cubicBezTo>
                  <a:moveTo>
                    <a:pt x="330" y="259"/>
                  </a:moveTo>
                  <a:cubicBezTo>
                    <a:pt x="300" y="228"/>
                    <a:pt x="300" y="228"/>
                    <a:pt x="300" y="228"/>
                  </a:cubicBezTo>
                  <a:cubicBezTo>
                    <a:pt x="296" y="225"/>
                    <a:pt x="291" y="225"/>
                    <a:pt x="288" y="228"/>
                  </a:cubicBezTo>
                  <a:cubicBezTo>
                    <a:pt x="285" y="231"/>
                    <a:pt x="285" y="236"/>
                    <a:pt x="288" y="239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57" y="256"/>
                    <a:pt x="153" y="260"/>
                    <a:pt x="153" y="264"/>
                  </a:cubicBezTo>
                  <a:cubicBezTo>
                    <a:pt x="153" y="269"/>
                    <a:pt x="157" y="272"/>
                    <a:pt x="161" y="272"/>
                  </a:cubicBezTo>
                  <a:cubicBezTo>
                    <a:pt x="305" y="272"/>
                    <a:pt x="305" y="272"/>
                    <a:pt x="305" y="272"/>
                  </a:cubicBezTo>
                  <a:cubicBezTo>
                    <a:pt x="288" y="289"/>
                    <a:pt x="288" y="289"/>
                    <a:pt x="288" y="289"/>
                  </a:cubicBezTo>
                  <a:cubicBezTo>
                    <a:pt x="285" y="292"/>
                    <a:pt x="285" y="297"/>
                    <a:pt x="288" y="300"/>
                  </a:cubicBezTo>
                  <a:cubicBezTo>
                    <a:pt x="290" y="302"/>
                    <a:pt x="292" y="303"/>
                    <a:pt x="294" y="303"/>
                  </a:cubicBezTo>
                  <a:cubicBezTo>
                    <a:pt x="296" y="303"/>
                    <a:pt x="298" y="302"/>
                    <a:pt x="300" y="30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33" y="267"/>
                    <a:pt x="333" y="262"/>
                    <a:pt x="330" y="259"/>
                  </a:cubicBezTo>
                  <a:moveTo>
                    <a:pt x="80" y="209"/>
                  </a:moveTo>
                  <a:cubicBezTo>
                    <a:pt x="110" y="178"/>
                    <a:pt x="110" y="178"/>
                    <a:pt x="110" y="178"/>
                  </a:cubicBezTo>
                  <a:cubicBezTo>
                    <a:pt x="114" y="175"/>
                    <a:pt x="119" y="175"/>
                    <a:pt x="122" y="178"/>
                  </a:cubicBezTo>
                  <a:cubicBezTo>
                    <a:pt x="125" y="181"/>
                    <a:pt x="125" y="186"/>
                    <a:pt x="122" y="189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53" y="206"/>
                    <a:pt x="256" y="210"/>
                    <a:pt x="256" y="214"/>
                  </a:cubicBezTo>
                  <a:cubicBezTo>
                    <a:pt x="256" y="219"/>
                    <a:pt x="253" y="222"/>
                    <a:pt x="248" y="222"/>
                  </a:cubicBezTo>
                  <a:cubicBezTo>
                    <a:pt x="105" y="222"/>
                    <a:pt x="105" y="222"/>
                    <a:pt x="105" y="222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5" y="242"/>
                    <a:pt x="125" y="247"/>
                    <a:pt x="122" y="251"/>
                  </a:cubicBezTo>
                  <a:cubicBezTo>
                    <a:pt x="120" y="252"/>
                    <a:pt x="118" y="253"/>
                    <a:pt x="116" y="253"/>
                  </a:cubicBezTo>
                  <a:cubicBezTo>
                    <a:pt x="114" y="253"/>
                    <a:pt x="112" y="252"/>
                    <a:pt x="110" y="251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7" y="217"/>
                    <a:pt x="77" y="212"/>
                    <a:pt x="80" y="20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 sz="1800"/>
            </a:p>
          </p:txBody>
        </p:sp>
      </p:grpSp>
      <p:cxnSp>
        <p:nvCxnSpPr>
          <p:cNvPr id="58" name="Straight Arrow Connector 57"/>
          <p:cNvCxnSpPr>
            <a:cxnSpLocks/>
          </p:cNvCxnSpPr>
          <p:nvPr/>
        </p:nvCxnSpPr>
        <p:spPr bwMode="auto">
          <a:xfrm>
            <a:off x="8533913" y="2850630"/>
            <a:ext cx="2588223" cy="182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9" name="Straight Arrow Connector 58"/>
          <p:cNvCxnSpPr>
            <a:cxnSpLocks/>
          </p:cNvCxnSpPr>
          <p:nvPr/>
        </p:nvCxnSpPr>
        <p:spPr bwMode="auto">
          <a:xfrm>
            <a:off x="1038783" y="5029565"/>
            <a:ext cx="74951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2" name="TextBox 71"/>
          <p:cNvSpPr txBox="1"/>
          <p:nvPr/>
        </p:nvSpPr>
        <p:spPr>
          <a:xfrm>
            <a:off x="1097028" y="4687758"/>
            <a:ext cx="2390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5. EVS-IO RTP speech</a:t>
            </a:r>
          </a:p>
        </p:txBody>
      </p:sp>
      <p:cxnSp>
        <p:nvCxnSpPr>
          <p:cNvPr id="73" name="Straight Arrow Connector 72"/>
          <p:cNvCxnSpPr>
            <a:cxnSpLocks/>
          </p:cNvCxnSpPr>
          <p:nvPr/>
        </p:nvCxnSpPr>
        <p:spPr bwMode="auto">
          <a:xfrm>
            <a:off x="8537306" y="5029565"/>
            <a:ext cx="25848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6" name="Speech Bubble: Rectangle with Corners Rounded 55"/>
          <p:cNvSpPr/>
          <p:nvPr/>
        </p:nvSpPr>
        <p:spPr bwMode="auto">
          <a:xfrm>
            <a:off x="3958190" y="2956932"/>
            <a:ext cx="2318198" cy="864512"/>
          </a:xfrm>
          <a:prstGeom prst="wedgeRoundRectCallout">
            <a:avLst>
              <a:gd name="adj1" fmla="val -174059"/>
              <a:gd name="adj2" fmla="val -50523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UE is in challenging radio, needing EVS for delayed SRVCC</a:t>
            </a:r>
          </a:p>
        </p:txBody>
      </p:sp>
      <p:sp>
        <p:nvSpPr>
          <p:cNvPr id="74" name="Speech Bubble: Rectangle with Corners Rounded 73"/>
          <p:cNvSpPr/>
          <p:nvPr/>
        </p:nvSpPr>
        <p:spPr bwMode="auto">
          <a:xfrm>
            <a:off x="6116429" y="4064533"/>
            <a:ext cx="2318198" cy="864512"/>
          </a:xfrm>
          <a:prstGeom prst="wedgeRoundRectCallout">
            <a:avLst>
              <a:gd name="adj1" fmla="val 55066"/>
              <a:gd name="adj2" fmla="val -58300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EVS-IO does not always require transcoding; no action</a:t>
            </a:r>
          </a:p>
        </p:txBody>
      </p:sp>
      <p:sp>
        <p:nvSpPr>
          <p:cNvPr id="55" name="Speech Bubble: Rectangle with Corners Rounded 54"/>
          <p:cNvSpPr/>
          <p:nvPr/>
        </p:nvSpPr>
        <p:spPr bwMode="auto">
          <a:xfrm>
            <a:off x="8645419" y="2423788"/>
            <a:ext cx="2318198" cy="864512"/>
          </a:xfrm>
          <a:prstGeom prst="wedgeRoundRectCallout">
            <a:avLst>
              <a:gd name="adj1" fmla="val 55066"/>
              <a:gd name="adj2" fmla="val 64580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Remote UE SRVCC changes to AMR-WB</a:t>
            </a:r>
          </a:p>
        </p:txBody>
      </p:sp>
      <p:sp>
        <p:nvSpPr>
          <p:cNvPr id="75" name="Speech Bubble: Rectangle with Corners Rounded 74"/>
          <p:cNvSpPr/>
          <p:nvPr/>
        </p:nvSpPr>
        <p:spPr bwMode="auto">
          <a:xfrm>
            <a:off x="3865818" y="5130086"/>
            <a:ext cx="3459211" cy="1200597"/>
          </a:xfrm>
          <a:prstGeom prst="wedgeRoundRectCallout">
            <a:avLst>
              <a:gd name="adj1" fmla="val -58671"/>
              <a:gd name="adj2" fmla="val -97283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EVS-IO has less robust RI and triggers SRVCC, but will cause bad quality until SRVCC completed</a:t>
            </a:r>
          </a:p>
        </p:txBody>
      </p:sp>
      <p:sp>
        <p:nvSpPr>
          <p:cNvPr id="76" name="Freeform 6"/>
          <p:cNvSpPr>
            <a:spLocks noChangeAspect="1" noEditPoints="1"/>
          </p:cNvSpPr>
          <p:nvPr/>
        </p:nvSpPr>
        <p:spPr bwMode="auto">
          <a:xfrm>
            <a:off x="10848760" y="1421452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6" name="Straight Arrow Connector 35"/>
          <p:cNvCxnSpPr>
            <a:cxnSpLocks/>
          </p:cNvCxnSpPr>
          <p:nvPr/>
        </p:nvCxnSpPr>
        <p:spPr bwMode="auto">
          <a:xfrm flipH="1">
            <a:off x="1031654" y="3449434"/>
            <a:ext cx="24899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1454940" y="3139576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2. RI UL indication</a:t>
            </a:r>
          </a:p>
        </p:txBody>
      </p:sp>
      <p:cxnSp>
        <p:nvCxnSpPr>
          <p:cNvPr id="38" name="Straight Arrow Connector 37"/>
          <p:cNvCxnSpPr>
            <a:cxnSpLocks/>
          </p:cNvCxnSpPr>
          <p:nvPr/>
        </p:nvCxnSpPr>
        <p:spPr bwMode="auto">
          <a:xfrm flipH="1">
            <a:off x="1033961" y="4539211"/>
            <a:ext cx="24899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1457247" y="4229353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4. RI DL indication</a:t>
            </a:r>
          </a:p>
        </p:txBody>
      </p:sp>
      <p:cxnSp>
        <p:nvCxnSpPr>
          <p:cNvPr id="40" name="Straight Arrow Connector 39"/>
          <p:cNvCxnSpPr>
            <a:cxnSpLocks/>
          </p:cNvCxnSpPr>
          <p:nvPr/>
        </p:nvCxnSpPr>
        <p:spPr bwMode="auto">
          <a:xfrm flipH="1">
            <a:off x="1033961" y="5615644"/>
            <a:ext cx="24899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43" name="TextBox 42"/>
          <p:cNvSpPr txBox="1"/>
          <p:nvPr/>
        </p:nvSpPr>
        <p:spPr>
          <a:xfrm>
            <a:off x="1457247" y="5305786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6. RI UL indication</a:t>
            </a:r>
          </a:p>
        </p:txBody>
      </p:sp>
      <p:sp>
        <p:nvSpPr>
          <p:cNvPr id="46" name="Speech Bubble: Rectangle with Corners Rounded 45"/>
          <p:cNvSpPr/>
          <p:nvPr/>
        </p:nvSpPr>
        <p:spPr bwMode="auto">
          <a:xfrm>
            <a:off x="8636592" y="5306315"/>
            <a:ext cx="2318198" cy="1024368"/>
          </a:xfrm>
          <a:prstGeom prst="wedgeRoundRectCallout">
            <a:avLst>
              <a:gd name="adj1" fmla="val 56226"/>
              <a:gd name="adj2" fmla="val -75411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Also remote UE gets bad quality before SRVCC completed</a:t>
            </a:r>
          </a:p>
        </p:txBody>
      </p:sp>
    </p:spTree>
    <p:extLst>
      <p:ext uri="{BB962C8B-B14F-4D97-AF65-F5344CB8AC3E}">
        <p14:creationId xmlns:p14="http://schemas.microsoft.com/office/powerpoint/2010/main" val="367364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4654588"/>
          </a:xfrm>
        </p:spPr>
        <p:txBody>
          <a:bodyPr/>
          <a:lstStyle/>
          <a:p>
            <a:r>
              <a:rPr lang="en-US" dirty="0"/>
              <a:t>Pros:</a:t>
            </a:r>
          </a:p>
          <a:p>
            <a:pPr lvl="1"/>
            <a:r>
              <a:rPr lang="en-US" dirty="0"/>
              <a:t>Simple</a:t>
            </a:r>
          </a:p>
          <a:p>
            <a:pPr lvl="1"/>
            <a:r>
              <a:rPr lang="en-US" dirty="0"/>
              <a:t>Only impacts UE and eNB; no impact on SIP signaling nodes</a:t>
            </a:r>
          </a:p>
          <a:p>
            <a:pPr lvl="1"/>
            <a:r>
              <a:rPr lang="en-US" dirty="0"/>
              <a:t>UE can take its de-</a:t>
            </a:r>
            <a:r>
              <a:rPr lang="en-US" dirty="0" err="1"/>
              <a:t>jitterbuffer</a:t>
            </a:r>
            <a:r>
              <a:rPr lang="en-US" dirty="0"/>
              <a:t> and concealment into account in RI indication to eNB</a:t>
            </a:r>
          </a:p>
          <a:p>
            <a:endParaRPr lang="en-US" dirty="0"/>
          </a:p>
          <a:p>
            <a:r>
              <a:rPr lang="en-US" dirty="0"/>
              <a:t>Cons:</a:t>
            </a:r>
          </a:p>
          <a:p>
            <a:pPr lvl="1"/>
            <a:r>
              <a:rPr lang="en-US" dirty="0"/>
              <a:t>Requires support in both UE and eNB; does not work with legacy UE or eNB</a:t>
            </a:r>
          </a:p>
          <a:p>
            <a:pPr lvl="1"/>
            <a:r>
              <a:rPr lang="en-US" dirty="0"/>
              <a:t>UE-specific RI could require additional conformance testing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6.2: Evaluation</a:t>
            </a:r>
          </a:p>
        </p:txBody>
      </p:sp>
    </p:spTree>
    <p:extLst>
      <p:ext uri="{BB962C8B-B14F-4D97-AF65-F5344CB8AC3E}">
        <p14:creationId xmlns:p14="http://schemas.microsoft.com/office/powerpoint/2010/main" val="2838571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6.3: Before &amp; At Setup</a:t>
            </a:r>
          </a:p>
        </p:txBody>
      </p:sp>
      <p:grpSp>
        <p:nvGrpSpPr>
          <p:cNvPr id="6" name="Group 105"/>
          <p:cNvGrpSpPr>
            <a:grpSpLocks noChangeAspect="1"/>
          </p:cNvGrpSpPr>
          <p:nvPr/>
        </p:nvGrpSpPr>
        <p:grpSpPr bwMode="auto">
          <a:xfrm>
            <a:off x="5760858" y="1411927"/>
            <a:ext cx="576262" cy="825500"/>
            <a:chOff x="3508" y="1583"/>
            <a:chExt cx="363" cy="520"/>
          </a:xfrm>
        </p:grpSpPr>
        <p:sp>
          <p:nvSpPr>
            <p:cNvPr id="7" name="AutoShape 106"/>
            <p:cNvSpPr>
              <a:spLocks noChangeAspect="1" noChangeArrowheads="1"/>
            </p:cNvSpPr>
            <p:nvPr/>
          </p:nvSpPr>
          <p:spPr bwMode="auto">
            <a:xfrm>
              <a:off x="3515" y="17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8" name="Oval 107"/>
            <p:cNvSpPr>
              <a:spLocks noChangeAspect="1" noChangeArrowheads="1"/>
            </p:cNvSpPr>
            <p:nvPr/>
          </p:nvSpPr>
          <p:spPr bwMode="auto">
            <a:xfrm>
              <a:off x="3513" y="15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9" name="Text Box 108"/>
            <p:cNvSpPr txBox="1">
              <a:spLocks noChangeAspect="1" noChangeArrowheads="1"/>
            </p:cNvSpPr>
            <p:nvPr/>
          </p:nvSpPr>
          <p:spPr bwMode="auto">
            <a:xfrm>
              <a:off x="3525" y="18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PCRF </a:t>
              </a:r>
            </a:p>
          </p:txBody>
        </p:sp>
        <p:sp>
          <p:nvSpPr>
            <p:cNvPr id="10" name="Rectangle 109"/>
            <p:cNvSpPr>
              <a:spLocks noChangeAspect="1" noChangeArrowheads="1"/>
            </p:cNvSpPr>
            <p:nvPr/>
          </p:nvSpPr>
          <p:spPr bwMode="auto">
            <a:xfrm>
              <a:off x="3508" y="15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1" name="Freeform 11"/>
            <p:cNvSpPr>
              <a:spLocks noChangeAspect="1" noEditPoints="1"/>
            </p:cNvSpPr>
            <p:nvPr/>
          </p:nvSpPr>
          <p:spPr bwMode="auto">
            <a:xfrm>
              <a:off x="3508" y="1583"/>
              <a:ext cx="363" cy="519"/>
            </a:xfrm>
            <a:custGeom>
              <a:avLst/>
              <a:gdLst>
                <a:gd name="T0" fmla="*/ 312230 w 410"/>
                <a:gd name="T1" fmla="*/ 161673 h 589"/>
                <a:gd name="T2" fmla="*/ 306017 w 410"/>
                <a:gd name="T3" fmla="*/ 167322 h 589"/>
                <a:gd name="T4" fmla="*/ 306017 w 410"/>
                <a:gd name="T5" fmla="*/ 387592 h 589"/>
                <a:gd name="T6" fmla="*/ 287376 w 410"/>
                <a:gd name="T7" fmla="*/ 404536 h 589"/>
                <a:gd name="T8" fmla="*/ 31844 w 410"/>
                <a:gd name="T9" fmla="*/ 404536 h 589"/>
                <a:gd name="T10" fmla="*/ 12427 w 410"/>
                <a:gd name="T11" fmla="*/ 387592 h 589"/>
                <a:gd name="T12" fmla="*/ 12427 w 410"/>
                <a:gd name="T13" fmla="*/ 144730 h 589"/>
                <a:gd name="T14" fmla="*/ 159222 w 410"/>
                <a:gd name="T15" fmla="*/ 11296 h 589"/>
                <a:gd name="T16" fmla="*/ 306017 w 410"/>
                <a:gd name="T17" fmla="*/ 144730 h 589"/>
                <a:gd name="T18" fmla="*/ 312230 w 410"/>
                <a:gd name="T19" fmla="*/ 150378 h 589"/>
                <a:gd name="T20" fmla="*/ 318444 w 410"/>
                <a:gd name="T21" fmla="*/ 144730 h 589"/>
                <a:gd name="T22" fmla="*/ 318444 w 410"/>
                <a:gd name="T23" fmla="*/ 144730 h 589"/>
                <a:gd name="T24" fmla="*/ 159222 w 410"/>
                <a:gd name="T25" fmla="*/ 0 h 589"/>
                <a:gd name="T26" fmla="*/ 0 w 410"/>
                <a:gd name="T27" fmla="*/ 144730 h 589"/>
                <a:gd name="T28" fmla="*/ 0 w 410"/>
                <a:gd name="T29" fmla="*/ 144730 h 589"/>
                <a:gd name="T30" fmla="*/ 776 w 410"/>
                <a:gd name="T31" fmla="*/ 387592 h 589"/>
                <a:gd name="T32" fmla="*/ 31844 w 410"/>
                <a:gd name="T33" fmla="*/ 415832 h 589"/>
                <a:gd name="T34" fmla="*/ 287376 w 410"/>
                <a:gd name="T35" fmla="*/ 415832 h 589"/>
                <a:gd name="T36" fmla="*/ 318444 w 410"/>
                <a:gd name="T37" fmla="*/ 387592 h 589"/>
                <a:gd name="T38" fmla="*/ 318444 w 410"/>
                <a:gd name="T39" fmla="*/ 167322 h 589"/>
                <a:gd name="T40" fmla="*/ 312230 w 410"/>
                <a:gd name="T41" fmla="*/ 161673 h 589"/>
                <a:gd name="T42" fmla="*/ 159222 w 410"/>
                <a:gd name="T43" fmla="*/ 37417 h 589"/>
                <a:gd name="T44" fmla="*/ 153785 w 410"/>
                <a:gd name="T45" fmla="*/ 40948 h 589"/>
                <a:gd name="T46" fmla="*/ 59029 w 410"/>
                <a:gd name="T47" fmla="*/ 205446 h 589"/>
                <a:gd name="T48" fmla="*/ 59805 w 410"/>
                <a:gd name="T49" fmla="*/ 211093 h 589"/>
                <a:gd name="T50" fmla="*/ 64465 w 410"/>
                <a:gd name="T51" fmla="*/ 213917 h 589"/>
                <a:gd name="T52" fmla="*/ 253978 w 410"/>
                <a:gd name="T53" fmla="*/ 213917 h 589"/>
                <a:gd name="T54" fmla="*/ 259416 w 410"/>
                <a:gd name="T55" fmla="*/ 211093 h 589"/>
                <a:gd name="T56" fmla="*/ 259416 w 410"/>
                <a:gd name="T57" fmla="*/ 205446 h 589"/>
                <a:gd name="T58" fmla="*/ 164658 w 410"/>
                <a:gd name="T59" fmla="*/ 40948 h 589"/>
                <a:gd name="T60" fmla="*/ 159222 w 410"/>
                <a:gd name="T61" fmla="*/ 37417 h 589"/>
                <a:gd name="T62" fmla="*/ 74562 w 410"/>
                <a:gd name="T63" fmla="*/ 202621 h 589"/>
                <a:gd name="T64" fmla="*/ 159222 w 410"/>
                <a:gd name="T65" fmla="*/ 55774 h 589"/>
                <a:gd name="T66" fmla="*/ 243882 w 410"/>
                <a:gd name="T67" fmla="*/ 202621 h 589"/>
                <a:gd name="T68" fmla="*/ 74562 w 410"/>
                <a:gd name="T69" fmla="*/ 202621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grpSp>
        <p:nvGrpSpPr>
          <p:cNvPr id="12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13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4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5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16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7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18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3"/>
          <p:cNvSpPr>
            <a:spLocks noChangeAspect="1" noEditPoints="1"/>
          </p:cNvSpPr>
          <p:nvPr/>
        </p:nvSpPr>
        <p:spPr bwMode="auto">
          <a:xfrm>
            <a:off x="8301600" y="1543732"/>
            <a:ext cx="551656" cy="720238"/>
          </a:xfrm>
          <a:custGeom>
            <a:avLst/>
            <a:gdLst>
              <a:gd name="T0" fmla="*/ 2147483646 w 310"/>
              <a:gd name="T1" fmla="*/ 2147483646 h 405"/>
              <a:gd name="T2" fmla="*/ 2147483646 w 310"/>
              <a:gd name="T3" fmla="*/ 2147483646 h 405"/>
              <a:gd name="T4" fmla="*/ 2147483646 w 310"/>
              <a:gd name="T5" fmla="*/ 2147483646 h 405"/>
              <a:gd name="T6" fmla="*/ 2147483646 w 310"/>
              <a:gd name="T7" fmla="*/ 2147483646 h 405"/>
              <a:gd name="T8" fmla="*/ 2147483646 w 310"/>
              <a:gd name="T9" fmla="*/ 2147483646 h 405"/>
              <a:gd name="T10" fmla="*/ 2147483646 w 310"/>
              <a:gd name="T11" fmla="*/ 2147483646 h 405"/>
              <a:gd name="T12" fmla="*/ 2147483646 w 310"/>
              <a:gd name="T13" fmla="*/ 2147483646 h 405"/>
              <a:gd name="T14" fmla="*/ 2147483646 w 310"/>
              <a:gd name="T15" fmla="*/ 2147483646 h 405"/>
              <a:gd name="T16" fmla="*/ 2147483646 w 310"/>
              <a:gd name="T17" fmla="*/ 2147483646 h 405"/>
              <a:gd name="T18" fmla="*/ 2147483646 w 310"/>
              <a:gd name="T19" fmla="*/ 2147483646 h 405"/>
              <a:gd name="T20" fmla="*/ 2147483646 w 310"/>
              <a:gd name="T21" fmla="*/ 2147483646 h 405"/>
              <a:gd name="T22" fmla="*/ 2147483646 w 310"/>
              <a:gd name="T23" fmla="*/ 2147483646 h 405"/>
              <a:gd name="T24" fmla="*/ 2147483646 w 310"/>
              <a:gd name="T25" fmla="*/ 2147483646 h 405"/>
              <a:gd name="T26" fmla="*/ 2147483646 w 310"/>
              <a:gd name="T27" fmla="*/ 2147483646 h 405"/>
              <a:gd name="T28" fmla="*/ 2147483646 w 310"/>
              <a:gd name="T29" fmla="*/ 2147483646 h 405"/>
              <a:gd name="T30" fmla="*/ 2147483646 w 310"/>
              <a:gd name="T31" fmla="*/ 0 h 405"/>
              <a:gd name="T32" fmla="*/ 2147483646 w 310"/>
              <a:gd name="T33" fmla="*/ 2147483646 h 405"/>
              <a:gd name="T34" fmla="*/ 2147483646 w 310"/>
              <a:gd name="T35" fmla="*/ 2147483646 h 405"/>
              <a:gd name="T36" fmla="*/ 0 w 310"/>
              <a:gd name="T37" fmla="*/ 2147483646 h 405"/>
              <a:gd name="T38" fmla="*/ 0 w 310"/>
              <a:gd name="T39" fmla="*/ 2147483646 h 405"/>
              <a:gd name="T40" fmla="*/ 2147483646 w 310"/>
              <a:gd name="T41" fmla="*/ 2147483646 h 405"/>
              <a:gd name="T42" fmla="*/ 2147483646 w 310"/>
              <a:gd name="T43" fmla="*/ 2147483646 h 405"/>
              <a:gd name="T44" fmla="*/ 2147483646 w 310"/>
              <a:gd name="T45" fmla="*/ 2147483646 h 405"/>
              <a:gd name="T46" fmla="*/ 2147483646 w 310"/>
              <a:gd name="T47" fmla="*/ 2147483646 h 405"/>
              <a:gd name="T48" fmla="*/ 2147483646 w 310"/>
              <a:gd name="T49" fmla="*/ 2147483646 h 405"/>
              <a:gd name="T50" fmla="*/ 2147483646 w 310"/>
              <a:gd name="T51" fmla="*/ 2147483646 h 405"/>
              <a:gd name="T52" fmla="*/ 2147483646 w 310"/>
              <a:gd name="T53" fmla="*/ 2147483646 h 405"/>
              <a:gd name="T54" fmla="*/ 2147483646 w 310"/>
              <a:gd name="T55" fmla="*/ 2147483646 h 405"/>
              <a:gd name="T56" fmla="*/ 2147483646 w 310"/>
              <a:gd name="T57" fmla="*/ 2147483646 h 405"/>
              <a:gd name="T58" fmla="*/ 2147483646 w 310"/>
              <a:gd name="T59" fmla="*/ 2147483646 h 405"/>
              <a:gd name="T60" fmla="*/ 2147483646 w 310"/>
              <a:gd name="T61" fmla="*/ 2147483646 h 405"/>
              <a:gd name="T62" fmla="*/ 2147483646 w 310"/>
              <a:gd name="T63" fmla="*/ 2147483646 h 405"/>
              <a:gd name="T64" fmla="*/ 2147483646 w 310"/>
              <a:gd name="T65" fmla="*/ 2147483646 h 405"/>
              <a:gd name="T66" fmla="*/ 2147483646 w 310"/>
              <a:gd name="T67" fmla="*/ 2147483646 h 405"/>
              <a:gd name="T68" fmla="*/ 2147483646 w 310"/>
              <a:gd name="T69" fmla="*/ 2147483646 h 405"/>
              <a:gd name="T70" fmla="*/ 2147483646 w 310"/>
              <a:gd name="T71" fmla="*/ 2147483646 h 405"/>
              <a:gd name="T72" fmla="*/ 2147483646 w 310"/>
              <a:gd name="T73" fmla="*/ 2147483646 h 405"/>
              <a:gd name="T74" fmla="*/ 2147483646 w 310"/>
              <a:gd name="T75" fmla="*/ 2147483646 h 405"/>
              <a:gd name="T76" fmla="*/ 2147483646 w 310"/>
              <a:gd name="T77" fmla="*/ 2147483646 h 405"/>
              <a:gd name="T78" fmla="*/ 2147483646 w 310"/>
              <a:gd name="T79" fmla="*/ 2147483646 h 405"/>
              <a:gd name="T80" fmla="*/ 2147483646 w 310"/>
              <a:gd name="T81" fmla="*/ 2147483646 h 405"/>
              <a:gd name="T82" fmla="*/ 2147483646 w 310"/>
              <a:gd name="T83" fmla="*/ 2147483646 h 405"/>
              <a:gd name="T84" fmla="*/ 2147483646 w 310"/>
              <a:gd name="T85" fmla="*/ 2147483646 h 405"/>
              <a:gd name="T86" fmla="*/ 2147483646 w 310"/>
              <a:gd name="T87" fmla="*/ 2147483646 h 405"/>
              <a:gd name="T88" fmla="*/ 2147483646 w 310"/>
              <a:gd name="T89" fmla="*/ 2147483646 h 405"/>
              <a:gd name="T90" fmla="*/ 2147483646 w 310"/>
              <a:gd name="T91" fmla="*/ 2147483646 h 405"/>
              <a:gd name="T92" fmla="*/ 2147483646 w 310"/>
              <a:gd name="T93" fmla="*/ 2147483646 h 405"/>
              <a:gd name="T94" fmla="*/ 2147483646 w 310"/>
              <a:gd name="T95" fmla="*/ 2147483646 h 405"/>
              <a:gd name="T96" fmla="*/ 2147483646 w 310"/>
              <a:gd name="T97" fmla="*/ 2147483646 h 405"/>
              <a:gd name="T98" fmla="*/ 2147483646 w 310"/>
              <a:gd name="T99" fmla="*/ 2147483646 h 405"/>
              <a:gd name="T100" fmla="*/ 2147483646 w 310"/>
              <a:gd name="T101" fmla="*/ 2147483646 h 405"/>
              <a:gd name="T102" fmla="*/ 2147483646 w 310"/>
              <a:gd name="T103" fmla="*/ 2147483646 h 405"/>
              <a:gd name="T104" fmla="*/ 2147483646 w 310"/>
              <a:gd name="T105" fmla="*/ 2147483646 h 405"/>
              <a:gd name="T106" fmla="*/ 2147483646 w 310"/>
              <a:gd name="T107" fmla="*/ 2147483646 h 405"/>
              <a:gd name="T108" fmla="*/ 2147483646 w 310"/>
              <a:gd name="T109" fmla="*/ 2147483646 h 405"/>
              <a:gd name="T110" fmla="*/ 2147483646 w 310"/>
              <a:gd name="T111" fmla="*/ 2147483646 h 405"/>
              <a:gd name="T112" fmla="*/ 2147483646 w 310"/>
              <a:gd name="T113" fmla="*/ 2147483646 h 405"/>
              <a:gd name="T114" fmla="*/ 2147483646 w 310"/>
              <a:gd name="T115" fmla="*/ 2147483646 h 405"/>
              <a:gd name="T116" fmla="*/ 2147483646 w 310"/>
              <a:gd name="T117" fmla="*/ 2147483646 h 40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10" h="405">
                <a:moveTo>
                  <a:pt x="285" y="213"/>
                </a:moveTo>
                <a:cubicBezTo>
                  <a:pt x="198" y="213"/>
                  <a:pt x="198" y="213"/>
                  <a:pt x="198" y="213"/>
                </a:cubicBezTo>
                <a:cubicBezTo>
                  <a:pt x="198" y="209"/>
                  <a:pt x="198" y="209"/>
                  <a:pt x="198" y="209"/>
                </a:cubicBezTo>
                <a:cubicBezTo>
                  <a:pt x="198" y="172"/>
                  <a:pt x="174" y="151"/>
                  <a:pt x="155" y="139"/>
                </a:cubicBezTo>
                <a:cubicBezTo>
                  <a:pt x="170" y="124"/>
                  <a:pt x="180" y="104"/>
                  <a:pt x="180" y="81"/>
                </a:cubicBezTo>
                <a:cubicBezTo>
                  <a:pt x="180" y="66"/>
                  <a:pt x="175" y="51"/>
                  <a:pt x="167" y="38"/>
                </a:cubicBezTo>
                <a:cubicBezTo>
                  <a:pt x="165" y="34"/>
                  <a:pt x="160" y="33"/>
                  <a:pt x="156" y="35"/>
                </a:cubicBezTo>
                <a:cubicBezTo>
                  <a:pt x="153" y="38"/>
                  <a:pt x="151" y="43"/>
                  <a:pt x="154" y="46"/>
                </a:cubicBezTo>
                <a:cubicBezTo>
                  <a:pt x="160" y="57"/>
                  <a:pt x="164" y="69"/>
                  <a:pt x="164" y="81"/>
                </a:cubicBezTo>
                <a:cubicBezTo>
                  <a:pt x="164" y="117"/>
                  <a:pt x="135" y="146"/>
                  <a:pt x="99" y="146"/>
                </a:cubicBezTo>
                <a:cubicBezTo>
                  <a:pt x="63" y="146"/>
                  <a:pt x="34" y="117"/>
                  <a:pt x="34" y="81"/>
                </a:cubicBezTo>
                <a:cubicBezTo>
                  <a:pt x="34" y="45"/>
                  <a:pt x="63" y="16"/>
                  <a:pt x="99" y="16"/>
                </a:cubicBezTo>
                <a:cubicBezTo>
                  <a:pt x="111" y="16"/>
                  <a:pt x="123" y="20"/>
                  <a:pt x="134" y="26"/>
                </a:cubicBezTo>
                <a:cubicBezTo>
                  <a:pt x="138" y="29"/>
                  <a:pt x="142" y="28"/>
                  <a:pt x="145" y="24"/>
                </a:cubicBezTo>
                <a:cubicBezTo>
                  <a:pt x="147" y="20"/>
                  <a:pt x="146" y="15"/>
                  <a:pt x="142" y="13"/>
                </a:cubicBezTo>
                <a:cubicBezTo>
                  <a:pt x="129" y="5"/>
                  <a:pt x="115" y="0"/>
                  <a:pt x="99" y="0"/>
                </a:cubicBezTo>
                <a:cubicBezTo>
                  <a:pt x="55" y="0"/>
                  <a:pt x="18" y="36"/>
                  <a:pt x="18" y="81"/>
                </a:cubicBezTo>
                <a:cubicBezTo>
                  <a:pt x="18" y="104"/>
                  <a:pt x="28" y="124"/>
                  <a:pt x="43" y="139"/>
                </a:cubicBezTo>
                <a:cubicBezTo>
                  <a:pt x="24" y="151"/>
                  <a:pt x="0" y="172"/>
                  <a:pt x="0" y="209"/>
                </a:cubicBezTo>
                <a:cubicBezTo>
                  <a:pt x="0" y="289"/>
                  <a:pt x="0" y="289"/>
                  <a:pt x="0" y="289"/>
                </a:cubicBezTo>
                <a:cubicBezTo>
                  <a:pt x="0" y="297"/>
                  <a:pt x="6" y="309"/>
                  <a:pt x="21" y="309"/>
                </a:cubicBezTo>
                <a:cubicBezTo>
                  <a:pt x="117" y="309"/>
                  <a:pt x="117" y="309"/>
                  <a:pt x="117" y="309"/>
                </a:cubicBezTo>
                <a:cubicBezTo>
                  <a:pt x="117" y="380"/>
                  <a:pt x="117" y="380"/>
                  <a:pt x="117" y="380"/>
                </a:cubicBezTo>
                <a:cubicBezTo>
                  <a:pt x="117" y="394"/>
                  <a:pt x="129" y="405"/>
                  <a:pt x="142" y="405"/>
                </a:cubicBezTo>
                <a:cubicBezTo>
                  <a:pt x="285" y="405"/>
                  <a:pt x="285" y="405"/>
                  <a:pt x="285" y="405"/>
                </a:cubicBezTo>
                <a:cubicBezTo>
                  <a:pt x="298" y="405"/>
                  <a:pt x="310" y="394"/>
                  <a:pt x="310" y="380"/>
                </a:cubicBezTo>
                <a:cubicBezTo>
                  <a:pt x="310" y="238"/>
                  <a:pt x="310" y="238"/>
                  <a:pt x="310" y="238"/>
                </a:cubicBezTo>
                <a:cubicBezTo>
                  <a:pt x="310" y="224"/>
                  <a:pt x="298" y="213"/>
                  <a:pt x="285" y="213"/>
                </a:cubicBezTo>
                <a:close/>
                <a:moveTo>
                  <a:pt x="117" y="238"/>
                </a:moveTo>
                <a:cubicBezTo>
                  <a:pt x="117" y="293"/>
                  <a:pt x="117" y="293"/>
                  <a:pt x="117" y="293"/>
                </a:cubicBezTo>
                <a:cubicBezTo>
                  <a:pt x="49" y="293"/>
                  <a:pt x="49" y="293"/>
                  <a:pt x="49" y="293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49" y="197"/>
                  <a:pt x="45" y="194"/>
                  <a:pt x="41" y="194"/>
                </a:cubicBezTo>
                <a:cubicBezTo>
                  <a:pt x="37" y="194"/>
                  <a:pt x="33" y="197"/>
                  <a:pt x="33" y="202"/>
                </a:cubicBezTo>
                <a:cubicBezTo>
                  <a:pt x="33" y="293"/>
                  <a:pt x="33" y="293"/>
                  <a:pt x="33" y="293"/>
                </a:cubicBezTo>
                <a:cubicBezTo>
                  <a:pt x="21" y="293"/>
                  <a:pt x="21" y="293"/>
                  <a:pt x="21" y="293"/>
                </a:cubicBezTo>
                <a:cubicBezTo>
                  <a:pt x="19" y="293"/>
                  <a:pt x="17" y="293"/>
                  <a:pt x="16" y="289"/>
                </a:cubicBezTo>
                <a:cubicBezTo>
                  <a:pt x="16" y="209"/>
                  <a:pt x="16" y="209"/>
                  <a:pt x="16" y="209"/>
                </a:cubicBezTo>
                <a:cubicBezTo>
                  <a:pt x="16" y="177"/>
                  <a:pt x="40" y="159"/>
                  <a:pt x="57" y="150"/>
                </a:cubicBezTo>
                <a:cubicBezTo>
                  <a:pt x="69" y="157"/>
                  <a:pt x="84" y="162"/>
                  <a:pt x="99" y="162"/>
                </a:cubicBezTo>
                <a:cubicBezTo>
                  <a:pt x="114" y="162"/>
                  <a:pt x="129" y="157"/>
                  <a:pt x="141" y="150"/>
                </a:cubicBezTo>
                <a:cubicBezTo>
                  <a:pt x="158" y="158"/>
                  <a:pt x="182" y="177"/>
                  <a:pt x="182" y="209"/>
                </a:cubicBezTo>
                <a:cubicBezTo>
                  <a:pt x="182" y="213"/>
                  <a:pt x="182" y="213"/>
                  <a:pt x="182" y="213"/>
                </a:cubicBezTo>
                <a:cubicBezTo>
                  <a:pt x="165" y="213"/>
                  <a:pt x="165" y="213"/>
                  <a:pt x="165" y="213"/>
                </a:cubicBezTo>
                <a:cubicBezTo>
                  <a:pt x="165" y="202"/>
                  <a:pt x="165" y="202"/>
                  <a:pt x="165" y="202"/>
                </a:cubicBezTo>
                <a:cubicBezTo>
                  <a:pt x="165" y="197"/>
                  <a:pt x="162" y="194"/>
                  <a:pt x="157" y="194"/>
                </a:cubicBezTo>
                <a:cubicBezTo>
                  <a:pt x="153" y="194"/>
                  <a:pt x="149" y="197"/>
                  <a:pt x="149" y="202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29" y="213"/>
                  <a:pt x="117" y="224"/>
                  <a:pt x="117" y="238"/>
                </a:cubicBezTo>
                <a:close/>
                <a:moveTo>
                  <a:pt x="294" y="380"/>
                </a:moveTo>
                <a:cubicBezTo>
                  <a:pt x="294" y="385"/>
                  <a:pt x="290" y="389"/>
                  <a:pt x="285" y="389"/>
                </a:cubicBezTo>
                <a:cubicBezTo>
                  <a:pt x="142" y="389"/>
                  <a:pt x="142" y="389"/>
                  <a:pt x="142" y="389"/>
                </a:cubicBezTo>
                <a:cubicBezTo>
                  <a:pt x="137" y="389"/>
                  <a:pt x="133" y="385"/>
                  <a:pt x="133" y="380"/>
                </a:cubicBezTo>
                <a:cubicBezTo>
                  <a:pt x="133" y="238"/>
                  <a:pt x="133" y="238"/>
                  <a:pt x="133" y="238"/>
                </a:cubicBezTo>
                <a:cubicBezTo>
                  <a:pt x="133" y="233"/>
                  <a:pt x="137" y="229"/>
                  <a:pt x="142" y="229"/>
                </a:cubicBezTo>
                <a:cubicBezTo>
                  <a:pt x="285" y="229"/>
                  <a:pt x="285" y="229"/>
                  <a:pt x="285" y="229"/>
                </a:cubicBezTo>
                <a:cubicBezTo>
                  <a:pt x="290" y="229"/>
                  <a:pt x="294" y="233"/>
                  <a:pt x="294" y="238"/>
                </a:cubicBezTo>
                <a:lnTo>
                  <a:pt x="294" y="380"/>
                </a:ln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" name="Group 105"/>
          <p:cNvGrpSpPr>
            <a:grpSpLocks noChangeAspect="1"/>
          </p:cNvGrpSpPr>
          <p:nvPr/>
        </p:nvGrpSpPr>
        <p:grpSpPr bwMode="auto">
          <a:xfrm>
            <a:off x="10821350" y="1423078"/>
            <a:ext cx="576262" cy="825500"/>
            <a:chOff x="3508" y="1583"/>
            <a:chExt cx="363" cy="520"/>
          </a:xfrm>
        </p:grpSpPr>
        <p:sp>
          <p:nvSpPr>
            <p:cNvPr id="21" name="AutoShape 106"/>
            <p:cNvSpPr>
              <a:spLocks noChangeAspect="1" noChangeArrowheads="1"/>
            </p:cNvSpPr>
            <p:nvPr/>
          </p:nvSpPr>
          <p:spPr bwMode="auto">
            <a:xfrm>
              <a:off x="3515" y="17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2" name="Oval 107"/>
            <p:cNvSpPr>
              <a:spLocks noChangeAspect="1" noChangeArrowheads="1"/>
            </p:cNvSpPr>
            <p:nvPr/>
          </p:nvSpPr>
          <p:spPr bwMode="auto">
            <a:xfrm>
              <a:off x="3513" y="15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3" name="Text Box 108"/>
            <p:cNvSpPr txBox="1">
              <a:spLocks noChangeAspect="1" noChangeArrowheads="1"/>
            </p:cNvSpPr>
            <p:nvPr/>
          </p:nvSpPr>
          <p:spPr bwMode="auto">
            <a:xfrm>
              <a:off x="3525" y="18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CSCF </a:t>
              </a:r>
            </a:p>
          </p:txBody>
        </p:sp>
        <p:sp>
          <p:nvSpPr>
            <p:cNvPr id="24" name="Rectangle 109"/>
            <p:cNvSpPr>
              <a:spLocks noChangeAspect="1" noChangeArrowheads="1"/>
            </p:cNvSpPr>
            <p:nvPr/>
          </p:nvSpPr>
          <p:spPr bwMode="auto">
            <a:xfrm>
              <a:off x="3508" y="15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5" name="Freeform 11"/>
            <p:cNvSpPr>
              <a:spLocks noChangeAspect="1" noEditPoints="1"/>
            </p:cNvSpPr>
            <p:nvPr/>
          </p:nvSpPr>
          <p:spPr bwMode="auto">
            <a:xfrm>
              <a:off x="3508" y="1583"/>
              <a:ext cx="363" cy="519"/>
            </a:xfrm>
            <a:custGeom>
              <a:avLst/>
              <a:gdLst>
                <a:gd name="T0" fmla="*/ 312230 w 410"/>
                <a:gd name="T1" fmla="*/ 161673 h 589"/>
                <a:gd name="T2" fmla="*/ 306017 w 410"/>
                <a:gd name="T3" fmla="*/ 167322 h 589"/>
                <a:gd name="T4" fmla="*/ 306017 w 410"/>
                <a:gd name="T5" fmla="*/ 387592 h 589"/>
                <a:gd name="T6" fmla="*/ 287376 w 410"/>
                <a:gd name="T7" fmla="*/ 404536 h 589"/>
                <a:gd name="T8" fmla="*/ 31844 w 410"/>
                <a:gd name="T9" fmla="*/ 404536 h 589"/>
                <a:gd name="T10" fmla="*/ 12427 w 410"/>
                <a:gd name="T11" fmla="*/ 387592 h 589"/>
                <a:gd name="T12" fmla="*/ 12427 w 410"/>
                <a:gd name="T13" fmla="*/ 144730 h 589"/>
                <a:gd name="T14" fmla="*/ 159222 w 410"/>
                <a:gd name="T15" fmla="*/ 11296 h 589"/>
                <a:gd name="T16" fmla="*/ 306017 w 410"/>
                <a:gd name="T17" fmla="*/ 144730 h 589"/>
                <a:gd name="T18" fmla="*/ 312230 w 410"/>
                <a:gd name="T19" fmla="*/ 150378 h 589"/>
                <a:gd name="T20" fmla="*/ 318444 w 410"/>
                <a:gd name="T21" fmla="*/ 144730 h 589"/>
                <a:gd name="T22" fmla="*/ 318444 w 410"/>
                <a:gd name="T23" fmla="*/ 144730 h 589"/>
                <a:gd name="T24" fmla="*/ 159222 w 410"/>
                <a:gd name="T25" fmla="*/ 0 h 589"/>
                <a:gd name="T26" fmla="*/ 0 w 410"/>
                <a:gd name="T27" fmla="*/ 144730 h 589"/>
                <a:gd name="T28" fmla="*/ 0 w 410"/>
                <a:gd name="T29" fmla="*/ 144730 h 589"/>
                <a:gd name="T30" fmla="*/ 776 w 410"/>
                <a:gd name="T31" fmla="*/ 387592 h 589"/>
                <a:gd name="T32" fmla="*/ 31844 w 410"/>
                <a:gd name="T33" fmla="*/ 415832 h 589"/>
                <a:gd name="T34" fmla="*/ 287376 w 410"/>
                <a:gd name="T35" fmla="*/ 415832 h 589"/>
                <a:gd name="T36" fmla="*/ 318444 w 410"/>
                <a:gd name="T37" fmla="*/ 387592 h 589"/>
                <a:gd name="T38" fmla="*/ 318444 w 410"/>
                <a:gd name="T39" fmla="*/ 167322 h 589"/>
                <a:gd name="T40" fmla="*/ 312230 w 410"/>
                <a:gd name="T41" fmla="*/ 161673 h 589"/>
                <a:gd name="T42" fmla="*/ 159222 w 410"/>
                <a:gd name="T43" fmla="*/ 37417 h 589"/>
                <a:gd name="T44" fmla="*/ 153785 w 410"/>
                <a:gd name="T45" fmla="*/ 40948 h 589"/>
                <a:gd name="T46" fmla="*/ 59029 w 410"/>
                <a:gd name="T47" fmla="*/ 205446 h 589"/>
                <a:gd name="T48" fmla="*/ 59805 w 410"/>
                <a:gd name="T49" fmla="*/ 211093 h 589"/>
                <a:gd name="T50" fmla="*/ 64465 w 410"/>
                <a:gd name="T51" fmla="*/ 213917 h 589"/>
                <a:gd name="T52" fmla="*/ 253978 w 410"/>
                <a:gd name="T53" fmla="*/ 213917 h 589"/>
                <a:gd name="T54" fmla="*/ 259416 w 410"/>
                <a:gd name="T55" fmla="*/ 211093 h 589"/>
                <a:gd name="T56" fmla="*/ 259416 w 410"/>
                <a:gd name="T57" fmla="*/ 205446 h 589"/>
                <a:gd name="T58" fmla="*/ 164658 w 410"/>
                <a:gd name="T59" fmla="*/ 40948 h 589"/>
                <a:gd name="T60" fmla="*/ 159222 w 410"/>
                <a:gd name="T61" fmla="*/ 37417 h 589"/>
                <a:gd name="T62" fmla="*/ 74562 w 410"/>
                <a:gd name="T63" fmla="*/ 202621 h 589"/>
                <a:gd name="T64" fmla="*/ 159222 w 410"/>
                <a:gd name="T65" fmla="*/ 55774 h 589"/>
                <a:gd name="T66" fmla="*/ 243882 w 410"/>
                <a:gd name="T67" fmla="*/ 202621 h 589"/>
                <a:gd name="T68" fmla="*/ 74562 w 410"/>
                <a:gd name="T69" fmla="*/ 202621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cxnSp>
        <p:nvCxnSpPr>
          <p:cNvPr id="32" name="Straight Connector 31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>
            <a:off x="6047401" y="2218378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/>
          <p:cNvCxnSpPr/>
          <p:nvPr/>
        </p:nvCxnSpPr>
        <p:spPr bwMode="auto">
          <a:xfrm>
            <a:off x="8537306" y="224492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Arrow Connector 37"/>
          <p:cNvCxnSpPr>
            <a:cxnSpLocks/>
          </p:cNvCxnSpPr>
          <p:nvPr/>
        </p:nvCxnSpPr>
        <p:spPr bwMode="auto">
          <a:xfrm flipH="1">
            <a:off x="6047403" y="2830872"/>
            <a:ext cx="24899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6322833" y="2278968"/>
            <a:ext cx="1944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1. SDP </a:t>
            </a:r>
            <a:r>
              <a:rPr lang="en-US" sz="1400" dirty="0">
                <a:sym typeface="Wingdings" panose="05000000000000000000" pitchFamily="2" charset="2"/>
              </a:rPr>
              <a:t> </a:t>
            </a:r>
            <a:r>
              <a:rPr lang="en-US" sz="1400" dirty="0"/>
              <a:t>RI Mapping + detection policies</a:t>
            </a:r>
          </a:p>
        </p:txBody>
      </p:sp>
      <p:cxnSp>
        <p:nvCxnSpPr>
          <p:cNvPr id="40" name="Straight Arrow Connector 39"/>
          <p:cNvCxnSpPr>
            <a:cxnSpLocks/>
          </p:cNvCxnSpPr>
          <p:nvPr/>
        </p:nvCxnSpPr>
        <p:spPr bwMode="auto">
          <a:xfrm flipV="1">
            <a:off x="1032808" y="3448778"/>
            <a:ext cx="10074663" cy="4730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3" name="TextBox 42"/>
          <p:cNvSpPr txBox="1"/>
          <p:nvPr/>
        </p:nvSpPr>
        <p:spPr>
          <a:xfrm>
            <a:off x="1415068" y="3187044"/>
            <a:ext cx="17508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2. INVITE with SDP</a:t>
            </a:r>
          </a:p>
        </p:txBody>
      </p:sp>
      <p:cxnSp>
        <p:nvCxnSpPr>
          <p:cNvPr id="44" name="Straight Arrow Connector 43"/>
          <p:cNvCxnSpPr>
            <a:cxnSpLocks/>
            <a:endCxn id="4" idx="0"/>
          </p:cNvCxnSpPr>
          <p:nvPr/>
        </p:nvCxnSpPr>
        <p:spPr bwMode="auto">
          <a:xfrm flipH="1">
            <a:off x="6047404" y="4199800"/>
            <a:ext cx="506091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5" name="TextBox 44"/>
          <p:cNvSpPr txBox="1"/>
          <p:nvPr/>
        </p:nvSpPr>
        <p:spPr>
          <a:xfrm>
            <a:off x="8918135" y="3880873"/>
            <a:ext cx="18085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3. 18x/200 with SDP</a:t>
            </a:r>
          </a:p>
        </p:txBody>
      </p:sp>
      <p:cxnSp>
        <p:nvCxnSpPr>
          <p:cNvPr id="47" name="Straight Arrow Connector 46"/>
          <p:cNvCxnSpPr>
            <a:cxnSpLocks/>
          </p:cNvCxnSpPr>
          <p:nvPr/>
        </p:nvCxnSpPr>
        <p:spPr bwMode="auto">
          <a:xfrm flipH="1" flipV="1">
            <a:off x="3535420" y="4885204"/>
            <a:ext cx="2511984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3827038" y="4335723"/>
            <a:ext cx="19417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4. RI HO Target + detection policies</a:t>
            </a:r>
          </a:p>
        </p:txBody>
      </p:sp>
      <p:cxnSp>
        <p:nvCxnSpPr>
          <p:cNvPr id="50" name="Straight Arrow Connector 49"/>
          <p:cNvCxnSpPr>
            <a:cxnSpLocks/>
            <a:stCxn id="4" idx="0"/>
          </p:cNvCxnSpPr>
          <p:nvPr/>
        </p:nvCxnSpPr>
        <p:spPr bwMode="auto">
          <a:xfrm flipH="1">
            <a:off x="1026832" y="4199800"/>
            <a:ext cx="502057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" name="Speech Bubble: Rectangle with Corners Rounded 2"/>
          <p:cNvSpPr/>
          <p:nvPr/>
        </p:nvSpPr>
        <p:spPr bwMode="auto">
          <a:xfrm>
            <a:off x="6426908" y="5508865"/>
            <a:ext cx="3497944" cy="1076857"/>
          </a:xfrm>
          <a:prstGeom prst="wedgeRoundRectCallout">
            <a:avLst>
              <a:gd name="adj1" fmla="val -55726"/>
              <a:gd name="adj2" fmla="val -139184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Use SDP </a:t>
            </a:r>
            <a:r>
              <a:rPr lang="en-US" dirty="0">
                <a:solidFill>
                  <a:schemeClr val="bg1"/>
                </a:solidFill>
                <a:sym typeface="Wingdings" panose="05000000000000000000" pitchFamily="2" charset="2"/>
              </a:rPr>
              <a:t> RI mapping to create HO targets and include detection policies for all codec modes that are allowed in the session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ight Brace 3"/>
          <p:cNvSpPr/>
          <p:nvPr/>
        </p:nvSpPr>
        <p:spPr bwMode="auto">
          <a:xfrm>
            <a:off x="6047404" y="4199800"/>
            <a:ext cx="164506" cy="685404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7979268" y="1205171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Operator</a:t>
            </a:r>
          </a:p>
        </p:txBody>
      </p:sp>
      <p:sp>
        <p:nvSpPr>
          <p:cNvPr id="59" name="Freeform: Shape 58"/>
          <p:cNvSpPr/>
          <p:nvPr/>
        </p:nvSpPr>
        <p:spPr bwMode="auto">
          <a:xfrm>
            <a:off x="3537319" y="5518086"/>
            <a:ext cx="710175" cy="497541"/>
          </a:xfrm>
          <a:custGeom>
            <a:avLst/>
            <a:gdLst>
              <a:gd name="connsiteX0" fmla="*/ 0 w 710175"/>
              <a:gd name="connsiteY0" fmla="*/ 0 h 497541"/>
              <a:gd name="connsiteX1" fmla="*/ 632012 w 710175"/>
              <a:gd name="connsiteY1" fmla="*/ 107576 h 497541"/>
              <a:gd name="connsiteX2" fmla="*/ 632012 w 710175"/>
              <a:gd name="connsiteY2" fmla="*/ 363071 h 497541"/>
              <a:gd name="connsiteX3" fmla="*/ 13447 w 710175"/>
              <a:gd name="connsiteY3" fmla="*/ 497541 h 497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0175" h="497541">
                <a:moveTo>
                  <a:pt x="0" y="0"/>
                </a:moveTo>
                <a:cubicBezTo>
                  <a:pt x="263338" y="23532"/>
                  <a:pt x="526677" y="47064"/>
                  <a:pt x="632012" y="107576"/>
                </a:cubicBezTo>
                <a:cubicBezTo>
                  <a:pt x="737347" y="168088"/>
                  <a:pt x="735106" y="298077"/>
                  <a:pt x="632012" y="363071"/>
                </a:cubicBezTo>
                <a:cubicBezTo>
                  <a:pt x="528918" y="428065"/>
                  <a:pt x="271182" y="462803"/>
                  <a:pt x="13447" y="497541"/>
                </a:cubicBez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150215" y="5508865"/>
            <a:ext cx="1805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5. RI </a:t>
            </a:r>
            <a:r>
              <a:rPr lang="en-US" sz="1400" dirty="0">
                <a:sym typeface="Wingdings" panose="05000000000000000000" pitchFamily="2" charset="2"/>
              </a:rPr>
              <a:t> R</a:t>
            </a:r>
            <a:r>
              <a:rPr lang="en-US" sz="1400" dirty="0"/>
              <a:t>adio</a:t>
            </a:r>
            <a:br>
              <a:rPr lang="en-US" sz="1400" dirty="0"/>
            </a:br>
            <a:r>
              <a:rPr lang="en-US" sz="1400" dirty="0"/>
              <a:t> Parameter Mapping</a:t>
            </a:r>
          </a:p>
        </p:txBody>
      </p:sp>
      <p:sp>
        <p:nvSpPr>
          <p:cNvPr id="61" name="Speech Bubble: Rectangle with Corners Rounded 60"/>
          <p:cNvSpPr/>
          <p:nvPr/>
        </p:nvSpPr>
        <p:spPr bwMode="auto">
          <a:xfrm>
            <a:off x="3648522" y="2471525"/>
            <a:ext cx="2318198" cy="864512"/>
          </a:xfrm>
          <a:prstGeom prst="wedgeRoundRectCallout">
            <a:avLst>
              <a:gd name="adj1" fmla="val -71968"/>
              <a:gd name="adj2" fmla="val 44359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Contains multiple proposed codecs</a:t>
            </a:r>
          </a:p>
        </p:txBody>
      </p:sp>
      <p:sp>
        <p:nvSpPr>
          <p:cNvPr id="62" name="Speech Bubble: Rectangle with Corners Rounded 61"/>
          <p:cNvSpPr/>
          <p:nvPr/>
        </p:nvSpPr>
        <p:spPr bwMode="auto">
          <a:xfrm>
            <a:off x="7627519" y="4310847"/>
            <a:ext cx="3289749" cy="1096192"/>
          </a:xfrm>
          <a:prstGeom prst="wedgeRoundRectCallout">
            <a:avLst>
              <a:gd name="adj1" fmla="val 54637"/>
              <a:gd name="adj2" fmla="val -59311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Contains only selected codec; priority of PT on m= line may be used for multi-PT solutions</a:t>
            </a:r>
          </a:p>
        </p:txBody>
      </p:sp>
      <p:cxnSp>
        <p:nvCxnSpPr>
          <p:cNvPr id="49" name="Straight Arrow Connector 48"/>
          <p:cNvCxnSpPr>
            <a:cxnSpLocks/>
          </p:cNvCxnSpPr>
          <p:nvPr/>
        </p:nvCxnSpPr>
        <p:spPr bwMode="auto">
          <a:xfrm>
            <a:off x="8538151" y="3089406"/>
            <a:ext cx="2570165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329232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6.3: Static Session</a:t>
            </a:r>
          </a:p>
        </p:txBody>
      </p:sp>
      <p:grpSp>
        <p:nvGrpSpPr>
          <p:cNvPr id="27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28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9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0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31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2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33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cxnSpLocks/>
            <a:stCxn id="69" idx="2"/>
          </p:cNvCxnSpPr>
          <p:nvPr/>
        </p:nvCxnSpPr>
        <p:spPr bwMode="auto">
          <a:xfrm>
            <a:off x="8533913" y="2242757"/>
            <a:ext cx="3393" cy="40591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>
            <a:cxnSpLocks/>
          </p:cNvCxnSpPr>
          <p:nvPr/>
        </p:nvCxnSpPr>
        <p:spPr bwMode="auto">
          <a:xfrm flipV="1">
            <a:off x="1032808" y="2850629"/>
            <a:ext cx="7504498" cy="1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1101713" y="2509345"/>
            <a:ext cx="2390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1. Robust EVS RTP speech</a:t>
            </a:r>
          </a:p>
        </p:txBody>
      </p:sp>
      <p:cxnSp>
        <p:nvCxnSpPr>
          <p:cNvPr id="50" name="Straight Arrow Connector 49"/>
          <p:cNvCxnSpPr>
            <a:cxnSpLocks/>
          </p:cNvCxnSpPr>
          <p:nvPr/>
        </p:nvCxnSpPr>
        <p:spPr bwMode="auto">
          <a:xfrm flipH="1">
            <a:off x="8533913" y="3944308"/>
            <a:ext cx="2574403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8640582" y="3585356"/>
            <a:ext cx="2390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2. Robust EVS RTP speech</a:t>
            </a:r>
          </a:p>
        </p:txBody>
      </p:sp>
      <p:cxnSp>
        <p:nvCxnSpPr>
          <p:cNvPr id="54" name="Straight Arrow Connector 53"/>
          <p:cNvCxnSpPr>
            <a:cxnSpLocks/>
          </p:cNvCxnSpPr>
          <p:nvPr/>
        </p:nvCxnSpPr>
        <p:spPr bwMode="auto">
          <a:xfrm flipH="1">
            <a:off x="1026832" y="3944308"/>
            <a:ext cx="7510474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66" name="Group 9"/>
          <p:cNvGrpSpPr>
            <a:grpSpLocks noChangeAspect="1"/>
          </p:cNvGrpSpPr>
          <p:nvPr/>
        </p:nvGrpSpPr>
        <p:grpSpPr bwMode="auto">
          <a:xfrm>
            <a:off x="8247370" y="1436306"/>
            <a:ext cx="576262" cy="825500"/>
            <a:chOff x="646" y="2283"/>
            <a:chExt cx="363" cy="520"/>
          </a:xfrm>
        </p:grpSpPr>
        <p:sp>
          <p:nvSpPr>
            <p:cNvPr id="67" name="AutoShape 10"/>
            <p:cNvSpPr>
              <a:spLocks noChangeAspect="1" noChangeArrowheads="1"/>
            </p:cNvSpPr>
            <p:nvPr/>
          </p:nvSpPr>
          <p:spPr bwMode="auto">
            <a:xfrm>
              <a:off x="653" y="24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8" name="Oval 11"/>
            <p:cNvSpPr>
              <a:spLocks noChangeAspect="1" noChangeArrowheads="1"/>
            </p:cNvSpPr>
            <p:nvPr/>
          </p:nvSpPr>
          <p:spPr bwMode="auto">
            <a:xfrm>
              <a:off x="651" y="22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9" name="Text Box 12"/>
            <p:cNvSpPr txBox="1">
              <a:spLocks noChangeAspect="1" noChangeArrowheads="1"/>
            </p:cNvSpPr>
            <p:nvPr/>
          </p:nvSpPr>
          <p:spPr bwMode="auto">
            <a:xfrm>
              <a:off x="663" y="25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 dirty="0">
                  <a:ea typeface="MS PGothic" panose="020B0600070205080204" pitchFamily="34" charset="-128"/>
                </a:rPr>
                <a:t>MRFP</a:t>
              </a:r>
            </a:p>
          </p:txBody>
        </p:sp>
        <p:sp>
          <p:nvSpPr>
            <p:cNvPr id="70" name="Rectangle 13"/>
            <p:cNvSpPr>
              <a:spLocks noChangeAspect="1" noChangeArrowheads="1"/>
            </p:cNvSpPr>
            <p:nvPr/>
          </p:nvSpPr>
          <p:spPr bwMode="auto">
            <a:xfrm>
              <a:off x="646" y="22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71" name="Freeform 11"/>
            <p:cNvSpPr>
              <a:spLocks noChangeAspect="1" noEditPoints="1"/>
            </p:cNvSpPr>
            <p:nvPr/>
          </p:nvSpPr>
          <p:spPr bwMode="auto">
            <a:xfrm>
              <a:off x="646" y="2283"/>
              <a:ext cx="363" cy="519"/>
            </a:xfrm>
            <a:custGeom>
              <a:avLst/>
              <a:gdLst>
                <a:gd name="T0" fmla="*/ 306017 w 410"/>
                <a:gd name="T1" fmla="*/ 167322 h 589"/>
                <a:gd name="T2" fmla="*/ 287376 w 410"/>
                <a:gd name="T3" fmla="*/ 404536 h 589"/>
                <a:gd name="T4" fmla="*/ 12427 w 410"/>
                <a:gd name="T5" fmla="*/ 387592 h 589"/>
                <a:gd name="T6" fmla="*/ 159222 w 410"/>
                <a:gd name="T7" fmla="*/ 11296 h 589"/>
                <a:gd name="T8" fmla="*/ 312231 w 410"/>
                <a:gd name="T9" fmla="*/ 150378 h 589"/>
                <a:gd name="T10" fmla="*/ 318444 w 410"/>
                <a:gd name="T11" fmla="*/ 144730 h 589"/>
                <a:gd name="T12" fmla="*/ 0 w 410"/>
                <a:gd name="T13" fmla="*/ 144730 h 589"/>
                <a:gd name="T14" fmla="*/ 776 w 410"/>
                <a:gd name="T15" fmla="*/ 387592 h 589"/>
                <a:gd name="T16" fmla="*/ 287376 w 410"/>
                <a:gd name="T17" fmla="*/ 415832 h 589"/>
                <a:gd name="T18" fmla="*/ 318444 w 410"/>
                <a:gd name="T19" fmla="*/ 167322 h 589"/>
                <a:gd name="T20" fmla="*/ 257086 w 410"/>
                <a:gd name="T21" fmla="*/ 112960 h 589"/>
                <a:gd name="T22" fmla="*/ 224464 w 410"/>
                <a:gd name="T23" fmla="*/ 91780 h 589"/>
                <a:gd name="T24" fmla="*/ 237667 w 410"/>
                <a:gd name="T25" fmla="*/ 111548 h 589"/>
                <a:gd name="T26" fmla="*/ 119611 w 410"/>
                <a:gd name="T27" fmla="*/ 117195 h 589"/>
                <a:gd name="T28" fmla="*/ 236891 w 410"/>
                <a:gd name="T29" fmla="*/ 122844 h 589"/>
                <a:gd name="T30" fmla="*/ 224464 w 410"/>
                <a:gd name="T31" fmla="*/ 142612 h 589"/>
                <a:gd name="T32" fmla="*/ 233008 w 410"/>
                <a:gd name="T33" fmla="*/ 142612 h 589"/>
                <a:gd name="T34" fmla="*/ 257086 w 410"/>
                <a:gd name="T35" fmla="*/ 112960 h 589"/>
                <a:gd name="T36" fmla="*/ 85436 w 410"/>
                <a:gd name="T37" fmla="*/ 57892 h 589"/>
                <a:gd name="T38" fmla="*/ 94757 w 410"/>
                <a:gd name="T39" fmla="*/ 65658 h 589"/>
                <a:gd name="T40" fmla="*/ 192619 w 410"/>
                <a:gd name="T41" fmla="*/ 77660 h 589"/>
                <a:gd name="T42" fmla="*/ 192619 w 410"/>
                <a:gd name="T43" fmla="*/ 88955 h 589"/>
                <a:gd name="T44" fmla="*/ 94757 w 410"/>
                <a:gd name="T45" fmla="*/ 100957 h 589"/>
                <a:gd name="T46" fmla="*/ 90097 w 410"/>
                <a:gd name="T47" fmla="*/ 110842 h 589"/>
                <a:gd name="T48" fmla="*/ 62136 w 410"/>
                <a:gd name="T49" fmla="*/ 87544 h 589"/>
                <a:gd name="T50" fmla="*/ 256307 w 410"/>
                <a:gd name="T51" fmla="*/ 182853 h 589"/>
                <a:gd name="T52" fmla="*/ 223687 w 410"/>
                <a:gd name="T53" fmla="*/ 160967 h 589"/>
                <a:gd name="T54" fmla="*/ 236891 w 410"/>
                <a:gd name="T55" fmla="*/ 180735 h 589"/>
                <a:gd name="T56" fmla="*/ 118835 w 410"/>
                <a:gd name="T57" fmla="*/ 186383 h 589"/>
                <a:gd name="T58" fmla="*/ 236891 w 410"/>
                <a:gd name="T59" fmla="*/ 192031 h 589"/>
                <a:gd name="T60" fmla="*/ 223687 w 410"/>
                <a:gd name="T61" fmla="*/ 211799 h 589"/>
                <a:gd name="T62" fmla="*/ 233008 w 410"/>
                <a:gd name="T63" fmla="*/ 211799 h 589"/>
                <a:gd name="T64" fmla="*/ 256307 w 410"/>
                <a:gd name="T65" fmla="*/ 182853 h 589"/>
                <a:gd name="T66" fmla="*/ 85436 w 410"/>
                <a:gd name="T67" fmla="*/ 125668 h 589"/>
                <a:gd name="T68" fmla="*/ 94757 w 410"/>
                <a:gd name="T69" fmla="*/ 133433 h 589"/>
                <a:gd name="T70" fmla="*/ 192619 w 410"/>
                <a:gd name="T71" fmla="*/ 145435 h 589"/>
                <a:gd name="T72" fmla="*/ 192619 w 410"/>
                <a:gd name="T73" fmla="*/ 156733 h 589"/>
                <a:gd name="T74" fmla="*/ 94757 w 410"/>
                <a:gd name="T75" fmla="*/ 168733 h 589"/>
                <a:gd name="T76" fmla="*/ 90097 w 410"/>
                <a:gd name="T77" fmla="*/ 178617 h 589"/>
                <a:gd name="T78" fmla="*/ 62136 w 410"/>
                <a:gd name="T79" fmla="*/ 155319 h 58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10"/>
                <a:gd name="T121" fmla="*/ 0 h 589"/>
                <a:gd name="T122" fmla="*/ 410 w 410"/>
                <a:gd name="T123" fmla="*/ 589 h 58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31" y="160"/>
                  </a:moveTo>
                  <a:cubicBezTo>
                    <a:pt x="300" y="130"/>
                    <a:pt x="300" y="130"/>
                    <a:pt x="300" y="130"/>
                  </a:cubicBezTo>
                  <a:cubicBezTo>
                    <a:pt x="297" y="126"/>
                    <a:pt x="292" y="126"/>
                    <a:pt x="289" y="130"/>
                  </a:cubicBezTo>
                  <a:cubicBezTo>
                    <a:pt x="285" y="133"/>
                    <a:pt x="285" y="138"/>
                    <a:pt x="289" y="141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7" y="158"/>
                    <a:pt x="154" y="162"/>
                    <a:pt x="154" y="166"/>
                  </a:cubicBezTo>
                  <a:cubicBezTo>
                    <a:pt x="154" y="170"/>
                    <a:pt x="157" y="174"/>
                    <a:pt x="162" y="174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289" y="191"/>
                    <a:pt x="289" y="191"/>
                    <a:pt x="289" y="191"/>
                  </a:cubicBezTo>
                  <a:cubicBezTo>
                    <a:pt x="285" y="194"/>
                    <a:pt x="285" y="199"/>
                    <a:pt x="289" y="202"/>
                  </a:cubicBezTo>
                  <a:cubicBezTo>
                    <a:pt x="290" y="204"/>
                    <a:pt x="292" y="205"/>
                    <a:pt x="294" y="205"/>
                  </a:cubicBezTo>
                  <a:cubicBezTo>
                    <a:pt x="296" y="205"/>
                    <a:pt x="298" y="204"/>
                    <a:pt x="300" y="202"/>
                  </a:cubicBezTo>
                  <a:cubicBezTo>
                    <a:pt x="331" y="172"/>
                    <a:pt x="331" y="172"/>
                    <a:pt x="331" y="172"/>
                  </a:cubicBezTo>
                  <a:cubicBezTo>
                    <a:pt x="334" y="168"/>
                    <a:pt x="334" y="163"/>
                    <a:pt x="331" y="160"/>
                  </a:cubicBezTo>
                  <a:moveTo>
                    <a:pt x="80" y="113"/>
                  </a:moveTo>
                  <a:cubicBezTo>
                    <a:pt x="110" y="82"/>
                    <a:pt x="110" y="82"/>
                    <a:pt x="110" y="82"/>
                  </a:cubicBezTo>
                  <a:cubicBezTo>
                    <a:pt x="114" y="79"/>
                    <a:pt x="119" y="79"/>
                    <a:pt x="122" y="82"/>
                  </a:cubicBezTo>
                  <a:cubicBezTo>
                    <a:pt x="125" y="85"/>
                    <a:pt x="125" y="90"/>
                    <a:pt x="122" y="93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53" y="110"/>
                    <a:pt x="256" y="114"/>
                    <a:pt x="256" y="118"/>
                  </a:cubicBezTo>
                  <a:cubicBezTo>
                    <a:pt x="256" y="123"/>
                    <a:pt x="253" y="126"/>
                    <a:pt x="248" y="126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25" y="146"/>
                    <a:pt x="125" y="151"/>
                    <a:pt x="122" y="155"/>
                  </a:cubicBezTo>
                  <a:cubicBezTo>
                    <a:pt x="120" y="156"/>
                    <a:pt x="118" y="157"/>
                    <a:pt x="116" y="157"/>
                  </a:cubicBezTo>
                  <a:cubicBezTo>
                    <a:pt x="114" y="157"/>
                    <a:pt x="112" y="156"/>
                    <a:pt x="110" y="155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77" y="121"/>
                    <a:pt x="77" y="116"/>
                    <a:pt x="80" y="113"/>
                  </a:cubicBezTo>
                  <a:moveTo>
                    <a:pt x="330" y="259"/>
                  </a:moveTo>
                  <a:cubicBezTo>
                    <a:pt x="300" y="228"/>
                    <a:pt x="300" y="228"/>
                    <a:pt x="300" y="228"/>
                  </a:cubicBezTo>
                  <a:cubicBezTo>
                    <a:pt x="296" y="225"/>
                    <a:pt x="291" y="225"/>
                    <a:pt x="288" y="228"/>
                  </a:cubicBezTo>
                  <a:cubicBezTo>
                    <a:pt x="285" y="231"/>
                    <a:pt x="285" y="236"/>
                    <a:pt x="288" y="239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57" y="256"/>
                    <a:pt x="153" y="260"/>
                    <a:pt x="153" y="264"/>
                  </a:cubicBezTo>
                  <a:cubicBezTo>
                    <a:pt x="153" y="269"/>
                    <a:pt x="157" y="272"/>
                    <a:pt x="161" y="272"/>
                  </a:cubicBezTo>
                  <a:cubicBezTo>
                    <a:pt x="305" y="272"/>
                    <a:pt x="305" y="272"/>
                    <a:pt x="305" y="272"/>
                  </a:cubicBezTo>
                  <a:cubicBezTo>
                    <a:pt x="288" y="289"/>
                    <a:pt x="288" y="289"/>
                    <a:pt x="288" y="289"/>
                  </a:cubicBezTo>
                  <a:cubicBezTo>
                    <a:pt x="285" y="292"/>
                    <a:pt x="285" y="297"/>
                    <a:pt x="288" y="300"/>
                  </a:cubicBezTo>
                  <a:cubicBezTo>
                    <a:pt x="290" y="302"/>
                    <a:pt x="292" y="303"/>
                    <a:pt x="294" y="303"/>
                  </a:cubicBezTo>
                  <a:cubicBezTo>
                    <a:pt x="296" y="303"/>
                    <a:pt x="298" y="302"/>
                    <a:pt x="300" y="30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33" y="267"/>
                    <a:pt x="333" y="262"/>
                    <a:pt x="330" y="259"/>
                  </a:cubicBezTo>
                  <a:moveTo>
                    <a:pt x="80" y="209"/>
                  </a:moveTo>
                  <a:cubicBezTo>
                    <a:pt x="110" y="178"/>
                    <a:pt x="110" y="178"/>
                    <a:pt x="110" y="178"/>
                  </a:cubicBezTo>
                  <a:cubicBezTo>
                    <a:pt x="114" y="175"/>
                    <a:pt x="119" y="175"/>
                    <a:pt x="122" y="178"/>
                  </a:cubicBezTo>
                  <a:cubicBezTo>
                    <a:pt x="125" y="181"/>
                    <a:pt x="125" y="186"/>
                    <a:pt x="122" y="189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53" y="206"/>
                    <a:pt x="256" y="210"/>
                    <a:pt x="256" y="214"/>
                  </a:cubicBezTo>
                  <a:cubicBezTo>
                    <a:pt x="256" y="219"/>
                    <a:pt x="253" y="222"/>
                    <a:pt x="248" y="222"/>
                  </a:cubicBezTo>
                  <a:cubicBezTo>
                    <a:pt x="105" y="222"/>
                    <a:pt x="105" y="222"/>
                    <a:pt x="105" y="222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5" y="242"/>
                    <a:pt x="125" y="247"/>
                    <a:pt x="122" y="251"/>
                  </a:cubicBezTo>
                  <a:cubicBezTo>
                    <a:pt x="120" y="252"/>
                    <a:pt x="118" y="253"/>
                    <a:pt x="116" y="253"/>
                  </a:cubicBezTo>
                  <a:cubicBezTo>
                    <a:pt x="114" y="253"/>
                    <a:pt x="112" y="252"/>
                    <a:pt x="110" y="251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7" y="217"/>
                    <a:pt x="77" y="212"/>
                    <a:pt x="80" y="20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 sz="1800"/>
            </a:p>
          </p:txBody>
        </p:sp>
      </p:grpSp>
      <p:cxnSp>
        <p:nvCxnSpPr>
          <p:cNvPr id="58" name="Straight Arrow Connector 57"/>
          <p:cNvCxnSpPr>
            <a:cxnSpLocks/>
          </p:cNvCxnSpPr>
          <p:nvPr/>
        </p:nvCxnSpPr>
        <p:spPr bwMode="auto">
          <a:xfrm>
            <a:off x="8533913" y="2850630"/>
            <a:ext cx="2588223" cy="182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6" name="Freeform 6"/>
          <p:cNvSpPr>
            <a:spLocks noChangeAspect="1" noEditPoints="1"/>
          </p:cNvSpPr>
          <p:nvPr/>
        </p:nvSpPr>
        <p:spPr bwMode="auto">
          <a:xfrm>
            <a:off x="10848760" y="1421452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Speech Bubble: Rectangle with Corners Rounded 37"/>
          <p:cNvSpPr/>
          <p:nvPr/>
        </p:nvSpPr>
        <p:spPr bwMode="auto">
          <a:xfrm>
            <a:off x="3806201" y="3105753"/>
            <a:ext cx="2318198" cy="487306"/>
          </a:xfrm>
          <a:prstGeom prst="wedgeRoundRectCallout">
            <a:avLst>
              <a:gd name="adj1" fmla="val -60946"/>
              <a:gd name="adj2" fmla="val -94675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eNB detects UL RI</a:t>
            </a:r>
          </a:p>
        </p:txBody>
      </p:sp>
      <p:sp>
        <p:nvSpPr>
          <p:cNvPr id="39" name="Speech Bubble: Rectangle with Corners Rounded 38"/>
          <p:cNvSpPr/>
          <p:nvPr/>
        </p:nvSpPr>
        <p:spPr bwMode="auto">
          <a:xfrm>
            <a:off x="3806201" y="4211897"/>
            <a:ext cx="2318198" cy="487306"/>
          </a:xfrm>
          <a:prstGeom prst="wedgeRoundRectCallout">
            <a:avLst>
              <a:gd name="adj1" fmla="val -60946"/>
              <a:gd name="adj2" fmla="val -94675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eNB detects DL RI</a:t>
            </a:r>
          </a:p>
        </p:txBody>
      </p:sp>
    </p:spTree>
    <p:extLst>
      <p:ext uri="{BB962C8B-B14F-4D97-AF65-F5344CB8AC3E}">
        <p14:creationId xmlns:p14="http://schemas.microsoft.com/office/powerpoint/2010/main" val="2016642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6.3: Adaptive Session</a:t>
            </a:r>
          </a:p>
        </p:txBody>
      </p:sp>
      <p:grpSp>
        <p:nvGrpSpPr>
          <p:cNvPr id="27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28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9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0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31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2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33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cxnSpLocks/>
            <a:stCxn id="69" idx="2"/>
          </p:cNvCxnSpPr>
          <p:nvPr/>
        </p:nvCxnSpPr>
        <p:spPr bwMode="auto">
          <a:xfrm>
            <a:off x="8533913" y="2242757"/>
            <a:ext cx="3393" cy="40591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>
            <a:cxnSpLocks/>
          </p:cNvCxnSpPr>
          <p:nvPr/>
        </p:nvCxnSpPr>
        <p:spPr bwMode="auto">
          <a:xfrm flipV="1">
            <a:off x="1032808" y="2850629"/>
            <a:ext cx="7504498" cy="1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1200064" y="2255267"/>
            <a:ext cx="2100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1. RTP with CMR based</a:t>
            </a:r>
            <a:br>
              <a:rPr lang="en-US" sz="1400" dirty="0"/>
            </a:br>
            <a:r>
              <a:rPr lang="en-US" sz="1400" dirty="0"/>
              <a:t>on UL channel quality</a:t>
            </a:r>
          </a:p>
        </p:txBody>
      </p:sp>
      <p:cxnSp>
        <p:nvCxnSpPr>
          <p:cNvPr id="50" name="Straight Arrow Connector 49"/>
          <p:cNvCxnSpPr>
            <a:cxnSpLocks/>
          </p:cNvCxnSpPr>
          <p:nvPr/>
        </p:nvCxnSpPr>
        <p:spPr bwMode="auto">
          <a:xfrm flipH="1">
            <a:off x="8533913" y="3944308"/>
            <a:ext cx="2574403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8720054" y="3356757"/>
            <a:ext cx="2231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2. RTP with CMR based</a:t>
            </a:r>
            <a:br>
              <a:rPr lang="en-US" sz="1400" dirty="0"/>
            </a:br>
            <a:r>
              <a:rPr lang="en-US" sz="1400" dirty="0"/>
              <a:t>on remote DL RTP quality</a:t>
            </a:r>
          </a:p>
        </p:txBody>
      </p:sp>
      <p:cxnSp>
        <p:nvCxnSpPr>
          <p:cNvPr id="54" name="Straight Arrow Connector 53"/>
          <p:cNvCxnSpPr>
            <a:cxnSpLocks/>
          </p:cNvCxnSpPr>
          <p:nvPr/>
        </p:nvCxnSpPr>
        <p:spPr bwMode="auto">
          <a:xfrm flipH="1">
            <a:off x="1026832" y="3944308"/>
            <a:ext cx="7510474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66" name="Group 9"/>
          <p:cNvGrpSpPr>
            <a:grpSpLocks noChangeAspect="1"/>
          </p:cNvGrpSpPr>
          <p:nvPr/>
        </p:nvGrpSpPr>
        <p:grpSpPr bwMode="auto">
          <a:xfrm>
            <a:off x="8247370" y="1436306"/>
            <a:ext cx="576262" cy="825500"/>
            <a:chOff x="646" y="2283"/>
            <a:chExt cx="363" cy="520"/>
          </a:xfrm>
        </p:grpSpPr>
        <p:sp>
          <p:nvSpPr>
            <p:cNvPr id="67" name="AutoShape 10"/>
            <p:cNvSpPr>
              <a:spLocks noChangeAspect="1" noChangeArrowheads="1"/>
            </p:cNvSpPr>
            <p:nvPr/>
          </p:nvSpPr>
          <p:spPr bwMode="auto">
            <a:xfrm>
              <a:off x="653" y="24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8" name="Oval 11"/>
            <p:cNvSpPr>
              <a:spLocks noChangeAspect="1" noChangeArrowheads="1"/>
            </p:cNvSpPr>
            <p:nvPr/>
          </p:nvSpPr>
          <p:spPr bwMode="auto">
            <a:xfrm>
              <a:off x="651" y="22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9" name="Text Box 12"/>
            <p:cNvSpPr txBox="1">
              <a:spLocks noChangeAspect="1" noChangeArrowheads="1"/>
            </p:cNvSpPr>
            <p:nvPr/>
          </p:nvSpPr>
          <p:spPr bwMode="auto">
            <a:xfrm>
              <a:off x="663" y="25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 dirty="0">
                  <a:ea typeface="MS PGothic" panose="020B0600070205080204" pitchFamily="34" charset="-128"/>
                </a:rPr>
                <a:t>MRFP</a:t>
              </a:r>
            </a:p>
          </p:txBody>
        </p:sp>
        <p:sp>
          <p:nvSpPr>
            <p:cNvPr id="70" name="Rectangle 13"/>
            <p:cNvSpPr>
              <a:spLocks noChangeAspect="1" noChangeArrowheads="1"/>
            </p:cNvSpPr>
            <p:nvPr/>
          </p:nvSpPr>
          <p:spPr bwMode="auto">
            <a:xfrm>
              <a:off x="646" y="22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71" name="Freeform 11"/>
            <p:cNvSpPr>
              <a:spLocks noChangeAspect="1" noEditPoints="1"/>
            </p:cNvSpPr>
            <p:nvPr/>
          </p:nvSpPr>
          <p:spPr bwMode="auto">
            <a:xfrm>
              <a:off x="646" y="2283"/>
              <a:ext cx="363" cy="519"/>
            </a:xfrm>
            <a:custGeom>
              <a:avLst/>
              <a:gdLst>
                <a:gd name="T0" fmla="*/ 306017 w 410"/>
                <a:gd name="T1" fmla="*/ 167322 h 589"/>
                <a:gd name="T2" fmla="*/ 287376 w 410"/>
                <a:gd name="T3" fmla="*/ 404536 h 589"/>
                <a:gd name="T4" fmla="*/ 12427 w 410"/>
                <a:gd name="T5" fmla="*/ 387592 h 589"/>
                <a:gd name="T6" fmla="*/ 159222 w 410"/>
                <a:gd name="T7" fmla="*/ 11296 h 589"/>
                <a:gd name="T8" fmla="*/ 312231 w 410"/>
                <a:gd name="T9" fmla="*/ 150378 h 589"/>
                <a:gd name="T10" fmla="*/ 318444 w 410"/>
                <a:gd name="T11" fmla="*/ 144730 h 589"/>
                <a:gd name="T12" fmla="*/ 0 w 410"/>
                <a:gd name="T13" fmla="*/ 144730 h 589"/>
                <a:gd name="T14" fmla="*/ 776 w 410"/>
                <a:gd name="T15" fmla="*/ 387592 h 589"/>
                <a:gd name="T16" fmla="*/ 287376 w 410"/>
                <a:gd name="T17" fmla="*/ 415832 h 589"/>
                <a:gd name="T18" fmla="*/ 318444 w 410"/>
                <a:gd name="T19" fmla="*/ 167322 h 589"/>
                <a:gd name="T20" fmla="*/ 257086 w 410"/>
                <a:gd name="T21" fmla="*/ 112960 h 589"/>
                <a:gd name="T22" fmla="*/ 224464 w 410"/>
                <a:gd name="T23" fmla="*/ 91780 h 589"/>
                <a:gd name="T24" fmla="*/ 237667 w 410"/>
                <a:gd name="T25" fmla="*/ 111548 h 589"/>
                <a:gd name="T26" fmla="*/ 119611 w 410"/>
                <a:gd name="T27" fmla="*/ 117195 h 589"/>
                <a:gd name="T28" fmla="*/ 236891 w 410"/>
                <a:gd name="T29" fmla="*/ 122844 h 589"/>
                <a:gd name="T30" fmla="*/ 224464 w 410"/>
                <a:gd name="T31" fmla="*/ 142612 h 589"/>
                <a:gd name="T32" fmla="*/ 233008 w 410"/>
                <a:gd name="T33" fmla="*/ 142612 h 589"/>
                <a:gd name="T34" fmla="*/ 257086 w 410"/>
                <a:gd name="T35" fmla="*/ 112960 h 589"/>
                <a:gd name="T36" fmla="*/ 85436 w 410"/>
                <a:gd name="T37" fmla="*/ 57892 h 589"/>
                <a:gd name="T38" fmla="*/ 94757 w 410"/>
                <a:gd name="T39" fmla="*/ 65658 h 589"/>
                <a:gd name="T40" fmla="*/ 192619 w 410"/>
                <a:gd name="T41" fmla="*/ 77660 h 589"/>
                <a:gd name="T42" fmla="*/ 192619 w 410"/>
                <a:gd name="T43" fmla="*/ 88955 h 589"/>
                <a:gd name="T44" fmla="*/ 94757 w 410"/>
                <a:gd name="T45" fmla="*/ 100957 h 589"/>
                <a:gd name="T46" fmla="*/ 90097 w 410"/>
                <a:gd name="T47" fmla="*/ 110842 h 589"/>
                <a:gd name="T48" fmla="*/ 62136 w 410"/>
                <a:gd name="T49" fmla="*/ 87544 h 589"/>
                <a:gd name="T50" fmla="*/ 256307 w 410"/>
                <a:gd name="T51" fmla="*/ 182853 h 589"/>
                <a:gd name="T52" fmla="*/ 223687 w 410"/>
                <a:gd name="T53" fmla="*/ 160967 h 589"/>
                <a:gd name="T54" fmla="*/ 236891 w 410"/>
                <a:gd name="T55" fmla="*/ 180735 h 589"/>
                <a:gd name="T56" fmla="*/ 118835 w 410"/>
                <a:gd name="T57" fmla="*/ 186383 h 589"/>
                <a:gd name="T58" fmla="*/ 236891 w 410"/>
                <a:gd name="T59" fmla="*/ 192031 h 589"/>
                <a:gd name="T60" fmla="*/ 223687 w 410"/>
                <a:gd name="T61" fmla="*/ 211799 h 589"/>
                <a:gd name="T62" fmla="*/ 233008 w 410"/>
                <a:gd name="T63" fmla="*/ 211799 h 589"/>
                <a:gd name="T64" fmla="*/ 256307 w 410"/>
                <a:gd name="T65" fmla="*/ 182853 h 589"/>
                <a:gd name="T66" fmla="*/ 85436 w 410"/>
                <a:gd name="T67" fmla="*/ 125668 h 589"/>
                <a:gd name="T68" fmla="*/ 94757 w 410"/>
                <a:gd name="T69" fmla="*/ 133433 h 589"/>
                <a:gd name="T70" fmla="*/ 192619 w 410"/>
                <a:gd name="T71" fmla="*/ 145435 h 589"/>
                <a:gd name="T72" fmla="*/ 192619 w 410"/>
                <a:gd name="T73" fmla="*/ 156733 h 589"/>
                <a:gd name="T74" fmla="*/ 94757 w 410"/>
                <a:gd name="T75" fmla="*/ 168733 h 589"/>
                <a:gd name="T76" fmla="*/ 90097 w 410"/>
                <a:gd name="T77" fmla="*/ 178617 h 589"/>
                <a:gd name="T78" fmla="*/ 62136 w 410"/>
                <a:gd name="T79" fmla="*/ 155319 h 58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10"/>
                <a:gd name="T121" fmla="*/ 0 h 589"/>
                <a:gd name="T122" fmla="*/ 410 w 410"/>
                <a:gd name="T123" fmla="*/ 589 h 58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31" y="160"/>
                  </a:moveTo>
                  <a:cubicBezTo>
                    <a:pt x="300" y="130"/>
                    <a:pt x="300" y="130"/>
                    <a:pt x="300" y="130"/>
                  </a:cubicBezTo>
                  <a:cubicBezTo>
                    <a:pt x="297" y="126"/>
                    <a:pt x="292" y="126"/>
                    <a:pt x="289" y="130"/>
                  </a:cubicBezTo>
                  <a:cubicBezTo>
                    <a:pt x="285" y="133"/>
                    <a:pt x="285" y="138"/>
                    <a:pt x="289" y="141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7" y="158"/>
                    <a:pt x="154" y="162"/>
                    <a:pt x="154" y="166"/>
                  </a:cubicBezTo>
                  <a:cubicBezTo>
                    <a:pt x="154" y="170"/>
                    <a:pt x="157" y="174"/>
                    <a:pt x="162" y="174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289" y="191"/>
                    <a:pt x="289" y="191"/>
                    <a:pt x="289" y="191"/>
                  </a:cubicBezTo>
                  <a:cubicBezTo>
                    <a:pt x="285" y="194"/>
                    <a:pt x="285" y="199"/>
                    <a:pt x="289" y="202"/>
                  </a:cubicBezTo>
                  <a:cubicBezTo>
                    <a:pt x="290" y="204"/>
                    <a:pt x="292" y="205"/>
                    <a:pt x="294" y="205"/>
                  </a:cubicBezTo>
                  <a:cubicBezTo>
                    <a:pt x="296" y="205"/>
                    <a:pt x="298" y="204"/>
                    <a:pt x="300" y="202"/>
                  </a:cubicBezTo>
                  <a:cubicBezTo>
                    <a:pt x="331" y="172"/>
                    <a:pt x="331" y="172"/>
                    <a:pt x="331" y="172"/>
                  </a:cubicBezTo>
                  <a:cubicBezTo>
                    <a:pt x="334" y="168"/>
                    <a:pt x="334" y="163"/>
                    <a:pt x="331" y="160"/>
                  </a:cubicBezTo>
                  <a:moveTo>
                    <a:pt x="80" y="113"/>
                  </a:moveTo>
                  <a:cubicBezTo>
                    <a:pt x="110" y="82"/>
                    <a:pt x="110" y="82"/>
                    <a:pt x="110" y="82"/>
                  </a:cubicBezTo>
                  <a:cubicBezTo>
                    <a:pt x="114" y="79"/>
                    <a:pt x="119" y="79"/>
                    <a:pt x="122" y="82"/>
                  </a:cubicBezTo>
                  <a:cubicBezTo>
                    <a:pt x="125" y="85"/>
                    <a:pt x="125" y="90"/>
                    <a:pt x="122" y="93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53" y="110"/>
                    <a:pt x="256" y="114"/>
                    <a:pt x="256" y="118"/>
                  </a:cubicBezTo>
                  <a:cubicBezTo>
                    <a:pt x="256" y="123"/>
                    <a:pt x="253" y="126"/>
                    <a:pt x="248" y="126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25" y="146"/>
                    <a:pt x="125" y="151"/>
                    <a:pt x="122" y="155"/>
                  </a:cubicBezTo>
                  <a:cubicBezTo>
                    <a:pt x="120" y="156"/>
                    <a:pt x="118" y="157"/>
                    <a:pt x="116" y="157"/>
                  </a:cubicBezTo>
                  <a:cubicBezTo>
                    <a:pt x="114" y="157"/>
                    <a:pt x="112" y="156"/>
                    <a:pt x="110" y="155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77" y="121"/>
                    <a:pt x="77" y="116"/>
                    <a:pt x="80" y="113"/>
                  </a:cubicBezTo>
                  <a:moveTo>
                    <a:pt x="330" y="259"/>
                  </a:moveTo>
                  <a:cubicBezTo>
                    <a:pt x="300" y="228"/>
                    <a:pt x="300" y="228"/>
                    <a:pt x="300" y="228"/>
                  </a:cubicBezTo>
                  <a:cubicBezTo>
                    <a:pt x="296" y="225"/>
                    <a:pt x="291" y="225"/>
                    <a:pt x="288" y="228"/>
                  </a:cubicBezTo>
                  <a:cubicBezTo>
                    <a:pt x="285" y="231"/>
                    <a:pt x="285" y="236"/>
                    <a:pt x="288" y="239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57" y="256"/>
                    <a:pt x="153" y="260"/>
                    <a:pt x="153" y="264"/>
                  </a:cubicBezTo>
                  <a:cubicBezTo>
                    <a:pt x="153" y="269"/>
                    <a:pt x="157" y="272"/>
                    <a:pt x="161" y="272"/>
                  </a:cubicBezTo>
                  <a:cubicBezTo>
                    <a:pt x="305" y="272"/>
                    <a:pt x="305" y="272"/>
                    <a:pt x="305" y="272"/>
                  </a:cubicBezTo>
                  <a:cubicBezTo>
                    <a:pt x="288" y="289"/>
                    <a:pt x="288" y="289"/>
                    <a:pt x="288" y="289"/>
                  </a:cubicBezTo>
                  <a:cubicBezTo>
                    <a:pt x="285" y="292"/>
                    <a:pt x="285" y="297"/>
                    <a:pt x="288" y="300"/>
                  </a:cubicBezTo>
                  <a:cubicBezTo>
                    <a:pt x="290" y="302"/>
                    <a:pt x="292" y="303"/>
                    <a:pt x="294" y="303"/>
                  </a:cubicBezTo>
                  <a:cubicBezTo>
                    <a:pt x="296" y="303"/>
                    <a:pt x="298" y="302"/>
                    <a:pt x="300" y="30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33" y="267"/>
                    <a:pt x="333" y="262"/>
                    <a:pt x="330" y="259"/>
                  </a:cubicBezTo>
                  <a:moveTo>
                    <a:pt x="80" y="209"/>
                  </a:moveTo>
                  <a:cubicBezTo>
                    <a:pt x="110" y="178"/>
                    <a:pt x="110" y="178"/>
                    <a:pt x="110" y="178"/>
                  </a:cubicBezTo>
                  <a:cubicBezTo>
                    <a:pt x="114" y="175"/>
                    <a:pt x="119" y="175"/>
                    <a:pt x="122" y="178"/>
                  </a:cubicBezTo>
                  <a:cubicBezTo>
                    <a:pt x="125" y="181"/>
                    <a:pt x="125" y="186"/>
                    <a:pt x="122" y="189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53" y="206"/>
                    <a:pt x="256" y="210"/>
                    <a:pt x="256" y="214"/>
                  </a:cubicBezTo>
                  <a:cubicBezTo>
                    <a:pt x="256" y="219"/>
                    <a:pt x="253" y="222"/>
                    <a:pt x="248" y="222"/>
                  </a:cubicBezTo>
                  <a:cubicBezTo>
                    <a:pt x="105" y="222"/>
                    <a:pt x="105" y="222"/>
                    <a:pt x="105" y="222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5" y="242"/>
                    <a:pt x="125" y="247"/>
                    <a:pt x="122" y="251"/>
                  </a:cubicBezTo>
                  <a:cubicBezTo>
                    <a:pt x="120" y="252"/>
                    <a:pt x="118" y="253"/>
                    <a:pt x="116" y="253"/>
                  </a:cubicBezTo>
                  <a:cubicBezTo>
                    <a:pt x="114" y="253"/>
                    <a:pt x="112" y="252"/>
                    <a:pt x="110" y="251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7" y="217"/>
                    <a:pt x="77" y="212"/>
                    <a:pt x="80" y="20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 sz="1800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6352877" y="3374524"/>
            <a:ext cx="1875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3. Adapted, robust EVS RTP speech</a:t>
            </a:r>
          </a:p>
        </p:txBody>
      </p:sp>
      <p:cxnSp>
        <p:nvCxnSpPr>
          <p:cNvPr id="58" name="Straight Arrow Connector 57"/>
          <p:cNvCxnSpPr>
            <a:cxnSpLocks/>
          </p:cNvCxnSpPr>
          <p:nvPr/>
        </p:nvCxnSpPr>
        <p:spPr bwMode="auto">
          <a:xfrm>
            <a:off x="8533913" y="2850630"/>
            <a:ext cx="2588223" cy="182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9" name="Straight Arrow Connector 58"/>
          <p:cNvCxnSpPr>
            <a:cxnSpLocks/>
          </p:cNvCxnSpPr>
          <p:nvPr/>
        </p:nvCxnSpPr>
        <p:spPr bwMode="auto">
          <a:xfrm>
            <a:off x="1038783" y="5022720"/>
            <a:ext cx="74951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2" name="TextBox 71"/>
          <p:cNvSpPr txBox="1"/>
          <p:nvPr/>
        </p:nvSpPr>
        <p:spPr>
          <a:xfrm>
            <a:off x="1481165" y="4512947"/>
            <a:ext cx="162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5. Adapted, robust EVS RTP speech</a:t>
            </a:r>
          </a:p>
        </p:txBody>
      </p:sp>
      <p:cxnSp>
        <p:nvCxnSpPr>
          <p:cNvPr id="73" name="Straight Arrow Connector 72"/>
          <p:cNvCxnSpPr>
            <a:cxnSpLocks/>
          </p:cNvCxnSpPr>
          <p:nvPr/>
        </p:nvCxnSpPr>
        <p:spPr bwMode="auto">
          <a:xfrm>
            <a:off x="8523486" y="5022720"/>
            <a:ext cx="25848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4" name="Freeform 6"/>
          <p:cNvSpPr>
            <a:spLocks noChangeAspect="1" noEditPoints="1"/>
          </p:cNvSpPr>
          <p:nvPr/>
        </p:nvSpPr>
        <p:spPr bwMode="auto">
          <a:xfrm>
            <a:off x="10848760" y="1421452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Speech Bubble: Rectangle with Corners Rounded 39"/>
          <p:cNvSpPr/>
          <p:nvPr/>
        </p:nvSpPr>
        <p:spPr bwMode="auto">
          <a:xfrm>
            <a:off x="3806201" y="3105753"/>
            <a:ext cx="2318198" cy="487306"/>
          </a:xfrm>
          <a:prstGeom prst="wedgeRoundRectCallout">
            <a:avLst>
              <a:gd name="adj1" fmla="val -60946"/>
              <a:gd name="adj2" fmla="val -94675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eNB detects UL RI</a:t>
            </a:r>
          </a:p>
        </p:txBody>
      </p:sp>
      <p:sp>
        <p:nvSpPr>
          <p:cNvPr id="43" name="Speech Bubble: Rectangle with Corners Rounded 42"/>
          <p:cNvSpPr/>
          <p:nvPr/>
        </p:nvSpPr>
        <p:spPr bwMode="auto">
          <a:xfrm>
            <a:off x="3806201" y="4211897"/>
            <a:ext cx="2318198" cy="487306"/>
          </a:xfrm>
          <a:prstGeom prst="wedgeRoundRectCallout">
            <a:avLst>
              <a:gd name="adj1" fmla="val -60946"/>
              <a:gd name="adj2" fmla="val -94675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eNB detects DL RI</a:t>
            </a:r>
          </a:p>
        </p:txBody>
      </p:sp>
      <p:sp>
        <p:nvSpPr>
          <p:cNvPr id="46" name="Speech Bubble: Rectangle with Corners Rounded 45"/>
          <p:cNvSpPr/>
          <p:nvPr/>
        </p:nvSpPr>
        <p:spPr bwMode="auto">
          <a:xfrm>
            <a:off x="3822700" y="5299516"/>
            <a:ext cx="2318198" cy="487306"/>
          </a:xfrm>
          <a:prstGeom prst="wedgeRoundRectCallout">
            <a:avLst>
              <a:gd name="adj1" fmla="val -60946"/>
              <a:gd name="adj2" fmla="val -94675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eNB detects UL RI</a:t>
            </a:r>
          </a:p>
        </p:txBody>
      </p:sp>
    </p:spTree>
    <p:extLst>
      <p:ext uri="{BB962C8B-B14F-4D97-AF65-F5344CB8AC3E}">
        <p14:creationId xmlns:p14="http://schemas.microsoft.com/office/powerpoint/2010/main" val="3908185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6.3: Remote SRVCC</a:t>
            </a:r>
          </a:p>
        </p:txBody>
      </p:sp>
      <p:grpSp>
        <p:nvGrpSpPr>
          <p:cNvPr id="27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28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9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0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31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2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33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cxnSpLocks/>
            <a:stCxn id="69" idx="2"/>
          </p:cNvCxnSpPr>
          <p:nvPr/>
        </p:nvCxnSpPr>
        <p:spPr bwMode="auto">
          <a:xfrm>
            <a:off x="8533913" y="2242757"/>
            <a:ext cx="3393" cy="40591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>
            <a:cxnSpLocks/>
          </p:cNvCxnSpPr>
          <p:nvPr/>
        </p:nvCxnSpPr>
        <p:spPr bwMode="auto">
          <a:xfrm flipV="1">
            <a:off x="1032808" y="2850629"/>
            <a:ext cx="7504498" cy="1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1097029" y="2513267"/>
            <a:ext cx="2390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1. Robust EVS RTP speech</a:t>
            </a:r>
          </a:p>
        </p:txBody>
      </p:sp>
      <p:cxnSp>
        <p:nvCxnSpPr>
          <p:cNvPr id="50" name="Straight Arrow Connector 49"/>
          <p:cNvCxnSpPr>
            <a:cxnSpLocks/>
          </p:cNvCxnSpPr>
          <p:nvPr/>
        </p:nvCxnSpPr>
        <p:spPr bwMode="auto">
          <a:xfrm flipH="1">
            <a:off x="8533913" y="3944308"/>
            <a:ext cx="2574403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8985662" y="3389188"/>
            <a:ext cx="1706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2. EVS-IO RTP with EVS-IO CMR</a:t>
            </a:r>
          </a:p>
        </p:txBody>
      </p:sp>
      <p:cxnSp>
        <p:nvCxnSpPr>
          <p:cNvPr id="54" name="Straight Arrow Connector 53"/>
          <p:cNvCxnSpPr>
            <a:cxnSpLocks/>
          </p:cNvCxnSpPr>
          <p:nvPr/>
        </p:nvCxnSpPr>
        <p:spPr bwMode="auto">
          <a:xfrm flipH="1">
            <a:off x="1026832" y="3944308"/>
            <a:ext cx="7510474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66" name="Group 9"/>
          <p:cNvGrpSpPr>
            <a:grpSpLocks noChangeAspect="1"/>
          </p:cNvGrpSpPr>
          <p:nvPr/>
        </p:nvGrpSpPr>
        <p:grpSpPr bwMode="auto">
          <a:xfrm>
            <a:off x="8247370" y="1436306"/>
            <a:ext cx="576262" cy="825500"/>
            <a:chOff x="646" y="2283"/>
            <a:chExt cx="363" cy="520"/>
          </a:xfrm>
        </p:grpSpPr>
        <p:sp>
          <p:nvSpPr>
            <p:cNvPr id="67" name="AutoShape 10"/>
            <p:cNvSpPr>
              <a:spLocks noChangeAspect="1" noChangeArrowheads="1"/>
            </p:cNvSpPr>
            <p:nvPr/>
          </p:nvSpPr>
          <p:spPr bwMode="auto">
            <a:xfrm>
              <a:off x="653" y="24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8" name="Oval 11"/>
            <p:cNvSpPr>
              <a:spLocks noChangeAspect="1" noChangeArrowheads="1"/>
            </p:cNvSpPr>
            <p:nvPr/>
          </p:nvSpPr>
          <p:spPr bwMode="auto">
            <a:xfrm>
              <a:off x="651" y="22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9" name="Text Box 12"/>
            <p:cNvSpPr txBox="1">
              <a:spLocks noChangeAspect="1" noChangeArrowheads="1"/>
            </p:cNvSpPr>
            <p:nvPr/>
          </p:nvSpPr>
          <p:spPr bwMode="auto">
            <a:xfrm>
              <a:off x="663" y="25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 dirty="0">
                  <a:ea typeface="MS PGothic" panose="020B0600070205080204" pitchFamily="34" charset="-128"/>
                </a:rPr>
                <a:t>MRFP</a:t>
              </a:r>
            </a:p>
          </p:txBody>
        </p:sp>
        <p:sp>
          <p:nvSpPr>
            <p:cNvPr id="70" name="Rectangle 13"/>
            <p:cNvSpPr>
              <a:spLocks noChangeAspect="1" noChangeArrowheads="1"/>
            </p:cNvSpPr>
            <p:nvPr/>
          </p:nvSpPr>
          <p:spPr bwMode="auto">
            <a:xfrm>
              <a:off x="646" y="22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71" name="Freeform 11"/>
            <p:cNvSpPr>
              <a:spLocks noChangeAspect="1" noEditPoints="1"/>
            </p:cNvSpPr>
            <p:nvPr/>
          </p:nvSpPr>
          <p:spPr bwMode="auto">
            <a:xfrm>
              <a:off x="646" y="2283"/>
              <a:ext cx="363" cy="519"/>
            </a:xfrm>
            <a:custGeom>
              <a:avLst/>
              <a:gdLst>
                <a:gd name="T0" fmla="*/ 306017 w 410"/>
                <a:gd name="T1" fmla="*/ 167322 h 589"/>
                <a:gd name="T2" fmla="*/ 287376 w 410"/>
                <a:gd name="T3" fmla="*/ 404536 h 589"/>
                <a:gd name="T4" fmla="*/ 12427 w 410"/>
                <a:gd name="T5" fmla="*/ 387592 h 589"/>
                <a:gd name="T6" fmla="*/ 159222 w 410"/>
                <a:gd name="T7" fmla="*/ 11296 h 589"/>
                <a:gd name="T8" fmla="*/ 312231 w 410"/>
                <a:gd name="T9" fmla="*/ 150378 h 589"/>
                <a:gd name="T10" fmla="*/ 318444 w 410"/>
                <a:gd name="T11" fmla="*/ 144730 h 589"/>
                <a:gd name="T12" fmla="*/ 0 w 410"/>
                <a:gd name="T13" fmla="*/ 144730 h 589"/>
                <a:gd name="T14" fmla="*/ 776 w 410"/>
                <a:gd name="T15" fmla="*/ 387592 h 589"/>
                <a:gd name="T16" fmla="*/ 287376 w 410"/>
                <a:gd name="T17" fmla="*/ 415832 h 589"/>
                <a:gd name="T18" fmla="*/ 318444 w 410"/>
                <a:gd name="T19" fmla="*/ 167322 h 589"/>
                <a:gd name="T20" fmla="*/ 257086 w 410"/>
                <a:gd name="T21" fmla="*/ 112960 h 589"/>
                <a:gd name="T22" fmla="*/ 224464 w 410"/>
                <a:gd name="T23" fmla="*/ 91780 h 589"/>
                <a:gd name="T24" fmla="*/ 237667 w 410"/>
                <a:gd name="T25" fmla="*/ 111548 h 589"/>
                <a:gd name="T26" fmla="*/ 119611 w 410"/>
                <a:gd name="T27" fmla="*/ 117195 h 589"/>
                <a:gd name="T28" fmla="*/ 236891 w 410"/>
                <a:gd name="T29" fmla="*/ 122844 h 589"/>
                <a:gd name="T30" fmla="*/ 224464 w 410"/>
                <a:gd name="T31" fmla="*/ 142612 h 589"/>
                <a:gd name="T32" fmla="*/ 233008 w 410"/>
                <a:gd name="T33" fmla="*/ 142612 h 589"/>
                <a:gd name="T34" fmla="*/ 257086 w 410"/>
                <a:gd name="T35" fmla="*/ 112960 h 589"/>
                <a:gd name="T36" fmla="*/ 85436 w 410"/>
                <a:gd name="T37" fmla="*/ 57892 h 589"/>
                <a:gd name="T38" fmla="*/ 94757 w 410"/>
                <a:gd name="T39" fmla="*/ 65658 h 589"/>
                <a:gd name="T40" fmla="*/ 192619 w 410"/>
                <a:gd name="T41" fmla="*/ 77660 h 589"/>
                <a:gd name="T42" fmla="*/ 192619 w 410"/>
                <a:gd name="T43" fmla="*/ 88955 h 589"/>
                <a:gd name="T44" fmla="*/ 94757 w 410"/>
                <a:gd name="T45" fmla="*/ 100957 h 589"/>
                <a:gd name="T46" fmla="*/ 90097 w 410"/>
                <a:gd name="T47" fmla="*/ 110842 h 589"/>
                <a:gd name="T48" fmla="*/ 62136 w 410"/>
                <a:gd name="T49" fmla="*/ 87544 h 589"/>
                <a:gd name="T50" fmla="*/ 256307 w 410"/>
                <a:gd name="T51" fmla="*/ 182853 h 589"/>
                <a:gd name="T52" fmla="*/ 223687 w 410"/>
                <a:gd name="T53" fmla="*/ 160967 h 589"/>
                <a:gd name="T54" fmla="*/ 236891 w 410"/>
                <a:gd name="T55" fmla="*/ 180735 h 589"/>
                <a:gd name="T56" fmla="*/ 118835 w 410"/>
                <a:gd name="T57" fmla="*/ 186383 h 589"/>
                <a:gd name="T58" fmla="*/ 236891 w 410"/>
                <a:gd name="T59" fmla="*/ 192031 h 589"/>
                <a:gd name="T60" fmla="*/ 223687 w 410"/>
                <a:gd name="T61" fmla="*/ 211799 h 589"/>
                <a:gd name="T62" fmla="*/ 233008 w 410"/>
                <a:gd name="T63" fmla="*/ 211799 h 589"/>
                <a:gd name="T64" fmla="*/ 256307 w 410"/>
                <a:gd name="T65" fmla="*/ 182853 h 589"/>
                <a:gd name="T66" fmla="*/ 85436 w 410"/>
                <a:gd name="T67" fmla="*/ 125668 h 589"/>
                <a:gd name="T68" fmla="*/ 94757 w 410"/>
                <a:gd name="T69" fmla="*/ 133433 h 589"/>
                <a:gd name="T70" fmla="*/ 192619 w 410"/>
                <a:gd name="T71" fmla="*/ 145435 h 589"/>
                <a:gd name="T72" fmla="*/ 192619 w 410"/>
                <a:gd name="T73" fmla="*/ 156733 h 589"/>
                <a:gd name="T74" fmla="*/ 94757 w 410"/>
                <a:gd name="T75" fmla="*/ 168733 h 589"/>
                <a:gd name="T76" fmla="*/ 90097 w 410"/>
                <a:gd name="T77" fmla="*/ 178617 h 589"/>
                <a:gd name="T78" fmla="*/ 62136 w 410"/>
                <a:gd name="T79" fmla="*/ 155319 h 58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10"/>
                <a:gd name="T121" fmla="*/ 0 h 589"/>
                <a:gd name="T122" fmla="*/ 410 w 410"/>
                <a:gd name="T123" fmla="*/ 589 h 58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31" y="160"/>
                  </a:moveTo>
                  <a:cubicBezTo>
                    <a:pt x="300" y="130"/>
                    <a:pt x="300" y="130"/>
                    <a:pt x="300" y="130"/>
                  </a:cubicBezTo>
                  <a:cubicBezTo>
                    <a:pt x="297" y="126"/>
                    <a:pt x="292" y="126"/>
                    <a:pt x="289" y="130"/>
                  </a:cubicBezTo>
                  <a:cubicBezTo>
                    <a:pt x="285" y="133"/>
                    <a:pt x="285" y="138"/>
                    <a:pt x="289" y="141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7" y="158"/>
                    <a:pt x="154" y="162"/>
                    <a:pt x="154" y="166"/>
                  </a:cubicBezTo>
                  <a:cubicBezTo>
                    <a:pt x="154" y="170"/>
                    <a:pt x="157" y="174"/>
                    <a:pt x="162" y="174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289" y="191"/>
                    <a:pt x="289" y="191"/>
                    <a:pt x="289" y="191"/>
                  </a:cubicBezTo>
                  <a:cubicBezTo>
                    <a:pt x="285" y="194"/>
                    <a:pt x="285" y="199"/>
                    <a:pt x="289" y="202"/>
                  </a:cubicBezTo>
                  <a:cubicBezTo>
                    <a:pt x="290" y="204"/>
                    <a:pt x="292" y="205"/>
                    <a:pt x="294" y="205"/>
                  </a:cubicBezTo>
                  <a:cubicBezTo>
                    <a:pt x="296" y="205"/>
                    <a:pt x="298" y="204"/>
                    <a:pt x="300" y="202"/>
                  </a:cubicBezTo>
                  <a:cubicBezTo>
                    <a:pt x="331" y="172"/>
                    <a:pt x="331" y="172"/>
                    <a:pt x="331" y="172"/>
                  </a:cubicBezTo>
                  <a:cubicBezTo>
                    <a:pt x="334" y="168"/>
                    <a:pt x="334" y="163"/>
                    <a:pt x="331" y="160"/>
                  </a:cubicBezTo>
                  <a:moveTo>
                    <a:pt x="80" y="113"/>
                  </a:moveTo>
                  <a:cubicBezTo>
                    <a:pt x="110" y="82"/>
                    <a:pt x="110" y="82"/>
                    <a:pt x="110" y="82"/>
                  </a:cubicBezTo>
                  <a:cubicBezTo>
                    <a:pt x="114" y="79"/>
                    <a:pt x="119" y="79"/>
                    <a:pt x="122" y="82"/>
                  </a:cubicBezTo>
                  <a:cubicBezTo>
                    <a:pt x="125" y="85"/>
                    <a:pt x="125" y="90"/>
                    <a:pt x="122" y="93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53" y="110"/>
                    <a:pt x="256" y="114"/>
                    <a:pt x="256" y="118"/>
                  </a:cubicBezTo>
                  <a:cubicBezTo>
                    <a:pt x="256" y="123"/>
                    <a:pt x="253" y="126"/>
                    <a:pt x="248" y="126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25" y="146"/>
                    <a:pt x="125" y="151"/>
                    <a:pt x="122" y="155"/>
                  </a:cubicBezTo>
                  <a:cubicBezTo>
                    <a:pt x="120" y="156"/>
                    <a:pt x="118" y="157"/>
                    <a:pt x="116" y="157"/>
                  </a:cubicBezTo>
                  <a:cubicBezTo>
                    <a:pt x="114" y="157"/>
                    <a:pt x="112" y="156"/>
                    <a:pt x="110" y="155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77" y="121"/>
                    <a:pt x="77" y="116"/>
                    <a:pt x="80" y="113"/>
                  </a:cubicBezTo>
                  <a:moveTo>
                    <a:pt x="330" y="259"/>
                  </a:moveTo>
                  <a:cubicBezTo>
                    <a:pt x="300" y="228"/>
                    <a:pt x="300" y="228"/>
                    <a:pt x="300" y="228"/>
                  </a:cubicBezTo>
                  <a:cubicBezTo>
                    <a:pt x="296" y="225"/>
                    <a:pt x="291" y="225"/>
                    <a:pt x="288" y="228"/>
                  </a:cubicBezTo>
                  <a:cubicBezTo>
                    <a:pt x="285" y="231"/>
                    <a:pt x="285" y="236"/>
                    <a:pt x="288" y="239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57" y="256"/>
                    <a:pt x="153" y="260"/>
                    <a:pt x="153" y="264"/>
                  </a:cubicBezTo>
                  <a:cubicBezTo>
                    <a:pt x="153" y="269"/>
                    <a:pt x="157" y="272"/>
                    <a:pt x="161" y="272"/>
                  </a:cubicBezTo>
                  <a:cubicBezTo>
                    <a:pt x="305" y="272"/>
                    <a:pt x="305" y="272"/>
                    <a:pt x="305" y="272"/>
                  </a:cubicBezTo>
                  <a:cubicBezTo>
                    <a:pt x="288" y="289"/>
                    <a:pt x="288" y="289"/>
                    <a:pt x="288" y="289"/>
                  </a:cubicBezTo>
                  <a:cubicBezTo>
                    <a:pt x="285" y="292"/>
                    <a:pt x="285" y="297"/>
                    <a:pt x="288" y="300"/>
                  </a:cubicBezTo>
                  <a:cubicBezTo>
                    <a:pt x="290" y="302"/>
                    <a:pt x="292" y="303"/>
                    <a:pt x="294" y="303"/>
                  </a:cubicBezTo>
                  <a:cubicBezTo>
                    <a:pt x="296" y="303"/>
                    <a:pt x="298" y="302"/>
                    <a:pt x="300" y="30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33" y="267"/>
                    <a:pt x="333" y="262"/>
                    <a:pt x="330" y="259"/>
                  </a:cubicBezTo>
                  <a:moveTo>
                    <a:pt x="80" y="209"/>
                  </a:moveTo>
                  <a:cubicBezTo>
                    <a:pt x="110" y="178"/>
                    <a:pt x="110" y="178"/>
                    <a:pt x="110" y="178"/>
                  </a:cubicBezTo>
                  <a:cubicBezTo>
                    <a:pt x="114" y="175"/>
                    <a:pt x="119" y="175"/>
                    <a:pt x="122" y="178"/>
                  </a:cubicBezTo>
                  <a:cubicBezTo>
                    <a:pt x="125" y="181"/>
                    <a:pt x="125" y="186"/>
                    <a:pt x="122" y="189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53" y="206"/>
                    <a:pt x="256" y="210"/>
                    <a:pt x="256" y="214"/>
                  </a:cubicBezTo>
                  <a:cubicBezTo>
                    <a:pt x="256" y="219"/>
                    <a:pt x="253" y="222"/>
                    <a:pt x="248" y="222"/>
                  </a:cubicBezTo>
                  <a:cubicBezTo>
                    <a:pt x="105" y="222"/>
                    <a:pt x="105" y="222"/>
                    <a:pt x="105" y="222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5" y="242"/>
                    <a:pt x="125" y="247"/>
                    <a:pt x="122" y="251"/>
                  </a:cubicBezTo>
                  <a:cubicBezTo>
                    <a:pt x="120" y="252"/>
                    <a:pt x="118" y="253"/>
                    <a:pt x="116" y="253"/>
                  </a:cubicBezTo>
                  <a:cubicBezTo>
                    <a:pt x="114" y="253"/>
                    <a:pt x="112" y="252"/>
                    <a:pt x="110" y="251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7" y="217"/>
                    <a:pt x="77" y="212"/>
                    <a:pt x="80" y="20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 sz="1800"/>
            </a:p>
          </p:txBody>
        </p:sp>
      </p:grpSp>
      <p:cxnSp>
        <p:nvCxnSpPr>
          <p:cNvPr id="58" name="Straight Arrow Connector 57"/>
          <p:cNvCxnSpPr>
            <a:cxnSpLocks/>
          </p:cNvCxnSpPr>
          <p:nvPr/>
        </p:nvCxnSpPr>
        <p:spPr bwMode="auto">
          <a:xfrm>
            <a:off x="8533913" y="2850630"/>
            <a:ext cx="2588223" cy="182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9" name="Straight Arrow Connector 58"/>
          <p:cNvCxnSpPr>
            <a:cxnSpLocks/>
          </p:cNvCxnSpPr>
          <p:nvPr/>
        </p:nvCxnSpPr>
        <p:spPr bwMode="auto">
          <a:xfrm>
            <a:off x="1038783" y="5029565"/>
            <a:ext cx="74951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2" name="TextBox 71"/>
          <p:cNvSpPr txBox="1"/>
          <p:nvPr/>
        </p:nvSpPr>
        <p:spPr>
          <a:xfrm>
            <a:off x="1097028" y="4687758"/>
            <a:ext cx="2390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3. EVS-IO RTP speech</a:t>
            </a:r>
          </a:p>
        </p:txBody>
      </p:sp>
      <p:cxnSp>
        <p:nvCxnSpPr>
          <p:cNvPr id="73" name="Straight Arrow Connector 72"/>
          <p:cNvCxnSpPr>
            <a:cxnSpLocks/>
          </p:cNvCxnSpPr>
          <p:nvPr/>
        </p:nvCxnSpPr>
        <p:spPr bwMode="auto">
          <a:xfrm>
            <a:off x="8537306" y="5029565"/>
            <a:ext cx="25848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6" name="Speech Bubble: Rectangle with Corners Rounded 55"/>
          <p:cNvSpPr/>
          <p:nvPr/>
        </p:nvSpPr>
        <p:spPr bwMode="auto">
          <a:xfrm>
            <a:off x="3958190" y="2956932"/>
            <a:ext cx="2318198" cy="864512"/>
          </a:xfrm>
          <a:prstGeom prst="wedgeRoundRectCallout">
            <a:avLst>
              <a:gd name="adj1" fmla="val -174059"/>
              <a:gd name="adj2" fmla="val -50523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UE is in challenging radio, needing EVS for delayed SRVCC</a:t>
            </a:r>
          </a:p>
        </p:txBody>
      </p:sp>
      <p:sp>
        <p:nvSpPr>
          <p:cNvPr id="74" name="Speech Bubble: Rectangle with Corners Rounded 73"/>
          <p:cNvSpPr/>
          <p:nvPr/>
        </p:nvSpPr>
        <p:spPr bwMode="auto">
          <a:xfrm>
            <a:off x="6116429" y="4064533"/>
            <a:ext cx="2318198" cy="864512"/>
          </a:xfrm>
          <a:prstGeom prst="wedgeRoundRectCallout">
            <a:avLst>
              <a:gd name="adj1" fmla="val 55066"/>
              <a:gd name="adj2" fmla="val -58300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EVS-IO does not always require transcoding; no action</a:t>
            </a:r>
          </a:p>
        </p:txBody>
      </p:sp>
      <p:sp>
        <p:nvSpPr>
          <p:cNvPr id="55" name="Speech Bubble: Rectangle with Corners Rounded 54"/>
          <p:cNvSpPr/>
          <p:nvPr/>
        </p:nvSpPr>
        <p:spPr bwMode="auto">
          <a:xfrm>
            <a:off x="8645419" y="2423788"/>
            <a:ext cx="2318198" cy="864512"/>
          </a:xfrm>
          <a:prstGeom prst="wedgeRoundRectCallout">
            <a:avLst>
              <a:gd name="adj1" fmla="val 55066"/>
              <a:gd name="adj2" fmla="val 64580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Remote UE SRVCC changes to AMR-WB</a:t>
            </a:r>
          </a:p>
        </p:txBody>
      </p:sp>
      <p:sp>
        <p:nvSpPr>
          <p:cNvPr id="75" name="Speech Bubble: Rectangle with Corners Rounded 74"/>
          <p:cNvSpPr/>
          <p:nvPr/>
        </p:nvSpPr>
        <p:spPr bwMode="auto">
          <a:xfrm>
            <a:off x="3865818" y="5130086"/>
            <a:ext cx="3459211" cy="1200597"/>
          </a:xfrm>
          <a:prstGeom prst="wedgeRoundRectCallout">
            <a:avLst>
              <a:gd name="adj1" fmla="val -59060"/>
              <a:gd name="adj2" fmla="val -81603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EVS-IO has less robust RI and triggers SRVCC, but will cause bad quality until SRVCC completed</a:t>
            </a:r>
          </a:p>
        </p:txBody>
      </p:sp>
      <p:sp>
        <p:nvSpPr>
          <p:cNvPr id="76" name="Freeform 6"/>
          <p:cNvSpPr>
            <a:spLocks noChangeAspect="1" noEditPoints="1"/>
          </p:cNvSpPr>
          <p:nvPr/>
        </p:nvSpPr>
        <p:spPr bwMode="auto">
          <a:xfrm>
            <a:off x="10848760" y="1421452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Speech Bubble: Rectangle with Corners Rounded 45"/>
          <p:cNvSpPr/>
          <p:nvPr/>
        </p:nvSpPr>
        <p:spPr bwMode="auto">
          <a:xfrm>
            <a:off x="8636592" y="5306315"/>
            <a:ext cx="2318198" cy="1024368"/>
          </a:xfrm>
          <a:prstGeom prst="wedgeRoundRectCallout">
            <a:avLst>
              <a:gd name="adj1" fmla="val 56226"/>
              <a:gd name="adj2" fmla="val -75411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Also remote UE gets bad quality before SRVCC completed</a:t>
            </a:r>
          </a:p>
        </p:txBody>
      </p:sp>
      <p:sp>
        <p:nvSpPr>
          <p:cNvPr id="47" name="Speech Bubble: Rectangle with Corners Rounded 46"/>
          <p:cNvSpPr/>
          <p:nvPr/>
        </p:nvSpPr>
        <p:spPr bwMode="auto">
          <a:xfrm>
            <a:off x="4100570" y="2230571"/>
            <a:ext cx="2318198" cy="487306"/>
          </a:xfrm>
          <a:prstGeom prst="wedgeRoundRectCallout">
            <a:avLst>
              <a:gd name="adj1" fmla="val -73707"/>
              <a:gd name="adj2" fmla="val 62615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eNB detects UL RI</a:t>
            </a:r>
          </a:p>
        </p:txBody>
      </p:sp>
      <p:sp>
        <p:nvSpPr>
          <p:cNvPr id="52" name="Speech Bubble: Rectangle with Corners Rounded 51"/>
          <p:cNvSpPr/>
          <p:nvPr/>
        </p:nvSpPr>
        <p:spPr bwMode="auto">
          <a:xfrm>
            <a:off x="3806201" y="4211897"/>
            <a:ext cx="2318198" cy="487306"/>
          </a:xfrm>
          <a:prstGeom prst="wedgeRoundRectCallout">
            <a:avLst>
              <a:gd name="adj1" fmla="val -60946"/>
              <a:gd name="adj2" fmla="val -94675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eNB detects DL RI</a:t>
            </a:r>
          </a:p>
        </p:txBody>
      </p:sp>
    </p:spTree>
    <p:extLst>
      <p:ext uri="{BB962C8B-B14F-4D97-AF65-F5344CB8AC3E}">
        <p14:creationId xmlns:p14="http://schemas.microsoft.com/office/powerpoint/2010/main" val="1131565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465458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Pros:</a:t>
            </a:r>
          </a:p>
          <a:p>
            <a:pPr lvl="1"/>
            <a:r>
              <a:rPr lang="en-US" dirty="0"/>
              <a:t>No impact on UE; works with legacy</a:t>
            </a:r>
          </a:p>
          <a:p>
            <a:endParaRPr lang="en-US" dirty="0"/>
          </a:p>
          <a:p>
            <a:r>
              <a:rPr lang="en-US" dirty="0"/>
              <a:t>Cons:</a:t>
            </a:r>
          </a:p>
          <a:p>
            <a:pPr lvl="1"/>
            <a:r>
              <a:rPr lang="en-US" dirty="0"/>
              <a:t>Causes significant eNB load due to deep packet inspection into RTP packet payload</a:t>
            </a:r>
          </a:p>
          <a:p>
            <a:pPr lvl="1"/>
            <a:r>
              <a:rPr lang="en-US" dirty="0"/>
              <a:t>Does not work if RTP payload is encrypted</a:t>
            </a:r>
          </a:p>
          <a:p>
            <a:endParaRPr lang="en-US" dirty="0"/>
          </a:p>
          <a:p>
            <a:r>
              <a:rPr lang="en-US" dirty="0"/>
              <a:t>NOTE: RTP payload type cannot currently be used as EVS-CAM indicator</a:t>
            </a:r>
          </a:p>
          <a:p>
            <a:pPr lvl="1"/>
            <a:r>
              <a:rPr lang="en-US" dirty="0"/>
              <a:t>Multiple payload types in SDP answer disallowed by TS 24.229 (except for MMCMH)</a:t>
            </a:r>
          </a:p>
          <a:p>
            <a:pPr lvl="1"/>
            <a:r>
              <a:rPr lang="en-US" dirty="0"/>
              <a:t>No EVS a=</a:t>
            </a:r>
            <a:r>
              <a:rPr lang="en-US" dirty="0" err="1"/>
              <a:t>fmtp</a:t>
            </a:r>
            <a:r>
              <a:rPr lang="en-US" dirty="0"/>
              <a:t> parameter exists that guarantees EVS-CAM “always on”</a:t>
            </a:r>
          </a:p>
          <a:p>
            <a:endParaRPr lang="en-US" dirty="0"/>
          </a:p>
          <a:p>
            <a:r>
              <a:rPr lang="en-US" dirty="0"/>
              <a:t>Priority </a:t>
            </a:r>
            <a:r>
              <a:rPr lang="en-US"/>
              <a:t>between PT with </a:t>
            </a:r>
            <a:r>
              <a:rPr lang="en-US" dirty="0"/>
              <a:t>same RI may use regular SDP m= line PT ordering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6.3: Evaluation</a:t>
            </a:r>
          </a:p>
        </p:txBody>
      </p:sp>
    </p:spTree>
    <p:extLst>
      <p:ext uri="{BB962C8B-B14F-4D97-AF65-F5344CB8AC3E}">
        <p14:creationId xmlns:p14="http://schemas.microsoft.com/office/powerpoint/2010/main" val="3622310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document provides:</a:t>
            </a:r>
          </a:p>
          <a:p>
            <a:pPr lvl="1"/>
            <a:r>
              <a:rPr lang="en-US" dirty="0"/>
              <a:t>A graphical signaling overview of SA2 </a:t>
            </a:r>
            <a:r>
              <a:rPr lang="en-US" dirty="0" err="1"/>
              <a:t>eVoLP</a:t>
            </a:r>
            <a:r>
              <a:rPr lang="en-US" dirty="0"/>
              <a:t> solutions from TR 23.759 v0.3.0</a:t>
            </a:r>
          </a:p>
          <a:p>
            <a:pPr lvl="2"/>
            <a:r>
              <a:rPr lang="en-US" dirty="0"/>
              <a:t>Existing and new signaling before and at call setup time (outlined by SA2)</a:t>
            </a:r>
          </a:p>
          <a:p>
            <a:pPr lvl="2"/>
            <a:r>
              <a:rPr lang="en-US" dirty="0"/>
              <a:t>Existing and new signaling for a few selected situations during the call (SA4 scope)</a:t>
            </a:r>
          </a:p>
          <a:p>
            <a:pPr lvl="1"/>
            <a:r>
              <a:rPr lang="en-US" dirty="0"/>
              <a:t>An evaluation with pro’s and con’s for the respective solutions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6.1: Before &amp; At Setup</a:t>
            </a:r>
          </a:p>
        </p:txBody>
      </p:sp>
      <p:grpSp>
        <p:nvGrpSpPr>
          <p:cNvPr id="6" name="Group 105"/>
          <p:cNvGrpSpPr>
            <a:grpSpLocks noChangeAspect="1"/>
          </p:cNvGrpSpPr>
          <p:nvPr/>
        </p:nvGrpSpPr>
        <p:grpSpPr bwMode="auto">
          <a:xfrm>
            <a:off x="5760858" y="1411927"/>
            <a:ext cx="576262" cy="825500"/>
            <a:chOff x="3508" y="1583"/>
            <a:chExt cx="363" cy="520"/>
          </a:xfrm>
        </p:grpSpPr>
        <p:sp>
          <p:nvSpPr>
            <p:cNvPr id="7" name="AutoShape 106"/>
            <p:cNvSpPr>
              <a:spLocks noChangeAspect="1" noChangeArrowheads="1"/>
            </p:cNvSpPr>
            <p:nvPr/>
          </p:nvSpPr>
          <p:spPr bwMode="auto">
            <a:xfrm>
              <a:off x="3515" y="17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8" name="Oval 107"/>
            <p:cNvSpPr>
              <a:spLocks noChangeAspect="1" noChangeArrowheads="1"/>
            </p:cNvSpPr>
            <p:nvPr/>
          </p:nvSpPr>
          <p:spPr bwMode="auto">
            <a:xfrm>
              <a:off x="3513" y="15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9" name="Text Box 108"/>
            <p:cNvSpPr txBox="1">
              <a:spLocks noChangeAspect="1" noChangeArrowheads="1"/>
            </p:cNvSpPr>
            <p:nvPr/>
          </p:nvSpPr>
          <p:spPr bwMode="auto">
            <a:xfrm>
              <a:off x="3525" y="18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PCRF </a:t>
              </a:r>
            </a:p>
          </p:txBody>
        </p:sp>
        <p:sp>
          <p:nvSpPr>
            <p:cNvPr id="10" name="Rectangle 109"/>
            <p:cNvSpPr>
              <a:spLocks noChangeAspect="1" noChangeArrowheads="1"/>
            </p:cNvSpPr>
            <p:nvPr/>
          </p:nvSpPr>
          <p:spPr bwMode="auto">
            <a:xfrm>
              <a:off x="3508" y="15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1" name="Freeform 11"/>
            <p:cNvSpPr>
              <a:spLocks noChangeAspect="1" noEditPoints="1"/>
            </p:cNvSpPr>
            <p:nvPr/>
          </p:nvSpPr>
          <p:spPr bwMode="auto">
            <a:xfrm>
              <a:off x="3508" y="1583"/>
              <a:ext cx="363" cy="519"/>
            </a:xfrm>
            <a:custGeom>
              <a:avLst/>
              <a:gdLst>
                <a:gd name="T0" fmla="*/ 312230 w 410"/>
                <a:gd name="T1" fmla="*/ 161673 h 589"/>
                <a:gd name="T2" fmla="*/ 306017 w 410"/>
                <a:gd name="T3" fmla="*/ 167322 h 589"/>
                <a:gd name="T4" fmla="*/ 306017 w 410"/>
                <a:gd name="T5" fmla="*/ 387592 h 589"/>
                <a:gd name="T6" fmla="*/ 287376 w 410"/>
                <a:gd name="T7" fmla="*/ 404536 h 589"/>
                <a:gd name="T8" fmla="*/ 31844 w 410"/>
                <a:gd name="T9" fmla="*/ 404536 h 589"/>
                <a:gd name="T10" fmla="*/ 12427 w 410"/>
                <a:gd name="T11" fmla="*/ 387592 h 589"/>
                <a:gd name="T12" fmla="*/ 12427 w 410"/>
                <a:gd name="T13" fmla="*/ 144730 h 589"/>
                <a:gd name="T14" fmla="*/ 159222 w 410"/>
                <a:gd name="T15" fmla="*/ 11296 h 589"/>
                <a:gd name="T16" fmla="*/ 306017 w 410"/>
                <a:gd name="T17" fmla="*/ 144730 h 589"/>
                <a:gd name="T18" fmla="*/ 312230 w 410"/>
                <a:gd name="T19" fmla="*/ 150378 h 589"/>
                <a:gd name="T20" fmla="*/ 318444 w 410"/>
                <a:gd name="T21" fmla="*/ 144730 h 589"/>
                <a:gd name="T22" fmla="*/ 318444 w 410"/>
                <a:gd name="T23" fmla="*/ 144730 h 589"/>
                <a:gd name="T24" fmla="*/ 159222 w 410"/>
                <a:gd name="T25" fmla="*/ 0 h 589"/>
                <a:gd name="T26" fmla="*/ 0 w 410"/>
                <a:gd name="T27" fmla="*/ 144730 h 589"/>
                <a:gd name="T28" fmla="*/ 0 w 410"/>
                <a:gd name="T29" fmla="*/ 144730 h 589"/>
                <a:gd name="T30" fmla="*/ 776 w 410"/>
                <a:gd name="T31" fmla="*/ 387592 h 589"/>
                <a:gd name="T32" fmla="*/ 31844 w 410"/>
                <a:gd name="T33" fmla="*/ 415832 h 589"/>
                <a:gd name="T34" fmla="*/ 287376 w 410"/>
                <a:gd name="T35" fmla="*/ 415832 h 589"/>
                <a:gd name="T36" fmla="*/ 318444 w 410"/>
                <a:gd name="T37" fmla="*/ 387592 h 589"/>
                <a:gd name="T38" fmla="*/ 318444 w 410"/>
                <a:gd name="T39" fmla="*/ 167322 h 589"/>
                <a:gd name="T40" fmla="*/ 312230 w 410"/>
                <a:gd name="T41" fmla="*/ 161673 h 589"/>
                <a:gd name="T42" fmla="*/ 159222 w 410"/>
                <a:gd name="T43" fmla="*/ 37417 h 589"/>
                <a:gd name="T44" fmla="*/ 153785 w 410"/>
                <a:gd name="T45" fmla="*/ 40948 h 589"/>
                <a:gd name="T46" fmla="*/ 59029 w 410"/>
                <a:gd name="T47" fmla="*/ 205446 h 589"/>
                <a:gd name="T48" fmla="*/ 59805 w 410"/>
                <a:gd name="T49" fmla="*/ 211093 h 589"/>
                <a:gd name="T50" fmla="*/ 64465 w 410"/>
                <a:gd name="T51" fmla="*/ 213917 h 589"/>
                <a:gd name="T52" fmla="*/ 253978 w 410"/>
                <a:gd name="T53" fmla="*/ 213917 h 589"/>
                <a:gd name="T54" fmla="*/ 259416 w 410"/>
                <a:gd name="T55" fmla="*/ 211093 h 589"/>
                <a:gd name="T56" fmla="*/ 259416 w 410"/>
                <a:gd name="T57" fmla="*/ 205446 h 589"/>
                <a:gd name="T58" fmla="*/ 164658 w 410"/>
                <a:gd name="T59" fmla="*/ 40948 h 589"/>
                <a:gd name="T60" fmla="*/ 159222 w 410"/>
                <a:gd name="T61" fmla="*/ 37417 h 589"/>
                <a:gd name="T62" fmla="*/ 74562 w 410"/>
                <a:gd name="T63" fmla="*/ 202621 h 589"/>
                <a:gd name="T64" fmla="*/ 159222 w 410"/>
                <a:gd name="T65" fmla="*/ 55774 h 589"/>
                <a:gd name="T66" fmla="*/ 243882 w 410"/>
                <a:gd name="T67" fmla="*/ 202621 h 589"/>
                <a:gd name="T68" fmla="*/ 74562 w 410"/>
                <a:gd name="T69" fmla="*/ 202621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grpSp>
        <p:nvGrpSpPr>
          <p:cNvPr id="12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13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4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5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16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7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18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3"/>
          <p:cNvSpPr>
            <a:spLocks noChangeAspect="1" noEditPoints="1"/>
          </p:cNvSpPr>
          <p:nvPr/>
        </p:nvSpPr>
        <p:spPr bwMode="auto">
          <a:xfrm>
            <a:off x="8301600" y="1543732"/>
            <a:ext cx="551656" cy="720238"/>
          </a:xfrm>
          <a:custGeom>
            <a:avLst/>
            <a:gdLst>
              <a:gd name="T0" fmla="*/ 2147483646 w 310"/>
              <a:gd name="T1" fmla="*/ 2147483646 h 405"/>
              <a:gd name="T2" fmla="*/ 2147483646 w 310"/>
              <a:gd name="T3" fmla="*/ 2147483646 h 405"/>
              <a:gd name="T4" fmla="*/ 2147483646 w 310"/>
              <a:gd name="T5" fmla="*/ 2147483646 h 405"/>
              <a:gd name="T6" fmla="*/ 2147483646 w 310"/>
              <a:gd name="T7" fmla="*/ 2147483646 h 405"/>
              <a:gd name="T8" fmla="*/ 2147483646 w 310"/>
              <a:gd name="T9" fmla="*/ 2147483646 h 405"/>
              <a:gd name="T10" fmla="*/ 2147483646 w 310"/>
              <a:gd name="T11" fmla="*/ 2147483646 h 405"/>
              <a:gd name="T12" fmla="*/ 2147483646 w 310"/>
              <a:gd name="T13" fmla="*/ 2147483646 h 405"/>
              <a:gd name="T14" fmla="*/ 2147483646 w 310"/>
              <a:gd name="T15" fmla="*/ 2147483646 h 405"/>
              <a:gd name="T16" fmla="*/ 2147483646 w 310"/>
              <a:gd name="T17" fmla="*/ 2147483646 h 405"/>
              <a:gd name="T18" fmla="*/ 2147483646 w 310"/>
              <a:gd name="T19" fmla="*/ 2147483646 h 405"/>
              <a:gd name="T20" fmla="*/ 2147483646 w 310"/>
              <a:gd name="T21" fmla="*/ 2147483646 h 405"/>
              <a:gd name="T22" fmla="*/ 2147483646 w 310"/>
              <a:gd name="T23" fmla="*/ 2147483646 h 405"/>
              <a:gd name="T24" fmla="*/ 2147483646 w 310"/>
              <a:gd name="T25" fmla="*/ 2147483646 h 405"/>
              <a:gd name="T26" fmla="*/ 2147483646 w 310"/>
              <a:gd name="T27" fmla="*/ 2147483646 h 405"/>
              <a:gd name="T28" fmla="*/ 2147483646 w 310"/>
              <a:gd name="T29" fmla="*/ 2147483646 h 405"/>
              <a:gd name="T30" fmla="*/ 2147483646 w 310"/>
              <a:gd name="T31" fmla="*/ 0 h 405"/>
              <a:gd name="T32" fmla="*/ 2147483646 w 310"/>
              <a:gd name="T33" fmla="*/ 2147483646 h 405"/>
              <a:gd name="T34" fmla="*/ 2147483646 w 310"/>
              <a:gd name="T35" fmla="*/ 2147483646 h 405"/>
              <a:gd name="T36" fmla="*/ 0 w 310"/>
              <a:gd name="T37" fmla="*/ 2147483646 h 405"/>
              <a:gd name="T38" fmla="*/ 0 w 310"/>
              <a:gd name="T39" fmla="*/ 2147483646 h 405"/>
              <a:gd name="T40" fmla="*/ 2147483646 w 310"/>
              <a:gd name="T41" fmla="*/ 2147483646 h 405"/>
              <a:gd name="T42" fmla="*/ 2147483646 w 310"/>
              <a:gd name="T43" fmla="*/ 2147483646 h 405"/>
              <a:gd name="T44" fmla="*/ 2147483646 w 310"/>
              <a:gd name="T45" fmla="*/ 2147483646 h 405"/>
              <a:gd name="T46" fmla="*/ 2147483646 w 310"/>
              <a:gd name="T47" fmla="*/ 2147483646 h 405"/>
              <a:gd name="T48" fmla="*/ 2147483646 w 310"/>
              <a:gd name="T49" fmla="*/ 2147483646 h 405"/>
              <a:gd name="T50" fmla="*/ 2147483646 w 310"/>
              <a:gd name="T51" fmla="*/ 2147483646 h 405"/>
              <a:gd name="T52" fmla="*/ 2147483646 w 310"/>
              <a:gd name="T53" fmla="*/ 2147483646 h 405"/>
              <a:gd name="T54" fmla="*/ 2147483646 w 310"/>
              <a:gd name="T55" fmla="*/ 2147483646 h 405"/>
              <a:gd name="T56" fmla="*/ 2147483646 w 310"/>
              <a:gd name="T57" fmla="*/ 2147483646 h 405"/>
              <a:gd name="T58" fmla="*/ 2147483646 w 310"/>
              <a:gd name="T59" fmla="*/ 2147483646 h 405"/>
              <a:gd name="T60" fmla="*/ 2147483646 w 310"/>
              <a:gd name="T61" fmla="*/ 2147483646 h 405"/>
              <a:gd name="T62" fmla="*/ 2147483646 w 310"/>
              <a:gd name="T63" fmla="*/ 2147483646 h 405"/>
              <a:gd name="T64" fmla="*/ 2147483646 w 310"/>
              <a:gd name="T65" fmla="*/ 2147483646 h 405"/>
              <a:gd name="T66" fmla="*/ 2147483646 w 310"/>
              <a:gd name="T67" fmla="*/ 2147483646 h 405"/>
              <a:gd name="T68" fmla="*/ 2147483646 w 310"/>
              <a:gd name="T69" fmla="*/ 2147483646 h 405"/>
              <a:gd name="T70" fmla="*/ 2147483646 w 310"/>
              <a:gd name="T71" fmla="*/ 2147483646 h 405"/>
              <a:gd name="T72" fmla="*/ 2147483646 w 310"/>
              <a:gd name="T73" fmla="*/ 2147483646 h 405"/>
              <a:gd name="T74" fmla="*/ 2147483646 w 310"/>
              <a:gd name="T75" fmla="*/ 2147483646 h 405"/>
              <a:gd name="T76" fmla="*/ 2147483646 w 310"/>
              <a:gd name="T77" fmla="*/ 2147483646 h 405"/>
              <a:gd name="T78" fmla="*/ 2147483646 w 310"/>
              <a:gd name="T79" fmla="*/ 2147483646 h 405"/>
              <a:gd name="T80" fmla="*/ 2147483646 w 310"/>
              <a:gd name="T81" fmla="*/ 2147483646 h 405"/>
              <a:gd name="T82" fmla="*/ 2147483646 w 310"/>
              <a:gd name="T83" fmla="*/ 2147483646 h 405"/>
              <a:gd name="T84" fmla="*/ 2147483646 w 310"/>
              <a:gd name="T85" fmla="*/ 2147483646 h 405"/>
              <a:gd name="T86" fmla="*/ 2147483646 w 310"/>
              <a:gd name="T87" fmla="*/ 2147483646 h 405"/>
              <a:gd name="T88" fmla="*/ 2147483646 w 310"/>
              <a:gd name="T89" fmla="*/ 2147483646 h 405"/>
              <a:gd name="T90" fmla="*/ 2147483646 w 310"/>
              <a:gd name="T91" fmla="*/ 2147483646 h 405"/>
              <a:gd name="T92" fmla="*/ 2147483646 w 310"/>
              <a:gd name="T93" fmla="*/ 2147483646 h 405"/>
              <a:gd name="T94" fmla="*/ 2147483646 w 310"/>
              <a:gd name="T95" fmla="*/ 2147483646 h 405"/>
              <a:gd name="T96" fmla="*/ 2147483646 w 310"/>
              <a:gd name="T97" fmla="*/ 2147483646 h 405"/>
              <a:gd name="T98" fmla="*/ 2147483646 w 310"/>
              <a:gd name="T99" fmla="*/ 2147483646 h 405"/>
              <a:gd name="T100" fmla="*/ 2147483646 w 310"/>
              <a:gd name="T101" fmla="*/ 2147483646 h 405"/>
              <a:gd name="T102" fmla="*/ 2147483646 w 310"/>
              <a:gd name="T103" fmla="*/ 2147483646 h 405"/>
              <a:gd name="T104" fmla="*/ 2147483646 w 310"/>
              <a:gd name="T105" fmla="*/ 2147483646 h 405"/>
              <a:gd name="T106" fmla="*/ 2147483646 w 310"/>
              <a:gd name="T107" fmla="*/ 2147483646 h 405"/>
              <a:gd name="T108" fmla="*/ 2147483646 w 310"/>
              <a:gd name="T109" fmla="*/ 2147483646 h 405"/>
              <a:gd name="T110" fmla="*/ 2147483646 w 310"/>
              <a:gd name="T111" fmla="*/ 2147483646 h 405"/>
              <a:gd name="T112" fmla="*/ 2147483646 w 310"/>
              <a:gd name="T113" fmla="*/ 2147483646 h 405"/>
              <a:gd name="T114" fmla="*/ 2147483646 w 310"/>
              <a:gd name="T115" fmla="*/ 2147483646 h 405"/>
              <a:gd name="T116" fmla="*/ 2147483646 w 310"/>
              <a:gd name="T117" fmla="*/ 2147483646 h 40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10" h="405">
                <a:moveTo>
                  <a:pt x="285" y="213"/>
                </a:moveTo>
                <a:cubicBezTo>
                  <a:pt x="198" y="213"/>
                  <a:pt x="198" y="213"/>
                  <a:pt x="198" y="213"/>
                </a:cubicBezTo>
                <a:cubicBezTo>
                  <a:pt x="198" y="209"/>
                  <a:pt x="198" y="209"/>
                  <a:pt x="198" y="209"/>
                </a:cubicBezTo>
                <a:cubicBezTo>
                  <a:pt x="198" y="172"/>
                  <a:pt x="174" y="151"/>
                  <a:pt x="155" y="139"/>
                </a:cubicBezTo>
                <a:cubicBezTo>
                  <a:pt x="170" y="124"/>
                  <a:pt x="180" y="104"/>
                  <a:pt x="180" y="81"/>
                </a:cubicBezTo>
                <a:cubicBezTo>
                  <a:pt x="180" y="66"/>
                  <a:pt x="175" y="51"/>
                  <a:pt x="167" y="38"/>
                </a:cubicBezTo>
                <a:cubicBezTo>
                  <a:pt x="165" y="34"/>
                  <a:pt x="160" y="33"/>
                  <a:pt x="156" y="35"/>
                </a:cubicBezTo>
                <a:cubicBezTo>
                  <a:pt x="153" y="38"/>
                  <a:pt x="151" y="43"/>
                  <a:pt x="154" y="46"/>
                </a:cubicBezTo>
                <a:cubicBezTo>
                  <a:pt x="160" y="57"/>
                  <a:pt x="164" y="69"/>
                  <a:pt x="164" y="81"/>
                </a:cubicBezTo>
                <a:cubicBezTo>
                  <a:pt x="164" y="117"/>
                  <a:pt x="135" y="146"/>
                  <a:pt x="99" y="146"/>
                </a:cubicBezTo>
                <a:cubicBezTo>
                  <a:pt x="63" y="146"/>
                  <a:pt x="34" y="117"/>
                  <a:pt x="34" y="81"/>
                </a:cubicBezTo>
                <a:cubicBezTo>
                  <a:pt x="34" y="45"/>
                  <a:pt x="63" y="16"/>
                  <a:pt x="99" y="16"/>
                </a:cubicBezTo>
                <a:cubicBezTo>
                  <a:pt x="111" y="16"/>
                  <a:pt x="123" y="20"/>
                  <a:pt x="134" y="26"/>
                </a:cubicBezTo>
                <a:cubicBezTo>
                  <a:pt x="138" y="29"/>
                  <a:pt x="142" y="28"/>
                  <a:pt x="145" y="24"/>
                </a:cubicBezTo>
                <a:cubicBezTo>
                  <a:pt x="147" y="20"/>
                  <a:pt x="146" y="15"/>
                  <a:pt x="142" y="13"/>
                </a:cubicBezTo>
                <a:cubicBezTo>
                  <a:pt x="129" y="5"/>
                  <a:pt x="115" y="0"/>
                  <a:pt x="99" y="0"/>
                </a:cubicBezTo>
                <a:cubicBezTo>
                  <a:pt x="55" y="0"/>
                  <a:pt x="18" y="36"/>
                  <a:pt x="18" y="81"/>
                </a:cubicBezTo>
                <a:cubicBezTo>
                  <a:pt x="18" y="104"/>
                  <a:pt x="28" y="124"/>
                  <a:pt x="43" y="139"/>
                </a:cubicBezTo>
                <a:cubicBezTo>
                  <a:pt x="24" y="151"/>
                  <a:pt x="0" y="172"/>
                  <a:pt x="0" y="209"/>
                </a:cubicBezTo>
                <a:cubicBezTo>
                  <a:pt x="0" y="289"/>
                  <a:pt x="0" y="289"/>
                  <a:pt x="0" y="289"/>
                </a:cubicBezTo>
                <a:cubicBezTo>
                  <a:pt x="0" y="297"/>
                  <a:pt x="6" y="309"/>
                  <a:pt x="21" y="309"/>
                </a:cubicBezTo>
                <a:cubicBezTo>
                  <a:pt x="117" y="309"/>
                  <a:pt x="117" y="309"/>
                  <a:pt x="117" y="309"/>
                </a:cubicBezTo>
                <a:cubicBezTo>
                  <a:pt x="117" y="380"/>
                  <a:pt x="117" y="380"/>
                  <a:pt x="117" y="380"/>
                </a:cubicBezTo>
                <a:cubicBezTo>
                  <a:pt x="117" y="394"/>
                  <a:pt x="129" y="405"/>
                  <a:pt x="142" y="405"/>
                </a:cubicBezTo>
                <a:cubicBezTo>
                  <a:pt x="285" y="405"/>
                  <a:pt x="285" y="405"/>
                  <a:pt x="285" y="405"/>
                </a:cubicBezTo>
                <a:cubicBezTo>
                  <a:pt x="298" y="405"/>
                  <a:pt x="310" y="394"/>
                  <a:pt x="310" y="380"/>
                </a:cubicBezTo>
                <a:cubicBezTo>
                  <a:pt x="310" y="238"/>
                  <a:pt x="310" y="238"/>
                  <a:pt x="310" y="238"/>
                </a:cubicBezTo>
                <a:cubicBezTo>
                  <a:pt x="310" y="224"/>
                  <a:pt x="298" y="213"/>
                  <a:pt x="285" y="213"/>
                </a:cubicBezTo>
                <a:close/>
                <a:moveTo>
                  <a:pt x="117" y="238"/>
                </a:moveTo>
                <a:cubicBezTo>
                  <a:pt x="117" y="293"/>
                  <a:pt x="117" y="293"/>
                  <a:pt x="117" y="293"/>
                </a:cubicBezTo>
                <a:cubicBezTo>
                  <a:pt x="49" y="293"/>
                  <a:pt x="49" y="293"/>
                  <a:pt x="49" y="293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49" y="197"/>
                  <a:pt x="45" y="194"/>
                  <a:pt x="41" y="194"/>
                </a:cubicBezTo>
                <a:cubicBezTo>
                  <a:pt x="37" y="194"/>
                  <a:pt x="33" y="197"/>
                  <a:pt x="33" y="202"/>
                </a:cubicBezTo>
                <a:cubicBezTo>
                  <a:pt x="33" y="293"/>
                  <a:pt x="33" y="293"/>
                  <a:pt x="33" y="293"/>
                </a:cubicBezTo>
                <a:cubicBezTo>
                  <a:pt x="21" y="293"/>
                  <a:pt x="21" y="293"/>
                  <a:pt x="21" y="293"/>
                </a:cubicBezTo>
                <a:cubicBezTo>
                  <a:pt x="19" y="293"/>
                  <a:pt x="17" y="293"/>
                  <a:pt x="16" y="289"/>
                </a:cubicBezTo>
                <a:cubicBezTo>
                  <a:pt x="16" y="209"/>
                  <a:pt x="16" y="209"/>
                  <a:pt x="16" y="209"/>
                </a:cubicBezTo>
                <a:cubicBezTo>
                  <a:pt x="16" y="177"/>
                  <a:pt x="40" y="159"/>
                  <a:pt x="57" y="150"/>
                </a:cubicBezTo>
                <a:cubicBezTo>
                  <a:pt x="69" y="157"/>
                  <a:pt x="84" y="162"/>
                  <a:pt x="99" y="162"/>
                </a:cubicBezTo>
                <a:cubicBezTo>
                  <a:pt x="114" y="162"/>
                  <a:pt x="129" y="157"/>
                  <a:pt x="141" y="150"/>
                </a:cubicBezTo>
                <a:cubicBezTo>
                  <a:pt x="158" y="158"/>
                  <a:pt x="182" y="177"/>
                  <a:pt x="182" y="209"/>
                </a:cubicBezTo>
                <a:cubicBezTo>
                  <a:pt x="182" y="213"/>
                  <a:pt x="182" y="213"/>
                  <a:pt x="182" y="213"/>
                </a:cubicBezTo>
                <a:cubicBezTo>
                  <a:pt x="165" y="213"/>
                  <a:pt x="165" y="213"/>
                  <a:pt x="165" y="213"/>
                </a:cubicBezTo>
                <a:cubicBezTo>
                  <a:pt x="165" y="202"/>
                  <a:pt x="165" y="202"/>
                  <a:pt x="165" y="202"/>
                </a:cubicBezTo>
                <a:cubicBezTo>
                  <a:pt x="165" y="197"/>
                  <a:pt x="162" y="194"/>
                  <a:pt x="157" y="194"/>
                </a:cubicBezTo>
                <a:cubicBezTo>
                  <a:pt x="153" y="194"/>
                  <a:pt x="149" y="197"/>
                  <a:pt x="149" y="202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29" y="213"/>
                  <a:pt x="117" y="224"/>
                  <a:pt x="117" y="238"/>
                </a:cubicBezTo>
                <a:close/>
                <a:moveTo>
                  <a:pt x="294" y="380"/>
                </a:moveTo>
                <a:cubicBezTo>
                  <a:pt x="294" y="385"/>
                  <a:pt x="290" y="389"/>
                  <a:pt x="285" y="389"/>
                </a:cubicBezTo>
                <a:cubicBezTo>
                  <a:pt x="142" y="389"/>
                  <a:pt x="142" y="389"/>
                  <a:pt x="142" y="389"/>
                </a:cubicBezTo>
                <a:cubicBezTo>
                  <a:pt x="137" y="389"/>
                  <a:pt x="133" y="385"/>
                  <a:pt x="133" y="380"/>
                </a:cubicBezTo>
                <a:cubicBezTo>
                  <a:pt x="133" y="238"/>
                  <a:pt x="133" y="238"/>
                  <a:pt x="133" y="238"/>
                </a:cubicBezTo>
                <a:cubicBezTo>
                  <a:pt x="133" y="233"/>
                  <a:pt x="137" y="229"/>
                  <a:pt x="142" y="229"/>
                </a:cubicBezTo>
                <a:cubicBezTo>
                  <a:pt x="285" y="229"/>
                  <a:pt x="285" y="229"/>
                  <a:pt x="285" y="229"/>
                </a:cubicBezTo>
                <a:cubicBezTo>
                  <a:pt x="290" y="229"/>
                  <a:pt x="294" y="233"/>
                  <a:pt x="294" y="238"/>
                </a:cubicBezTo>
                <a:lnTo>
                  <a:pt x="294" y="380"/>
                </a:ln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" name="Group 105"/>
          <p:cNvGrpSpPr>
            <a:grpSpLocks noChangeAspect="1"/>
          </p:cNvGrpSpPr>
          <p:nvPr/>
        </p:nvGrpSpPr>
        <p:grpSpPr bwMode="auto">
          <a:xfrm>
            <a:off x="10821350" y="1423078"/>
            <a:ext cx="576262" cy="825500"/>
            <a:chOff x="3508" y="1583"/>
            <a:chExt cx="363" cy="520"/>
          </a:xfrm>
        </p:grpSpPr>
        <p:sp>
          <p:nvSpPr>
            <p:cNvPr id="21" name="AutoShape 106"/>
            <p:cNvSpPr>
              <a:spLocks noChangeAspect="1" noChangeArrowheads="1"/>
            </p:cNvSpPr>
            <p:nvPr/>
          </p:nvSpPr>
          <p:spPr bwMode="auto">
            <a:xfrm>
              <a:off x="3515" y="17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2" name="Oval 107"/>
            <p:cNvSpPr>
              <a:spLocks noChangeAspect="1" noChangeArrowheads="1"/>
            </p:cNvSpPr>
            <p:nvPr/>
          </p:nvSpPr>
          <p:spPr bwMode="auto">
            <a:xfrm>
              <a:off x="3513" y="15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3" name="Text Box 108"/>
            <p:cNvSpPr txBox="1">
              <a:spLocks noChangeAspect="1" noChangeArrowheads="1"/>
            </p:cNvSpPr>
            <p:nvPr/>
          </p:nvSpPr>
          <p:spPr bwMode="auto">
            <a:xfrm>
              <a:off x="3525" y="18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CSCF </a:t>
              </a:r>
            </a:p>
          </p:txBody>
        </p:sp>
        <p:sp>
          <p:nvSpPr>
            <p:cNvPr id="24" name="Rectangle 109"/>
            <p:cNvSpPr>
              <a:spLocks noChangeAspect="1" noChangeArrowheads="1"/>
            </p:cNvSpPr>
            <p:nvPr/>
          </p:nvSpPr>
          <p:spPr bwMode="auto">
            <a:xfrm>
              <a:off x="3508" y="15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5" name="Freeform 11"/>
            <p:cNvSpPr>
              <a:spLocks noChangeAspect="1" noEditPoints="1"/>
            </p:cNvSpPr>
            <p:nvPr/>
          </p:nvSpPr>
          <p:spPr bwMode="auto">
            <a:xfrm>
              <a:off x="3508" y="1583"/>
              <a:ext cx="363" cy="519"/>
            </a:xfrm>
            <a:custGeom>
              <a:avLst/>
              <a:gdLst>
                <a:gd name="T0" fmla="*/ 312230 w 410"/>
                <a:gd name="T1" fmla="*/ 161673 h 589"/>
                <a:gd name="T2" fmla="*/ 306017 w 410"/>
                <a:gd name="T3" fmla="*/ 167322 h 589"/>
                <a:gd name="T4" fmla="*/ 306017 w 410"/>
                <a:gd name="T5" fmla="*/ 387592 h 589"/>
                <a:gd name="T6" fmla="*/ 287376 w 410"/>
                <a:gd name="T7" fmla="*/ 404536 h 589"/>
                <a:gd name="T8" fmla="*/ 31844 w 410"/>
                <a:gd name="T9" fmla="*/ 404536 h 589"/>
                <a:gd name="T10" fmla="*/ 12427 w 410"/>
                <a:gd name="T11" fmla="*/ 387592 h 589"/>
                <a:gd name="T12" fmla="*/ 12427 w 410"/>
                <a:gd name="T13" fmla="*/ 144730 h 589"/>
                <a:gd name="T14" fmla="*/ 159222 w 410"/>
                <a:gd name="T15" fmla="*/ 11296 h 589"/>
                <a:gd name="T16" fmla="*/ 306017 w 410"/>
                <a:gd name="T17" fmla="*/ 144730 h 589"/>
                <a:gd name="T18" fmla="*/ 312230 w 410"/>
                <a:gd name="T19" fmla="*/ 150378 h 589"/>
                <a:gd name="T20" fmla="*/ 318444 w 410"/>
                <a:gd name="T21" fmla="*/ 144730 h 589"/>
                <a:gd name="T22" fmla="*/ 318444 w 410"/>
                <a:gd name="T23" fmla="*/ 144730 h 589"/>
                <a:gd name="T24" fmla="*/ 159222 w 410"/>
                <a:gd name="T25" fmla="*/ 0 h 589"/>
                <a:gd name="T26" fmla="*/ 0 w 410"/>
                <a:gd name="T27" fmla="*/ 144730 h 589"/>
                <a:gd name="T28" fmla="*/ 0 w 410"/>
                <a:gd name="T29" fmla="*/ 144730 h 589"/>
                <a:gd name="T30" fmla="*/ 776 w 410"/>
                <a:gd name="T31" fmla="*/ 387592 h 589"/>
                <a:gd name="T32" fmla="*/ 31844 w 410"/>
                <a:gd name="T33" fmla="*/ 415832 h 589"/>
                <a:gd name="T34" fmla="*/ 287376 w 410"/>
                <a:gd name="T35" fmla="*/ 415832 h 589"/>
                <a:gd name="T36" fmla="*/ 318444 w 410"/>
                <a:gd name="T37" fmla="*/ 387592 h 589"/>
                <a:gd name="T38" fmla="*/ 318444 w 410"/>
                <a:gd name="T39" fmla="*/ 167322 h 589"/>
                <a:gd name="T40" fmla="*/ 312230 w 410"/>
                <a:gd name="T41" fmla="*/ 161673 h 589"/>
                <a:gd name="T42" fmla="*/ 159222 w 410"/>
                <a:gd name="T43" fmla="*/ 37417 h 589"/>
                <a:gd name="T44" fmla="*/ 153785 w 410"/>
                <a:gd name="T45" fmla="*/ 40948 h 589"/>
                <a:gd name="T46" fmla="*/ 59029 w 410"/>
                <a:gd name="T47" fmla="*/ 205446 h 589"/>
                <a:gd name="T48" fmla="*/ 59805 w 410"/>
                <a:gd name="T49" fmla="*/ 211093 h 589"/>
                <a:gd name="T50" fmla="*/ 64465 w 410"/>
                <a:gd name="T51" fmla="*/ 213917 h 589"/>
                <a:gd name="T52" fmla="*/ 253978 w 410"/>
                <a:gd name="T53" fmla="*/ 213917 h 589"/>
                <a:gd name="T54" fmla="*/ 259416 w 410"/>
                <a:gd name="T55" fmla="*/ 211093 h 589"/>
                <a:gd name="T56" fmla="*/ 259416 w 410"/>
                <a:gd name="T57" fmla="*/ 205446 h 589"/>
                <a:gd name="T58" fmla="*/ 164658 w 410"/>
                <a:gd name="T59" fmla="*/ 40948 h 589"/>
                <a:gd name="T60" fmla="*/ 159222 w 410"/>
                <a:gd name="T61" fmla="*/ 37417 h 589"/>
                <a:gd name="T62" fmla="*/ 74562 w 410"/>
                <a:gd name="T63" fmla="*/ 202621 h 589"/>
                <a:gd name="T64" fmla="*/ 159222 w 410"/>
                <a:gd name="T65" fmla="*/ 55774 h 589"/>
                <a:gd name="T66" fmla="*/ 243882 w 410"/>
                <a:gd name="T67" fmla="*/ 202621 h 589"/>
                <a:gd name="T68" fmla="*/ 74562 w 410"/>
                <a:gd name="T69" fmla="*/ 202621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cxnSp>
        <p:nvCxnSpPr>
          <p:cNvPr id="32" name="Straight Connector 31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>
            <a:off x="6047401" y="2218378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/>
          <p:cNvCxnSpPr/>
          <p:nvPr/>
        </p:nvCxnSpPr>
        <p:spPr bwMode="auto">
          <a:xfrm>
            <a:off x="8537306" y="224492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Arrow Connector 37"/>
          <p:cNvCxnSpPr>
            <a:cxnSpLocks/>
          </p:cNvCxnSpPr>
          <p:nvPr/>
        </p:nvCxnSpPr>
        <p:spPr bwMode="auto">
          <a:xfrm flipH="1">
            <a:off x="6047403" y="2830872"/>
            <a:ext cx="24899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6603635" y="2278968"/>
            <a:ext cx="1375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1. SDP </a:t>
            </a:r>
            <a:r>
              <a:rPr lang="en-US" sz="1400" dirty="0">
                <a:sym typeface="Wingdings" panose="05000000000000000000" pitchFamily="2" charset="2"/>
              </a:rPr>
              <a:t> </a:t>
            </a:r>
            <a:r>
              <a:rPr lang="en-US" sz="1400" dirty="0"/>
              <a:t>PLR</a:t>
            </a:r>
            <a:br>
              <a:rPr lang="en-US" sz="1400" dirty="0"/>
            </a:br>
            <a:r>
              <a:rPr lang="en-US" sz="1400" dirty="0"/>
              <a:t>Mapping</a:t>
            </a:r>
          </a:p>
        </p:txBody>
      </p:sp>
      <p:cxnSp>
        <p:nvCxnSpPr>
          <p:cNvPr id="40" name="Straight Arrow Connector 39"/>
          <p:cNvCxnSpPr>
            <a:cxnSpLocks/>
          </p:cNvCxnSpPr>
          <p:nvPr/>
        </p:nvCxnSpPr>
        <p:spPr bwMode="auto">
          <a:xfrm flipV="1">
            <a:off x="1032808" y="3448778"/>
            <a:ext cx="10074663" cy="4730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3" name="TextBox 42"/>
          <p:cNvSpPr txBox="1"/>
          <p:nvPr/>
        </p:nvSpPr>
        <p:spPr>
          <a:xfrm>
            <a:off x="1415068" y="3187044"/>
            <a:ext cx="17508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2. INVITE with SDP</a:t>
            </a:r>
          </a:p>
        </p:txBody>
      </p:sp>
      <p:cxnSp>
        <p:nvCxnSpPr>
          <p:cNvPr id="44" name="Straight Arrow Connector 43"/>
          <p:cNvCxnSpPr>
            <a:cxnSpLocks/>
            <a:endCxn id="4" idx="0"/>
          </p:cNvCxnSpPr>
          <p:nvPr/>
        </p:nvCxnSpPr>
        <p:spPr bwMode="auto">
          <a:xfrm flipH="1">
            <a:off x="6047404" y="4199800"/>
            <a:ext cx="506091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5" name="TextBox 44"/>
          <p:cNvSpPr txBox="1"/>
          <p:nvPr/>
        </p:nvSpPr>
        <p:spPr>
          <a:xfrm>
            <a:off x="8918135" y="3880873"/>
            <a:ext cx="18085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3. 18x/200 with SDP</a:t>
            </a:r>
          </a:p>
        </p:txBody>
      </p:sp>
      <p:cxnSp>
        <p:nvCxnSpPr>
          <p:cNvPr id="47" name="Straight Arrow Connector 46"/>
          <p:cNvCxnSpPr>
            <a:cxnSpLocks/>
          </p:cNvCxnSpPr>
          <p:nvPr/>
        </p:nvCxnSpPr>
        <p:spPr bwMode="auto">
          <a:xfrm flipH="1" flipV="1">
            <a:off x="3535420" y="4885204"/>
            <a:ext cx="2511984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3998368" y="4577428"/>
            <a:ext cx="1594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4. PLR HO Target</a:t>
            </a:r>
          </a:p>
        </p:txBody>
      </p:sp>
      <p:cxnSp>
        <p:nvCxnSpPr>
          <p:cNvPr id="50" name="Straight Arrow Connector 49"/>
          <p:cNvCxnSpPr>
            <a:cxnSpLocks/>
            <a:stCxn id="4" idx="0"/>
          </p:cNvCxnSpPr>
          <p:nvPr/>
        </p:nvCxnSpPr>
        <p:spPr bwMode="auto">
          <a:xfrm flipH="1">
            <a:off x="1026832" y="4199800"/>
            <a:ext cx="502057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" name="Speech Bubble: Rectangle with Corners Rounded 2"/>
          <p:cNvSpPr/>
          <p:nvPr/>
        </p:nvSpPr>
        <p:spPr bwMode="auto">
          <a:xfrm>
            <a:off x="6345303" y="5307387"/>
            <a:ext cx="2318198" cy="864512"/>
          </a:xfrm>
          <a:prstGeom prst="wedgeRoundRectCallout">
            <a:avLst>
              <a:gd name="adj1" fmla="val -55726"/>
              <a:gd name="adj2" fmla="val -139184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Use SDP </a:t>
            </a:r>
            <a:r>
              <a:rPr lang="en-US" dirty="0">
                <a:solidFill>
                  <a:schemeClr val="bg1"/>
                </a:solidFill>
                <a:sym typeface="Wingdings" panose="05000000000000000000" pitchFamily="2" charset="2"/>
              </a:rPr>
              <a:t> PLR mapping to create HO target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ight Brace 3"/>
          <p:cNvSpPr/>
          <p:nvPr/>
        </p:nvSpPr>
        <p:spPr bwMode="auto">
          <a:xfrm>
            <a:off x="6047404" y="4199800"/>
            <a:ext cx="164506" cy="685404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7979268" y="1205171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Operator</a:t>
            </a:r>
          </a:p>
        </p:txBody>
      </p:sp>
      <p:sp>
        <p:nvSpPr>
          <p:cNvPr id="59" name="Freeform: Shape 58"/>
          <p:cNvSpPr/>
          <p:nvPr/>
        </p:nvSpPr>
        <p:spPr bwMode="auto">
          <a:xfrm>
            <a:off x="3537319" y="5518086"/>
            <a:ext cx="710175" cy="497541"/>
          </a:xfrm>
          <a:custGeom>
            <a:avLst/>
            <a:gdLst>
              <a:gd name="connsiteX0" fmla="*/ 0 w 710175"/>
              <a:gd name="connsiteY0" fmla="*/ 0 h 497541"/>
              <a:gd name="connsiteX1" fmla="*/ 632012 w 710175"/>
              <a:gd name="connsiteY1" fmla="*/ 107576 h 497541"/>
              <a:gd name="connsiteX2" fmla="*/ 632012 w 710175"/>
              <a:gd name="connsiteY2" fmla="*/ 363071 h 497541"/>
              <a:gd name="connsiteX3" fmla="*/ 13447 w 710175"/>
              <a:gd name="connsiteY3" fmla="*/ 497541 h 497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0175" h="497541">
                <a:moveTo>
                  <a:pt x="0" y="0"/>
                </a:moveTo>
                <a:cubicBezTo>
                  <a:pt x="263338" y="23532"/>
                  <a:pt x="526677" y="47064"/>
                  <a:pt x="632012" y="107576"/>
                </a:cubicBezTo>
                <a:cubicBezTo>
                  <a:pt x="737347" y="168088"/>
                  <a:pt x="735106" y="298077"/>
                  <a:pt x="632012" y="363071"/>
                </a:cubicBezTo>
                <a:cubicBezTo>
                  <a:pt x="528918" y="428065"/>
                  <a:pt x="271182" y="462803"/>
                  <a:pt x="13447" y="497541"/>
                </a:cubicBez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150215" y="5508865"/>
            <a:ext cx="1805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5. PLR </a:t>
            </a:r>
            <a:r>
              <a:rPr lang="en-US" sz="1400" dirty="0">
                <a:sym typeface="Wingdings" panose="05000000000000000000" pitchFamily="2" charset="2"/>
              </a:rPr>
              <a:t> R</a:t>
            </a:r>
            <a:r>
              <a:rPr lang="en-US" sz="1400" dirty="0"/>
              <a:t>adio</a:t>
            </a:r>
            <a:br>
              <a:rPr lang="en-US" sz="1400" dirty="0"/>
            </a:br>
            <a:r>
              <a:rPr lang="en-US" sz="1400" dirty="0"/>
              <a:t> Parameter Mapping</a:t>
            </a:r>
          </a:p>
        </p:txBody>
      </p:sp>
      <p:sp>
        <p:nvSpPr>
          <p:cNvPr id="61" name="Speech Bubble: Rectangle with Corners Rounded 60"/>
          <p:cNvSpPr/>
          <p:nvPr/>
        </p:nvSpPr>
        <p:spPr bwMode="auto">
          <a:xfrm>
            <a:off x="3648522" y="2471525"/>
            <a:ext cx="2318198" cy="864512"/>
          </a:xfrm>
          <a:prstGeom prst="wedgeRoundRectCallout">
            <a:avLst>
              <a:gd name="adj1" fmla="val -71968"/>
              <a:gd name="adj2" fmla="val 44359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Contains multiple proposed codecs</a:t>
            </a:r>
          </a:p>
        </p:txBody>
      </p:sp>
      <p:sp>
        <p:nvSpPr>
          <p:cNvPr id="62" name="Speech Bubble: Rectangle with Corners Rounded 61"/>
          <p:cNvSpPr/>
          <p:nvPr/>
        </p:nvSpPr>
        <p:spPr bwMode="auto">
          <a:xfrm>
            <a:off x="8711814" y="4546829"/>
            <a:ext cx="2318198" cy="864512"/>
          </a:xfrm>
          <a:prstGeom prst="wedgeRoundRectCallout">
            <a:avLst>
              <a:gd name="adj1" fmla="val 23163"/>
              <a:gd name="adj2" fmla="val -86299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Contains only selected codec</a:t>
            </a:r>
          </a:p>
        </p:txBody>
      </p:sp>
    </p:spTree>
    <p:extLst>
      <p:ext uri="{BB962C8B-B14F-4D97-AF65-F5344CB8AC3E}">
        <p14:creationId xmlns:p14="http://schemas.microsoft.com/office/powerpoint/2010/main" val="3891543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6.1: Static Session</a:t>
            </a:r>
          </a:p>
        </p:txBody>
      </p:sp>
      <p:grpSp>
        <p:nvGrpSpPr>
          <p:cNvPr id="27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28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9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0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31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2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33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cxnSpLocks/>
            <a:stCxn id="69" idx="2"/>
          </p:cNvCxnSpPr>
          <p:nvPr/>
        </p:nvCxnSpPr>
        <p:spPr bwMode="auto">
          <a:xfrm>
            <a:off x="8533913" y="2242757"/>
            <a:ext cx="3393" cy="40591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>
            <a:cxnSpLocks/>
          </p:cNvCxnSpPr>
          <p:nvPr/>
        </p:nvCxnSpPr>
        <p:spPr bwMode="auto">
          <a:xfrm flipV="1">
            <a:off x="1032808" y="2850629"/>
            <a:ext cx="7504498" cy="1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1101713" y="2509345"/>
            <a:ext cx="2390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1. Robust EVS RTP speech</a:t>
            </a:r>
          </a:p>
        </p:txBody>
      </p:sp>
      <p:cxnSp>
        <p:nvCxnSpPr>
          <p:cNvPr id="50" name="Straight Arrow Connector 49"/>
          <p:cNvCxnSpPr>
            <a:cxnSpLocks/>
          </p:cNvCxnSpPr>
          <p:nvPr/>
        </p:nvCxnSpPr>
        <p:spPr bwMode="auto">
          <a:xfrm flipH="1">
            <a:off x="8533913" y="3944308"/>
            <a:ext cx="2574403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8640582" y="3585356"/>
            <a:ext cx="2390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2. Robust EVS RTP speech</a:t>
            </a:r>
          </a:p>
        </p:txBody>
      </p:sp>
      <p:cxnSp>
        <p:nvCxnSpPr>
          <p:cNvPr id="54" name="Straight Arrow Connector 53"/>
          <p:cNvCxnSpPr>
            <a:cxnSpLocks/>
          </p:cNvCxnSpPr>
          <p:nvPr/>
        </p:nvCxnSpPr>
        <p:spPr bwMode="auto">
          <a:xfrm flipH="1">
            <a:off x="1026832" y="3944308"/>
            <a:ext cx="7510474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66" name="Group 9"/>
          <p:cNvGrpSpPr>
            <a:grpSpLocks noChangeAspect="1"/>
          </p:cNvGrpSpPr>
          <p:nvPr/>
        </p:nvGrpSpPr>
        <p:grpSpPr bwMode="auto">
          <a:xfrm>
            <a:off x="8247370" y="1436306"/>
            <a:ext cx="576262" cy="825500"/>
            <a:chOff x="646" y="2283"/>
            <a:chExt cx="363" cy="520"/>
          </a:xfrm>
        </p:grpSpPr>
        <p:sp>
          <p:nvSpPr>
            <p:cNvPr id="67" name="AutoShape 10"/>
            <p:cNvSpPr>
              <a:spLocks noChangeAspect="1" noChangeArrowheads="1"/>
            </p:cNvSpPr>
            <p:nvPr/>
          </p:nvSpPr>
          <p:spPr bwMode="auto">
            <a:xfrm>
              <a:off x="653" y="24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8" name="Oval 11"/>
            <p:cNvSpPr>
              <a:spLocks noChangeAspect="1" noChangeArrowheads="1"/>
            </p:cNvSpPr>
            <p:nvPr/>
          </p:nvSpPr>
          <p:spPr bwMode="auto">
            <a:xfrm>
              <a:off x="651" y="22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9" name="Text Box 12"/>
            <p:cNvSpPr txBox="1">
              <a:spLocks noChangeAspect="1" noChangeArrowheads="1"/>
            </p:cNvSpPr>
            <p:nvPr/>
          </p:nvSpPr>
          <p:spPr bwMode="auto">
            <a:xfrm>
              <a:off x="663" y="25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 dirty="0">
                  <a:ea typeface="MS PGothic" panose="020B0600070205080204" pitchFamily="34" charset="-128"/>
                </a:rPr>
                <a:t>MRFP</a:t>
              </a:r>
            </a:p>
          </p:txBody>
        </p:sp>
        <p:sp>
          <p:nvSpPr>
            <p:cNvPr id="70" name="Rectangle 13"/>
            <p:cNvSpPr>
              <a:spLocks noChangeAspect="1" noChangeArrowheads="1"/>
            </p:cNvSpPr>
            <p:nvPr/>
          </p:nvSpPr>
          <p:spPr bwMode="auto">
            <a:xfrm>
              <a:off x="646" y="22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71" name="Freeform 11"/>
            <p:cNvSpPr>
              <a:spLocks noChangeAspect="1" noEditPoints="1"/>
            </p:cNvSpPr>
            <p:nvPr/>
          </p:nvSpPr>
          <p:spPr bwMode="auto">
            <a:xfrm>
              <a:off x="646" y="2283"/>
              <a:ext cx="363" cy="519"/>
            </a:xfrm>
            <a:custGeom>
              <a:avLst/>
              <a:gdLst>
                <a:gd name="T0" fmla="*/ 306017 w 410"/>
                <a:gd name="T1" fmla="*/ 167322 h 589"/>
                <a:gd name="T2" fmla="*/ 287376 w 410"/>
                <a:gd name="T3" fmla="*/ 404536 h 589"/>
                <a:gd name="T4" fmla="*/ 12427 w 410"/>
                <a:gd name="T5" fmla="*/ 387592 h 589"/>
                <a:gd name="T6" fmla="*/ 159222 w 410"/>
                <a:gd name="T7" fmla="*/ 11296 h 589"/>
                <a:gd name="T8" fmla="*/ 312231 w 410"/>
                <a:gd name="T9" fmla="*/ 150378 h 589"/>
                <a:gd name="T10" fmla="*/ 318444 w 410"/>
                <a:gd name="T11" fmla="*/ 144730 h 589"/>
                <a:gd name="T12" fmla="*/ 0 w 410"/>
                <a:gd name="T13" fmla="*/ 144730 h 589"/>
                <a:gd name="T14" fmla="*/ 776 w 410"/>
                <a:gd name="T15" fmla="*/ 387592 h 589"/>
                <a:gd name="T16" fmla="*/ 287376 w 410"/>
                <a:gd name="T17" fmla="*/ 415832 h 589"/>
                <a:gd name="T18" fmla="*/ 318444 w 410"/>
                <a:gd name="T19" fmla="*/ 167322 h 589"/>
                <a:gd name="T20" fmla="*/ 257086 w 410"/>
                <a:gd name="T21" fmla="*/ 112960 h 589"/>
                <a:gd name="T22" fmla="*/ 224464 w 410"/>
                <a:gd name="T23" fmla="*/ 91780 h 589"/>
                <a:gd name="T24" fmla="*/ 237667 w 410"/>
                <a:gd name="T25" fmla="*/ 111548 h 589"/>
                <a:gd name="T26" fmla="*/ 119611 w 410"/>
                <a:gd name="T27" fmla="*/ 117195 h 589"/>
                <a:gd name="T28" fmla="*/ 236891 w 410"/>
                <a:gd name="T29" fmla="*/ 122844 h 589"/>
                <a:gd name="T30" fmla="*/ 224464 w 410"/>
                <a:gd name="T31" fmla="*/ 142612 h 589"/>
                <a:gd name="T32" fmla="*/ 233008 w 410"/>
                <a:gd name="T33" fmla="*/ 142612 h 589"/>
                <a:gd name="T34" fmla="*/ 257086 w 410"/>
                <a:gd name="T35" fmla="*/ 112960 h 589"/>
                <a:gd name="T36" fmla="*/ 85436 w 410"/>
                <a:gd name="T37" fmla="*/ 57892 h 589"/>
                <a:gd name="T38" fmla="*/ 94757 w 410"/>
                <a:gd name="T39" fmla="*/ 65658 h 589"/>
                <a:gd name="T40" fmla="*/ 192619 w 410"/>
                <a:gd name="T41" fmla="*/ 77660 h 589"/>
                <a:gd name="T42" fmla="*/ 192619 w 410"/>
                <a:gd name="T43" fmla="*/ 88955 h 589"/>
                <a:gd name="T44" fmla="*/ 94757 w 410"/>
                <a:gd name="T45" fmla="*/ 100957 h 589"/>
                <a:gd name="T46" fmla="*/ 90097 w 410"/>
                <a:gd name="T47" fmla="*/ 110842 h 589"/>
                <a:gd name="T48" fmla="*/ 62136 w 410"/>
                <a:gd name="T49" fmla="*/ 87544 h 589"/>
                <a:gd name="T50" fmla="*/ 256307 w 410"/>
                <a:gd name="T51" fmla="*/ 182853 h 589"/>
                <a:gd name="T52" fmla="*/ 223687 w 410"/>
                <a:gd name="T53" fmla="*/ 160967 h 589"/>
                <a:gd name="T54" fmla="*/ 236891 w 410"/>
                <a:gd name="T55" fmla="*/ 180735 h 589"/>
                <a:gd name="T56" fmla="*/ 118835 w 410"/>
                <a:gd name="T57" fmla="*/ 186383 h 589"/>
                <a:gd name="T58" fmla="*/ 236891 w 410"/>
                <a:gd name="T59" fmla="*/ 192031 h 589"/>
                <a:gd name="T60" fmla="*/ 223687 w 410"/>
                <a:gd name="T61" fmla="*/ 211799 h 589"/>
                <a:gd name="T62" fmla="*/ 233008 w 410"/>
                <a:gd name="T63" fmla="*/ 211799 h 589"/>
                <a:gd name="T64" fmla="*/ 256307 w 410"/>
                <a:gd name="T65" fmla="*/ 182853 h 589"/>
                <a:gd name="T66" fmla="*/ 85436 w 410"/>
                <a:gd name="T67" fmla="*/ 125668 h 589"/>
                <a:gd name="T68" fmla="*/ 94757 w 410"/>
                <a:gd name="T69" fmla="*/ 133433 h 589"/>
                <a:gd name="T70" fmla="*/ 192619 w 410"/>
                <a:gd name="T71" fmla="*/ 145435 h 589"/>
                <a:gd name="T72" fmla="*/ 192619 w 410"/>
                <a:gd name="T73" fmla="*/ 156733 h 589"/>
                <a:gd name="T74" fmla="*/ 94757 w 410"/>
                <a:gd name="T75" fmla="*/ 168733 h 589"/>
                <a:gd name="T76" fmla="*/ 90097 w 410"/>
                <a:gd name="T77" fmla="*/ 178617 h 589"/>
                <a:gd name="T78" fmla="*/ 62136 w 410"/>
                <a:gd name="T79" fmla="*/ 155319 h 58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10"/>
                <a:gd name="T121" fmla="*/ 0 h 589"/>
                <a:gd name="T122" fmla="*/ 410 w 410"/>
                <a:gd name="T123" fmla="*/ 589 h 58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31" y="160"/>
                  </a:moveTo>
                  <a:cubicBezTo>
                    <a:pt x="300" y="130"/>
                    <a:pt x="300" y="130"/>
                    <a:pt x="300" y="130"/>
                  </a:cubicBezTo>
                  <a:cubicBezTo>
                    <a:pt x="297" y="126"/>
                    <a:pt x="292" y="126"/>
                    <a:pt x="289" y="130"/>
                  </a:cubicBezTo>
                  <a:cubicBezTo>
                    <a:pt x="285" y="133"/>
                    <a:pt x="285" y="138"/>
                    <a:pt x="289" y="141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7" y="158"/>
                    <a:pt x="154" y="162"/>
                    <a:pt x="154" y="166"/>
                  </a:cubicBezTo>
                  <a:cubicBezTo>
                    <a:pt x="154" y="170"/>
                    <a:pt x="157" y="174"/>
                    <a:pt x="162" y="174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289" y="191"/>
                    <a:pt x="289" y="191"/>
                    <a:pt x="289" y="191"/>
                  </a:cubicBezTo>
                  <a:cubicBezTo>
                    <a:pt x="285" y="194"/>
                    <a:pt x="285" y="199"/>
                    <a:pt x="289" y="202"/>
                  </a:cubicBezTo>
                  <a:cubicBezTo>
                    <a:pt x="290" y="204"/>
                    <a:pt x="292" y="205"/>
                    <a:pt x="294" y="205"/>
                  </a:cubicBezTo>
                  <a:cubicBezTo>
                    <a:pt x="296" y="205"/>
                    <a:pt x="298" y="204"/>
                    <a:pt x="300" y="202"/>
                  </a:cubicBezTo>
                  <a:cubicBezTo>
                    <a:pt x="331" y="172"/>
                    <a:pt x="331" y="172"/>
                    <a:pt x="331" y="172"/>
                  </a:cubicBezTo>
                  <a:cubicBezTo>
                    <a:pt x="334" y="168"/>
                    <a:pt x="334" y="163"/>
                    <a:pt x="331" y="160"/>
                  </a:cubicBezTo>
                  <a:moveTo>
                    <a:pt x="80" y="113"/>
                  </a:moveTo>
                  <a:cubicBezTo>
                    <a:pt x="110" y="82"/>
                    <a:pt x="110" y="82"/>
                    <a:pt x="110" y="82"/>
                  </a:cubicBezTo>
                  <a:cubicBezTo>
                    <a:pt x="114" y="79"/>
                    <a:pt x="119" y="79"/>
                    <a:pt x="122" y="82"/>
                  </a:cubicBezTo>
                  <a:cubicBezTo>
                    <a:pt x="125" y="85"/>
                    <a:pt x="125" y="90"/>
                    <a:pt x="122" y="93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53" y="110"/>
                    <a:pt x="256" y="114"/>
                    <a:pt x="256" y="118"/>
                  </a:cubicBezTo>
                  <a:cubicBezTo>
                    <a:pt x="256" y="123"/>
                    <a:pt x="253" y="126"/>
                    <a:pt x="248" y="126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25" y="146"/>
                    <a:pt x="125" y="151"/>
                    <a:pt x="122" y="155"/>
                  </a:cubicBezTo>
                  <a:cubicBezTo>
                    <a:pt x="120" y="156"/>
                    <a:pt x="118" y="157"/>
                    <a:pt x="116" y="157"/>
                  </a:cubicBezTo>
                  <a:cubicBezTo>
                    <a:pt x="114" y="157"/>
                    <a:pt x="112" y="156"/>
                    <a:pt x="110" y="155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77" y="121"/>
                    <a:pt x="77" y="116"/>
                    <a:pt x="80" y="113"/>
                  </a:cubicBezTo>
                  <a:moveTo>
                    <a:pt x="330" y="259"/>
                  </a:moveTo>
                  <a:cubicBezTo>
                    <a:pt x="300" y="228"/>
                    <a:pt x="300" y="228"/>
                    <a:pt x="300" y="228"/>
                  </a:cubicBezTo>
                  <a:cubicBezTo>
                    <a:pt x="296" y="225"/>
                    <a:pt x="291" y="225"/>
                    <a:pt x="288" y="228"/>
                  </a:cubicBezTo>
                  <a:cubicBezTo>
                    <a:pt x="285" y="231"/>
                    <a:pt x="285" y="236"/>
                    <a:pt x="288" y="239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57" y="256"/>
                    <a:pt x="153" y="260"/>
                    <a:pt x="153" y="264"/>
                  </a:cubicBezTo>
                  <a:cubicBezTo>
                    <a:pt x="153" y="269"/>
                    <a:pt x="157" y="272"/>
                    <a:pt x="161" y="272"/>
                  </a:cubicBezTo>
                  <a:cubicBezTo>
                    <a:pt x="305" y="272"/>
                    <a:pt x="305" y="272"/>
                    <a:pt x="305" y="272"/>
                  </a:cubicBezTo>
                  <a:cubicBezTo>
                    <a:pt x="288" y="289"/>
                    <a:pt x="288" y="289"/>
                    <a:pt x="288" y="289"/>
                  </a:cubicBezTo>
                  <a:cubicBezTo>
                    <a:pt x="285" y="292"/>
                    <a:pt x="285" y="297"/>
                    <a:pt x="288" y="300"/>
                  </a:cubicBezTo>
                  <a:cubicBezTo>
                    <a:pt x="290" y="302"/>
                    <a:pt x="292" y="303"/>
                    <a:pt x="294" y="303"/>
                  </a:cubicBezTo>
                  <a:cubicBezTo>
                    <a:pt x="296" y="303"/>
                    <a:pt x="298" y="302"/>
                    <a:pt x="300" y="30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33" y="267"/>
                    <a:pt x="333" y="262"/>
                    <a:pt x="330" y="259"/>
                  </a:cubicBezTo>
                  <a:moveTo>
                    <a:pt x="80" y="209"/>
                  </a:moveTo>
                  <a:cubicBezTo>
                    <a:pt x="110" y="178"/>
                    <a:pt x="110" y="178"/>
                    <a:pt x="110" y="178"/>
                  </a:cubicBezTo>
                  <a:cubicBezTo>
                    <a:pt x="114" y="175"/>
                    <a:pt x="119" y="175"/>
                    <a:pt x="122" y="178"/>
                  </a:cubicBezTo>
                  <a:cubicBezTo>
                    <a:pt x="125" y="181"/>
                    <a:pt x="125" y="186"/>
                    <a:pt x="122" y="189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53" y="206"/>
                    <a:pt x="256" y="210"/>
                    <a:pt x="256" y="214"/>
                  </a:cubicBezTo>
                  <a:cubicBezTo>
                    <a:pt x="256" y="219"/>
                    <a:pt x="253" y="222"/>
                    <a:pt x="248" y="222"/>
                  </a:cubicBezTo>
                  <a:cubicBezTo>
                    <a:pt x="105" y="222"/>
                    <a:pt x="105" y="222"/>
                    <a:pt x="105" y="222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5" y="242"/>
                    <a:pt x="125" y="247"/>
                    <a:pt x="122" y="251"/>
                  </a:cubicBezTo>
                  <a:cubicBezTo>
                    <a:pt x="120" y="252"/>
                    <a:pt x="118" y="253"/>
                    <a:pt x="116" y="253"/>
                  </a:cubicBezTo>
                  <a:cubicBezTo>
                    <a:pt x="114" y="253"/>
                    <a:pt x="112" y="252"/>
                    <a:pt x="110" y="251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7" y="217"/>
                    <a:pt x="77" y="212"/>
                    <a:pt x="80" y="20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 sz="1800"/>
            </a:p>
          </p:txBody>
        </p:sp>
      </p:grpSp>
      <p:cxnSp>
        <p:nvCxnSpPr>
          <p:cNvPr id="58" name="Straight Arrow Connector 57"/>
          <p:cNvCxnSpPr>
            <a:cxnSpLocks/>
          </p:cNvCxnSpPr>
          <p:nvPr/>
        </p:nvCxnSpPr>
        <p:spPr bwMode="auto">
          <a:xfrm>
            <a:off x="8533913" y="2850630"/>
            <a:ext cx="2588223" cy="182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6" name="Freeform 6"/>
          <p:cNvSpPr>
            <a:spLocks noChangeAspect="1" noEditPoints="1"/>
          </p:cNvSpPr>
          <p:nvPr/>
        </p:nvSpPr>
        <p:spPr bwMode="auto">
          <a:xfrm>
            <a:off x="10848760" y="1421452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2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6.1: Adaptive Session</a:t>
            </a:r>
          </a:p>
        </p:txBody>
      </p:sp>
      <p:grpSp>
        <p:nvGrpSpPr>
          <p:cNvPr id="27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28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9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0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31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2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33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cxnSpLocks/>
            <a:stCxn id="69" idx="2"/>
          </p:cNvCxnSpPr>
          <p:nvPr/>
        </p:nvCxnSpPr>
        <p:spPr bwMode="auto">
          <a:xfrm>
            <a:off x="8533913" y="2242757"/>
            <a:ext cx="3393" cy="40591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>
            <a:cxnSpLocks/>
          </p:cNvCxnSpPr>
          <p:nvPr/>
        </p:nvCxnSpPr>
        <p:spPr bwMode="auto">
          <a:xfrm flipV="1">
            <a:off x="1032808" y="2850629"/>
            <a:ext cx="7504498" cy="1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1200064" y="2255267"/>
            <a:ext cx="2100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1. RTP with CMR based</a:t>
            </a:r>
            <a:br>
              <a:rPr lang="en-US" sz="1400" dirty="0"/>
            </a:br>
            <a:r>
              <a:rPr lang="en-US" sz="1400" dirty="0"/>
              <a:t>on UL channel quality</a:t>
            </a:r>
          </a:p>
        </p:txBody>
      </p:sp>
      <p:cxnSp>
        <p:nvCxnSpPr>
          <p:cNvPr id="50" name="Straight Arrow Connector 49"/>
          <p:cNvCxnSpPr>
            <a:cxnSpLocks/>
          </p:cNvCxnSpPr>
          <p:nvPr/>
        </p:nvCxnSpPr>
        <p:spPr bwMode="auto">
          <a:xfrm flipH="1">
            <a:off x="8533913" y="3944308"/>
            <a:ext cx="2574403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8720054" y="3356757"/>
            <a:ext cx="2231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2. RTP with CMR based</a:t>
            </a:r>
            <a:br>
              <a:rPr lang="en-US" sz="1400" dirty="0"/>
            </a:br>
            <a:r>
              <a:rPr lang="en-US" sz="1400" dirty="0"/>
              <a:t>on remote DL RTP quality</a:t>
            </a:r>
          </a:p>
        </p:txBody>
      </p:sp>
      <p:cxnSp>
        <p:nvCxnSpPr>
          <p:cNvPr id="54" name="Straight Arrow Connector 53"/>
          <p:cNvCxnSpPr>
            <a:cxnSpLocks/>
          </p:cNvCxnSpPr>
          <p:nvPr/>
        </p:nvCxnSpPr>
        <p:spPr bwMode="auto">
          <a:xfrm flipH="1">
            <a:off x="1026832" y="3944308"/>
            <a:ext cx="7510474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66" name="Group 9"/>
          <p:cNvGrpSpPr>
            <a:grpSpLocks noChangeAspect="1"/>
          </p:cNvGrpSpPr>
          <p:nvPr/>
        </p:nvGrpSpPr>
        <p:grpSpPr bwMode="auto">
          <a:xfrm>
            <a:off x="8247370" y="1436306"/>
            <a:ext cx="576262" cy="825500"/>
            <a:chOff x="646" y="2283"/>
            <a:chExt cx="363" cy="520"/>
          </a:xfrm>
        </p:grpSpPr>
        <p:sp>
          <p:nvSpPr>
            <p:cNvPr id="67" name="AutoShape 10"/>
            <p:cNvSpPr>
              <a:spLocks noChangeAspect="1" noChangeArrowheads="1"/>
            </p:cNvSpPr>
            <p:nvPr/>
          </p:nvSpPr>
          <p:spPr bwMode="auto">
            <a:xfrm>
              <a:off x="653" y="24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8" name="Oval 11"/>
            <p:cNvSpPr>
              <a:spLocks noChangeAspect="1" noChangeArrowheads="1"/>
            </p:cNvSpPr>
            <p:nvPr/>
          </p:nvSpPr>
          <p:spPr bwMode="auto">
            <a:xfrm>
              <a:off x="651" y="22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9" name="Text Box 12"/>
            <p:cNvSpPr txBox="1">
              <a:spLocks noChangeAspect="1" noChangeArrowheads="1"/>
            </p:cNvSpPr>
            <p:nvPr/>
          </p:nvSpPr>
          <p:spPr bwMode="auto">
            <a:xfrm>
              <a:off x="663" y="25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 dirty="0">
                  <a:ea typeface="MS PGothic" panose="020B0600070205080204" pitchFamily="34" charset="-128"/>
                </a:rPr>
                <a:t>MRFP</a:t>
              </a:r>
            </a:p>
          </p:txBody>
        </p:sp>
        <p:sp>
          <p:nvSpPr>
            <p:cNvPr id="70" name="Rectangle 13"/>
            <p:cNvSpPr>
              <a:spLocks noChangeAspect="1" noChangeArrowheads="1"/>
            </p:cNvSpPr>
            <p:nvPr/>
          </p:nvSpPr>
          <p:spPr bwMode="auto">
            <a:xfrm>
              <a:off x="646" y="22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71" name="Freeform 11"/>
            <p:cNvSpPr>
              <a:spLocks noChangeAspect="1" noEditPoints="1"/>
            </p:cNvSpPr>
            <p:nvPr/>
          </p:nvSpPr>
          <p:spPr bwMode="auto">
            <a:xfrm>
              <a:off x="646" y="2283"/>
              <a:ext cx="363" cy="519"/>
            </a:xfrm>
            <a:custGeom>
              <a:avLst/>
              <a:gdLst>
                <a:gd name="T0" fmla="*/ 306017 w 410"/>
                <a:gd name="T1" fmla="*/ 167322 h 589"/>
                <a:gd name="T2" fmla="*/ 287376 w 410"/>
                <a:gd name="T3" fmla="*/ 404536 h 589"/>
                <a:gd name="T4" fmla="*/ 12427 w 410"/>
                <a:gd name="T5" fmla="*/ 387592 h 589"/>
                <a:gd name="T6" fmla="*/ 159222 w 410"/>
                <a:gd name="T7" fmla="*/ 11296 h 589"/>
                <a:gd name="T8" fmla="*/ 312231 w 410"/>
                <a:gd name="T9" fmla="*/ 150378 h 589"/>
                <a:gd name="T10" fmla="*/ 318444 w 410"/>
                <a:gd name="T11" fmla="*/ 144730 h 589"/>
                <a:gd name="T12" fmla="*/ 0 w 410"/>
                <a:gd name="T13" fmla="*/ 144730 h 589"/>
                <a:gd name="T14" fmla="*/ 776 w 410"/>
                <a:gd name="T15" fmla="*/ 387592 h 589"/>
                <a:gd name="T16" fmla="*/ 287376 w 410"/>
                <a:gd name="T17" fmla="*/ 415832 h 589"/>
                <a:gd name="T18" fmla="*/ 318444 w 410"/>
                <a:gd name="T19" fmla="*/ 167322 h 589"/>
                <a:gd name="T20" fmla="*/ 257086 w 410"/>
                <a:gd name="T21" fmla="*/ 112960 h 589"/>
                <a:gd name="T22" fmla="*/ 224464 w 410"/>
                <a:gd name="T23" fmla="*/ 91780 h 589"/>
                <a:gd name="T24" fmla="*/ 237667 w 410"/>
                <a:gd name="T25" fmla="*/ 111548 h 589"/>
                <a:gd name="T26" fmla="*/ 119611 w 410"/>
                <a:gd name="T27" fmla="*/ 117195 h 589"/>
                <a:gd name="T28" fmla="*/ 236891 w 410"/>
                <a:gd name="T29" fmla="*/ 122844 h 589"/>
                <a:gd name="T30" fmla="*/ 224464 w 410"/>
                <a:gd name="T31" fmla="*/ 142612 h 589"/>
                <a:gd name="T32" fmla="*/ 233008 w 410"/>
                <a:gd name="T33" fmla="*/ 142612 h 589"/>
                <a:gd name="T34" fmla="*/ 257086 w 410"/>
                <a:gd name="T35" fmla="*/ 112960 h 589"/>
                <a:gd name="T36" fmla="*/ 85436 w 410"/>
                <a:gd name="T37" fmla="*/ 57892 h 589"/>
                <a:gd name="T38" fmla="*/ 94757 w 410"/>
                <a:gd name="T39" fmla="*/ 65658 h 589"/>
                <a:gd name="T40" fmla="*/ 192619 w 410"/>
                <a:gd name="T41" fmla="*/ 77660 h 589"/>
                <a:gd name="T42" fmla="*/ 192619 w 410"/>
                <a:gd name="T43" fmla="*/ 88955 h 589"/>
                <a:gd name="T44" fmla="*/ 94757 w 410"/>
                <a:gd name="T45" fmla="*/ 100957 h 589"/>
                <a:gd name="T46" fmla="*/ 90097 w 410"/>
                <a:gd name="T47" fmla="*/ 110842 h 589"/>
                <a:gd name="T48" fmla="*/ 62136 w 410"/>
                <a:gd name="T49" fmla="*/ 87544 h 589"/>
                <a:gd name="T50" fmla="*/ 256307 w 410"/>
                <a:gd name="T51" fmla="*/ 182853 h 589"/>
                <a:gd name="T52" fmla="*/ 223687 w 410"/>
                <a:gd name="T53" fmla="*/ 160967 h 589"/>
                <a:gd name="T54" fmla="*/ 236891 w 410"/>
                <a:gd name="T55" fmla="*/ 180735 h 589"/>
                <a:gd name="T56" fmla="*/ 118835 w 410"/>
                <a:gd name="T57" fmla="*/ 186383 h 589"/>
                <a:gd name="T58" fmla="*/ 236891 w 410"/>
                <a:gd name="T59" fmla="*/ 192031 h 589"/>
                <a:gd name="T60" fmla="*/ 223687 w 410"/>
                <a:gd name="T61" fmla="*/ 211799 h 589"/>
                <a:gd name="T62" fmla="*/ 233008 w 410"/>
                <a:gd name="T63" fmla="*/ 211799 h 589"/>
                <a:gd name="T64" fmla="*/ 256307 w 410"/>
                <a:gd name="T65" fmla="*/ 182853 h 589"/>
                <a:gd name="T66" fmla="*/ 85436 w 410"/>
                <a:gd name="T67" fmla="*/ 125668 h 589"/>
                <a:gd name="T68" fmla="*/ 94757 w 410"/>
                <a:gd name="T69" fmla="*/ 133433 h 589"/>
                <a:gd name="T70" fmla="*/ 192619 w 410"/>
                <a:gd name="T71" fmla="*/ 145435 h 589"/>
                <a:gd name="T72" fmla="*/ 192619 w 410"/>
                <a:gd name="T73" fmla="*/ 156733 h 589"/>
                <a:gd name="T74" fmla="*/ 94757 w 410"/>
                <a:gd name="T75" fmla="*/ 168733 h 589"/>
                <a:gd name="T76" fmla="*/ 90097 w 410"/>
                <a:gd name="T77" fmla="*/ 178617 h 589"/>
                <a:gd name="T78" fmla="*/ 62136 w 410"/>
                <a:gd name="T79" fmla="*/ 155319 h 58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10"/>
                <a:gd name="T121" fmla="*/ 0 h 589"/>
                <a:gd name="T122" fmla="*/ 410 w 410"/>
                <a:gd name="T123" fmla="*/ 589 h 58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31" y="160"/>
                  </a:moveTo>
                  <a:cubicBezTo>
                    <a:pt x="300" y="130"/>
                    <a:pt x="300" y="130"/>
                    <a:pt x="300" y="130"/>
                  </a:cubicBezTo>
                  <a:cubicBezTo>
                    <a:pt x="297" y="126"/>
                    <a:pt x="292" y="126"/>
                    <a:pt x="289" y="130"/>
                  </a:cubicBezTo>
                  <a:cubicBezTo>
                    <a:pt x="285" y="133"/>
                    <a:pt x="285" y="138"/>
                    <a:pt x="289" y="141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7" y="158"/>
                    <a:pt x="154" y="162"/>
                    <a:pt x="154" y="166"/>
                  </a:cubicBezTo>
                  <a:cubicBezTo>
                    <a:pt x="154" y="170"/>
                    <a:pt x="157" y="174"/>
                    <a:pt x="162" y="174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289" y="191"/>
                    <a:pt x="289" y="191"/>
                    <a:pt x="289" y="191"/>
                  </a:cubicBezTo>
                  <a:cubicBezTo>
                    <a:pt x="285" y="194"/>
                    <a:pt x="285" y="199"/>
                    <a:pt x="289" y="202"/>
                  </a:cubicBezTo>
                  <a:cubicBezTo>
                    <a:pt x="290" y="204"/>
                    <a:pt x="292" y="205"/>
                    <a:pt x="294" y="205"/>
                  </a:cubicBezTo>
                  <a:cubicBezTo>
                    <a:pt x="296" y="205"/>
                    <a:pt x="298" y="204"/>
                    <a:pt x="300" y="202"/>
                  </a:cubicBezTo>
                  <a:cubicBezTo>
                    <a:pt x="331" y="172"/>
                    <a:pt x="331" y="172"/>
                    <a:pt x="331" y="172"/>
                  </a:cubicBezTo>
                  <a:cubicBezTo>
                    <a:pt x="334" y="168"/>
                    <a:pt x="334" y="163"/>
                    <a:pt x="331" y="160"/>
                  </a:cubicBezTo>
                  <a:moveTo>
                    <a:pt x="80" y="113"/>
                  </a:moveTo>
                  <a:cubicBezTo>
                    <a:pt x="110" y="82"/>
                    <a:pt x="110" y="82"/>
                    <a:pt x="110" y="82"/>
                  </a:cubicBezTo>
                  <a:cubicBezTo>
                    <a:pt x="114" y="79"/>
                    <a:pt x="119" y="79"/>
                    <a:pt x="122" y="82"/>
                  </a:cubicBezTo>
                  <a:cubicBezTo>
                    <a:pt x="125" y="85"/>
                    <a:pt x="125" y="90"/>
                    <a:pt x="122" y="93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53" y="110"/>
                    <a:pt x="256" y="114"/>
                    <a:pt x="256" y="118"/>
                  </a:cubicBezTo>
                  <a:cubicBezTo>
                    <a:pt x="256" y="123"/>
                    <a:pt x="253" y="126"/>
                    <a:pt x="248" y="126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25" y="146"/>
                    <a:pt x="125" y="151"/>
                    <a:pt x="122" y="155"/>
                  </a:cubicBezTo>
                  <a:cubicBezTo>
                    <a:pt x="120" y="156"/>
                    <a:pt x="118" y="157"/>
                    <a:pt x="116" y="157"/>
                  </a:cubicBezTo>
                  <a:cubicBezTo>
                    <a:pt x="114" y="157"/>
                    <a:pt x="112" y="156"/>
                    <a:pt x="110" y="155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77" y="121"/>
                    <a:pt x="77" y="116"/>
                    <a:pt x="80" y="113"/>
                  </a:cubicBezTo>
                  <a:moveTo>
                    <a:pt x="330" y="259"/>
                  </a:moveTo>
                  <a:cubicBezTo>
                    <a:pt x="300" y="228"/>
                    <a:pt x="300" y="228"/>
                    <a:pt x="300" y="228"/>
                  </a:cubicBezTo>
                  <a:cubicBezTo>
                    <a:pt x="296" y="225"/>
                    <a:pt x="291" y="225"/>
                    <a:pt x="288" y="228"/>
                  </a:cubicBezTo>
                  <a:cubicBezTo>
                    <a:pt x="285" y="231"/>
                    <a:pt x="285" y="236"/>
                    <a:pt x="288" y="239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57" y="256"/>
                    <a:pt x="153" y="260"/>
                    <a:pt x="153" y="264"/>
                  </a:cubicBezTo>
                  <a:cubicBezTo>
                    <a:pt x="153" y="269"/>
                    <a:pt x="157" y="272"/>
                    <a:pt x="161" y="272"/>
                  </a:cubicBezTo>
                  <a:cubicBezTo>
                    <a:pt x="305" y="272"/>
                    <a:pt x="305" y="272"/>
                    <a:pt x="305" y="272"/>
                  </a:cubicBezTo>
                  <a:cubicBezTo>
                    <a:pt x="288" y="289"/>
                    <a:pt x="288" y="289"/>
                    <a:pt x="288" y="289"/>
                  </a:cubicBezTo>
                  <a:cubicBezTo>
                    <a:pt x="285" y="292"/>
                    <a:pt x="285" y="297"/>
                    <a:pt x="288" y="300"/>
                  </a:cubicBezTo>
                  <a:cubicBezTo>
                    <a:pt x="290" y="302"/>
                    <a:pt x="292" y="303"/>
                    <a:pt x="294" y="303"/>
                  </a:cubicBezTo>
                  <a:cubicBezTo>
                    <a:pt x="296" y="303"/>
                    <a:pt x="298" y="302"/>
                    <a:pt x="300" y="30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33" y="267"/>
                    <a:pt x="333" y="262"/>
                    <a:pt x="330" y="259"/>
                  </a:cubicBezTo>
                  <a:moveTo>
                    <a:pt x="80" y="209"/>
                  </a:moveTo>
                  <a:cubicBezTo>
                    <a:pt x="110" y="178"/>
                    <a:pt x="110" y="178"/>
                    <a:pt x="110" y="178"/>
                  </a:cubicBezTo>
                  <a:cubicBezTo>
                    <a:pt x="114" y="175"/>
                    <a:pt x="119" y="175"/>
                    <a:pt x="122" y="178"/>
                  </a:cubicBezTo>
                  <a:cubicBezTo>
                    <a:pt x="125" y="181"/>
                    <a:pt x="125" y="186"/>
                    <a:pt x="122" y="189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53" y="206"/>
                    <a:pt x="256" y="210"/>
                    <a:pt x="256" y="214"/>
                  </a:cubicBezTo>
                  <a:cubicBezTo>
                    <a:pt x="256" y="219"/>
                    <a:pt x="253" y="222"/>
                    <a:pt x="248" y="222"/>
                  </a:cubicBezTo>
                  <a:cubicBezTo>
                    <a:pt x="105" y="222"/>
                    <a:pt x="105" y="222"/>
                    <a:pt x="105" y="222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5" y="242"/>
                    <a:pt x="125" y="247"/>
                    <a:pt x="122" y="251"/>
                  </a:cubicBezTo>
                  <a:cubicBezTo>
                    <a:pt x="120" y="252"/>
                    <a:pt x="118" y="253"/>
                    <a:pt x="116" y="253"/>
                  </a:cubicBezTo>
                  <a:cubicBezTo>
                    <a:pt x="114" y="253"/>
                    <a:pt x="112" y="252"/>
                    <a:pt x="110" y="251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7" y="217"/>
                    <a:pt x="77" y="212"/>
                    <a:pt x="80" y="20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 sz="1800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6352877" y="3374524"/>
            <a:ext cx="1875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3. Adapted, robust EVS RTP speech</a:t>
            </a:r>
          </a:p>
        </p:txBody>
      </p:sp>
      <p:cxnSp>
        <p:nvCxnSpPr>
          <p:cNvPr id="58" name="Straight Arrow Connector 57"/>
          <p:cNvCxnSpPr>
            <a:cxnSpLocks/>
          </p:cNvCxnSpPr>
          <p:nvPr/>
        </p:nvCxnSpPr>
        <p:spPr bwMode="auto">
          <a:xfrm>
            <a:off x="8533913" y="2850630"/>
            <a:ext cx="2588223" cy="182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9" name="Straight Arrow Connector 58"/>
          <p:cNvCxnSpPr>
            <a:cxnSpLocks/>
          </p:cNvCxnSpPr>
          <p:nvPr/>
        </p:nvCxnSpPr>
        <p:spPr bwMode="auto">
          <a:xfrm>
            <a:off x="1038783" y="5022720"/>
            <a:ext cx="74951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2" name="TextBox 71"/>
          <p:cNvSpPr txBox="1"/>
          <p:nvPr/>
        </p:nvSpPr>
        <p:spPr>
          <a:xfrm>
            <a:off x="1481165" y="4486053"/>
            <a:ext cx="162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4. Adapted, robust EVS RTP speech</a:t>
            </a:r>
          </a:p>
        </p:txBody>
      </p:sp>
      <p:cxnSp>
        <p:nvCxnSpPr>
          <p:cNvPr id="73" name="Straight Arrow Connector 72"/>
          <p:cNvCxnSpPr>
            <a:cxnSpLocks/>
          </p:cNvCxnSpPr>
          <p:nvPr/>
        </p:nvCxnSpPr>
        <p:spPr bwMode="auto">
          <a:xfrm>
            <a:off x="8523486" y="5022720"/>
            <a:ext cx="25848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4" name="Freeform 6"/>
          <p:cNvSpPr>
            <a:spLocks noChangeAspect="1" noEditPoints="1"/>
          </p:cNvSpPr>
          <p:nvPr/>
        </p:nvSpPr>
        <p:spPr bwMode="auto">
          <a:xfrm>
            <a:off x="10848760" y="1421452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668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6.1: Remote SRVCC</a:t>
            </a:r>
          </a:p>
        </p:txBody>
      </p:sp>
      <p:grpSp>
        <p:nvGrpSpPr>
          <p:cNvPr id="27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28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9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0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31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2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33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cxnSpLocks/>
            <a:stCxn id="69" idx="2"/>
          </p:cNvCxnSpPr>
          <p:nvPr/>
        </p:nvCxnSpPr>
        <p:spPr bwMode="auto">
          <a:xfrm>
            <a:off x="8533913" y="2242757"/>
            <a:ext cx="3393" cy="40591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>
            <a:cxnSpLocks/>
          </p:cNvCxnSpPr>
          <p:nvPr/>
        </p:nvCxnSpPr>
        <p:spPr bwMode="auto">
          <a:xfrm flipV="1">
            <a:off x="1032808" y="2850629"/>
            <a:ext cx="7504498" cy="1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1097029" y="2513267"/>
            <a:ext cx="2390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1. Robust EVS RTP speech</a:t>
            </a:r>
          </a:p>
        </p:txBody>
      </p:sp>
      <p:cxnSp>
        <p:nvCxnSpPr>
          <p:cNvPr id="50" name="Straight Arrow Connector 49"/>
          <p:cNvCxnSpPr>
            <a:cxnSpLocks/>
          </p:cNvCxnSpPr>
          <p:nvPr/>
        </p:nvCxnSpPr>
        <p:spPr bwMode="auto">
          <a:xfrm flipH="1">
            <a:off x="8533913" y="3944308"/>
            <a:ext cx="2574403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8985662" y="3389188"/>
            <a:ext cx="1706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2. EVS-IO RTP with EVS-IO CMR</a:t>
            </a:r>
          </a:p>
        </p:txBody>
      </p:sp>
      <p:cxnSp>
        <p:nvCxnSpPr>
          <p:cNvPr id="54" name="Straight Arrow Connector 53"/>
          <p:cNvCxnSpPr>
            <a:cxnSpLocks/>
          </p:cNvCxnSpPr>
          <p:nvPr/>
        </p:nvCxnSpPr>
        <p:spPr bwMode="auto">
          <a:xfrm flipH="1">
            <a:off x="1026832" y="3944308"/>
            <a:ext cx="7510474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66" name="Group 9"/>
          <p:cNvGrpSpPr>
            <a:grpSpLocks noChangeAspect="1"/>
          </p:cNvGrpSpPr>
          <p:nvPr/>
        </p:nvGrpSpPr>
        <p:grpSpPr bwMode="auto">
          <a:xfrm>
            <a:off x="8247370" y="1436306"/>
            <a:ext cx="576262" cy="825500"/>
            <a:chOff x="646" y="2283"/>
            <a:chExt cx="363" cy="520"/>
          </a:xfrm>
        </p:grpSpPr>
        <p:sp>
          <p:nvSpPr>
            <p:cNvPr id="67" name="AutoShape 10"/>
            <p:cNvSpPr>
              <a:spLocks noChangeAspect="1" noChangeArrowheads="1"/>
            </p:cNvSpPr>
            <p:nvPr/>
          </p:nvSpPr>
          <p:spPr bwMode="auto">
            <a:xfrm>
              <a:off x="653" y="24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8" name="Oval 11"/>
            <p:cNvSpPr>
              <a:spLocks noChangeAspect="1" noChangeArrowheads="1"/>
            </p:cNvSpPr>
            <p:nvPr/>
          </p:nvSpPr>
          <p:spPr bwMode="auto">
            <a:xfrm>
              <a:off x="651" y="22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9" name="Text Box 12"/>
            <p:cNvSpPr txBox="1">
              <a:spLocks noChangeAspect="1" noChangeArrowheads="1"/>
            </p:cNvSpPr>
            <p:nvPr/>
          </p:nvSpPr>
          <p:spPr bwMode="auto">
            <a:xfrm>
              <a:off x="663" y="25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 dirty="0">
                  <a:ea typeface="MS PGothic" panose="020B0600070205080204" pitchFamily="34" charset="-128"/>
                </a:rPr>
                <a:t>MRFP</a:t>
              </a:r>
            </a:p>
          </p:txBody>
        </p:sp>
        <p:sp>
          <p:nvSpPr>
            <p:cNvPr id="70" name="Rectangle 13"/>
            <p:cNvSpPr>
              <a:spLocks noChangeAspect="1" noChangeArrowheads="1"/>
            </p:cNvSpPr>
            <p:nvPr/>
          </p:nvSpPr>
          <p:spPr bwMode="auto">
            <a:xfrm>
              <a:off x="646" y="22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71" name="Freeform 11"/>
            <p:cNvSpPr>
              <a:spLocks noChangeAspect="1" noEditPoints="1"/>
            </p:cNvSpPr>
            <p:nvPr/>
          </p:nvSpPr>
          <p:spPr bwMode="auto">
            <a:xfrm>
              <a:off x="646" y="2283"/>
              <a:ext cx="363" cy="519"/>
            </a:xfrm>
            <a:custGeom>
              <a:avLst/>
              <a:gdLst>
                <a:gd name="T0" fmla="*/ 306017 w 410"/>
                <a:gd name="T1" fmla="*/ 167322 h 589"/>
                <a:gd name="T2" fmla="*/ 287376 w 410"/>
                <a:gd name="T3" fmla="*/ 404536 h 589"/>
                <a:gd name="T4" fmla="*/ 12427 w 410"/>
                <a:gd name="T5" fmla="*/ 387592 h 589"/>
                <a:gd name="T6" fmla="*/ 159222 w 410"/>
                <a:gd name="T7" fmla="*/ 11296 h 589"/>
                <a:gd name="T8" fmla="*/ 312231 w 410"/>
                <a:gd name="T9" fmla="*/ 150378 h 589"/>
                <a:gd name="T10" fmla="*/ 318444 w 410"/>
                <a:gd name="T11" fmla="*/ 144730 h 589"/>
                <a:gd name="T12" fmla="*/ 0 w 410"/>
                <a:gd name="T13" fmla="*/ 144730 h 589"/>
                <a:gd name="T14" fmla="*/ 776 w 410"/>
                <a:gd name="T15" fmla="*/ 387592 h 589"/>
                <a:gd name="T16" fmla="*/ 287376 w 410"/>
                <a:gd name="T17" fmla="*/ 415832 h 589"/>
                <a:gd name="T18" fmla="*/ 318444 w 410"/>
                <a:gd name="T19" fmla="*/ 167322 h 589"/>
                <a:gd name="T20" fmla="*/ 257086 w 410"/>
                <a:gd name="T21" fmla="*/ 112960 h 589"/>
                <a:gd name="T22" fmla="*/ 224464 w 410"/>
                <a:gd name="T23" fmla="*/ 91780 h 589"/>
                <a:gd name="T24" fmla="*/ 237667 w 410"/>
                <a:gd name="T25" fmla="*/ 111548 h 589"/>
                <a:gd name="T26" fmla="*/ 119611 w 410"/>
                <a:gd name="T27" fmla="*/ 117195 h 589"/>
                <a:gd name="T28" fmla="*/ 236891 w 410"/>
                <a:gd name="T29" fmla="*/ 122844 h 589"/>
                <a:gd name="T30" fmla="*/ 224464 w 410"/>
                <a:gd name="T31" fmla="*/ 142612 h 589"/>
                <a:gd name="T32" fmla="*/ 233008 w 410"/>
                <a:gd name="T33" fmla="*/ 142612 h 589"/>
                <a:gd name="T34" fmla="*/ 257086 w 410"/>
                <a:gd name="T35" fmla="*/ 112960 h 589"/>
                <a:gd name="T36" fmla="*/ 85436 w 410"/>
                <a:gd name="T37" fmla="*/ 57892 h 589"/>
                <a:gd name="T38" fmla="*/ 94757 w 410"/>
                <a:gd name="T39" fmla="*/ 65658 h 589"/>
                <a:gd name="T40" fmla="*/ 192619 w 410"/>
                <a:gd name="T41" fmla="*/ 77660 h 589"/>
                <a:gd name="T42" fmla="*/ 192619 w 410"/>
                <a:gd name="T43" fmla="*/ 88955 h 589"/>
                <a:gd name="T44" fmla="*/ 94757 w 410"/>
                <a:gd name="T45" fmla="*/ 100957 h 589"/>
                <a:gd name="T46" fmla="*/ 90097 w 410"/>
                <a:gd name="T47" fmla="*/ 110842 h 589"/>
                <a:gd name="T48" fmla="*/ 62136 w 410"/>
                <a:gd name="T49" fmla="*/ 87544 h 589"/>
                <a:gd name="T50" fmla="*/ 256307 w 410"/>
                <a:gd name="T51" fmla="*/ 182853 h 589"/>
                <a:gd name="T52" fmla="*/ 223687 w 410"/>
                <a:gd name="T53" fmla="*/ 160967 h 589"/>
                <a:gd name="T54" fmla="*/ 236891 w 410"/>
                <a:gd name="T55" fmla="*/ 180735 h 589"/>
                <a:gd name="T56" fmla="*/ 118835 w 410"/>
                <a:gd name="T57" fmla="*/ 186383 h 589"/>
                <a:gd name="T58" fmla="*/ 236891 w 410"/>
                <a:gd name="T59" fmla="*/ 192031 h 589"/>
                <a:gd name="T60" fmla="*/ 223687 w 410"/>
                <a:gd name="T61" fmla="*/ 211799 h 589"/>
                <a:gd name="T62" fmla="*/ 233008 w 410"/>
                <a:gd name="T63" fmla="*/ 211799 h 589"/>
                <a:gd name="T64" fmla="*/ 256307 w 410"/>
                <a:gd name="T65" fmla="*/ 182853 h 589"/>
                <a:gd name="T66" fmla="*/ 85436 w 410"/>
                <a:gd name="T67" fmla="*/ 125668 h 589"/>
                <a:gd name="T68" fmla="*/ 94757 w 410"/>
                <a:gd name="T69" fmla="*/ 133433 h 589"/>
                <a:gd name="T70" fmla="*/ 192619 w 410"/>
                <a:gd name="T71" fmla="*/ 145435 h 589"/>
                <a:gd name="T72" fmla="*/ 192619 w 410"/>
                <a:gd name="T73" fmla="*/ 156733 h 589"/>
                <a:gd name="T74" fmla="*/ 94757 w 410"/>
                <a:gd name="T75" fmla="*/ 168733 h 589"/>
                <a:gd name="T76" fmla="*/ 90097 w 410"/>
                <a:gd name="T77" fmla="*/ 178617 h 589"/>
                <a:gd name="T78" fmla="*/ 62136 w 410"/>
                <a:gd name="T79" fmla="*/ 155319 h 58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10"/>
                <a:gd name="T121" fmla="*/ 0 h 589"/>
                <a:gd name="T122" fmla="*/ 410 w 410"/>
                <a:gd name="T123" fmla="*/ 589 h 58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31" y="160"/>
                  </a:moveTo>
                  <a:cubicBezTo>
                    <a:pt x="300" y="130"/>
                    <a:pt x="300" y="130"/>
                    <a:pt x="300" y="130"/>
                  </a:cubicBezTo>
                  <a:cubicBezTo>
                    <a:pt x="297" y="126"/>
                    <a:pt x="292" y="126"/>
                    <a:pt x="289" y="130"/>
                  </a:cubicBezTo>
                  <a:cubicBezTo>
                    <a:pt x="285" y="133"/>
                    <a:pt x="285" y="138"/>
                    <a:pt x="289" y="141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7" y="158"/>
                    <a:pt x="154" y="162"/>
                    <a:pt x="154" y="166"/>
                  </a:cubicBezTo>
                  <a:cubicBezTo>
                    <a:pt x="154" y="170"/>
                    <a:pt x="157" y="174"/>
                    <a:pt x="162" y="174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289" y="191"/>
                    <a:pt x="289" y="191"/>
                    <a:pt x="289" y="191"/>
                  </a:cubicBezTo>
                  <a:cubicBezTo>
                    <a:pt x="285" y="194"/>
                    <a:pt x="285" y="199"/>
                    <a:pt x="289" y="202"/>
                  </a:cubicBezTo>
                  <a:cubicBezTo>
                    <a:pt x="290" y="204"/>
                    <a:pt x="292" y="205"/>
                    <a:pt x="294" y="205"/>
                  </a:cubicBezTo>
                  <a:cubicBezTo>
                    <a:pt x="296" y="205"/>
                    <a:pt x="298" y="204"/>
                    <a:pt x="300" y="202"/>
                  </a:cubicBezTo>
                  <a:cubicBezTo>
                    <a:pt x="331" y="172"/>
                    <a:pt x="331" y="172"/>
                    <a:pt x="331" y="172"/>
                  </a:cubicBezTo>
                  <a:cubicBezTo>
                    <a:pt x="334" y="168"/>
                    <a:pt x="334" y="163"/>
                    <a:pt x="331" y="160"/>
                  </a:cubicBezTo>
                  <a:moveTo>
                    <a:pt x="80" y="113"/>
                  </a:moveTo>
                  <a:cubicBezTo>
                    <a:pt x="110" y="82"/>
                    <a:pt x="110" y="82"/>
                    <a:pt x="110" y="82"/>
                  </a:cubicBezTo>
                  <a:cubicBezTo>
                    <a:pt x="114" y="79"/>
                    <a:pt x="119" y="79"/>
                    <a:pt x="122" y="82"/>
                  </a:cubicBezTo>
                  <a:cubicBezTo>
                    <a:pt x="125" y="85"/>
                    <a:pt x="125" y="90"/>
                    <a:pt x="122" y="93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53" y="110"/>
                    <a:pt x="256" y="114"/>
                    <a:pt x="256" y="118"/>
                  </a:cubicBezTo>
                  <a:cubicBezTo>
                    <a:pt x="256" y="123"/>
                    <a:pt x="253" y="126"/>
                    <a:pt x="248" y="126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25" y="146"/>
                    <a:pt x="125" y="151"/>
                    <a:pt x="122" y="155"/>
                  </a:cubicBezTo>
                  <a:cubicBezTo>
                    <a:pt x="120" y="156"/>
                    <a:pt x="118" y="157"/>
                    <a:pt x="116" y="157"/>
                  </a:cubicBezTo>
                  <a:cubicBezTo>
                    <a:pt x="114" y="157"/>
                    <a:pt x="112" y="156"/>
                    <a:pt x="110" y="155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77" y="121"/>
                    <a:pt x="77" y="116"/>
                    <a:pt x="80" y="113"/>
                  </a:cubicBezTo>
                  <a:moveTo>
                    <a:pt x="330" y="259"/>
                  </a:moveTo>
                  <a:cubicBezTo>
                    <a:pt x="300" y="228"/>
                    <a:pt x="300" y="228"/>
                    <a:pt x="300" y="228"/>
                  </a:cubicBezTo>
                  <a:cubicBezTo>
                    <a:pt x="296" y="225"/>
                    <a:pt x="291" y="225"/>
                    <a:pt x="288" y="228"/>
                  </a:cubicBezTo>
                  <a:cubicBezTo>
                    <a:pt x="285" y="231"/>
                    <a:pt x="285" y="236"/>
                    <a:pt x="288" y="239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57" y="256"/>
                    <a:pt x="153" y="260"/>
                    <a:pt x="153" y="264"/>
                  </a:cubicBezTo>
                  <a:cubicBezTo>
                    <a:pt x="153" y="269"/>
                    <a:pt x="157" y="272"/>
                    <a:pt x="161" y="272"/>
                  </a:cubicBezTo>
                  <a:cubicBezTo>
                    <a:pt x="305" y="272"/>
                    <a:pt x="305" y="272"/>
                    <a:pt x="305" y="272"/>
                  </a:cubicBezTo>
                  <a:cubicBezTo>
                    <a:pt x="288" y="289"/>
                    <a:pt x="288" y="289"/>
                    <a:pt x="288" y="289"/>
                  </a:cubicBezTo>
                  <a:cubicBezTo>
                    <a:pt x="285" y="292"/>
                    <a:pt x="285" y="297"/>
                    <a:pt x="288" y="300"/>
                  </a:cubicBezTo>
                  <a:cubicBezTo>
                    <a:pt x="290" y="302"/>
                    <a:pt x="292" y="303"/>
                    <a:pt x="294" y="303"/>
                  </a:cubicBezTo>
                  <a:cubicBezTo>
                    <a:pt x="296" y="303"/>
                    <a:pt x="298" y="302"/>
                    <a:pt x="300" y="30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33" y="267"/>
                    <a:pt x="333" y="262"/>
                    <a:pt x="330" y="259"/>
                  </a:cubicBezTo>
                  <a:moveTo>
                    <a:pt x="80" y="209"/>
                  </a:moveTo>
                  <a:cubicBezTo>
                    <a:pt x="110" y="178"/>
                    <a:pt x="110" y="178"/>
                    <a:pt x="110" y="178"/>
                  </a:cubicBezTo>
                  <a:cubicBezTo>
                    <a:pt x="114" y="175"/>
                    <a:pt x="119" y="175"/>
                    <a:pt x="122" y="178"/>
                  </a:cubicBezTo>
                  <a:cubicBezTo>
                    <a:pt x="125" y="181"/>
                    <a:pt x="125" y="186"/>
                    <a:pt x="122" y="189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53" y="206"/>
                    <a:pt x="256" y="210"/>
                    <a:pt x="256" y="214"/>
                  </a:cubicBezTo>
                  <a:cubicBezTo>
                    <a:pt x="256" y="219"/>
                    <a:pt x="253" y="222"/>
                    <a:pt x="248" y="222"/>
                  </a:cubicBezTo>
                  <a:cubicBezTo>
                    <a:pt x="105" y="222"/>
                    <a:pt x="105" y="222"/>
                    <a:pt x="105" y="222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5" y="242"/>
                    <a:pt x="125" y="247"/>
                    <a:pt x="122" y="251"/>
                  </a:cubicBezTo>
                  <a:cubicBezTo>
                    <a:pt x="120" y="252"/>
                    <a:pt x="118" y="253"/>
                    <a:pt x="116" y="253"/>
                  </a:cubicBezTo>
                  <a:cubicBezTo>
                    <a:pt x="114" y="253"/>
                    <a:pt x="112" y="252"/>
                    <a:pt x="110" y="251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7" y="217"/>
                    <a:pt x="77" y="212"/>
                    <a:pt x="80" y="20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 sz="1800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6154427" y="3374524"/>
            <a:ext cx="2234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3. Transcoded, robust EVS RTP speech</a:t>
            </a:r>
          </a:p>
        </p:txBody>
      </p:sp>
      <p:cxnSp>
        <p:nvCxnSpPr>
          <p:cNvPr id="58" name="Straight Arrow Connector 57"/>
          <p:cNvCxnSpPr>
            <a:cxnSpLocks/>
          </p:cNvCxnSpPr>
          <p:nvPr/>
        </p:nvCxnSpPr>
        <p:spPr bwMode="auto">
          <a:xfrm>
            <a:off x="8533913" y="2850630"/>
            <a:ext cx="2588223" cy="182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9" name="Straight Arrow Connector 58"/>
          <p:cNvCxnSpPr>
            <a:cxnSpLocks/>
          </p:cNvCxnSpPr>
          <p:nvPr/>
        </p:nvCxnSpPr>
        <p:spPr bwMode="auto">
          <a:xfrm>
            <a:off x="1038783" y="5029565"/>
            <a:ext cx="74951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2" name="TextBox 71"/>
          <p:cNvSpPr txBox="1"/>
          <p:nvPr/>
        </p:nvSpPr>
        <p:spPr>
          <a:xfrm>
            <a:off x="1097028" y="4687758"/>
            <a:ext cx="2390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4. Robust EVS RTP speech</a:t>
            </a:r>
          </a:p>
        </p:txBody>
      </p:sp>
      <p:cxnSp>
        <p:nvCxnSpPr>
          <p:cNvPr id="73" name="Straight Arrow Connector 72"/>
          <p:cNvCxnSpPr>
            <a:cxnSpLocks/>
          </p:cNvCxnSpPr>
          <p:nvPr/>
        </p:nvCxnSpPr>
        <p:spPr bwMode="auto">
          <a:xfrm>
            <a:off x="8537306" y="5029565"/>
            <a:ext cx="2584830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6" name="Speech Bubble: Rectangle with Corners Rounded 55"/>
          <p:cNvSpPr/>
          <p:nvPr/>
        </p:nvSpPr>
        <p:spPr bwMode="auto">
          <a:xfrm>
            <a:off x="1167108" y="2956932"/>
            <a:ext cx="2318198" cy="864512"/>
          </a:xfrm>
          <a:prstGeom prst="wedgeRoundRectCallout">
            <a:avLst>
              <a:gd name="adj1" fmla="val -56306"/>
              <a:gd name="adj2" fmla="val -53634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UE is in challenging radio, needing EVS for delayed SRVCC</a:t>
            </a:r>
          </a:p>
        </p:txBody>
      </p:sp>
      <p:sp>
        <p:nvSpPr>
          <p:cNvPr id="74" name="Speech Bubble: Rectangle with Corners Rounded 73"/>
          <p:cNvSpPr/>
          <p:nvPr/>
        </p:nvSpPr>
        <p:spPr bwMode="auto">
          <a:xfrm>
            <a:off x="6116429" y="4064533"/>
            <a:ext cx="2318198" cy="864512"/>
          </a:xfrm>
          <a:prstGeom prst="wedgeRoundRectCallout">
            <a:avLst>
              <a:gd name="adj1" fmla="val 55066"/>
              <a:gd name="adj2" fmla="val -58300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EVS-IO not sufficient and requires transcoding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630119" y="4697313"/>
            <a:ext cx="23819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5. Transcoded EVS-IO RTP</a:t>
            </a:r>
          </a:p>
        </p:txBody>
      </p:sp>
      <p:sp>
        <p:nvSpPr>
          <p:cNvPr id="55" name="Speech Bubble: Rectangle with Corners Rounded 54"/>
          <p:cNvSpPr/>
          <p:nvPr/>
        </p:nvSpPr>
        <p:spPr bwMode="auto">
          <a:xfrm>
            <a:off x="8645419" y="2423788"/>
            <a:ext cx="2318198" cy="864512"/>
          </a:xfrm>
          <a:prstGeom prst="wedgeRoundRectCallout">
            <a:avLst>
              <a:gd name="adj1" fmla="val 55066"/>
              <a:gd name="adj2" fmla="val 64580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Remote UE SRVCC changes to AMR-WB</a:t>
            </a:r>
          </a:p>
        </p:txBody>
      </p:sp>
      <p:sp>
        <p:nvSpPr>
          <p:cNvPr id="75" name="Speech Bubble: Rectangle with Corners Rounded 74"/>
          <p:cNvSpPr/>
          <p:nvPr/>
        </p:nvSpPr>
        <p:spPr bwMode="auto">
          <a:xfrm>
            <a:off x="5074702" y="5501610"/>
            <a:ext cx="3459211" cy="1200597"/>
          </a:xfrm>
          <a:prstGeom prst="wedgeRoundRectCallout">
            <a:avLst>
              <a:gd name="adj1" fmla="val 49008"/>
              <a:gd name="adj2" fmla="val -87203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If UE was in good radio, using EVS-IO end-to-end would be OK, but MRFP does not know radio conditions</a:t>
            </a:r>
          </a:p>
        </p:txBody>
      </p:sp>
      <p:sp>
        <p:nvSpPr>
          <p:cNvPr id="76" name="Freeform 6"/>
          <p:cNvSpPr>
            <a:spLocks noChangeAspect="1" noEditPoints="1"/>
          </p:cNvSpPr>
          <p:nvPr/>
        </p:nvSpPr>
        <p:spPr bwMode="auto">
          <a:xfrm>
            <a:off x="10848760" y="1421452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463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4654588"/>
          </a:xfrm>
        </p:spPr>
        <p:txBody>
          <a:bodyPr/>
          <a:lstStyle/>
          <a:p>
            <a:r>
              <a:rPr lang="en-US" dirty="0"/>
              <a:t>Pros:</a:t>
            </a:r>
          </a:p>
          <a:p>
            <a:pPr lvl="1"/>
            <a:r>
              <a:rPr lang="en-US" dirty="0"/>
              <a:t>Simple</a:t>
            </a:r>
          </a:p>
          <a:p>
            <a:pPr lvl="1"/>
            <a:r>
              <a:rPr lang="en-US" dirty="0"/>
              <a:t>Only impacts PCRF and eNB; works with any UE, even when roaming</a:t>
            </a:r>
          </a:p>
          <a:p>
            <a:endParaRPr lang="en-US" dirty="0"/>
          </a:p>
          <a:p>
            <a:r>
              <a:rPr lang="en-US" dirty="0"/>
              <a:t>Cons:</a:t>
            </a:r>
          </a:p>
          <a:p>
            <a:pPr lvl="1"/>
            <a:r>
              <a:rPr lang="en-US" dirty="0"/>
              <a:t>Requires transcoding if EVS can no longer be used end-to-end, e.g. on remote UE SRVCC</a:t>
            </a:r>
          </a:p>
          <a:p>
            <a:endParaRPr lang="en-US" dirty="0"/>
          </a:p>
          <a:p>
            <a:r>
              <a:rPr lang="en-US" dirty="0"/>
              <a:t>Preconditions:</a:t>
            </a:r>
          </a:p>
          <a:p>
            <a:pPr lvl="1"/>
            <a:r>
              <a:rPr lang="en-US" dirty="0"/>
              <a:t>Requires UE to use robust EVS modes when needed, either by:</a:t>
            </a:r>
          </a:p>
          <a:p>
            <a:pPr lvl="2"/>
            <a:r>
              <a:rPr lang="en-US" dirty="0"/>
              <a:t>Statically, always using a robust EVS mode, or</a:t>
            </a:r>
          </a:p>
          <a:p>
            <a:pPr lvl="2"/>
            <a:r>
              <a:rPr lang="en-US" dirty="0"/>
              <a:t>Dynamically adapting to an EVS mode with appropriate robustness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6.1: Evaluation</a:t>
            </a:r>
          </a:p>
        </p:txBody>
      </p:sp>
    </p:spTree>
    <p:extLst>
      <p:ext uri="{BB962C8B-B14F-4D97-AF65-F5344CB8AC3E}">
        <p14:creationId xmlns:p14="http://schemas.microsoft.com/office/powerpoint/2010/main" val="3291105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6.2: Before &amp; At Setup</a:t>
            </a:r>
          </a:p>
        </p:txBody>
      </p:sp>
      <p:grpSp>
        <p:nvGrpSpPr>
          <p:cNvPr id="6" name="Group 105"/>
          <p:cNvGrpSpPr>
            <a:grpSpLocks noChangeAspect="1"/>
          </p:cNvGrpSpPr>
          <p:nvPr/>
        </p:nvGrpSpPr>
        <p:grpSpPr bwMode="auto">
          <a:xfrm>
            <a:off x="5760858" y="1411927"/>
            <a:ext cx="576262" cy="825500"/>
            <a:chOff x="3508" y="1583"/>
            <a:chExt cx="363" cy="520"/>
          </a:xfrm>
        </p:grpSpPr>
        <p:sp>
          <p:nvSpPr>
            <p:cNvPr id="7" name="AutoShape 106"/>
            <p:cNvSpPr>
              <a:spLocks noChangeAspect="1" noChangeArrowheads="1"/>
            </p:cNvSpPr>
            <p:nvPr/>
          </p:nvSpPr>
          <p:spPr bwMode="auto">
            <a:xfrm>
              <a:off x="3515" y="17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8" name="Oval 107"/>
            <p:cNvSpPr>
              <a:spLocks noChangeAspect="1" noChangeArrowheads="1"/>
            </p:cNvSpPr>
            <p:nvPr/>
          </p:nvSpPr>
          <p:spPr bwMode="auto">
            <a:xfrm>
              <a:off x="3513" y="15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9" name="Text Box 108"/>
            <p:cNvSpPr txBox="1">
              <a:spLocks noChangeAspect="1" noChangeArrowheads="1"/>
            </p:cNvSpPr>
            <p:nvPr/>
          </p:nvSpPr>
          <p:spPr bwMode="auto">
            <a:xfrm>
              <a:off x="3525" y="18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PCRF </a:t>
              </a:r>
            </a:p>
          </p:txBody>
        </p:sp>
        <p:sp>
          <p:nvSpPr>
            <p:cNvPr id="10" name="Rectangle 109"/>
            <p:cNvSpPr>
              <a:spLocks noChangeAspect="1" noChangeArrowheads="1"/>
            </p:cNvSpPr>
            <p:nvPr/>
          </p:nvSpPr>
          <p:spPr bwMode="auto">
            <a:xfrm>
              <a:off x="3508" y="15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1" name="Freeform 11"/>
            <p:cNvSpPr>
              <a:spLocks noChangeAspect="1" noEditPoints="1"/>
            </p:cNvSpPr>
            <p:nvPr/>
          </p:nvSpPr>
          <p:spPr bwMode="auto">
            <a:xfrm>
              <a:off x="3508" y="1583"/>
              <a:ext cx="363" cy="519"/>
            </a:xfrm>
            <a:custGeom>
              <a:avLst/>
              <a:gdLst>
                <a:gd name="T0" fmla="*/ 312230 w 410"/>
                <a:gd name="T1" fmla="*/ 161673 h 589"/>
                <a:gd name="T2" fmla="*/ 306017 w 410"/>
                <a:gd name="T3" fmla="*/ 167322 h 589"/>
                <a:gd name="T4" fmla="*/ 306017 w 410"/>
                <a:gd name="T5" fmla="*/ 387592 h 589"/>
                <a:gd name="T6" fmla="*/ 287376 w 410"/>
                <a:gd name="T7" fmla="*/ 404536 h 589"/>
                <a:gd name="T8" fmla="*/ 31844 w 410"/>
                <a:gd name="T9" fmla="*/ 404536 h 589"/>
                <a:gd name="T10" fmla="*/ 12427 w 410"/>
                <a:gd name="T11" fmla="*/ 387592 h 589"/>
                <a:gd name="T12" fmla="*/ 12427 w 410"/>
                <a:gd name="T13" fmla="*/ 144730 h 589"/>
                <a:gd name="T14" fmla="*/ 159222 w 410"/>
                <a:gd name="T15" fmla="*/ 11296 h 589"/>
                <a:gd name="T16" fmla="*/ 306017 w 410"/>
                <a:gd name="T17" fmla="*/ 144730 h 589"/>
                <a:gd name="T18" fmla="*/ 312230 w 410"/>
                <a:gd name="T19" fmla="*/ 150378 h 589"/>
                <a:gd name="T20" fmla="*/ 318444 w 410"/>
                <a:gd name="T21" fmla="*/ 144730 h 589"/>
                <a:gd name="T22" fmla="*/ 318444 w 410"/>
                <a:gd name="T23" fmla="*/ 144730 h 589"/>
                <a:gd name="T24" fmla="*/ 159222 w 410"/>
                <a:gd name="T25" fmla="*/ 0 h 589"/>
                <a:gd name="T26" fmla="*/ 0 w 410"/>
                <a:gd name="T27" fmla="*/ 144730 h 589"/>
                <a:gd name="T28" fmla="*/ 0 w 410"/>
                <a:gd name="T29" fmla="*/ 144730 h 589"/>
                <a:gd name="T30" fmla="*/ 776 w 410"/>
                <a:gd name="T31" fmla="*/ 387592 h 589"/>
                <a:gd name="T32" fmla="*/ 31844 w 410"/>
                <a:gd name="T33" fmla="*/ 415832 h 589"/>
                <a:gd name="T34" fmla="*/ 287376 w 410"/>
                <a:gd name="T35" fmla="*/ 415832 h 589"/>
                <a:gd name="T36" fmla="*/ 318444 w 410"/>
                <a:gd name="T37" fmla="*/ 387592 h 589"/>
                <a:gd name="T38" fmla="*/ 318444 w 410"/>
                <a:gd name="T39" fmla="*/ 167322 h 589"/>
                <a:gd name="T40" fmla="*/ 312230 w 410"/>
                <a:gd name="T41" fmla="*/ 161673 h 589"/>
                <a:gd name="T42" fmla="*/ 159222 w 410"/>
                <a:gd name="T43" fmla="*/ 37417 h 589"/>
                <a:gd name="T44" fmla="*/ 153785 w 410"/>
                <a:gd name="T45" fmla="*/ 40948 h 589"/>
                <a:gd name="T46" fmla="*/ 59029 w 410"/>
                <a:gd name="T47" fmla="*/ 205446 h 589"/>
                <a:gd name="T48" fmla="*/ 59805 w 410"/>
                <a:gd name="T49" fmla="*/ 211093 h 589"/>
                <a:gd name="T50" fmla="*/ 64465 w 410"/>
                <a:gd name="T51" fmla="*/ 213917 h 589"/>
                <a:gd name="T52" fmla="*/ 253978 w 410"/>
                <a:gd name="T53" fmla="*/ 213917 h 589"/>
                <a:gd name="T54" fmla="*/ 259416 w 410"/>
                <a:gd name="T55" fmla="*/ 211093 h 589"/>
                <a:gd name="T56" fmla="*/ 259416 w 410"/>
                <a:gd name="T57" fmla="*/ 205446 h 589"/>
                <a:gd name="T58" fmla="*/ 164658 w 410"/>
                <a:gd name="T59" fmla="*/ 40948 h 589"/>
                <a:gd name="T60" fmla="*/ 159222 w 410"/>
                <a:gd name="T61" fmla="*/ 37417 h 589"/>
                <a:gd name="T62" fmla="*/ 74562 w 410"/>
                <a:gd name="T63" fmla="*/ 202621 h 589"/>
                <a:gd name="T64" fmla="*/ 159222 w 410"/>
                <a:gd name="T65" fmla="*/ 55774 h 589"/>
                <a:gd name="T66" fmla="*/ 243882 w 410"/>
                <a:gd name="T67" fmla="*/ 202621 h 589"/>
                <a:gd name="T68" fmla="*/ 74562 w 410"/>
                <a:gd name="T69" fmla="*/ 202621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grpSp>
        <p:nvGrpSpPr>
          <p:cNvPr id="12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13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4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5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16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17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18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3"/>
          <p:cNvSpPr>
            <a:spLocks noChangeAspect="1" noEditPoints="1"/>
          </p:cNvSpPr>
          <p:nvPr/>
        </p:nvSpPr>
        <p:spPr bwMode="auto">
          <a:xfrm>
            <a:off x="8301600" y="1543732"/>
            <a:ext cx="551656" cy="720238"/>
          </a:xfrm>
          <a:custGeom>
            <a:avLst/>
            <a:gdLst>
              <a:gd name="T0" fmla="*/ 2147483646 w 310"/>
              <a:gd name="T1" fmla="*/ 2147483646 h 405"/>
              <a:gd name="T2" fmla="*/ 2147483646 w 310"/>
              <a:gd name="T3" fmla="*/ 2147483646 h 405"/>
              <a:gd name="T4" fmla="*/ 2147483646 w 310"/>
              <a:gd name="T5" fmla="*/ 2147483646 h 405"/>
              <a:gd name="T6" fmla="*/ 2147483646 w 310"/>
              <a:gd name="T7" fmla="*/ 2147483646 h 405"/>
              <a:gd name="T8" fmla="*/ 2147483646 w 310"/>
              <a:gd name="T9" fmla="*/ 2147483646 h 405"/>
              <a:gd name="T10" fmla="*/ 2147483646 w 310"/>
              <a:gd name="T11" fmla="*/ 2147483646 h 405"/>
              <a:gd name="T12" fmla="*/ 2147483646 w 310"/>
              <a:gd name="T13" fmla="*/ 2147483646 h 405"/>
              <a:gd name="T14" fmla="*/ 2147483646 w 310"/>
              <a:gd name="T15" fmla="*/ 2147483646 h 405"/>
              <a:gd name="T16" fmla="*/ 2147483646 w 310"/>
              <a:gd name="T17" fmla="*/ 2147483646 h 405"/>
              <a:gd name="T18" fmla="*/ 2147483646 w 310"/>
              <a:gd name="T19" fmla="*/ 2147483646 h 405"/>
              <a:gd name="T20" fmla="*/ 2147483646 w 310"/>
              <a:gd name="T21" fmla="*/ 2147483646 h 405"/>
              <a:gd name="T22" fmla="*/ 2147483646 w 310"/>
              <a:gd name="T23" fmla="*/ 2147483646 h 405"/>
              <a:gd name="T24" fmla="*/ 2147483646 w 310"/>
              <a:gd name="T25" fmla="*/ 2147483646 h 405"/>
              <a:gd name="T26" fmla="*/ 2147483646 w 310"/>
              <a:gd name="T27" fmla="*/ 2147483646 h 405"/>
              <a:gd name="T28" fmla="*/ 2147483646 w 310"/>
              <a:gd name="T29" fmla="*/ 2147483646 h 405"/>
              <a:gd name="T30" fmla="*/ 2147483646 w 310"/>
              <a:gd name="T31" fmla="*/ 0 h 405"/>
              <a:gd name="T32" fmla="*/ 2147483646 w 310"/>
              <a:gd name="T33" fmla="*/ 2147483646 h 405"/>
              <a:gd name="T34" fmla="*/ 2147483646 w 310"/>
              <a:gd name="T35" fmla="*/ 2147483646 h 405"/>
              <a:gd name="T36" fmla="*/ 0 w 310"/>
              <a:gd name="T37" fmla="*/ 2147483646 h 405"/>
              <a:gd name="T38" fmla="*/ 0 w 310"/>
              <a:gd name="T39" fmla="*/ 2147483646 h 405"/>
              <a:gd name="T40" fmla="*/ 2147483646 w 310"/>
              <a:gd name="T41" fmla="*/ 2147483646 h 405"/>
              <a:gd name="T42" fmla="*/ 2147483646 w 310"/>
              <a:gd name="T43" fmla="*/ 2147483646 h 405"/>
              <a:gd name="T44" fmla="*/ 2147483646 w 310"/>
              <a:gd name="T45" fmla="*/ 2147483646 h 405"/>
              <a:gd name="T46" fmla="*/ 2147483646 w 310"/>
              <a:gd name="T47" fmla="*/ 2147483646 h 405"/>
              <a:gd name="T48" fmla="*/ 2147483646 w 310"/>
              <a:gd name="T49" fmla="*/ 2147483646 h 405"/>
              <a:gd name="T50" fmla="*/ 2147483646 w 310"/>
              <a:gd name="T51" fmla="*/ 2147483646 h 405"/>
              <a:gd name="T52" fmla="*/ 2147483646 w 310"/>
              <a:gd name="T53" fmla="*/ 2147483646 h 405"/>
              <a:gd name="T54" fmla="*/ 2147483646 w 310"/>
              <a:gd name="T55" fmla="*/ 2147483646 h 405"/>
              <a:gd name="T56" fmla="*/ 2147483646 w 310"/>
              <a:gd name="T57" fmla="*/ 2147483646 h 405"/>
              <a:gd name="T58" fmla="*/ 2147483646 w 310"/>
              <a:gd name="T59" fmla="*/ 2147483646 h 405"/>
              <a:gd name="T60" fmla="*/ 2147483646 w 310"/>
              <a:gd name="T61" fmla="*/ 2147483646 h 405"/>
              <a:gd name="T62" fmla="*/ 2147483646 w 310"/>
              <a:gd name="T63" fmla="*/ 2147483646 h 405"/>
              <a:gd name="T64" fmla="*/ 2147483646 w 310"/>
              <a:gd name="T65" fmla="*/ 2147483646 h 405"/>
              <a:gd name="T66" fmla="*/ 2147483646 w 310"/>
              <a:gd name="T67" fmla="*/ 2147483646 h 405"/>
              <a:gd name="T68" fmla="*/ 2147483646 w 310"/>
              <a:gd name="T69" fmla="*/ 2147483646 h 405"/>
              <a:gd name="T70" fmla="*/ 2147483646 w 310"/>
              <a:gd name="T71" fmla="*/ 2147483646 h 405"/>
              <a:gd name="T72" fmla="*/ 2147483646 w 310"/>
              <a:gd name="T73" fmla="*/ 2147483646 h 405"/>
              <a:gd name="T74" fmla="*/ 2147483646 w 310"/>
              <a:gd name="T75" fmla="*/ 2147483646 h 405"/>
              <a:gd name="T76" fmla="*/ 2147483646 w 310"/>
              <a:gd name="T77" fmla="*/ 2147483646 h 405"/>
              <a:gd name="T78" fmla="*/ 2147483646 w 310"/>
              <a:gd name="T79" fmla="*/ 2147483646 h 405"/>
              <a:gd name="T80" fmla="*/ 2147483646 w 310"/>
              <a:gd name="T81" fmla="*/ 2147483646 h 405"/>
              <a:gd name="T82" fmla="*/ 2147483646 w 310"/>
              <a:gd name="T83" fmla="*/ 2147483646 h 405"/>
              <a:gd name="T84" fmla="*/ 2147483646 w 310"/>
              <a:gd name="T85" fmla="*/ 2147483646 h 405"/>
              <a:gd name="T86" fmla="*/ 2147483646 w 310"/>
              <a:gd name="T87" fmla="*/ 2147483646 h 405"/>
              <a:gd name="T88" fmla="*/ 2147483646 w 310"/>
              <a:gd name="T89" fmla="*/ 2147483646 h 405"/>
              <a:gd name="T90" fmla="*/ 2147483646 w 310"/>
              <a:gd name="T91" fmla="*/ 2147483646 h 405"/>
              <a:gd name="T92" fmla="*/ 2147483646 w 310"/>
              <a:gd name="T93" fmla="*/ 2147483646 h 405"/>
              <a:gd name="T94" fmla="*/ 2147483646 w 310"/>
              <a:gd name="T95" fmla="*/ 2147483646 h 405"/>
              <a:gd name="T96" fmla="*/ 2147483646 w 310"/>
              <a:gd name="T97" fmla="*/ 2147483646 h 405"/>
              <a:gd name="T98" fmla="*/ 2147483646 w 310"/>
              <a:gd name="T99" fmla="*/ 2147483646 h 405"/>
              <a:gd name="T100" fmla="*/ 2147483646 w 310"/>
              <a:gd name="T101" fmla="*/ 2147483646 h 405"/>
              <a:gd name="T102" fmla="*/ 2147483646 w 310"/>
              <a:gd name="T103" fmla="*/ 2147483646 h 405"/>
              <a:gd name="T104" fmla="*/ 2147483646 w 310"/>
              <a:gd name="T105" fmla="*/ 2147483646 h 405"/>
              <a:gd name="T106" fmla="*/ 2147483646 w 310"/>
              <a:gd name="T107" fmla="*/ 2147483646 h 405"/>
              <a:gd name="T108" fmla="*/ 2147483646 w 310"/>
              <a:gd name="T109" fmla="*/ 2147483646 h 405"/>
              <a:gd name="T110" fmla="*/ 2147483646 w 310"/>
              <a:gd name="T111" fmla="*/ 2147483646 h 405"/>
              <a:gd name="T112" fmla="*/ 2147483646 w 310"/>
              <a:gd name="T113" fmla="*/ 2147483646 h 405"/>
              <a:gd name="T114" fmla="*/ 2147483646 w 310"/>
              <a:gd name="T115" fmla="*/ 2147483646 h 405"/>
              <a:gd name="T116" fmla="*/ 2147483646 w 310"/>
              <a:gd name="T117" fmla="*/ 2147483646 h 40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10" h="405">
                <a:moveTo>
                  <a:pt x="285" y="213"/>
                </a:moveTo>
                <a:cubicBezTo>
                  <a:pt x="198" y="213"/>
                  <a:pt x="198" y="213"/>
                  <a:pt x="198" y="213"/>
                </a:cubicBezTo>
                <a:cubicBezTo>
                  <a:pt x="198" y="209"/>
                  <a:pt x="198" y="209"/>
                  <a:pt x="198" y="209"/>
                </a:cubicBezTo>
                <a:cubicBezTo>
                  <a:pt x="198" y="172"/>
                  <a:pt x="174" y="151"/>
                  <a:pt x="155" y="139"/>
                </a:cubicBezTo>
                <a:cubicBezTo>
                  <a:pt x="170" y="124"/>
                  <a:pt x="180" y="104"/>
                  <a:pt x="180" y="81"/>
                </a:cubicBezTo>
                <a:cubicBezTo>
                  <a:pt x="180" y="66"/>
                  <a:pt x="175" y="51"/>
                  <a:pt x="167" y="38"/>
                </a:cubicBezTo>
                <a:cubicBezTo>
                  <a:pt x="165" y="34"/>
                  <a:pt x="160" y="33"/>
                  <a:pt x="156" y="35"/>
                </a:cubicBezTo>
                <a:cubicBezTo>
                  <a:pt x="153" y="38"/>
                  <a:pt x="151" y="43"/>
                  <a:pt x="154" y="46"/>
                </a:cubicBezTo>
                <a:cubicBezTo>
                  <a:pt x="160" y="57"/>
                  <a:pt x="164" y="69"/>
                  <a:pt x="164" y="81"/>
                </a:cubicBezTo>
                <a:cubicBezTo>
                  <a:pt x="164" y="117"/>
                  <a:pt x="135" y="146"/>
                  <a:pt x="99" y="146"/>
                </a:cubicBezTo>
                <a:cubicBezTo>
                  <a:pt x="63" y="146"/>
                  <a:pt x="34" y="117"/>
                  <a:pt x="34" y="81"/>
                </a:cubicBezTo>
                <a:cubicBezTo>
                  <a:pt x="34" y="45"/>
                  <a:pt x="63" y="16"/>
                  <a:pt x="99" y="16"/>
                </a:cubicBezTo>
                <a:cubicBezTo>
                  <a:pt x="111" y="16"/>
                  <a:pt x="123" y="20"/>
                  <a:pt x="134" y="26"/>
                </a:cubicBezTo>
                <a:cubicBezTo>
                  <a:pt x="138" y="29"/>
                  <a:pt x="142" y="28"/>
                  <a:pt x="145" y="24"/>
                </a:cubicBezTo>
                <a:cubicBezTo>
                  <a:pt x="147" y="20"/>
                  <a:pt x="146" y="15"/>
                  <a:pt x="142" y="13"/>
                </a:cubicBezTo>
                <a:cubicBezTo>
                  <a:pt x="129" y="5"/>
                  <a:pt x="115" y="0"/>
                  <a:pt x="99" y="0"/>
                </a:cubicBezTo>
                <a:cubicBezTo>
                  <a:pt x="55" y="0"/>
                  <a:pt x="18" y="36"/>
                  <a:pt x="18" y="81"/>
                </a:cubicBezTo>
                <a:cubicBezTo>
                  <a:pt x="18" y="104"/>
                  <a:pt x="28" y="124"/>
                  <a:pt x="43" y="139"/>
                </a:cubicBezTo>
                <a:cubicBezTo>
                  <a:pt x="24" y="151"/>
                  <a:pt x="0" y="172"/>
                  <a:pt x="0" y="209"/>
                </a:cubicBezTo>
                <a:cubicBezTo>
                  <a:pt x="0" y="289"/>
                  <a:pt x="0" y="289"/>
                  <a:pt x="0" y="289"/>
                </a:cubicBezTo>
                <a:cubicBezTo>
                  <a:pt x="0" y="297"/>
                  <a:pt x="6" y="309"/>
                  <a:pt x="21" y="309"/>
                </a:cubicBezTo>
                <a:cubicBezTo>
                  <a:pt x="117" y="309"/>
                  <a:pt x="117" y="309"/>
                  <a:pt x="117" y="309"/>
                </a:cubicBezTo>
                <a:cubicBezTo>
                  <a:pt x="117" y="380"/>
                  <a:pt x="117" y="380"/>
                  <a:pt x="117" y="380"/>
                </a:cubicBezTo>
                <a:cubicBezTo>
                  <a:pt x="117" y="394"/>
                  <a:pt x="129" y="405"/>
                  <a:pt x="142" y="405"/>
                </a:cubicBezTo>
                <a:cubicBezTo>
                  <a:pt x="285" y="405"/>
                  <a:pt x="285" y="405"/>
                  <a:pt x="285" y="405"/>
                </a:cubicBezTo>
                <a:cubicBezTo>
                  <a:pt x="298" y="405"/>
                  <a:pt x="310" y="394"/>
                  <a:pt x="310" y="380"/>
                </a:cubicBezTo>
                <a:cubicBezTo>
                  <a:pt x="310" y="238"/>
                  <a:pt x="310" y="238"/>
                  <a:pt x="310" y="238"/>
                </a:cubicBezTo>
                <a:cubicBezTo>
                  <a:pt x="310" y="224"/>
                  <a:pt x="298" y="213"/>
                  <a:pt x="285" y="213"/>
                </a:cubicBezTo>
                <a:close/>
                <a:moveTo>
                  <a:pt x="117" y="238"/>
                </a:moveTo>
                <a:cubicBezTo>
                  <a:pt x="117" y="293"/>
                  <a:pt x="117" y="293"/>
                  <a:pt x="117" y="293"/>
                </a:cubicBezTo>
                <a:cubicBezTo>
                  <a:pt x="49" y="293"/>
                  <a:pt x="49" y="293"/>
                  <a:pt x="49" y="293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49" y="197"/>
                  <a:pt x="45" y="194"/>
                  <a:pt x="41" y="194"/>
                </a:cubicBezTo>
                <a:cubicBezTo>
                  <a:pt x="37" y="194"/>
                  <a:pt x="33" y="197"/>
                  <a:pt x="33" y="202"/>
                </a:cubicBezTo>
                <a:cubicBezTo>
                  <a:pt x="33" y="293"/>
                  <a:pt x="33" y="293"/>
                  <a:pt x="33" y="293"/>
                </a:cubicBezTo>
                <a:cubicBezTo>
                  <a:pt x="21" y="293"/>
                  <a:pt x="21" y="293"/>
                  <a:pt x="21" y="293"/>
                </a:cubicBezTo>
                <a:cubicBezTo>
                  <a:pt x="19" y="293"/>
                  <a:pt x="17" y="293"/>
                  <a:pt x="16" y="289"/>
                </a:cubicBezTo>
                <a:cubicBezTo>
                  <a:pt x="16" y="209"/>
                  <a:pt x="16" y="209"/>
                  <a:pt x="16" y="209"/>
                </a:cubicBezTo>
                <a:cubicBezTo>
                  <a:pt x="16" y="177"/>
                  <a:pt x="40" y="159"/>
                  <a:pt x="57" y="150"/>
                </a:cubicBezTo>
                <a:cubicBezTo>
                  <a:pt x="69" y="157"/>
                  <a:pt x="84" y="162"/>
                  <a:pt x="99" y="162"/>
                </a:cubicBezTo>
                <a:cubicBezTo>
                  <a:pt x="114" y="162"/>
                  <a:pt x="129" y="157"/>
                  <a:pt x="141" y="150"/>
                </a:cubicBezTo>
                <a:cubicBezTo>
                  <a:pt x="158" y="158"/>
                  <a:pt x="182" y="177"/>
                  <a:pt x="182" y="209"/>
                </a:cubicBezTo>
                <a:cubicBezTo>
                  <a:pt x="182" y="213"/>
                  <a:pt x="182" y="213"/>
                  <a:pt x="182" y="213"/>
                </a:cubicBezTo>
                <a:cubicBezTo>
                  <a:pt x="165" y="213"/>
                  <a:pt x="165" y="213"/>
                  <a:pt x="165" y="213"/>
                </a:cubicBezTo>
                <a:cubicBezTo>
                  <a:pt x="165" y="202"/>
                  <a:pt x="165" y="202"/>
                  <a:pt x="165" y="202"/>
                </a:cubicBezTo>
                <a:cubicBezTo>
                  <a:pt x="165" y="197"/>
                  <a:pt x="162" y="194"/>
                  <a:pt x="157" y="194"/>
                </a:cubicBezTo>
                <a:cubicBezTo>
                  <a:pt x="153" y="194"/>
                  <a:pt x="149" y="197"/>
                  <a:pt x="149" y="202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29" y="213"/>
                  <a:pt x="117" y="224"/>
                  <a:pt x="117" y="238"/>
                </a:cubicBezTo>
                <a:close/>
                <a:moveTo>
                  <a:pt x="294" y="380"/>
                </a:moveTo>
                <a:cubicBezTo>
                  <a:pt x="294" y="385"/>
                  <a:pt x="290" y="389"/>
                  <a:pt x="285" y="389"/>
                </a:cubicBezTo>
                <a:cubicBezTo>
                  <a:pt x="142" y="389"/>
                  <a:pt x="142" y="389"/>
                  <a:pt x="142" y="389"/>
                </a:cubicBezTo>
                <a:cubicBezTo>
                  <a:pt x="137" y="389"/>
                  <a:pt x="133" y="385"/>
                  <a:pt x="133" y="380"/>
                </a:cubicBezTo>
                <a:cubicBezTo>
                  <a:pt x="133" y="238"/>
                  <a:pt x="133" y="238"/>
                  <a:pt x="133" y="238"/>
                </a:cubicBezTo>
                <a:cubicBezTo>
                  <a:pt x="133" y="233"/>
                  <a:pt x="137" y="229"/>
                  <a:pt x="142" y="229"/>
                </a:cubicBezTo>
                <a:cubicBezTo>
                  <a:pt x="285" y="229"/>
                  <a:pt x="285" y="229"/>
                  <a:pt x="285" y="229"/>
                </a:cubicBezTo>
                <a:cubicBezTo>
                  <a:pt x="290" y="229"/>
                  <a:pt x="294" y="233"/>
                  <a:pt x="294" y="238"/>
                </a:cubicBezTo>
                <a:lnTo>
                  <a:pt x="294" y="380"/>
                </a:ln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" name="Group 105"/>
          <p:cNvGrpSpPr>
            <a:grpSpLocks noChangeAspect="1"/>
          </p:cNvGrpSpPr>
          <p:nvPr/>
        </p:nvGrpSpPr>
        <p:grpSpPr bwMode="auto">
          <a:xfrm>
            <a:off x="10821350" y="1423078"/>
            <a:ext cx="576262" cy="825500"/>
            <a:chOff x="3508" y="1583"/>
            <a:chExt cx="363" cy="520"/>
          </a:xfrm>
        </p:grpSpPr>
        <p:sp>
          <p:nvSpPr>
            <p:cNvPr id="21" name="AutoShape 106"/>
            <p:cNvSpPr>
              <a:spLocks noChangeAspect="1" noChangeArrowheads="1"/>
            </p:cNvSpPr>
            <p:nvPr/>
          </p:nvSpPr>
          <p:spPr bwMode="auto">
            <a:xfrm>
              <a:off x="3515" y="17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2" name="Oval 107"/>
            <p:cNvSpPr>
              <a:spLocks noChangeAspect="1" noChangeArrowheads="1"/>
            </p:cNvSpPr>
            <p:nvPr/>
          </p:nvSpPr>
          <p:spPr bwMode="auto">
            <a:xfrm>
              <a:off x="3513" y="15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3" name="Text Box 108"/>
            <p:cNvSpPr txBox="1">
              <a:spLocks noChangeAspect="1" noChangeArrowheads="1"/>
            </p:cNvSpPr>
            <p:nvPr/>
          </p:nvSpPr>
          <p:spPr bwMode="auto">
            <a:xfrm>
              <a:off x="3525" y="18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CSCF </a:t>
              </a:r>
            </a:p>
          </p:txBody>
        </p:sp>
        <p:sp>
          <p:nvSpPr>
            <p:cNvPr id="24" name="Rectangle 109"/>
            <p:cNvSpPr>
              <a:spLocks noChangeAspect="1" noChangeArrowheads="1"/>
            </p:cNvSpPr>
            <p:nvPr/>
          </p:nvSpPr>
          <p:spPr bwMode="auto">
            <a:xfrm>
              <a:off x="3508" y="15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5" name="Freeform 11"/>
            <p:cNvSpPr>
              <a:spLocks noChangeAspect="1" noEditPoints="1"/>
            </p:cNvSpPr>
            <p:nvPr/>
          </p:nvSpPr>
          <p:spPr bwMode="auto">
            <a:xfrm>
              <a:off x="3508" y="1583"/>
              <a:ext cx="363" cy="519"/>
            </a:xfrm>
            <a:custGeom>
              <a:avLst/>
              <a:gdLst>
                <a:gd name="T0" fmla="*/ 312230 w 410"/>
                <a:gd name="T1" fmla="*/ 161673 h 589"/>
                <a:gd name="T2" fmla="*/ 306017 w 410"/>
                <a:gd name="T3" fmla="*/ 167322 h 589"/>
                <a:gd name="T4" fmla="*/ 306017 w 410"/>
                <a:gd name="T5" fmla="*/ 387592 h 589"/>
                <a:gd name="T6" fmla="*/ 287376 w 410"/>
                <a:gd name="T7" fmla="*/ 404536 h 589"/>
                <a:gd name="T8" fmla="*/ 31844 w 410"/>
                <a:gd name="T9" fmla="*/ 404536 h 589"/>
                <a:gd name="T10" fmla="*/ 12427 w 410"/>
                <a:gd name="T11" fmla="*/ 387592 h 589"/>
                <a:gd name="T12" fmla="*/ 12427 w 410"/>
                <a:gd name="T13" fmla="*/ 144730 h 589"/>
                <a:gd name="T14" fmla="*/ 159222 w 410"/>
                <a:gd name="T15" fmla="*/ 11296 h 589"/>
                <a:gd name="T16" fmla="*/ 306017 w 410"/>
                <a:gd name="T17" fmla="*/ 144730 h 589"/>
                <a:gd name="T18" fmla="*/ 312230 w 410"/>
                <a:gd name="T19" fmla="*/ 150378 h 589"/>
                <a:gd name="T20" fmla="*/ 318444 w 410"/>
                <a:gd name="T21" fmla="*/ 144730 h 589"/>
                <a:gd name="T22" fmla="*/ 318444 w 410"/>
                <a:gd name="T23" fmla="*/ 144730 h 589"/>
                <a:gd name="T24" fmla="*/ 159222 w 410"/>
                <a:gd name="T25" fmla="*/ 0 h 589"/>
                <a:gd name="T26" fmla="*/ 0 w 410"/>
                <a:gd name="T27" fmla="*/ 144730 h 589"/>
                <a:gd name="T28" fmla="*/ 0 w 410"/>
                <a:gd name="T29" fmla="*/ 144730 h 589"/>
                <a:gd name="T30" fmla="*/ 776 w 410"/>
                <a:gd name="T31" fmla="*/ 387592 h 589"/>
                <a:gd name="T32" fmla="*/ 31844 w 410"/>
                <a:gd name="T33" fmla="*/ 415832 h 589"/>
                <a:gd name="T34" fmla="*/ 287376 w 410"/>
                <a:gd name="T35" fmla="*/ 415832 h 589"/>
                <a:gd name="T36" fmla="*/ 318444 w 410"/>
                <a:gd name="T37" fmla="*/ 387592 h 589"/>
                <a:gd name="T38" fmla="*/ 318444 w 410"/>
                <a:gd name="T39" fmla="*/ 167322 h 589"/>
                <a:gd name="T40" fmla="*/ 312230 w 410"/>
                <a:gd name="T41" fmla="*/ 161673 h 589"/>
                <a:gd name="T42" fmla="*/ 159222 w 410"/>
                <a:gd name="T43" fmla="*/ 37417 h 589"/>
                <a:gd name="T44" fmla="*/ 153785 w 410"/>
                <a:gd name="T45" fmla="*/ 40948 h 589"/>
                <a:gd name="T46" fmla="*/ 59029 w 410"/>
                <a:gd name="T47" fmla="*/ 205446 h 589"/>
                <a:gd name="T48" fmla="*/ 59805 w 410"/>
                <a:gd name="T49" fmla="*/ 211093 h 589"/>
                <a:gd name="T50" fmla="*/ 64465 w 410"/>
                <a:gd name="T51" fmla="*/ 213917 h 589"/>
                <a:gd name="T52" fmla="*/ 253978 w 410"/>
                <a:gd name="T53" fmla="*/ 213917 h 589"/>
                <a:gd name="T54" fmla="*/ 259416 w 410"/>
                <a:gd name="T55" fmla="*/ 211093 h 589"/>
                <a:gd name="T56" fmla="*/ 259416 w 410"/>
                <a:gd name="T57" fmla="*/ 205446 h 589"/>
                <a:gd name="T58" fmla="*/ 164658 w 410"/>
                <a:gd name="T59" fmla="*/ 40948 h 589"/>
                <a:gd name="T60" fmla="*/ 159222 w 410"/>
                <a:gd name="T61" fmla="*/ 37417 h 589"/>
                <a:gd name="T62" fmla="*/ 74562 w 410"/>
                <a:gd name="T63" fmla="*/ 202621 h 589"/>
                <a:gd name="T64" fmla="*/ 159222 w 410"/>
                <a:gd name="T65" fmla="*/ 55774 h 589"/>
                <a:gd name="T66" fmla="*/ 243882 w 410"/>
                <a:gd name="T67" fmla="*/ 202621 h 589"/>
                <a:gd name="T68" fmla="*/ 74562 w 410"/>
                <a:gd name="T69" fmla="*/ 202621 h 5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589"/>
                <a:gd name="T107" fmla="*/ 410 w 410"/>
                <a:gd name="T108" fmla="*/ 589 h 5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205" y="53"/>
                  </a:moveTo>
                  <a:cubicBezTo>
                    <a:pt x="202" y="53"/>
                    <a:pt x="199" y="55"/>
                    <a:pt x="198" y="58"/>
                  </a:cubicBezTo>
                  <a:cubicBezTo>
                    <a:pt x="76" y="291"/>
                    <a:pt x="76" y="291"/>
                    <a:pt x="76" y="291"/>
                  </a:cubicBezTo>
                  <a:cubicBezTo>
                    <a:pt x="75" y="294"/>
                    <a:pt x="75" y="297"/>
                    <a:pt x="77" y="299"/>
                  </a:cubicBezTo>
                  <a:cubicBezTo>
                    <a:pt x="78" y="301"/>
                    <a:pt x="81" y="303"/>
                    <a:pt x="83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30" y="303"/>
                    <a:pt x="332" y="301"/>
                    <a:pt x="334" y="299"/>
                  </a:cubicBezTo>
                  <a:cubicBezTo>
                    <a:pt x="335" y="297"/>
                    <a:pt x="335" y="294"/>
                    <a:pt x="334" y="291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1" y="55"/>
                    <a:pt x="208" y="53"/>
                    <a:pt x="205" y="53"/>
                  </a:cubicBezTo>
                  <a:moveTo>
                    <a:pt x="96" y="287"/>
                  </a:moveTo>
                  <a:cubicBezTo>
                    <a:pt x="205" y="79"/>
                    <a:pt x="205" y="79"/>
                    <a:pt x="205" y="79"/>
                  </a:cubicBezTo>
                  <a:cubicBezTo>
                    <a:pt x="314" y="287"/>
                    <a:pt x="314" y="287"/>
                    <a:pt x="314" y="287"/>
                  </a:cubicBezTo>
                  <a:lnTo>
                    <a:pt x="96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cxnSp>
        <p:nvCxnSpPr>
          <p:cNvPr id="32" name="Straight Connector 31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>
            <a:off x="6047401" y="2218378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/>
          <p:cNvCxnSpPr/>
          <p:nvPr/>
        </p:nvCxnSpPr>
        <p:spPr bwMode="auto">
          <a:xfrm>
            <a:off x="8537306" y="224492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Arrow Connector 37"/>
          <p:cNvCxnSpPr>
            <a:cxnSpLocks/>
          </p:cNvCxnSpPr>
          <p:nvPr/>
        </p:nvCxnSpPr>
        <p:spPr bwMode="auto">
          <a:xfrm flipH="1">
            <a:off x="1031654" y="2830872"/>
            <a:ext cx="24899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1183099" y="2521014"/>
            <a:ext cx="2185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1. RI capability exchange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979268" y="1205171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Operator</a:t>
            </a:r>
          </a:p>
        </p:txBody>
      </p:sp>
      <p:sp>
        <p:nvSpPr>
          <p:cNvPr id="49" name="Speech Bubble: Rectangle with Corners Rounded 48"/>
          <p:cNvSpPr/>
          <p:nvPr/>
        </p:nvSpPr>
        <p:spPr bwMode="auto">
          <a:xfrm>
            <a:off x="2128346" y="3423831"/>
            <a:ext cx="2318198" cy="1080933"/>
          </a:xfrm>
          <a:prstGeom prst="wedgeRoundRectCallout">
            <a:avLst>
              <a:gd name="adj1" fmla="val -97490"/>
              <a:gd name="adj2" fmla="val -53634"/>
              <a:gd name="adj3" fmla="val 1666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No impact on SIP signaling, so not shown here</a:t>
            </a:r>
          </a:p>
        </p:txBody>
      </p:sp>
    </p:spTree>
    <p:extLst>
      <p:ext uri="{BB962C8B-B14F-4D97-AF65-F5344CB8AC3E}">
        <p14:creationId xmlns:p14="http://schemas.microsoft.com/office/powerpoint/2010/main" val="1382953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6.2: Static Session</a:t>
            </a:r>
          </a:p>
        </p:txBody>
      </p:sp>
      <p:grpSp>
        <p:nvGrpSpPr>
          <p:cNvPr id="27" name="Group 87"/>
          <p:cNvGrpSpPr>
            <a:grpSpLocks noChangeAspect="1"/>
          </p:cNvGrpSpPr>
          <p:nvPr/>
        </p:nvGrpSpPr>
        <p:grpSpPr bwMode="auto">
          <a:xfrm>
            <a:off x="3250776" y="1421452"/>
            <a:ext cx="576262" cy="825500"/>
            <a:chOff x="3108" y="2288"/>
            <a:chExt cx="363" cy="520"/>
          </a:xfrm>
        </p:grpSpPr>
        <p:sp>
          <p:nvSpPr>
            <p:cNvPr id="28" name="AutoShape 88"/>
            <p:cNvSpPr>
              <a:spLocks noChangeAspect="1" noChangeArrowheads="1"/>
            </p:cNvSpPr>
            <p:nvPr/>
          </p:nvSpPr>
          <p:spPr bwMode="auto">
            <a:xfrm>
              <a:off x="3115" y="2436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29" name="Oval 89"/>
            <p:cNvSpPr>
              <a:spLocks noChangeAspect="1" noChangeArrowheads="1"/>
            </p:cNvSpPr>
            <p:nvPr/>
          </p:nvSpPr>
          <p:spPr bwMode="auto">
            <a:xfrm>
              <a:off x="3113" y="2295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0" name="Text Box 90"/>
            <p:cNvSpPr txBox="1">
              <a:spLocks noChangeAspect="1" noChangeArrowheads="1"/>
            </p:cNvSpPr>
            <p:nvPr/>
          </p:nvSpPr>
          <p:spPr bwMode="auto">
            <a:xfrm>
              <a:off x="3125" y="2571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dirty="0">
                  <a:ea typeface="MS PGothic" panose="020B0600070205080204" pitchFamily="34" charset="-128"/>
                </a:rPr>
                <a:t>eNB </a:t>
              </a:r>
            </a:p>
          </p:txBody>
        </p:sp>
        <p:sp>
          <p:nvSpPr>
            <p:cNvPr id="31" name="Rectangle 91"/>
            <p:cNvSpPr>
              <a:spLocks noChangeAspect="1" noChangeArrowheads="1"/>
            </p:cNvSpPr>
            <p:nvPr/>
          </p:nvSpPr>
          <p:spPr bwMode="auto">
            <a:xfrm>
              <a:off x="3108" y="2288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/>
            </a:p>
          </p:txBody>
        </p:sp>
        <p:sp>
          <p:nvSpPr>
            <p:cNvPr id="32" name="Freeform 11"/>
            <p:cNvSpPr>
              <a:spLocks noChangeAspect="1" noEditPoints="1"/>
            </p:cNvSpPr>
            <p:nvPr/>
          </p:nvSpPr>
          <p:spPr bwMode="auto">
            <a:xfrm>
              <a:off x="3108" y="2288"/>
              <a:ext cx="363" cy="520"/>
            </a:xfrm>
            <a:custGeom>
              <a:avLst/>
              <a:gdLst>
                <a:gd name="T0" fmla="*/ 306017 w 410"/>
                <a:gd name="T1" fmla="*/ 173888 h 589"/>
                <a:gd name="T2" fmla="*/ 287376 w 410"/>
                <a:gd name="T3" fmla="*/ 420413 h 589"/>
                <a:gd name="T4" fmla="*/ 12427 w 410"/>
                <a:gd name="T5" fmla="*/ 402805 h 589"/>
                <a:gd name="T6" fmla="*/ 159222 w 410"/>
                <a:gd name="T7" fmla="*/ 11739 h 589"/>
                <a:gd name="T8" fmla="*/ 312230 w 410"/>
                <a:gd name="T9" fmla="*/ 156279 h 589"/>
                <a:gd name="T10" fmla="*/ 318444 w 410"/>
                <a:gd name="T11" fmla="*/ 150410 h 589"/>
                <a:gd name="T12" fmla="*/ 0 w 410"/>
                <a:gd name="T13" fmla="*/ 150410 h 589"/>
                <a:gd name="T14" fmla="*/ 776 w 410"/>
                <a:gd name="T15" fmla="*/ 402805 h 589"/>
                <a:gd name="T16" fmla="*/ 287376 w 410"/>
                <a:gd name="T17" fmla="*/ 432154 h 589"/>
                <a:gd name="T18" fmla="*/ 318444 w 410"/>
                <a:gd name="T19" fmla="*/ 173888 h 589"/>
                <a:gd name="T20" fmla="*/ 236115 w 410"/>
                <a:gd name="T21" fmla="*/ 212041 h 589"/>
                <a:gd name="T22" fmla="*/ 195727 w 410"/>
                <a:gd name="T23" fmla="*/ 100518 h 589"/>
                <a:gd name="T24" fmla="*/ 184853 w 410"/>
                <a:gd name="T25" fmla="*/ 84376 h 589"/>
                <a:gd name="T26" fmla="*/ 183299 w 410"/>
                <a:gd name="T27" fmla="*/ 100518 h 589"/>
                <a:gd name="T28" fmla="*/ 134368 w 410"/>
                <a:gd name="T29" fmla="*/ 100518 h 589"/>
                <a:gd name="T30" fmla="*/ 167766 w 410"/>
                <a:gd name="T31" fmla="*/ 78507 h 589"/>
                <a:gd name="T32" fmla="*/ 171649 w 410"/>
                <a:gd name="T33" fmla="*/ 68235 h 589"/>
                <a:gd name="T34" fmla="*/ 121940 w 410"/>
                <a:gd name="T35" fmla="*/ 100518 h 589"/>
                <a:gd name="T36" fmla="*/ 82329 w 410"/>
                <a:gd name="T37" fmla="*/ 212041 h 589"/>
                <a:gd name="T38" fmla="*/ 86990 w 410"/>
                <a:gd name="T39" fmla="*/ 222314 h 589"/>
                <a:gd name="T40" fmla="*/ 132814 w 410"/>
                <a:gd name="T41" fmla="*/ 218645 h 589"/>
                <a:gd name="T42" fmla="*/ 185629 w 410"/>
                <a:gd name="T43" fmla="*/ 218645 h 589"/>
                <a:gd name="T44" fmla="*/ 232231 w 410"/>
                <a:gd name="T45" fmla="*/ 222314 h 589"/>
                <a:gd name="T46" fmla="*/ 236115 w 410"/>
                <a:gd name="T47" fmla="*/ 212041 h 589"/>
                <a:gd name="T48" fmla="*/ 175532 w 410"/>
                <a:gd name="T49" fmla="*/ 163616 h 589"/>
                <a:gd name="T50" fmla="*/ 141358 w 410"/>
                <a:gd name="T51" fmla="*/ 163616 h 589"/>
                <a:gd name="T52" fmla="*/ 194950 w 410"/>
                <a:gd name="T53" fmla="*/ 210573 h 589"/>
                <a:gd name="T54" fmla="*/ 122717 w 410"/>
                <a:gd name="T55" fmla="*/ 210573 h 589"/>
                <a:gd name="T56" fmla="*/ 128931 w 410"/>
                <a:gd name="T57" fmla="*/ 180492 h 589"/>
                <a:gd name="T58" fmla="*/ 188736 w 410"/>
                <a:gd name="T59" fmla="*/ 180492 h 589"/>
                <a:gd name="T60" fmla="*/ 194950 w 410"/>
                <a:gd name="T61" fmla="*/ 210573 h 589"/>
                <a:gd name="T62" fmla="*/ 203493 w 410"/>
                <a:gd name="T63" fmla="*/ 134269 h 589"/>
                <a:gd name="T64" fmla="*/ 209707 w 410"/>
                <a:gd name="T65" fmla="*/ 100518 h 589"/>
                <a:gd name="T66" fmla="*/ 203493 w 410"/>
                <a:gd name="T67" fmla="*/ 66033 h 589"/>
                <a:gd name="T68" fmla="*/ 222134 w 410"/>
                <a:gd name="T69" fmla="*/ 100518 h 589"/>
                <a:gd name="T70" fmla="*/ 206601 w 410"/>
                <a:gd name="T71" fmla="*/ 135736 h 589"/>
                <a:gd name="T72" fmla="*/ 225242 w 410"/>
                <a:gd name="T73" fmla="*/ 148208 h 589"/>
                <a:gd name="T74" fmla="*/ 236115 w 410"/>
                <a:gd name="T75" fmla="*/ 100518 h 589"/>
                <a:gd name="T76" fmla="*/ 225242 w 410"/>
                <a:gd name="T77" fmla="*/ 52827 h 589"/>
                <a:gd name="T78" fmla="*/ 248541 w 410"/>
                <a:gd name="T79" fmla="*/ 100518 h 589"/>
                <a:gd name="T80" fmla="*/ 229124 w 410"/>
                <a:gd name="T81" fmla="*/ 148942 h 589"/>
                <a:gd name="T82" fmla="*/ 114951 w 410"/>
                <a:gd name="T83" fmla="*/ 134269 h 589"/>
                <a:gd name="T84" fmla="*/ 108737 w 410"/>
                <a:gd name="T85" fmla="*/ 100518 h 589"/>
                <a:gd name="T86" fmla="*/ 114951 w 410"/>
                <a:gd name="T87" fmla="*/ 66033 h 589"/>
                <a:gd name="T88" fmla="*/ 96309 w 410"/>
                <a:gd name="T89" fmla="*/ 100518 h 589"/>
                <a:gd name="T90" fmla="*/ 111843 w 410"/>
                <a:gd name="T91" fmla="*/ 135736 h 589"/>
                <a:gd name="T92" fmla="*/ 93203 w 410"/>
                <a:gd name="T93" fmla="*/ 148208 h 589"/>
                <a:gd name="T94" fmla="*/ 82329 w 410"/>
                <a:gd name="T95" fmla="*/ 100518 h 589"/>
                <a:gd name="T96" fmla="*/ 93203 w 410"/>
                <a:gd name="T97" fmla="*/ 52827 h 589"/>
                <a:gd name="T98" fmla="*/ 69902 w 410"/>
                <a:gd name="T99" fmla="*/ 100518 h 589"/>
                <a:gd name="T100" fmla="*/ 89320 w 410"/>
                <a:gd name="T101" fmla="*/ 148942 h 5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0"/>
                <a:gd name="T154" fmla="*/ 0 h 589"/>
                <a:gd name="T155" fmla="*/ 410 w 410"/>
                <a:gd name="T156" fmla="*/ 589 h 5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04" y="289"/>
                  </a:moveTo>
                  <a:cubicBezTo>
                    <a:pt x="258" y="246"/>
                    <a:pt x="232" y="204"/>
                    <a:pt x="221" y="181"/>
                  </a:cubicBezTo>
                  <a:cubicBezTo>
                    <a:pt x="239" y="174"/>
                    <a:pt x="252" y="157"/>
                    <a:pt x="252" y="137"/>
                  </a:cubicBezTo>
                  <a:cubicBezTo>
                    <a:pt x="252" y="131"/>
                    <a:pt x="251" y="125"/>
                    <a:pt x="248" y="119"/>
                  </a:cubicBezTo>
                  <a:cubicBezTo>
                    <a:pt x="247" y="115"/>
                    <a:pt x="242" y="113"/>
                    <a:pt x="238" y="115"/>
                  </a:cubicBezTo>
                  <a:cubicBezTo>
                    <a:pt x="234" y="116"/>
                    <a:pt x="232" y="121"/>
                    <a:pt x="234" y="125"/>
                  </a:cubicBezTo>
                  <a:cubicBezTo>
                    <a:pt x="235" y="129"/>
                    <a:pt x="236" y="133"/>
                    <a:pt x="236" y="137"/>
                  </a:cubicBezTo>
                  <a:cubicBezTo>
                    <a:pt x="236" y="154"/>
                    <a:pt x="222" y="168"/>
                    <a:pt x="204" y="168"/>
                  </a:cubicBezTo>
                  <a:cubicBezTo>
                    <a:pt x="187" y="168"/>
                    <a:pt x="173" y="154"/>
                    <a:pt x="173" y="137"/>
                  </a:cubicBezTo>
                  <a:cubicBezTo>
                    <a:pt x="173" y="119"/>
                    <a:pt x="187" y="105"/>
                    <a:pt x="204" y="105"/>
                  </a:cubicBezTo>
                  <a:cubicBezTo>
                    <a:pt x="208" y="105"/>
                    <a:pt x="212" y="106"/>
                    <a:pt x="216" y="107"/>
                  </a:cubicBezTo>
                  <a:cubicBezTo>
                    <a:pt x="220" y="109"/>
                    <a:pt x="224" y="107"/>
                    <a:pt x="226" y="103"/>
                  </a:cubicBezTo>
                  <a:cubicBezTo>
                    <a:pt x="228" y="99"/>
                    <a:pt x="226" y="94"/>
                    <a:pt x="221" y="93"/>
                  </a:cubicBezTo>
                  <a:cubicBezTo>
                    <a:pt x="216" y="90"/>
                    <a:pt x="210" y="89"/>
                    <a:pt x="204" y="89"/>
                  </a:cubicBezTo>
                  <a:cubicBezTo>
                    <a:pt x="178" y="89"/>
                    <a:pt x="157" y="111"/>
                    <a:pt x="157" y="137"/>
                  </a:cubicBezTo>
                  <a:cubicBezTo>
                    <a:pt x="157" y="157"/>
                    <a:pt x="171" y="175"/>
                    <a:pt x="189" y="181"/>
                  </a:cubicBezTo>
                  <a:cubicBezTo>
                    <a:pt x="178" y="204"/>
                    <a:pt x="152" y="247"/>
                    <a:pt x="106" y="289"/>
                  </a:cubicBezTo>
                  <a:cubicBezTo>
                    <a:pt x="104" y="291"/>
                    <a:pt x="103" y="295"/>
                    <a:pt x="104" y="298"/>
                  </a:cubicBezTo>
                  <a:cubicBezTo>
                    <a:pt x="105" y="301"/>
                    <a:pt x="108" y="303"/>
                    <a:pt x="112" y="303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67" y="303"/>
                    <a:pt x="170" y="301"/>
                    <a:pt x="171" y="298"/>
                  </a:cubicBezTo>
                  <a:cubicBezTo>
                    <a:pt x="172" y="297"/>
                    <a:pt x="180" y="276"/>
                    <a:pt x="205" y="276"/>
                  </a:cubicBezTo>
                  <a:cubicBezTo>
                    <a:pt x="230" y="276"/>
                    <a:pt x="239" y="297"/>
                    <a:pt x="239" y="298"/>
                  </a:cubicBezTo>
                  <a:cubicBezTo>
                    <a:pt x="240" y="301"/>
                    <a:pt x="243" y="303"/>
                    <a:pt x="246" y="303"/>
                  </a:cubicBezTo>
                  <a:cubicBezTo>
                    <a:pt x="299" y="303"/>
                    <a:pt x="299" y="303"/>
                    <a:pt x="299" y="303"/>
                  </a:cubicBezTo>
                  <a:cubicBezTo>
                    <a:pt x="302" y="303"/>
                    <a:pt x="305" y="301"/>
                    <a:pt x="306" y="298"/>
                  </a:cubicBezTo>
                  <a:cubicBezTo>
                    <a:pt x="307" y="295"/>
                    <a:pt x="306" y="291"/>
                    <a:pt x="304" y="289"/>
                  </a:cubicBezTo>
                  <a:moveTo>
                    <a:pt x="204" y="186"/>
                  </a:moveTo>
                  <a:cubicBezTo>
                    <a:pt x="209" y="195"/>
                    <a:pt x="216" y="208"/>
                    <a:pt x="226" y="223"/>
                  </a:cubicBezTo>
                  <a:cubicBezTo>
                    <a:pt x="220" y="222"/>
                    <a:pt x="212" y="221"/>
                    <a:pt x="204" y="221"/>
                  </a:cubicBezTo>
                  <a:cubicBezTo>
                    <a:pt x="196" y="221"/>
                    <a:pt x="189" y="222"/>
                    <a:pt x="182" y="223"/>
                  </a:cubicBezTo>
                  <a:cubicBezTo>
                    <a:pt x="193" y="208"/>
                    <a:pt x="200" y="195"/>
                    <a:pt x="204" y="186"/>
                  </a:cubicBezTo>
                  <a:moveTo>
                    <a:pt x="251" y="287"/>
                  </a:moveTo>
                  <a:cubicBezTo>
                    <a:pt x="246" y="278"/>
                    <a:pt x="232" y="260"/>
                    <a:pt x="204" y="260"/>
                  </a:cubicBezTo>
                  <a:cubicBezTo>
                    <a:pt x="177" y="260"/>
                    <a:pt x="163" y="278"/>
                    <a:pt x="158" y="287"/>
                  </a:cubicBezTo>
                  <a:cubicBezTo>
                    <a:pt x="131" y="287"/>
                    <a:pt x="131" y="287"/>
                    <a:pt x="131" y="287"/>
                  </a:cubicBezTo>
                  <a:cubicBezTo>
                    <a:pt x="145" y="273"/>
                    <a:pt x="156" y="259"/>
                    <a:pt x="166" y="246"/>
                  </a:cubicBezTo>
                  <a:cubicBezTo>
                    <a:pt x="171" y="244"/>
                    <a:pt x="186" y="237"/>
                    <a:pt x="204" y="237"/>
                  </a:cubicBezTo>
                  <a:cubicBezTo>
                    <a:pt x="223" y="237"/>
                    <a:pt x="238" y="244"/>
                    <a:pt x="243" y="246"/>
                  </a:cubicBezTo>
                  <a:cubicBezTo>
                    <a:pt x="253" y="259"/>
                    <a:pt x="264" y="273"/>
                    <a:pt x="278" y="287"/>
                  </a:cubicBezTo>
                  <a:lnTo>
                    <a:pt x="251" y="287"/>
                  </a:lnTo>
                  <a:close/>
                  <a:moveTo>
                    <a:pt x="266" y="185"/>
                  </a:moveTo>
                  <a:cubicBezTo>
                    <a:pt x="265" y="185"/>
                    <a:pt x="263" y="184"/>
                    <a:pt x="262" y="183"/>
                  </a:cubicBezTo>
                  <a:cubicBezTo>
                    <a:pt x="258" y="181"/>
                    <a:pt x="257" y="176"/>
                    <a:pt x="260" y="172"/>
                  </a:cubicBezTo>
                  <a:cubicBezTo>
                    <a:pt x="267" y="162"/>
                    <a:pt x="270" y="149"/>
                    <a:pt x="270" y="137"/>
                  </a:cubicBezTo>
                  <a:cubicBezTo>
                    <a:pt x="270" y="124"/>
                    <a:pt x="267" y="112"/>
                    <a:pt x="260" y="101"/>
                  </a:cubicBezTo>
                  <a:cubicBezTo>
                    <a:pt x="257" y="97"/>
                    <a:pt x="258" y="92"/>
                    <a:pt x="262" y="90"/>
                  </a:cubicBezTo>
                  <a:cubicBezTo>
                    <a:pt x="266" y="88"/>
                    <a:pt x="271" y="89"/>
                    <a:pt x="273" y="92"/>
                  </a:cubicBezTo>
                  <a:cubicBezTo>
                    <a:pt x="282" y="105"/>
                    <a:pt x="286" y="121"/>
                    <a:pt x="286" y="137"/>
                  </a:cubicBezTo>
                  <a:cubicBezTo>
                    <a:pt x="286" y="153"/>
                    <a:pt x="282" y="168"/>
                    <a:pt x="273" y="181"/>
                  </a:cubicBezTo>
                  <a:cubicBezTo>
                    <a:pt x="272" y="183"/>
                    <a:pt x="269" y="185"/>
                    <a:pt x="266" y="185"/>
                  </a:cubicBezTo>
                  <a:moveTo>
                    <a:pt x="295" y="203"/>
                  </a:moveTo>
                  <a:cubicBezTo>
                    <a:pt x="293" y="203"/>
                    <a:pt x="292" y="203"/>
                    <a:pt x="290" y="202"/>
                  </a:cubicBezTo>
                  <a:cubicBezTo>
                    <a:pt x="287" y="199"/>
                    <a:pt x="286" y="194"/>
                    <a:pt x="288" y="191"/>
                  </a:cubicBezTo>
                  <a:cubicBezTo>
                    <a:pt x="299" y="175"/>
                    <a:pt x="304" y="156"/>
                    <a:pt x="304" y="137"/>
                  </a:cubicBezTo>
                  <a:cubicBezTo>
                    <a:pt x="304" y="117"/>
                    <a:pt x="299" y="99"/>
                    <a:pt x="288" y="83"/>
                  </a:cubicBezTo>
                  <a:cubicBezTo>
                    <a:pt x="286" y="79"/>
                    <a:pt x="287" y="74"/>
                    <a:pt x="290" y="72"/>
                  </a:cubicBezTo>
                  <a:cubicBezTo>
                    <a:pt x="294" y="69"/>
                    <a:pt x="299" y="70"/>
                    <a:pt x="301" y="74"/>
                  </a:cubicBezTo>
                  <a:cubicBezTo>
                    <a:pt x="314" y="93"/>
                    <a:pt x="320" y="114"/>
                    <a:pt x="320" y="137"/>
                  </a:cubicBezTo>
                  <a:cubicBezTo>
                    <a:pt x="320" y="159"/>
                    <a:pt x="314" y="181"/>
                    <a:pt x="301" y="199"/>
                  </a:cubicBezTo>
                  <a:cubicBezTo>
                    <a:pt x="300" y="202"/>
                    <a:pt x="297" y="203"/>
                    <a:pt x="295" y="203"/>
                  </a:cubicBezTo>
                  <a:moveTo>
                    <a:pt x="144" y="185"/>
                  </a:moveTo>
                  <a:cubicBezTo>
                    <a:pt x="145" y="185"/>
                    <a:pt x="147" y="184"/>
                    <a:pt x="148" y="183"/>
                  </a:cubicBezTo>
                  <a:cubicBezTo>
                    <a:pt x="152" y="181"/>
                    <a:pt x="153" y="176"/>
                    <a:pt x="150" y="172"/>
                  </a:cubicBezTo>
                  <a:cubicBezTo>
                    <a:pt x="144" y="162"/>
                    <a:pt x="140" y="149"/>
                    <a:pt x="140" y="137"/>
                  </a:cubicBezTo>
                  <a:cubicBezTo>
                    <a:pt x="140" y="124"/>
                    <a:pt x="144" y="112"/>
                    <a:pt x="150" y="101"/>
                  </a:cubicBezTo>
                  <a:cubicBezTo>
                    <a:pt x="153" y="97"/>
                    <a:pt x="152" y="92"/>
                    <a:pt x="148" y="90"/>
                  </a:cubicBezTo>
                  <a:cubicBezTo>
                    <a:pt x="144" y="88"/>
                    <a:pt x="140" y="89"/>
                    <a:pt x="137" y="92"/>
                  </a:cubicBezTo>
                  <a:cubicBezTo>
                    <a:pt x="128" y="105"/>
                    <a:pt x="124" y="121"/>
                    <a:pt x="124" y="137"/>
                  </a:cubicBezTo>
                  <a:cubicBezTo>
                    <a:pt x="124" y="153"/>
                    <a:pt x="128" y="168"/>
                    <a:pt x="137" y="181"/>
                  </a:cubicBezTo>
                  <a:cubicBezTo>
                    <a:pt x="139" y="183"/>
                    <a:pt x="141" y="185"/>
                    <a:pt x="144" y="185"/>
                  </a:cubicBezTo>
                  <a:moveTo>
                    <a:pt x="115" y="203"/>
                  </a:moveTo>
                  <a:cubicBezTo>
                    <a:pt x="117" y="203"/>
                    <a:pt x="119" y="203"/>
                    <a:pt x="120" y="202"/>
                  </a:cubicBezTo>
                  <a:cubicBezTo>
                    <a:pt x="124" y="199"/>
                    <a:pt x="125" y="194"/>
                    <a:pt x="122" y="191"/>
                  </a:cubicBezTo>
                  <a:cubicBezTo>
                    <a:pt x="112" y="175"/>
                    <a:pt x="106" y="156"/>
                    <a:pt x="106" y="137"/>
                  </a:cubicBezTo>
                  <a:cubicBezTo>
                    <a:pt x="106" y="117"/>
                    <a:pt x="112" y="99"/>
                    <a:pt x="122" y="83"/>
                  </a:cubicBezTo>
                  <a:cubicBezTo>
                    <a:pt x="125" y="79"/>
                    <a:pt x="124" y="74"/>
                    <a:pt x="120" y="72"/>
                  </a:cubicBezTo>
                  <a:cubicBezTo>
                    <a:pt x="116" y="69"/>
                    <a:pt x="111" y="70"/>
                    <a:pt x="109" y="74"/>
                  </a:cubicBezTo>
                  <a:cubicBezTo>
                    <a:pt x="97" y="93"/>
                    <a:pt x="90" y="114"/>
                    <a:pt x="90" y="137"/>
                  </a:cubicBezTo>
                  <a:cubicBezTo>
                    <a:pt x="90" y="159"/>
                    <a:pt x="97" y="181"/>
                    <a:pt x="109" y="199"/>
                  </a:cubicBezTo>
                  <a:cubicBezTo>
                    <a:pt x="110" y="202"/>
                    <a:pt x="113" y="203"/>
                    <a:pt x="115" y="20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/>
            </a:p>
          </p:txBody>
        </p:sp>
      </p:grpSp>
      <p:sp>
        <p:nvSpPr>
          <p:cNvPr id="33" name="Freeform 6"/>
          <p:cNvSpPr>
            <a:spLocks noChangeAspect="1" noEditPoints="1"/>
          </p:cNvSpPr>
          <p:nvPr/>
        </p:nvSpPr>
        <p:spPr bwMode="auto">
          <a:xfrm>
            <a:off x="773251" y="1417737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1032807" y="2227904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3535420" y="2229530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cxnSpLocks/>
            <a:stCxn id="69" idx="2"/>
          </p:cNvCxnSpPr>
          <p:nvPr/>
        </p:nvCxnSpPr>
        <p:spPr bwMode="auto">
          <a:xfrm>
            <a:off x="8533913" y="2242757"/>
            <a:ext cx="3393" cy="40591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11107893" y="2227903"/>
            <a:ext cx="0" cy="40569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>
            <a:cxnSpLocks/>
          </p:cNvCxnSpPr>
          <p:nvPr/>
        </p:nvCxnSpPr>
        <p:spPr bwMode="auto">
          <a:xfrm flipV="1">
            <a:off x="1032808" y="2850629"/>
            <a:ext cx="7504498" cy="1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1101713" y="2509345"/>
            <a:ext cx="2390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1. Robust EVS RTP speech</a:t>
            </a:r>
          </a:p>
        </p:txBody>
      </p:sp>
      <p:cxnSp>
        <p:nvCxnSpPr>
          <p:cNvPr id="50" name="Straight Arrow Connector 49"/>
          <p:cNvCxnSpPr>
            <a:cxnSpLocks/>
          </p:cNvCxnSpPr>
          <p:nvPr/>
        </p:nvCxnSpPr>
        <p:spPr bwMode="auto">
          <a:xfrm flipH="1">
            <a:off x="8533913" y="3944308"/>
            <a:ext cx="2574403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8640582" y="3585356"/>
            <a:ext cx="2390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3. Robust EVS RTP speech</a:t>
            </a:r>
          </a:p>
        </p:txBody>
      </p:sp>
      <p:cxnSp>
        <p:nvCxnSpPr>
          <p:cNvPr id="54" name="Straight Arrow Connector 53"/>
          <p:cNvCxnSpPr>
            <a:cxnSpLocks/>
          </p:cNvCxnSpPr>
          <p:nvPr/>
        </p:nvCxnSpPr>
        <p:spPr bwMode="auto">
          <a:xfrm flipH="1">
            <a:off x="1026832" y="3944308"/>
            <a:ext cx="7510474" cy="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66" name="Group 9"/>
          <p:cNvGrpSpPr>
            <a:grpSpLocks noChangeAspect="1"/>
          </p:cNvGrpSpPr>
          <p:nvPr/>
        </p:nvGrpSpPr>
        <p:grpSpPr bwMode="auto">
          <a:xfrm>
            <a:off x="8247370" y="1436306"/>
            <a:ext cx="576262" cy="825500"/>
            <a:chOff x="646" y="2283"/>
            <a:chExt cx="363" cy="520"/>
          </a:xfrm>
        </p:grpSpPr>
        <p:sp>
          <p:nvSpPr>
            <p:cNvPr id="67" name="AutoShape 10"/>
            <p:cNvSpPr>
              <a:spLocks noChangeAspect="1" noChangeArrowheads="1"/>
            </p:cNvSpPr>
            <p:nvPr/>
          </p:nvSpPr>
          <p:spPr bwMode="auto">
            <a:xfrm>
              <a:off x="653" y="2431"/>
              <a:ext cx="350" cy="366"/>
            </a:xfrm>
            <a:prstGeom prst="roundRect">
              <a:avLst>
                <a:gd name="adj" fmla="val 9356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8" name="Oval 11"/>
            <p:cNvSpPr>
              <a:spLocks noChangeAspect="1" noChangeArrowheads="1"/>
            </p:cNvSpPr>
            <p:nvPr/>
          </p:nvSpPr>
          <p:spPr bwMode="auto">
            <a:xfrm>
              <a:off x="651" y="2290"/>
              <a:ext cx="352" cy="355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r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69" name="Text Box 12"/>
            <p:cNvSpPr txBox="1">
              <a:spLocks noChangeAspect="1" noChangeArrowheads="1"/>
            </p:cNvSpPr>
            <p:nvPr/>
          </p:nvSpPr>
          <p:spPr bwMode="auto">
            <a:xfrm>
              <a:off x="663" y="2566"/>
              <a:ext cx="327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 dirty="0">
                  <a:ea typeface="MS PGothic" panose="020B0600070205080204" pitchFamily="34" charset="-128"/>
                </a:rPr>
                <a:t>MRFP</a:t>
              </a:r>
            </a:p>
          </p:txBody>
        </p:sp>
        <p:sp>
          <p:nvSpPr>
            <p:cNvPr id="70" name="Rectangle 13"/>
            <p:cNvSpPr>
              <a:spLocks noChangeAspect="1" noChangeArrowheads="1"/>
            </p:cNvSpPr>
            <p:nvPr/>
          </p:nvSpPr>
          <p:spPr bwMode="auto">
            <a:xfrm>
              <a:off x="646" y="2283"/>
              <a:ext cx="36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rIns="72000" anchor="ctr"/>
            <a:lstStyle>
              <a:lvl1pPr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1800"/>
            </a:p>
          </p:txBody>
        </p:sp>
        <p:sp>
          <p:nvSpPr>
            <p:cNvPr id="71" name="Freeform 11"/>
            <p:cNvSpPr>
              <a:spLocks noChangeAspect="1" noEditPoints="1"/>
            </p:cNvSpPr>
            <p:nvPr/>
          </p:nvSpPr>
          <p:spPr bwMode="auto">
            <a:xfrm>
              <a:off x="646" y="2283"/>
              <a:ext cx="363" cy="519"/>
            </a:xfrm>
            <a:custGeom>
              <a:avLst/>
              <a:gdLst>
                <a:gd name="T0" fmla="*/ 306017 w 410"/>
                <a:gd name="T1" fmla="*/ 167322 h 589"/>
                <a:gd name="T2" fmla="*/ 287376 w 410"/>
                <a:gd name="T3" fmla="*/ 404536 h 589"/>
                <a:gd name="T4" fmla="*/ 12427 w 410"/>
                <a:gd name="T5" fmla="*/ 387592 h 589"/>
                <a:gd name="T6" fmla="*/ 159222 w 410"/>
                <a:gd name="T7" fmla="*/ 11296 h 589"/>
                <a:gd name="T8" fmla="*/ 312231 w 410"/>
                <a:gd name="T9" fmla="*/ 150378 h 589"/>
                <a:gd name="T10" fmla="*/ 318444 w 410"/>
                <a:gd name="T11" fmla="*/ 144730 h 589"/>
                <a:gd name="T12" fmla="*/ 0 w 410"/>
                <a:gd name="T13" fmla="*/ 144730 h 589"/>
                <a:gd name="T14" fmla="*/ 776 w 410"/>
                <a:gd name="T15" fmla="*/ 387592 h 589"/>
                <a:gd name="T16" fmla="*/ 287376 w 410"/>
                <a:gd name="T17" fmla="*/ 415832 h 589"/>
                <a:gd name="T18" fmla="*/ 318444 w 410"/>
                <a:gd name="T19" fmla="*/ 167322 h 589"/>
                <a:gd name="T20" fmla="*/ 257086 w 410"/>
                <a:gd name="T21" fmla="*/ 112960 h 589"/>
                <a:gd name="T22" fmla="*/ 224464 w 410"/>
                <a:gd name="T23" fmla="*/ 91780 h 589"/>
                <a:gd name="T24" fmla="*/ 237667 w 410"/>
                <a:gd name="T25" fmla="*/ 111548 h 589"/>
                <a:gd name="T26" fmla="*/ 119611 w 410"/>
                <a:gd name="T27" fmla="*/ 117195 h 589"/>
                <a:gd name="T28" fmla="*/ 236891 w 410"/>
                <a:gd name="T29" fmla="*/ 122844 h 589"/>
                <a:gd name="T30" fmla="*/ 224464 w 410"/>
                <a:gd name="T31" fmla="*/ 142612 h 589"/>
                <a:gd name="T32" fmla="*/ 233008 w 410"/>
                <a:gd name="T33" fmla="*/ 142612 h 589"/>
                <a:gd name="T34" fmla="*/ 257086 w 410"/>
                <a:gd name="T35" fmla="*/ 112960 h 589"/>
                <a:gd name="T36" fmla="*/ 85436 w 410"/>
                <a:gd name="T37" fmla="*/ 57892 h 589"/>
                <a:gd name="T38" fmla="*/ 94757 w 410"/>
                <a:gd name="T39" fmla="*/ 65658 h 589"/>
                <a:gd name="T40" fmla="*/ 192619 w 410"/>
                <a:gd name="T41" fmla="*/ 77660 h 589"/>
                <a:gd name="T42" fmla="*/ 192619 w 410"/>
                <a:gd name="T43" fmla="*/ 88955 h 589"/>
                <a:gd name="T44" fmla="*/ 94757 w 410"/>
                <a:gd name="T45" fmla="*/ 100957 h 589"/>
                <a:gd name="T46" fmla="*/ 90097 w 410"/>
                <a:gd name="T47" fmla="*/ 110842 h 589"/>
                <a:gd name="T48" fmla="*/ 62136 w 410"/>
                <a:gd name="T49" fmla="*/ 87544 h 589"/>
                <a:gd name="T50" fmla="*/ 256307 w 410"/>
                <a:gd name="T51" fmla="*/ 182853 h 589"/>
                <a:gd name="T52" fmla="*/ 223687 w 410"/>
                <a:gd name="T53" fmla="*/ 160967 h 589"/>
                <a:gd name="T54" fmla="*/ 236891 w 410"/>
                <a:gd name="T55" fmla="*/ 180735 h 589"/>
                <a:gd name="T56" fmla="*/ 118835 w 410"/>
                <a:gd name="T57" fmla="*/ 186383 h 589"/>
                <a:gd name="T58" fmla="*/ 236891 w 410"/>
                <a:gd name="T59" fmla="*/ 192031 h 589"/>
                <a:gd name="T60" fmla="*/ 223687 w 410"/>
                <a:gd name="T61" fmla="*/ 211799 h 589"/>
                <a:gd name="T62" fmla="*/ 233008 w 410"/>
                <a:gd name="T63" fmla="*/ 211799 h 589"/>
                <a:gd name="T64" fmla="*/ 256307 w 410"/>
                <a:gd name="T65" fmla="*/ 182853 h 589"/>
                <a:gd name="T66" fmla="*/ 85436 w 410"/>
                <a:gd name="T67" fmla="*/ 125668 h 589"/>
                <a:gd name="T68" fmla="*/ 94757 w 410"/>
                <a:gd name="T69" fmla="*/ 133433 h 589"/>
                <a:gd name="T70" fmla="*/ 192619 w 410"/>
                <a:gd name="T71" fmla="*/ 145435 h 589"/>
                <a:gd name="T72" fmla="*/ 192619 w 410"/>
                <a:gd name="T73" fmla="*/ 156733 h 589"/>
                <a:gd name="T74" fmla="*/ 94757 w 410"/>
                <a:gd name="T75" fmla="*/ 168733 h 589"/>
                <a:gd name="T76" fmla="*/ 90097 w 410"/>
                <a:gd name="T77" fmla="*/ 178617 h 589"/>
                <a:gd name="T78" fmla="*/ 62136 w 410"/>
                <a:gd name="T79" fmla="*/ 155319 h 58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10"/>
                <a:gd name="T121" fmla="*/ 0 h 589"/>
                <a:gd name="T122" fmla="*/ 410 w 410"/>
                <a:gd name="T123" fmla="*/ 589 h 58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10" h="589">
                  <a:moveTo>
                    <a:pt x="402" y="229"/>
                  </a:moveTo>
                  <a:cubicBezTo>
                    <a:pt x="397" y="229"/>
                    <a:pt x="394" y="233"/>
                    <a:pt x="394" y="237"/>
                  </a:cubicBezTo>
                  <a:cubicBezTo>
                    <a:pt x="394" y="549"/>
                    <a:pt x="394" y="549"/>
                    <a:pt x="394" y="549"/>
                  </a:cubicBezTo>
                  <a:cubicBezTo>
                    <a:pt x="394" y="563"/>
                    <a:pt x="383" y="573"/>
                    <a:pt x="370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27" y="573"/>
                    <a:pt x="17" y="563"/>
                    <a:pt x="16" y="549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7" y="101"/>
                    <a:pt x="101" y="16"/>
                    <a:pt x="205" y="16"/>
                  </a:cubicBezTo>
                  <a:cubicBezTo>
                    <a:pt x="309" y="16"/>
                    <a:pt x="394" y="101"/>
                    <a:pt x="394" y="205"/>
                  </a:cubicBezTo>
                  <a:cubicBezTo>
                    <a:pt x="394" y="209"/>
                    <a:pt x="397" y="213"/>
                    <a:pt x="402" y="213"/>
                  </a:cubicBezTo>
                  <a:cubicBezTo>
                    <a:pt x="406" y="213"/>
                    <a:pt x="410" y="209"/>
                    <a:pt x="410" y="205"/>
                  </a:cubicBezTo>
                  <a:cubicBezTo>
                    <a:pt x="410" y="205"/>
                    <a:pt x="410" y="205"/>
                    <a:pt x="410" y="205"/>
                  </a:cubicBezTo>
                  <a:cubicBezTo>
                    <a:pt x="410" y="92"/>
                    <a:pt x="318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1" y="571"/>
                    <a:pt x="18" y="589"/>
                    <a:pt x="41" y="589"/>
                  </a:cubicBezTo>
                  <a:cubicBezTo>
                    <a:pt x="370" y="589"/>
                    <a:pt x="370" y="589"/>
                    <a:pt x="370" y="589"/>
                  </a:cubicBezTo>
                  <a:cubicBezTo>
                    <a:pt x="392" y="589"/>
                    <a:pt x="410" y="571"/>
                    <a:pt x="410" y="549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0" y="233"/>
                    <a:pt x="406" y="229"/>
                    <a:pt x="402" y="229"/>
                  </a:cubicBezTo>
                  <a:moveTo>
                    <a:pt x="331" y="160"/>
                  </a:moveTo>
                  <a:cubicBezTo>
                    <a:pt x="300" y="130"/>
                    <a:pt x="300" y="130"/>
                    <a:pt x="300" y="130"/>
                  </a:cubicBezTo>
                  <a:cubicBezTo>
                    <a:pt x="297" y="126"/>
                    <a:pt x="292" y="126"/>
                    <a:pt x="289" y="130"/>
                  </a:cubicBezTo>
                  <a:cubicBezTo>
                    <a:pt x="285" y="133"/>
                    <a:pt x="285" y="138"/>
                    <a:pt x="289" y="141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57" y="158"/>
                    <a:pt x="154" y="162"/>
                    <a:pt x="154" y="166"/>
                  </a:cubicBezTo>
                  <a:cubicBezTo>
                    <a:pt x="154" y="170"/>
                    <a:pt x="157" y="174"/>
                    <a:pt x="162" y="174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289" y="191"/>
                    <a:pt x="289" y="191"/>
                    <a:pt x="289" y="191"/>
                  </a:cubicBezTo>
                  <a:cubicBezTo>
                    <a:pt x="285" y="194"/>
                    <a:pt x="285" y="199"/>
                    <a:pt x="289" y="202"/>
                  </a:cubicBezTo>
                  <a:cubicBezTo>
                    <a:pt x="290" y="204"/>
                    <a:pt x="292" y="205"/>
                    <a:pt x="294" y="205"/>
                  </a:cubicBezTo>
                  <a:cubicBezTo>
                    <a:pt x="296" y="205"/>
                    <a:pt x="298" y="204"/>
                    <a:pt x="300" y="202"/>
                  </a:cubicBezTo>
                  <a:cubicBezTo>
                    <a:pt x="331" y="172"/>
                    <a:pt x="331" y="172"/>
                    <a:pt x="331" y="172"/>
                  </a:cubicBezTo>
                  <a:cubicBezTo>
                    <a:pt x="334" y="168"/>
                    <a:pt x="334" y="163"/>
                    <a:pt x="331" y="160"/>
                  </a:cubicBezTo>
                  <a:moveTo>
                    <a:pt x="80" y="113"/>
                  </a:moveTo>
                  <a:cubicBezTo>
                    <a:pt x="110" y="82"/>
                    <a:pt x="110" y="82"/>
                    <a:pt x="110" y="82"/>
                  </a:cubicBezTo>
                  <a:cubicBezTo>
                    <a:pt x="114" y="79"/>
                    <a:pt x="119" y="79"/>
                    <a:pt x="122" y="82"/>
                  </a:cubicBezTo>
                  <a:cubicBezTo>
                    <a:pt x="125" y="85"/>
                    <a:pt x="125" y="90"/>
                    <a:pt x="122" y="93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53" y="110"/>
                    <a:pt x="256" y="114"/>
                    <a:pt x="256" y="118"/>
                  </a:cubicBezTo>
                  <a:cubicBezTo>
                    <a:pt x="256" y="123"/>
                    <a:pt x="253" y="126"/>
                    <a:pt x="248" y="126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25" y="146"/>
                    <a:pt x="125" y="151"/>
                    <a:pt x="122" y="155"/>
                  </a:cubicBezTo>
                  <a:cubicBezTo>
                    <a:pt x="120" y="156"/>
                    <a:pt x="118" y="157"/>
                    <a:pt x="116" y="157"/>
                  </a:cubicBezTo>
                  <a:cubicBezTo>
                    <a:pt x="114" y="157"/>
                    <a:pt x="112" y="156"/>
                    <a:pt x="110" y="155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77" y="121"/>
                    <a:pt x="77" y="116"/>
                    <a:pt x="80" y="113"/>
                  </a:cubicBezTo>
                  <a:moveTo>
                    <a:pt x="330" y="259"/>
                  </a:moveTo>
                  <a:cubicBezTo>
                    <a:pt x="300" y="228"/>
                    <a:pt x="300" y="228"/>
                    <a:pt x="300" y="228"/>
                  </a:cubicBezTo>
                  <a:cubicBezTo>
                    <a:pt x="296" y="225"/>
                    <a:pt x="291" y="225"/>
                    <a:pt x="288" y="228"/>
                  </a:cubicBezTo>
                  <a:cubicBezTo>
                    <a:pt x="285" y="231"/>
                    <a:pt x="285" y="236"/>
                    <a:pt x="288" y="239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57" y="256"/>
                    <a:pt x="153" y="260"/>
                    <a:pt x="153" y="264"/>
                  </a:cubicBezTo>
                  <a:cubicBezTo>
                    <a:pt x="153" y="269"/>
                    <a:pt x="157" y="272"/>
                    <a:pt x="161" y="272"/>
                  </a:cubicBezTo>
                  <a:cubicBezTo>
                    <a:pt x="305" y="272"/>
                    <a:pt x="305" y="272"/>
                    <a:pt x="305" y="272"/>
                  </a:cubicBezTo>
                  <a:cubicBezTo>
                    <a:pt x="288" y="289"/>
                    <a:pt x="288" y="289"/>
                    <a:pt x="288" y="289"/>
                  </a:cubicBezTo>
                  <a:cubicBezTo>
                    <a:pt x="285" y="292"/>
                    <a:pt x="285" y="297"/>
                    <a:pt x="288" y="300"/>
                  </a:cubicBezTo>
                  <a:cubicBezTo>
                    <a:pt x="290" y="302"/>
                    <a:pt x="292" y="303"/>
                    <a:pt x="294" y="303"/>
                  </a:cubicBezTo>
                  <a:cubicBezTo>
                    <a:pt x="296" y="303"/>
                    <a:pt x="298" y="302"/>
                    <a:pt x="300" y="30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33" y="267"/>
                    <a:pt x="333" y="262"/>
                    <a:pt x="330" y="259"/>
                  </a:cubicBezTo>
                  <a:moveTo>
                    <a:pt x="80" y="209"/>
                  </a:moveTo>
                  <a:cubicBezTo>
                    <a:pt x="110" y="178"/>
                    <a:pt x="110" y="178"/>
                    <a:pt x="110" y="178"/>
                  </a:cubicBezTo>
                  <a:cubicBezTo>
                    <a:pt x="114" y="175"/>
                    <a:pt x="119" y="175"/>
                    <a:pt x="122" y="178"/>
                  </a:cubicBezTo>
                  <a:cubicBezTo>
                    <a:pt x="125" y="181"/>
                    <a:pt x="125" y="186"/>
                    <a:pt x="122" y="189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53" y="206"/>
                    <a:pt x="256" y="210"/>
                    <a:pt x="256" y="214"/>
                  </a:cubicBezTo>
                  <a:cubicBezTo>
                    <a:pt x="256" y="219"/>
                    <a:pt x="253" y="222"/>
                    <a:pt x="248" y="222"/>
                  </a:cubicBezTo>
                  <a:cubicBezTo>
                    <a:pt x="105" y="222"/>
                    <a:pt x="105" y="222"/>
                    <a:pt x="105" y="222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5" y="242"/>
                    <a:pt x="125" y="247"/>
                    <a:pt x="122" y="251"/>
                  </a:cubicBezTo>
                  <a:cubicBezTo>
                    <a:pt x="120" y="252"/>
                    <a:pt x="118" y="253"/>
                    <a:pt x="116" y="253"/>
                  </a:cubicBezTo>
                  <a:cubicBezTo>
                    <a:pt x="114" y="253"/>
                    <a:pt x="112" y="252"/>
                    <a:pt x="110" y="251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7" y="217"/>
                    <a:pt x="77" y="212"/>
                    <a:pt x="80" y="20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1080000" anchor="ctr"/>
            <a:lstStyle/>
            <a:p>
              <a:endParaRPr lang="en-US" sz="1800"/>
            </a:p>
          </p:txBody>
        </p:sp>
      </p:grpSp>
      <p:cxnSp>
        <p:nvCxnSpPr>
          <p:cNvPr id="58" name="Straight Arrow Connector 57"/>
          <p:cNvCxnSpPr>
            <a:cxnSpLocks/>
          </p:cNvCxnSpPr>
          <p:nvPr/>
        </p:nvCxnSpPr>
        <p:spPr bwMode="auto">
          <a:xfrm>
            <a:off x="8533913" y="2850630"/>
            <a:ext cx="2588223" cy="1820"/>
          </a:xfrm>
          <a:prstGeom prst="straightConnector1">
            <a:avLst/>
          </a:prstGeom>
          <a:solidFill>
            <a:schemeClr val="accent1"/>
          </a:solidFill>
          <a:ln w="76200" cap="flat" cmpd="dbl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6" name="Freeform 6"/>
          <p:cNvSpPr>
            <a:spLocks noChangeAspect="1" noEditPoints="1"/>
          </p:cNvSpPr>
          <p:nvPr/>
        </p:nvSpPr>
        <p:spPr bwMode="auto">
          <a:xfrm>
            <a:off x="10848760" y="1421452"/>
            <a:ext cx="519112" cy="825653"/>
          </a:xfrm>
          <a:custGeom>
            <a:avLst/>
            <a:gdLst>
              <a:gd name="T0" fmla="*/ 2147483646 w 241"/>
              <a:gd name="T1" fmla="*/ 2147483646 h 383"/>
              <a:gd name="T2" fmla="*/ 2147483646 w 241"/>
              <a:gd name="T3" fmla="*/ 2147483646 h 383"/>
              <a:gd name="T4" fmla="*/ 2147483646 w 241"/>
              <a:gd name="T5" fmla="*/ 2147483646 h 383"/>
              <a:gd name="T6" fmla="*/ 2147483646 w 241"/>
              <a:gd name="T7" fmla="*/ 2147483646 h 383"/>
              <a:gd name="T8" fmla="*/ 2147483646 w 241"/>
              <a:gd name="T9" fmla="*/ 2147483646 h 383"/>
              <a:gd name="T10" fmla="*/ 2147483646 w 241"/>
              <a:gd name="T11" fmla="*/ 2147483646 h 383"/>
              <a:gd name="T12" fmla="*/ 2147483646 w 241"/>
              <a:gd name="T13" fmla="*/ 2147483646 h 383"/>
              <a:gd name="T14" fmla="*/ 2147483646 w 241"/>
              <a:gd name="T15" fmla="*/ 2147483646 h 383"/>
              <a:gd name="T16" fmla="*/ 2147483646 w 241"/>
              <a:gd name="T17" fmla="*/ 0 h 383"/>
              <a:gd name="T18" fmla="*/ 2147483646 w 241"/>
              <a:gd name="T19" fmla="*/ 0 h 383"/>
              <a:gd name="T20" fmla="*/ 0 w 241"/>
              <a:gd name="T21" fmla="*/ 2147483646 h 383"/>
              <a:gd name="T22" fmla="*/ 0 w 241"/>
              <a:gd name="T23" fmla="*/ 2147483646 h 383"/>
              <a:gd name="T24" fmla="*/ 2147483646 w 241"/>
              <a:gd name="T25" fmla="*/ 2147483646 h 383"/>
              <a:gd name="T26" fmla="*/ 2147483646 w 241"/>
              <a:gd name="T27" fmla="*/ 2147483646 h 383"/>
              <a:gd name="T28" fmla="*/ 2147483646 w 241"/>
              <a:gd name="T29" fmla="*/ 2147483646 h 383"/>
              <a:gd name="T30" fmla="*/ 2147483646 w 241"/>
              <a:gd name="T31" fmla="*/ 2147483646 h 383"/>
              <a:gd name="T32" fmla="*/ 2147483646 w 241"/>
              <a:gd name="T33" fmla="*/ 2147483646 h 383"/>
              <a:gd name="T34" fmla="*/ 2147483646 w 241"/>
              <a:gd name="T35" fmla="*/ 2147483646 h 383"/>
              <a:gd name="T36" fmla="*/ 2147483646 w 241"/>
              <a:gd name="T37" fmla="*/ 2147483646 h 383"/>
              <a:gd name="T38" fmla="*/ 2147483646 w 241"/>
              <a:gd name="T39" fmla="*/ 2147483646 h 383"/>
              <a:gd name="T40" fmla="*/ 2147483646 w 241"/>
              <a:gd name="T41" fmla="*/ 2147483646 h 383"/>
              <a:gd name="T42" fmla="*/ 2147483646 w 241"/>
              <a:gd name="T43" fmla="*/ 2147483646 h 383"/>
              <a:gd name="T44" fmla="*/ 2147483646 w 241"/>
              <a:gd name="T45" fmla="*/ 2147483646 h 383"/>
              <a:gd name="T46" fmla="*/ 2147483646 w 241"/>
              <a:gd name="T47" fmla="*/ 2147483646 h 383"/>
              <a:gd name="T48" fmla="*/ 2147483646 w 241"/>
              <a:gd name="T49" fmla="*/ 2147483646 h 383"/>
              <a:gd name="T50" fmla="*/ 2147483646 w 241"/>
              <a:gd name="T51" fmla="*/ 2147483646 h 383"/>
              <a:gd name="T52" fmla="*/ 2147483646 w 241"/>
              <a:gd name="T53" fmla="*/ 2147483646 h 383"/>
              <a:gd name="T54" fmla="*/ 2147483646 w 241"/>
              <a:gd name="T55" fmla="*/ 2147483646 h 383"/>
              <a:gd name="T56" fmla="*/ 2147483646 w 241"/>
              <a:gd name="T57" fmla="*/ 2147483646 h 383"/>
              <a:gd name="T58" fmla="*/ 2147483646 w 241"/>
              <a:gd name="T59" fmla="*/ 2147483646 h 383"/>
              <a:gd name="T60" fmla="*/ 2147483646 w 241"/>
              <a:gd name="T61" fmla="*/ 2147483646 h 383"/>
              <a:gd name="T62" fmla="*/ 2147483646 w 241"/>
              <a:gd name="T63" fmla="*/ 2147483646 h 383"/>
              <a:gd name="T64" fmla="*/ 2147483646 w 241"/>
              <a:gd name="T65" fmla="*/ 2147483646 h 383"/>
              <a:gd name="T66" fmla="*/ 2147483646 w 241"/>
              <a:gd name="T67" fmla="*/ 2147483646 h 383"/>
              <a:gd name="T68" fmla="*/ 2147483646 w 241"/>
              <a:gd name="T69" fmla="*/ 2147483646 h 383"/>
              <a:gd name="T70" fmla="*/ 2147483646 w 241"/>
              <a:gd name="T71" fmla="*/ 2147483646 h 383"/>
              <a:gd name="T72" fmla="*/ 2147483646 w 241"/>
              <a:gd name="T73" fmla="*/ 2147483646 h 383"/>
              <a:gd name="T74" fmla="*/ 2147483646 w 241"/>
              <a:gd name="T75" fmla="*/ 2147483646 h 383"/>
              <a:gd name="T76" fmla="*/ 2147483646 w 241"/>
              <a:gd name="T77" fmla="*/ 2147483646 h 383"/>
              <a:gd name="T78" fmla="*/ 2147483646 w 241"/>
              <a:gd name="T79" fmla="*/ 2147483646 h 383"/>
              <a:gd name="T80" fmla="*/ 2147483646 w 241"/>
              <a:gd name="T81" fmla="*/ 2147483646 h 383"/>
              <a:gd name="T82" fmla="*/ 2147483646 w 241"/>
              <a:gd name="T83" fmla="*/ 2147483646 h 383"/>
              <a:gd name="T84" fmla="*/ 2147483646 w 241"/>
              <a:gd name="T85" fmla="*/ 2147483646 h 383"/>
              <a:gd name="T86" fmla="*/ 2147483646 w 241"/>
              <a:gd name="T87" fmla="*/ 2147483646 h 383"/>
              <a:gd name="T88" fmla="*/ 2147483646 w 241"/>
              <a:gd name="T89" fmla="*/ 2147483646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4" name="Straight Arrow Connector 33"/>
          <p:cNvCxnSpPr>
            <a:cxnSpLocks/>
          </p:cNvCxnSpPr>
          <p:nvPr/>
        </p:nvCxnSpPr>
        <p:spPr bwMode="auto">
          <a:xfrm flipH="1">
            <a:off x="1031654" y="3449434"/>
            <a:ext cx="24899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454940" y="3139576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2. RI UL indication</a:t>
            </a:r>
          </a:p>
        </p:txBody>
      </p:sp>
      <p:cxnSp>
        <p:nvCxnSpPr>
          <p:cNvPr id="36" name="Straight Arrow Connector 35"/>
          <p:cNvCxnSpPr>
            <a:cxnSpLocks/>
          </p:cNvCxnSpPr>
          <p:nvPr/>
        </p:nvCxnSpPr>
        <p:spPr bwMode="auto">
          <a:xfrm flipH="1">
            <a:off x="1033961" y="4539211"/>
            <a:ext cx="24899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1457247" y="4229353"/>
            <a:ext cx="1641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4. RI DL indication</a:t>
            </a:r>
          </a:p>
        </p:txBody>
      </p:sp>
    </p:spTree>
    <p:extLst>
      <p:ext uri="{BB962C8B-B14F-4D97-AF65-F5344CB8AC3E}">
        <p14:creationId xmlns:p14="http://schemas.microsoft.com/office/powerpoint/2010/main" val="25052354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791</TotalTime>
  <Words>964</Words>
  <Application>Microsoft Office PowerPoint</Application>
  <PresentationFormat>Widescreen</PresentationFormat>
  <Paragraphs>185</Paragraphs>
  <Slides>18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Wingdings</vt:lpstr>
      <vt:lpstr>MS PGothic</vt:lpstr>
      <vt:lpstr>Ericsson Capital TT</vt:lpstr>
      <vt:lpstr>Arial</vt:lpstr>
      <vt:lpstr>PresentationTemplate2011</vt:lpstr>
      <vt:lpstr>Discussion on eVOLP Solutions</vt:lpstr>
      <vt:lpstr>Overview</vt:lpstr>
      <vt:lpstr>Solution 6.1: Before &amp; At Setup</vt:lpstr>
      <vt:lpstr>Solution 6.1: Static Session</vt:lpstr>
      <vt:lpstr>Solution 6.1: Adaptive Session</vt:lpstr>
      <vt:lpstr>Solution 6.1: Remote SRVCC</vt:lpstr>
      <vt:lpstr>Solution 6.1: Evaluation</vt:lpstr>
      <vt:lpstr>Solution 6.2: Before &amp; At Setup</vt:lpstr>
      <vt:lpstr>Solution 6.2: Static Session</vt:lpstr>
      <vt:lpstr>Solution 6.2: Adaptive Session</vt:lpstr>
      <vt:lpstr>Solution 6.2: Remote SRVCC</vt:lpstr>
      <vt:lpstr>Solution 6.2: Evaluation</vt:lpstr>
      <vt:lpstr>Solution 6.3: Before &amp; At Setup</vt:lpstr>
      <vt:lpstr>Solution 6.3: Static Session</vt:lpstr>
      <vt:lpstr>Solution 6.3: Adaptive Session</vt:lpstr>
      <vt:lpstr>Solution 6.3: Remote SRVCC</vt:lpstr>
      <vt:lpstr>Solution 6.3: Evaluation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eVOLP Solutions</dc:title>
  <dc:creator>Bo Burman</dc:creator>
  <cp:keywords/>
  <dc:description>Rev PA1</dc:description>
  <cp:lastModifiedBy>Bo Burman after SA4#93</cp:lastModifiedBy>
  <cp:revision>54</cp:revision>
  <dcterms:created xsi:type="dcterms:W3CDTF">2017-06-05T09:24:35Z</dcterms:created>
  <dcterms:modified xsi:type="dcterms:W3CDTF">2017-06-06T00:48:19Z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Commercial in confidence</vt:lpwstr>
  </property>
  <property fmtid="{D5CDD505-2E9C-101B-9397-08002B2CF9AE}" pid="30" name="RightFooterField">
    <vt:lpwstr>Discussion on eVOLP Solutions</vt:lpwstr>
  </property>
  <property fmtid="{D5CDD505-2E9C-101B-9397-08002B2CF9AE}" pid="31" name="RightFooterField2">
    <vt:lpwstr>2017-06-05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Bo Burman</vt:lpwstr>
  </property>
  <property fmtid="{D5CDD505-2E9C-101B-9397-08002B2CF9AE}" pid="38" name="ApprovedBy">
    <vt:lpwstr>Bo Burman</vt:lpwstr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</vt:lpwstr>
  </property>
  <property fmtid="{D5CDD505-2E9C-101B-9397-08002B2CF9AE}" pid="43" name="Title">
    <vt:lpwstr>Discussion on eVOLP Solutions</vt:lpwstr>
  </property>
  <property fmtid="{D5CDD505-2E9C-101B-9397-08002B2CF9AE}" pid="44" name="Date">
    <vt:lpwstr>2017-06-05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