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FD33F-BD53-4C91-820E-F4CA557B49FA}" type="datetimeFigureOut">
              <a:rPr lang="en-GB" smtClean="0"/>
              <a:t>18/12/2023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5381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FD33F-BD53-4C91-820E-F4CA557B49FA}" type="datetimeFigureOut">
              <a:rPr lang="en-GB" smtClean="0"/>
              <a:t>18/12/2023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1387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FD33F-BD53-4C91-820E-F4CA557B49FA}" type="datetimeFigureOut">
              <a:rPr lang="en-GB" smtClean="0"/>
              <a:t>18/12/2023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079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부제목 2">
            <a:extLst>
              <a:ext uri="{FF2B5EF4-FFF2-40B4-BE49-F238E27FC236}">
                <a16:creationId xmlns:a16="http://schemas.microsoft.com/office/drawing/2014/main" id="{F5D85323-5137-48B4-AF1F-864E3C6A3DD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41182" y="2587443"/>
            <a:ext cx="8420100" cy="446466"/>
          </a:xfrm>
          <a:prstGeom prst="rect">
            <a:avLst/>
          </a:prstGeom>
        </p:spPr>
        <p:txBody>
          <a:bodyPr vert="horz" wrap="none" lIns="0" tIns="45720" rIns="91440" bIns="45720" rtlCol="0" anchor="ctr" anchorCtr="0">
            <a:noAutofit/>
          </a:bodyPr>
          <a:lstStyle>
            <a:lvl1pPr marL="0" indent="0">
              <a:buNone/>
              <a:defRPr lang="ko-KR" altLang="en-US" sz="3000" b="1" spc="0" baseline="0">
                <a:ln cmpd="sng">
                  <a:noFill/>
                </a:ln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lvl="0" indent="-228600" fontAlgn="t" latinLnBrk="0">
              <a:spcBef>
                <a:spcPct val="0"/>
              </a:spcBef>
            </a:pPr>
            <a:r>
              <a:rPr lang="en-US" altLang="ko-KR" dirty="0"/>
              <a:t>Subtitle here</a:t>
            </a:r>
          </a:p>
        </p:txBody>
      </p:sp>
      <p:sp>
        <p:nvSpPr>
          <p:cNvPr id="9" name="텍스트 개체 틀 2">
            <a:extLst>
              <a:ext uri="{FF2B5EF4-FFF2-40B4-BE49-F238E27FC236}">
                <a16:creationId xmlns:a16="http://schemas.microsoft.com/office/drawing/2014/main" id="{93A6A503-A699-45F7-937C-A305007B23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41182" y="1746167"/>
            <a:ext cx="8420100" cy="78483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5000" b="1"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ko-KR" dirty="0"/>
              <a:t>Write Your Main Title</a:t>
            </a:r>
            <a:endParaRPr lang="ko-KR" altLang="en-US" dirty="0"/>
          </a:p>
        </p:txBody>
      </p:sp>
      <p:pic>
        <p:nvPicPr>
          <p:cNvPr id="10" name="그래픽 9">
            <a:extLst>
              <a:ext uri="{FF2B5EF4-FFF2-40B4-BE49-F238E27FC236}">
                <a16:creationId xmlns:a16="http://schemas.microsoft.com/office/drawing/2014/main" id="{D43F5BA6-BDBA-4409-AB3B-EBCB162F77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0140" y="364503"/>
            <a:ext cx="2298582" cy="241956"/>
          </a:xfrm>
          <a:prstGeom prst="rect">
            <a:avLst/>
          </a:prstGeom>
        </p:spPr>
      </p:pic>
      <p:sp>
        <p:nvSpPr>
          <p:cNvPr id="15" name="텍스트 개체 틀 14">
            <a:extLst>
              <a:ext uri="{FF2B5EF4-FFF2-40B4-BE49-F238E27FC236}">
                <a16:creationId xmlns:a16="http://schemas.microsoft.com/office/drawing/2014/main" id="{9A34DD8E-4C6A-4BD4-BA64-C9ACB1132BA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0707" y="4510672"/>
            <a:ext cx="4259014" cy="27238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3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 dirty="0"/>
              <a:t>Organization</a:t>
            </a:r>
            <a:r>
              <a:rPr lang="ko-KR" altLang="en-US" dirty="0"/>
              <a:t> </a:t>
            </a:r>
            <a:r>
              <a:rPr lang="en-US" altLang="ko-KR" dirty="0"/>
              <a:t>/</a:t>
            </a:r>
            <a:r>
              <a:rPr lang="ko-KR" altLang="en-US" dirty="0"/>
              <a:t> </a:t>
            </a:r>
            <a:r>
              <a:rPr lang="en-US" altLang="ko-KR" dirty="0"/>
              <a:t>Name</a:t>
            </a:r>
            <a:endParaRPr lang="ko-KR" altLang="en-US" dirty="0"/>
          </a:p>
        </p:txBody>
      </p:sp>
      <p:sp>
        <p:nvSpPr>
          <p:cNvPr id="16" name="텍스트 개체 틀 14">
            <a:extLst>
              <a:ext uri="{FF2B5EF4-FFF2-40B4-BE49-F238E27FC236}">
                <a16:creationId xmlns:a16="http://schemas.microsoft.com/office/drawing/2014/main" id="{CE0422AF-60D7-48BF-B194-1C11A9FFB6B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50707" y="4809763"/>
            <a:ext cx="4259014" cy="27238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sz="13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 dirty="0"/>
              <a:t>Date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743525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dy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8D6D72-1504-4573-BDE6-162E9BE3641F}"/>
              </a:ext>
            </a:extLst>
          </p:cNvPr>
          <p:cNvSpPr txBox="1"/>
          <p:nvPr userDrawn="1"/>
        </p:nvSpPr>
        <p:spPr>
          <a:xfrm>
            <a:off x="53784" y="6620749"/>
            <a:ext cx="6097384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ko-KR" sz="700" b="1" dirty="0">
                <a:solidFill>
                  <a:srgbClr val="A4A8A9"/>
                </a:solidFill>
              </a:rPr>
              <a:t>2022 Samsung Research. All rights reserved</a:t>
            </a:r>
          </a:p>
        </p:txBody>
      </p:sp>
      <p:pic>
        <p:nvPicPr>
          <p:cNvPr id="4" name="그래픽 3">
            <a:extLst>
              <a:ext uri="{FF2B5EF4-FFF2-40B4-BE49-F238E27FC236}">
                <a16:creationId xmlns:a16="http://schemas.microsoft.com/office/drawing/2014/main" id="{E3CC8A10-F08E-4C19-A4E2-CBBA324B68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271138" y="241344"/>
            <a:ext cx="1683993" cy="177263"/>
          </a:xfrm>
          <a:prstGeom prst="rect">
            <a:avLst/>
          </a:prstGeom>
        </p:spPr>
      </p:pic>
      <p:sp>
        <p:nvSpPr>
          <p:cNvPr id="5" name="제목 1">
            <a:extLst>
              <a:ext uri="{FF2B5EF4-FFF2-40B4-BE49-F238E27FC236}">
                <a16:creationId xmlns:a16="http://schemas.microsoft.com/office/drawing/2014/main" id="{2C2DBC20-BF68-4C7B-AF44-5055953AEC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39621" y="233344"/>
            <a:ext cx="7404279" cy="461315"/>
          </a:xfrm>
          <a:prstGeom prst="rect">
            <a:avLst/>
          </a:prstGeom>
        </p:spPr>
        <p:txBody>
          <a:bodyPr wrap="none" lIns="0" anchor="ctr"/>
          <a:lstStyle>
            <a:lvl1pPr>
              <a:defRPr sz="2700" b="1"/>
            </a:lvl1pPr>
          </a:lstStyle>
          <a:p>
            <a:r>
              <a:rPr lang="en-US" altLang="ko-KR" dirty="0"/>
              <a:t>Insert your section title</a:t>
            </a:r>
            <a:endParaRPr lang="ko-KR" altLang="en-US" dirty="0"/>
          </a:p>
        </p:txBody>
      </p:sp>
      <p:sp>
        <p:nvSpPr>
          <p:cNvPr id="7" name="내용 개체 틀 2">
            <a:extLst>
              <a:ext uri="{FF2B5EF4-FFF2-40B4-BE49-F238E27FC236}">
                <a16:creationId xmlns:a16="http://schemas.microsoft.com/office/drawing/2014/main" id="{87A1DC18-FCD8-4E19-9701-70263FDCBF46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490537" y="2156460"/>
            <a:ext cx="11219325" cy="4050030"/>
          </a:xfrm>
          <a:prstGeom prst="rect">
            <a:avLst/>
          </a:prstGeom>
        </p:spPr>
        <p:txBody>
          <a:bodyPr lIns="90000" rIns="90000"/>
          <a:lstStyle>
            <a:lvl1pPr marL="0" indent="0" latinLnBrk="0">
              <a:buFontTx/>
              <a:buNone/>
              <a:defRPr lang="ko-KR" altLang="en-US" sz="1800" spc="-30" baseline="0">
                <a:solidFill>
                  <a:schemeClr val="bg1"/>
                </a:solidFill>
              </a:defRPr>
            </a:lvl1pPr>
            <a:lvl2pPr>
              <a:defRPr lang="ko-KR" altLang="en-US"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ko-KR" altLang="en-US"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8" name="텍스트 개체 틀 11">
            <a:extLst>
              <a:ext uri="{FF2B5EF4-FFF2-40B4-BE49-F238E27FC236}">
                <a16:creationId xmlns:a16="http://schemas.microsoft.com/office/drawing/2014/main" id="{414A88EC-1E1E-4B64-8F53-5C67ABFBE9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0537" y="1244227"/>
            <a:ext cx="11219325" cy="641723"/>
          </a:xfrm>
          <a:prstGeom prst="rect">
            <a:avLst/>
          </a:prstGeom>
        </p:spPr>
        <p:txBody>
          <a:bodyPr/>
          <a:lstStyle>
            <a:lvl1pPr marL="361950" indent="-361950">
              <a:lnSpc>
                <a:spcPct val="100000"/>
              </a:lnSpc>
              <a:buSzPct val="70000"/>
              <a:buFontTx/>
              <a:buBlip>
                <a:blip r:embed="rId4"/>
              </a:buBlip>
              <a:defRPr sz="3500" b="1"/>
            </a:lvl1pPr>
          </a:lstStyle>
          <a:p>
            <a:pPr lvl="0"/>
            <a:r>
              <a:rPr lang="en-US" altLang="ko-KR" dirty="0"/>
              <a:t>Write text here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6073F519-FE2F-4755-94E1-AD4297862D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802"/>
          <a:stretch/>
        </p:blipFill>
        <p:spPr>
          <a:xfrm>
            <a:off x="2467" y="0"/>
            <a:ext cx="12187066" cy="973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258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FD33F-BD53-4C91-820E-F4CA557B49FA}" type="datetimeFigureOut">
              <a:rPr lang="en-GB" smtClean="0"/>
              <a:t>18/12/2023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299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FD33F-BD53-4C91-820E-F4CA557B49FA}" type="datetimeFigureOut">
              <a:rPr lang="en-GB" smtClean="0"/>
              <a:t>18/12/2023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6398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FD33F-BD53-4C91-820E-F4CA557B49FA}" type="datetimeFigureOut">
              <a:rPr lang="en-GB" smtClean="0"/>
              <a:t>18/12/2023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9243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FD33F-BD53-4C91-820E-F4CA557B49FA}" type="datetimeFigureOut">
              <a:rPr lang="en-GB" smtClean="0"/>
              <a:t>18/12/2023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6336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FD33F-BD53-4C91-820E-F4CA557B49FA}" type="datetimeFigureOut">
              <a:rPr lang="en-GB" smtClean="0"/>
              <a:t>18/12/2023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088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FD33F-BD53-4C91-820E-F4CA557B49FA}" type="datetimeFigureOut">
              <a:rPr lang="en-GB" smtClean="0"/>
              <a:t>18/12/2023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180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FD33F-BD53-4C91-820E-F4CA557B49FA}" type="datetimeFigureOut">
              <a:rPr lang="en-GB" smtClean="0"/>
              <a:t>18/12/2023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912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FD33F-BD53-4C91-820E-F4CA557B49FA}" type="datetimeFigureOut">
              <a:rPr lang="en-GB" smtClean="0"/>
              <a:t>18/12/2023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1539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FD33F-BD53-4C91-820E-F4CA557B49FA}" type="datetimeFigureOut">
              <a:rPr lang="en-GB" smtClean="0"/>
              <a:t>18/12/2023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641F4-F3CF-4F2B-BA16-BE09659FEA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2931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부제목 1">
            <a:extLst>
              <a:ext uri="{FF2B5EF4-FFF2-40B4-BE49-F238E27FC236}">
                <a16:creationId xmlns:a16="http://schemas.microsoft.com/office/drawing/2014/main" id="{04860482-CE4B-4FB1-BA7C-D5C20F8FC2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5786" y="2536137"/>
            <a:ext cx="11427544" cy="82137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endParaRPr lang="ko-KR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3C24EFD-B489-405E-AA53-F5020574FF0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41182" y="1118508"/>
            <a:ext cx="11029534" cy="108585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ko-KR" sz="3600" dirty="0" smtClean="0"/>
              <a:t>[FS_AI4Media] </a:t>
            </a:r>
            <a:r>
              <a:rPr lang="en-US" altLang="ko-KR" sz="3600" dirty="0">
                <a:latin typeface="Calibri" panose="020F0502020204030204" pitchFamily="34" charset="0"/>
                <a:cs typeface="Calibri" panose="020F0502020204030204" pitchFamily="34" charset="0"/>
              </a:rPr>
              <a:t>Rel-19 Planning and Rel-18 Completion</a:t>
            </a:r>
            <a:endParaRPr lang="en-US" altLang="ko-KR" sz="3600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0A29539-8336-4B87-974D-E68C6078AB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ko-KR" dirty="0" smtClean="0"/>
              <a:t>Eric Yip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7CC9A1-E399-44B3-8811-62A60B03B18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 dirty="0" smtClean="0"/>
              <a:t>2023</a:t>
            </a:r>
            <a:r>
              <a:rPr lang="ko-KR" altLang="en-US" dirty="0" smtClean="0"/>
              <a:t>년 </a:t>
            </a:r>
            <a:r>
              <a:rPr lang="en-US" altLang="ko-KR" dirty="0" smtClean="0"/>
              <a:t>12</a:t>
            </a:r>
            <a:r>
              <a:rPr lang="ko-KR" altLang="en-US" dirty="0" smtClean="0"/>
              <a:t>월 </a:t>
            </a:r>
            <a:r>
              <a:rPr lang="en-US" altLang="ko-KR" dirty="0" smtClean="0"/>
              <a:t>12</a:t>
            </a:r>
            <a:r>
              <a:rPr lang="ko-KR" altLang="en-US" dirty="0" smtClean="0"/>
              <a:t>일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3833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6" name="Straight Connector 105"/>
          <p:cNvCxnSpPr>
            <a:stCxn id="104" idx="4"/>
          </p:cNvCxnSpPr>
          <p:nvPr/>
        </p:nvCxnSpPr>
        <p:spPr>
          <a:xfrm>
            <a:off x="6917004" y="2066099"/>
            <a:ext cx="0" cy="4442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>
            <a:extLst>
              <a:ext uri="{FF2B5EF4-FFF2-40B4-BE49-F238E27FC236}">
                <a16:creationId xmlns:a16="http://schemas.microsoft.com/office/drawing/2014/main" id="{40A00E47-0CC1-4B9F-BA75-741E7B715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621" y="134911"/>
            <a:ext cx="9208720" cy="509665"/>
          </a:xfrm>
        </p:spPr>
        <p:txBody>
          <a:bodyPr>
            <a:normAutofit fontScale="90000"/>
          </a:bodyPr>
          <a:lstStyle/>
          <a:p>
            <a:r>
              <a:rPr lang="en-US" altLang="ko-KR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Rel-19 Planning and Rel-18 Completion</a:t>
            </a:r>
            <a:endParaRPr lang="ko-KR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33003" y="108896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4" name="Rectangle 44"/>
          <p:cNvSpPr>
            <a:spLocks noChangeArrowheads="1"/>
          </p:cNvSpPr>
          <p:nvPr/>
        </p:nvSpPr>
        <p:spPr bwMode="auto">
          <a:xfrm>
            <a:off x="0" y="644575"/>
            <a:ext cx="1164288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" name="Rectangle 64"/>
          <p:cNvSpPr>
            <a:spLocks noChangeArrowheads="1"/>
          </p:cNvSpPr>
          <p:nvPr/>
        </p:nvSpPr>
        <p:spPr bwMode="auto">
          <a:xfrm>
            <a:off x="3692769" y="232578"/>
            <a:ext cx="1001311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0" name="텍스트 개체 틀 3">
            <a:extLst>
              <a:ext uri="{FF2B5EF4-FFF2-40B4-BE49-F238E27FC236}">
                <a16:creationId xmlns:a16="http://schemas.microsoft.com/office/drawing/2014/main" id="{3A292B81-7A02-49D0-8C2B-C569D36B16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0537" y="854439"/>
            <a:ext cx="11219325" cy="5666282"/>
          </a:xfrm>
        </p:spPr>
        <p:txBody>
          <a:bodyPr>
            <a:normAutofit/>
          </a:bodyPr>
          <a:lstStyle/>
          <a:p>
            <a:r>
              <a:rPr lang="en-US" altLang="ko-K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FS_AI4Media Timeline (proposed)</a:t>
            </a:r>
          </a:p>
        </p:txBody>
      </p:sp>
      <p:sp>
        <p:nvSpPr>
          <p:cNvPr id="9" name="Right Arrow 8"/>
          <p:cNvSpPr/>
          <p:nvPr/>
        </p:nvSpPr>
        <p:spPr>
          <a:xfrm>
            <a:off x="939621" y="1768755"/>
            <a:ext cx="10124902" cy="37407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Arrow 10"/>
          <p:cNvSpPr/>
          <p:nvPr/>
        </p:nvSpPr>
        <p:spPr>
          <a:xfrm>
            <a:off x="939621" y="2800924"/>
            <a:ext cx="10124902" cy="374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218005" y="2849460"/>
            <a:ext cx="422360" cy="276999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smtClean="0"/>
              <a:t>SA4</a:t>
            </a:r>
          </a:p>
        </p:txBody>
      </p:sp>
      <p:sp>
        <p:nvSpPr>
          <p:cNvPr id="13" name="Oval 12"/>
          <p:cNvSpPr/>
          <p:nvPr/>
        </p:nvSpPr>
        <p:spPr>
          <a:xfrm>
            <a:off x="1433465" y="1846252"/>
            <a:ext cx="219075" cy="219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1165955" y="1441135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 smtClean="0"/>
              <a:t>Dec, 23</a:t>
            </a:r>
            <a:endParaRPr lang="en-GB" sz="1200" dirty="0"/>
          </a:p>
        </p:txBody>
      </p:sp>
      <p:sp>
        <p:nvSpPr>
          <p:cNvPr id="18" name="Oval 17"/>
          <p:cNvSpPr/>
          <p:nvPr/>
        </p:nvSpPr>
        <p:spPr>
          <a:xfrm>
            <a:off x="2793481" y="1846251"/>
            <a:ext cx="219075" cy="219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/>
          <p:nvPr/>
        </p:nvSpPr>
        <p:spPr>
          <a:xfrm>
            <a:off x="3820989" y="1846250"/>
            <a:ext cx="219075" cy="219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2501971" y="1441135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 smtClean="0"/>
              <a:t>Feb, 24</a:t>
            </a:r>
            <a:endParaRPr lang="en-GB" sz="1200" dirty="0"/>
          </a:p>
        </p:txBody>
      </p:sp>
      <p:sp>
        <p:nvSpPr>
          <p:cNvPr id="22" name="Oval 21"/>
          <p:cNvSpPr/>
          <p:nvPr/>
        </p:nvSpPr>
        <p:spPr>
          <a:xfrm>
            <a:off x="4848494" y="1844257"/>
            <a:ext cx="219075" cy="219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/>
          <p:cNvSpPr/>
          <p:nvPr/>
        </p:nvSpPr>
        <p:spPr>
          <a:xfrm>
            <a:off x="5826125" y="1844256"/>
            <a:ext cx="219075" cy="219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4557828" y="1441136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 smtClean="0"/>
              <a:t>Apr, 24</a:t>
            </a:r>
            <a:endParaRPr lang="en-GB" sz="1200" dirty="0"/>
          </a:p>
        </p:txBody>
      </p:sp>
      <p:sp>
        <p:nvSpPr>
          <p:cNvPr id="25" name="TextBox 24"/>
          <p:cNvSpPr txBox="1"/>
          <p:nvPr/>
        </p:nvSpPr>
        <p:spPr>
          <a:xfrm>
            <a:off x="5542051" y="1441135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 smtClean="0"/>
              <a:t>May, 24</a:t>
            </a:r>
            <a:endParaRPr lang="en-GB" sz="1200" dirty="0"/>
          </a:p>
        </p:txBody>
      </p:sp>
      <p:cxnSp>
        <p:nvCxnSpPr>
          <p:cNvPr id="26" name="Straight Connector 25"/>
          <p:cNvCxnSpPr>
            <a:stCxn id="13" idx="4"/>
          </p:cNvCxnSpPr>
          <p:nvPr/>
        </p:nvCxnSpPr>
        <p:spPr>
          <a:xfrm>
            <a:off x="1543003" y="2065327"/>
            <a:ext cx="0" cy="44403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8" idx="4"/>
          </p:cNvCxnSpPr>
          <p:nvPr/>
        </p:nvCxnSpPr>
        <p:spPr>
          <a:xfrm>
            <a:off x="2903019" y="2065326"/>
            <a:ext cx="0" cy="44403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9" idx="4"/>
          </p:cNvCxnSpPr>
          <p:nvPr/>
        </p:nvCxnSpPr>
        <p:spPr>
          <a:xfrm>
            <a:off x="3930527" y="2065325"/>
            <a:ext cx="0" cy="444033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22" idx="4"/>
          </p:cNvCxnSpPr>
          <p:nvPr/>
        </p:nvCxnSpPr>
        <p:spPr>
          <a:xfrm>
            <a:off x="4958032" y="2063332"/>
            <a:ext cx="0" cy="44423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23" idx="4"/>
          </p:cNvCxnSpPr>
          <p:nvPr/>
        </p:nvCxnSpPr>
        <p:spPr>
          <a:xfrm>
            <a:off x="5935663" y="2063331"/>
            <a:ext cx="0" cy="4442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2796750" y="2879382"/>
            <a:ext cx="219075" cy="21907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/>
          <p:cNvSpPr/>
          <p:nvPr/>
        </p:nvSpPr>
        <p:spPr>
          <a:xfrm>
            <a:off x="4848492" y="2877387"/>
            <a:ext cx="219075" cy="21907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/>
          <p:cNvSpPr/>
          <p:nvPr/>
        </p:nvSpPr>
        <p:spPr>
          <a:xfrm>
            <a:off x="5826123" y="2877386"/>
            <a:ext cx="219075" cy="21907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extBox 44"/>
          <p:cNvSpPr txBox="1"/>
          <p:nvPr/>
        </p:nvSpPr>
        <p:spPr>
          <a:xfrm>
            <a:off x="2417538" y="2642708"/>
            <a:ext cx="585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 smtClean="0"/>
              <a:t>#127</a:t>
            </a:r>
            <a:endParaRPr lang="en-GB" sz="1200" dirty="0"/>
          </a:p>
        </p:txBody>
      </p:sp>
      <p:sp>
        <p:nvSpPr>
          <p:cNvPr id="47" name="TextBox 46"/>
          <p:cNvSpPr txBox="1"/>
          <p:nvPr/>
        </p:nvSpPr>
        <p:spPr>
          <a:xfrm>
            <a:off x="4488036" y="2637527"/>
            <a:ext cx="6753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 smtClean="0"/>
              <a:t>#128-e</a:t>
            </a:r>
            <a:endParaRPr lang="en-GB" sz="1200" dirty="0"/>
          </a:p>
        </p:txBody>
      </p:sp>
      <p:sp>
        <p:nvSpPr>
          <p:cNvPr id="48" name="TextBox 47"/>
          <p:cNvSpPr txBox="1"/>
          <p:nvPr/>
        </p:nvSpPr>
        <p:spPr>
          <a:xfrm>
            <a:off x="5471440" y="2649247"/>
            <a:ext cx="585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 smtClean="0"/>
              <a:t>#129</a:t>
            </a:r>
            <a:endParaRPr lang="en-GB" sz="1200" dirty="0"/>
          </a:p>
        </p:txBody>
      </p:sp>
      <p:sp>
        <p:nvSpPr>
          <p:cNvPr id="49" name="Oval 48"/>
          <p:cNvSpPr/>
          <p:nvPr/>
        </p:nvSpPr>
        <p:spPr>
          <a:xfrm>
            <a:off x="7951853" y="1844256"/>
            <a:ext cx="219075" cy="219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xtBox 49"/>
          <p:cNvSpPr txBox="1"/>
          <p:nvPr/>
        </p:nvSpPr>
        <p:spPr>
          <a:xfrm>
            <a:off x="7667779" y="1441135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 smtClean="0"/>
              <a:t>Aug, 24</a:t>
            </a:r>
            <a:endParaRPr lang="en-GB" sz="1200" dirty="0"/>
          </a:p>
        </p:txBody>
      </p:sp>
      <p:cxnSp>
        <p:nvCxnSpPr>
          <p:cNvPr id="51" name="Straight Connector 50"/>
          <p:cNvCxnSpPr>
            <a:stCxn id="49" idx="4"/>
          </p:cNvCxnSpPr>
          <p:nvPr/>
        </p:nvCxnSpPr>
        <p:spPr>
          <a:xfrm>
            <a:off x="8061391" y="2063331"/>
            <a:ext cx="0" cy="4442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7951851" y="2877386"/>
            <a:ext cx="219075" cy="21907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TextBox 54"/>
          <p:cNvSpPr txBox="1"/>
          <p:nvPr/>
        </p:nvSpPr>
        <p:spPr>
          <a:xfrm>
            <a:off x="7597167" y="2649247"/>
            <a:ext cx="679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 smtClean="0"/>
              <a:t>#130-e</a:t>
            </a:r>
            <a:endParaRPr lang="en-GB" sz="1200" dirty="0"/>
          </a:p>
        </p:txBody>
      </p:sp>
      <p:sp>
        <p:nvSpPr>
          <p:cNvPr id="57" name="Oval 56"/>
          <p:cNvSpPr/>
          <p:nvPr/>
        </p:nvSpPr>
        <p:spPr>
          <a:xfrm>
            <a:off x="9464741" y="1826442"/>
            <a:ext cx="219075" cy="219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TextBox 57"/>
          <p:cNvSpPr txBox="1"/>
          <p:nvPr/>
        </p:nvSpPr>
        <p:spPr>
          <a:xfrm>
            <a:off x="9181812" y="1440646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 smtClean="0"/>
              <a:t>Nov, 24</a:t>
            </a:r>
          </a:p>
        </p:txBody>
      </p:sp>
      <p:cxnSp>
        <p:nvCxnSpPr>
          <p:cNvPr id="59" name="Straight Connector 58"/>
          <p:cNvCxnSpPr>
            <a:stCxn id="57" idx="4"/>
          </p:cNvCxnSpPr>
          <p:nvPr/>
        </p:nvCxnSpPr>
        <p:spPr>
          <a:xfrm>
            <a:off x="9574279" y="2045517"/>
            <a:ext cx="0" cy="4460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9464739" y="2859572"/>
            <a:ext cx="219075" cy="21907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TextBox 62"/>
          <p:cNvSpPr txBox="1"/>
          <p:nvPr/>
        </p:nvSpPr>
        <p:spPr>
          <a:xfrm>
            <a:off x="9110056" y="2631433"/>
            <a:ext cx="585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 smtClean="0"/>
              <a:t>#131</a:t>
            </a:r>
            <a:endParaRPr lang="en-GB" sz="1200" dirty="0"/>
          </a:p>
        </p:txBody>
      </p:sp>
      <p:sp>
        <p:nvSpPr>
          <p:cNvPr id="64" name="Oval 63"/>
          <p:cNvSpPr/>
          <p:nvPr/>
        </p:nvSpPr>
        <p:spPr>
          <a:xfrm>
            <a:off x="10468257" y="1843860"/>
            <a:ext cx="219075" cy="219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TextBox 64"/>
          <p:cNvSpPr txBox="1"/>
          <p:nvPr/>
        </p:nvSpPr>
        <p:spPr>
          <a:xfrm>
            <a:off x="10184183" y="1257856"/>
            <a:ext cx="8020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 smtClean="0"/>
              <a:t>(Rel.19~)</a:t>
            </a:r>
          </a:p>
          <a:p>
            <a:pPr latinLnBrk="0"/>
            <a:r>
              <a:rPr lang="en-US" sz="1200" dirty="0" smtClean="0"/>
              <a:t>Dec, 25</a:t>
            </a:r>
            <a:endParaRPr lang="en-GB" sz="1200" dirty="0"/>
          </a:p>
        </p:txBody>
      </p:sp>
      <p:cxnSp>
        <p:nvCxnSpPr>
          <p:cNvPr id="66" name="Straight Connector 65"/>
          <p:cNvCxnSpPr>
            <a:stCxn id="64" idx="4"/>
          </p:cNvCxnSpPr>
          <p:nvPr/>
        </p:nvCxnSpPr>
        <p:spPr>
          <a:xfrm>
            <a:off x="10577795" y="2062935"/>
            <a:ext cx="0" cy="44427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446183" y="4025998"/>
            <a:ext cx="980693" cy="430887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atinLnBrk="0"/>
            <a:r>
              <a:rPr lang="en-US" sz="1050" dirty="0"/>
              <a:t>TR </a:t>
            </a:r>
            <a:r>
              <a:rPr lang="en-US" sz="1050" dirty="0" smtClean="0"/>
              <a:t>26.927 </a:t>
            </a:r>
            <a:r>
              <a:rPr lang="en-US" sz="1050" dirty="0"/>
              <a:t>to TSG for info </a:t>
            </a:r>
            <a:endParaRPr lang="en-GB" sz="1050" dirty="0"/>
          </a:p>
        </p:txBody>
      </p:sp>
      <p:sp>
        <p:nvSpPr>
          <p:cNvPr id="80" name="TextBox 79"/>
          <p:cNvSpPr txBox="1"/>
          <p:nvPr/>
        </p:nvSpPr>
        <p:spPr>
          <a:xfrm>
            <a:off x="6376030" y="4036313"/>
            <a:ext cx="1090122" cy="415498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atinLnBrk="0"/>
            <a:r>
              <a:rPr lang="en-US" sz="1050" dirty="0"/>
              <a:t>TR </a:t>
            </a:r>
            <a:r>
              <a:rPr lang="en-US" sz="1050" dirty="0" smtClean="0"/>
              <a:t>26.927 </a:t>
            </a:r>
            <a:r>
              <a:rPr lang="en-US" sz="1050" dirty="0"/>
              <a:t>to TSG for </a:t>
            </a:r>
            <a:r>
              <a:rPr lang="en-US" sz="1050" dirty="0" smtClean="0"/>
              <a:t>approval </a:t>
            </a:r>
            <a:endParaRPr lang="en-GB" sz="1050" dirty="0"/>
          </a:p>
        </p:txBody>
      </p:sp>
      <p:sp>
        <p:nvSpPr>
          <p:cNvPr id="82" name="TextBox 81"/>
          <p:cNvSpPr txBox="1"/>
          <p:nvPr/>
        </p:nvSpPr>
        <p:spPr>
          <a:xfrm>
            <a:off x="1554979" y="3280071"/>
            <a:ext cx="2368205" cy="21544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atinLnBrk="0"/>
            <a:r>
              <a:rPr lang="en-US" sz="800" dirty="0" smtClean="0"/>
              <a:t>Original FS_AI4Media completion schedule</a:t>
            </a:r>
            <a:endParaRPr lang="en-GB" sz="800" dirty="0"/>
          </a:p>
        </p:txBody>
      </p:sp>
      <p:sp>
        <p:nvSpPr>
          <p:cNvPr id="83" name="TextBox 82"/>
          <p:cNvSpPr txBox="1"/>
          <p:nvPr/>
        </p:nvSpPr>
        <p:spPr>
          <a:xfrm>
            <a:off x="1550329" y="4122038"/>
            <a:ext cx="1902895" cy="21544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ko-KR"/>
            </a:defPPr>
            <a:lvl1pPr latinLnBrk="0">
              <a:defRPr sz="8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smtClean="0"/>
              <a:t>Functional aspects</a:t>
            </a:r>
            <a:endParaRPr lang="en-US" dirty="0"/>
          </a:p>
        </p:txBody>
      </p:sp>
      <p:sp>
        <p:nvSpPr>
          <p:cNvPr id="94" name="TextBox 93"/>
          <p:cNvSpPr txBox="1"/>
          <p:nvPr/>
        </p:nvSpPr>
        <p:spPr>
          <a:xfrm>
            <a:off x="9574279" y="5562774"/>
            <a:ext cx="1003514" cy="5847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atinLnBrk="0"/>
            <a:r>
              <a:rPr lang="en-US" sz="800" dirty="0" smtClean="0"/>
              <a:t>Normative for Ai4Media compression aspects</a:t>
            </a:r>
            <a:endParaRPr lang="en-GB" sz="800" dirty="0"/>
          </a:p>
        </p:txBody>
      </p:sp>
      <p:sp>
        <p:nvSpPr>
          <p:cNvPr id="97" name="TextBox 96"/>
          <p:cNvSpPr txBox="1"/>
          <p:nvPr/>
        </p:nvSpPr>
        <p:spPr>
          <a:xfrm>
            <a:off x="3554323" y="1262662"/>
            <a:ext cx="8020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(~</a:t>
            </a:r>
            <a:r>
              <a:rPr lang="en-US" sz="1200" dirty="0" smtClean="0"/>
              <a:t>Re</a:t>
            </a:r>
            <a:r>
              <a:rPr lang="en-GB" sz="1200" dirty="0" smtClean="0"/>
              <a:t>l.18)</a:t>
            </a:r>
            <a:endParaRPr lang="en-US" sz="1200" dirty="0" smtClean="0"/>
          </a:p>
          <a:p>
            <a:pPr latinLnBrk="0"/>
            <a:r>
              <a:rPr lang="en-US" sz="1200" dirty="0" smtClean="0"/>
              <a:t>Mar, 24</a:t>
            </a:r>
          </a:p>
        </p:txBody>
      </p:sp>
      <p:sp>
        <p:nvSpPr>
          <p:cNvPr id="98" name="Right Arrow 97"/>
          <p:cNvSpPr/>
          <p:nvPr/>
        </p:nvSpPr>
        <p:spPr>
          <a:xfrm>
            <a:off x="939621" y="2238618"/>
            <a:ext cx="10124902" cy="374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TextBox 98"/>
          <p:cNvSpPr txBox="1"/>
          <p:nvPr/>
        </p:nvSpPr>
        <p:spPr>
          <a:xfrm>
            <a:off x="218005" y="2261531"/>
            <a:ext cx="343812" cy="276999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smtClean="0"/>
              <a:t>SA</a:t>
            </a:r>
          </a:p>
        </p:txBody>
      </p:sp>
      <p:sp>
        <p:nvSpPr>
          <p:cNvPr id="100" name="Oval 99"/>
          <p:cNvSpPr/>
          <p:nvPr/>
        </p:nvSpPr>
        <p:spPr>
          <a:xfrm>
            <a:off x="1433463" y="2316116"/>
            <a:ext cx="219075" cy="21907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TextBox 100"/>
          <p:cNvSpPr txBox="1"/>
          <p:nvPr/>
        </p:nvSpPr>
        <p:spPr>
          <a:xfrm>
            <a:off x="1050118" y="2070100"/>
            <a:ext cx="585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 smtClean="0"/>
              <a:t>#102</a:t>
            </a:r>
            <a:endParaRPr lang="en-GB" sz="1200" dirty="0"/>
          </a:p>
        </p:txBody>
      </p:sp>
      <p:sp>
        <p:nvSpPr>
          <p:cNvPr id="102" name="Oval 101"/>
          <p:cNvSpPr/>
          <p:nvPr/>
        </p:nvSpPr>
        <p:spPr>
          <a:xfrm>
            <a:off x="3820987" y="2310076"/>
            <a:ext cx="219075" cy="21907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TextBox 102"/>
          <p:cNvSpPr txBox="1"/>
          <p:nvPr/>
        </p:nvSpPr>
        <p:spPr>
          <a:xfrm>
            <a:off x="3437642" y="2064060"/>
            <a:ext cx="585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 smtClean="0"/>
              <a:t>#103</a:t>
            </a:r>
            <a:endParaRPr lang="en-GB" sz="1200" dirty="0"/>
          </a:p>
        </p:txBody>
      </p:sp>
      <p:sp>
        <p:nvSpPr>
          <p:cNvPr id="104" name="Oval 103"/>
          <p:cNvSpPr/>
          <p:nvPr/>
        </p:nvSpPr>
        <p:spPr>
          <a:xfrm>
            <a:off x="6807466" y="1847024"/>
            <a:ext cx="219075" cy="219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5" name="TextBox 104"/>
          <p:cNvSpPr txBox="1"/>
          <p:nvPr/>
        </p:nvSpPr>
        <p:spPr>
          <a:xfrm>
            <a:off x="6523392" y="1443903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 smtClean="0"/>
              <a:t>Jun, 24</a:t>
            </a:r>
            <a:endParaRPr lang="en-GB" sz="1200" dirty="0"/>
          </a:p>
        </p:txBody>
      </p:sp>
      <p:sp>
        <p:nvSpPr>
          <p:cNvPr id="109" name="Oval 108"/>
          <p:cNvSpPr/>
          <p:nvPr/>
        </p:nvSpPr>
        <p:spPr>
          <a:xfrm>
            <a:off x="6815827" y="2312871"/>
            <a:ext cx="202353" cy="21907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0" name="TextBox 109"/>
          <p:cNvSpPr txBox="1"/>
          <p:nvPr/>
        </p:nvSpPr>
        <p:spPr>
          <a:xfrm>
            <a:off x="6460436" y="2066855"/>
            <a:ext cx="540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/>
            </a:lvl1pPr>
          </a:lstStyle>
          <a:p>
            <a:r>
              <a:rPr lang="en-US" dirty="0"/>
              <a:t>#104</a:t>
            </a:r>
            <a:endParaRPr lang="en-GB" dirty="0"/>
          </a:p>
        </p:txBody>
      </p:sp>
      <p:sp>
        <p:nvSpPr>
          <p:cNvPr id="111" name="Oval 110"/>
          <p:cNvSpPr/>
          <p:nvPr/>
        </p:nvSpPr>
        <p:spPr>
          <a:xfrm>
            <a:off x="8695081" y="1836454"/>
            <a:ext cx="219075" cy="219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" name="TextBox 111"/>
          <p:cNvSpPr txBox="1"/>
          <p:nvPr/>
        </p:nvSpPr>
        <p:spPr>
          <a:xfrm>
            <a:off x="8412152" y="1450658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 smtClean="0"/>
              <a:t>Sep, 24</a:t>
            </a:r>
          </a:p>
        </p:txBody>
      </p:sp>
      <p:cxnSp>
        <p:nvCxnSpPr>
          <p:cNvPr id="113" name="Straight Connector 112"/>
          <p:cNvCxnSpPr>
            <a:stCxn id="111" idx="4"/>
          </p:cNvCxnSpPr>
          <p:nvPr/>
        </p:nvCxnSpPr>
        <p:spPr>
          <a:xfrm>
            <a:off x="8804619" y="2055529"/>
            <a:ext cx="0" cy="4460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Oval 115"/>
          <p:cNvSpPr/>
          <p:nvPr/>
        </p:nvSpPr>
        <p:spPr>
          <a:xfrm>
            <a:off x="8695450" y="2307370"/>
            <a:ext cx="202353" cy="21907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7" name="TextBox 116"/>
          <p:cNvSpPr txBox="1"/>
          <p:nvPr/>
        </p:nvSpPr>
        <p:spPr>
          <a:xfrm>
            <a:off x="8340059" y="2061354"/>
            <a:ext cx="540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 smtClean="0"/>
              <a:t>#105</a:t>
            </a:r>
            <a:endParaRPr lang="en-GB" sz="1200" dirty="0"/>
          </a:p>
        </p:txBody>
      </p:sp>
      <p:cxnSp>
        <p:nvCxnSpPr>
          <p:cNvPr id="118" name="Straight Arrow Connector 117"/>
          <p:cNvCxnSpPr/>
          <p:nvPr/>
        </p:nvCxnSpPr>
        <p:spPr>
          <a:xfrm>
            <a:off x="9795206" y="1589157"/>
            <a:ext cx="42727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1550329" y="4914723"/>
            <a:ext cx="4879948" cy="21544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ko-KR"/>
            </a:defPPr>
            <a:lvl1pPr latinLnBrk="0">
              <a:defRPr sz="8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smtClean="0"/>
              <a:t>Compression aspects</a:t>
            </a:r>
            <a:endParaRPr lang="en-US" dirty="0"/>
          </a:p>
        </p:txBody>
      </p:sp>
      <p:sp>
        <p:nvSpPr>
          <p:cNvPr id="120" name="TextBox 119"/>
          <p:cNvSpPr txBox="1"/>
          <p:nvPr/>
        </p:nvSpPr>
        <p:spPr>
          <a:xfrm>
            <a:off x="4431701" y="4126918"/>
            <a:ext cx="1936156" cy="21544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ko-KR"/>
            </a:defPPr>
            <a:lvl1pPr latinLnBrk="0">
              <a:defRPr sz="8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smtClean="0"/>
              <a:t>Conclusions</a:t>
            </a:r>
            <a:endParaRPr lang="en-US" dirty="0"/>
          </a:p>
        </p:txBody>
      </p:sp>
      <p:cxnSp>
        <p:nvCxnSpPr>
          <p:cNvPr id="122" name="Curved Connector 121"/>
          <p:cNvCxnSpPr/>
          <p:nvPr/>
        </p:nvCxnSpPr>
        <p:spPr>
          <a:xfrm rot="16200000" flipH="1">
            <a:off x="1565552" y="3609762"/>
            <a:ext cx="627532" cy="39702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Curved Connector 123"/>
          <p:cNvCxnSpPr/>
          <p:nvPr/>
        </p:nvCxnSpPr>
        <p:spPr>
          <a:xfrm rot="16200000" flipH="1">
            <a:off x="2041304" y="3903703"/>
            <a:ext cx="1417822" cy="604217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5939602" y="3619707"/>
            <a:ext cx="4638191" cy="21544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ko-KR"/>
            </a:defPPr>
            <a:lvl1pPr latinLnBrk="0">
              <a:defRPr sz="8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smtClean="0"/>
              <a:t>Normative for AI4Media functional aspects</a:t>
            </a:r>
            <a:endParaRPr lang="en-US" dirty="0"/>
          </a:p>
        </p:txBody>
      </p:sp>
      <p:sp>
        <p:nvSpPr>
          <p:cNvPr id="127" name="TextBox 126"/>
          <p:cNvSpPr txBox="1"/>
          <p:nvPr/>
        </p:nvSpPr>
        <p:spPr>
          <a:xfrm>
            <a:off x="781608" y="4091260"/>
            <a:ext cx="645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Track 1</a:t>
            </a:r>
            <a:endParaRPr lang="en-GB" sz="1200" dirty="0"/>
          </a:p>
        </p:txBody>
      </p:sp>
      <p:sp>
        <p:nvSpPr>
          <p:cNvPr id="128" name="TextBox 127"/>
          <p:cNvSpPr txBox="1"/>
          <p:nvPr/>
        </p:nvSpPr>
        <p:spPr>
          <a:xfrm>
            <a:off x="782714" y="4883945"/>
            <a:ext cx="645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Track 2</a:t>
            </a:r>
            <a:endParaRPr lang="en-GB" sz="1200" dirty="0"/>
          </a:p>
        </p:txBody>
      </p:sp>
      <p:sp>
        <p:nvSpPr>
          <p:cNvPr id="129" name="TextBox 128"/>
          <p:cNvSpPr txBox="1"/>
          <p:nvPr/>
        </p:nvSpPr>
        <p:spPr>
          <a:xfrm>
            <a:off x="1296610" y="3602525"/>
            <a:ext cx="887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Split inference feasibility</a:t>
            </a:r>
            <a:endParaRPr lang="en-GB" sz="900" dirty="0"/>
          </a:p>
        </p:txBody>
      </p:sp>
      <p:sp>
        <p:nvSpPr>
          <p:cNvPr id="130" name="TextBox 129"/>
          <p:cNvSpPr txBox="1"/>
          <p:nvPr/>
        </p:nvSpPr>
        <p:spPr>
          <a:xfrm>
            <a:off x="2411409" y="4430063"/>
            <a:ext cx="887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Compression evaluations</a:t>
            </a:r>
            <a:endParaRPr lang="en-GB" sz="900" dirty="0"/>
          </a:p>
        </p:txBody>
      </p:sp>
      <p:sp>
        <p:nvSpPr>
          <p:cNvPr id="131" name="TextBox 130"/>
          <p:cNvSpPr txBox="1"/>
          <p:nvPr/>
        </p:nvSpPr>
        <p:spPr>
          <a:xfrm>
            <a:off x="6435690" y="4792121"/>
            <a:ext cx="980693" cy="430887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atinLnBrk="0"/>
            <a:r>
              <a:rPr lang="en-US" sz="1050" dirty="0"/>
              <a:t>TR </a:t>
            </a:r>
            <a:r>
              <a:rPr lang="en-US" sz="1050" dirty="0" smtClean="0"/>
              <a:t>26.847 </a:t>
            </a:r>
            <a:r>
              <a:rPr lang="en-US" sz="1050" dirty="0"/>
              <a:t>to TSG for info </a:t>
            </a:r>
            <a:endParaRPr lang="en-GB" sz="1050" dirty="0"/>
          </a:p>
        </p:txBody>
      </p:sp>
      <p:sp>
        <p:nvSpPr>
          <p:cNvPr id="138" name="TextBox 137"/>
          <p:cNvSpPr txBox="1"/>
          <p:nvPr/>
        </p:nvSpPr>
        <p:spPr>
          <a:xfrm>
            <a:off x="8322851" y="4792121"/>
            <a:ext cx="980693" cy="430887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atinLnBrk="0"/>
            <a:r>
              <a:rPr lang="en-US" sz="1050" dirty="0"/>
              <a:t>TR </a:t>
            </a:r>
            <a:r>
              <a:rPr lang="en-US" sz="1050" dirty="0" smtClean="0"/>
              <a:t>26.847 </a:t>
            </a:r>
            <a:r>
              <a:rPr lang="en-US" sz="1050" dirty="0"/>
              <a:t>to TSG for info </a:t>
            </a:r>
            <a:endParaRPr lang="en-GB" sz="1050" dirty="0"/>
          </a:p>
        </p:txBody>
      </p:sp>
      <p:sp>
        <p:nvSpPr>
          <p:cNvPr id="140" name="TextBox 139"/>
          <p:cNvSpPr txBox="1"/>
          <p:nvPr/>
        </p:nvSpPr>
        <p:spPr>
          <a:xfrm>
            <a:off x="7412257" y="4903816"/>
            <a:ext cx="905635" cy="21544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ko-KR"/>
            </a:defPPr>
            <a:lvl1pPr latinLnBrk="0">
              <a:defRPr sz="8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smtClean="0"/>
              <a:t>Conclusions</a:t>
            </a:r>
            <a:endParaRPr lang="en-US" dirty="0"/>
          </a:p>
        </p:txBody>
      </p:sp>
      <p:cxnSp>
        <p:nvCxnSpPr>
          <p:cNvPr id="145" name="Curved Connector 144"/>
          <p:cNvCxnSpPr>
            <a:stCxn id="140" idx="2"/>
            <a:endCxn id="94" idx="1"/>
          </p:cNvCxnSpPr>
          <p:nvPr/>
        </p:nvCxnSpPr>
        <p:spPr>
          <a:xfrm rot="16200000" flipH="1">
            <a:off x="8351726" y="4632609"/>
            <a:ext cx="735902" cy="170920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Curved Connector 146"/>
          <p:cNvCxnSpPr>
            <a:stCxn id="120" idx="0"/>
            <a:endCxn id="126" idx="1"/>
          </p:cNvCxnSpPr>
          <p:nvPr/>
        </p:nvCxnSpPr>
        <p:spPr>
          <a:xfrm rot="5400000" flipH="1" flipV="1">
            <a:off x="5469946" y="3657263"/>
            <a:ext cx="399489" cy="53982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577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0A00E47-0CC1-4B9F-BA75-741E7B715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621" y="134911"/>
            <a:ext cx="9208720" cy="509665"/>
          </a:xfrm>
        </p:spPr>
        <p:txBody>
          <a:bodyPr>
            <a:normAutofit fontScale="90000"/>
          </a:bodyPr>
          <a:lstStyle/>
          <a:p>
            <a:r>
              <a:rPr lang="en-US" altLang="ko-KR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Rel-19 Planning and Rel-18 Completion</a:t>
            </a:r>
            <a:endParaRPr lang="ko-KR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33003" y="98090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209953" y="89777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4" name="Rectangle 44"/>
          <p:cNvSpPr>
            <a:spLocks noChangeArrowheads="1"/>
          </p:cNvSpPr>
          <p:nvPr/>
        </p:nvSpPr>
        <p:spPr bwMode="auto">
          <a:xfrm>
            <a:off x="0" y="644575"/>
            <a:ext cx="1164288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" name="Rectangle 64"/>
          <p:cNvSpPr>
            <a:spLocks noChangeArrowheads="1"/>
          </p:cNvSpPr>
          <p:nvPr/>
        </p:nvSpPr>
        <p:spPr bwMode="auto">
          <a:xfrm>
            <a:off x="3692769" y="232578"/>
            <a:ext cx="1001311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0" name="텍스트 개체 틀 3">
            <a:extLst>
              <a:ext uri="{FF2B5EF4-FFF2-40B4-BE49-F238E27FC236}">
                <a16:creationId xmlns:a16="http://schemas.microsoft.com/office/drawing/2014/main" id="{3A292B81-7A02-49D0-8C2B-C569D36B16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64638" y="854439"/>
            <a:ext cx="5378248" cy="5666282"/>
          </a:xfrm>
        </p:spPr>
        <p:txBody>
          <a:bodyPr>
            <a:normAutofit/>
          </a:bodyPr>
          <a:lstStyle/>
          <a:p>
            <a:r>
              <a:rPr lang="en-US" altLang="ko-K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altLang="ko-KR" sz="2400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US" altLang="ko-K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track: functional aspects:</a:t>
            </a:r>
          </a:p>
          <a:p>
            <a:pPr lvl="1"/>
            <a:r>
              <a:rPr lang="en-US" altLang="ko-KR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Delivery of AI/ML for media</a:t>
            </a:r>
          </a:p>
          <a:p>
            <a:pPr lvl="1"/>
            <a:r>
              <a:rPr lang="en-US" altLang="ko-KR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Split AI/ML inferencing for media</a:t>
            </a:r>
          </a:p>
          <a:p>
            <a:pPr lvl="1"/>
            <a:r>
              <a:rPr lang="en-US" altLang="ko-KR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Federated learning</a:t>
            </a:r>
          </a:p>
          <a:p>
            <a:pPr lvl="1"/>
            <a:endParaRPr lang="en-US" altLang="ko-K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ko-KR" sz="2400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nd</a:t>
            </a:r>
            <a:r>
              <a:rPr lang="en-US" altLang="ko-K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track: compression </a:t>
            </a:r>
            <a:r>
              <a:rPr lang="en-US" altLang="ko-KR" sz="2400" dirty="0">
                <a:latin typeface="Calibri" panose="020F0502020204030204" pitchFamily="34" charset="0"/>
                <a:cs typeface="Calibri" panose="020F0502020204030204" pitchFamily="34" charset="0"/>
              </a:rPr>
              <a:t>aspects:</a:t>
            </a:r>
          </a:p>
          <a:p>
            <a:pPr lvl="1"/>
            <a:r>
              <a:rPr lang="en-US" altLang="ko-KR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Compression of AI/ML model data</a:t>
            </a:r>
          </a:p>
          <a:p>
            <a:pPr lvl="1"/>
            <a:r>
              <a:rPr lang="en-US" altLang="ko-KR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Compression of intermediate data</a:t>
            </a:r>
          </a:p>
        </p:txBody>
      </p:sp>
      <p:sp>
        <p:nvSpPr>
          <p:cNvPr id="84" name="텍스트 개체 틀 3">
            <a:extLst>
              <a:ext uri="{FF2B5EF4-FFF2-40B4-BE49-F238E27FC236}">
                <a16:creationId xmlns:a16="http://schemas.microsoft.com/office/drawing/2014/main" id="{3A292B81-7A02-49D0-8C2B-C569D36B1613}"/>
              </a:ext>
            </a:extLst>
          </p:cNvPr>
          <p:cNvSpPr txBox="1">
            <a:spLocks/>
          </p:cNvSpPr>
          <p:nvPr/>
        </p:nvSpPr>
        <p:spPr>
          <a:xfrm>
            <a:off x="490538" y="854439"/>
            <a:ext cx="5651225" cy="5666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1950" indent="-3619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SzPct val="70000"/>
              <a:buFontTx/>
              <a:buBlip>
                <a:blip r:embed="rId2"/>
              </a:buBlip>
              <a:defRPr sz="3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TR 26.927 to do:</a:t>
            </a:r>
          </a:p>
          <a:p>
            <a:pPr lvl="1"/>
            <a:r>
              <a:rPr lang="en-US" altLang="ko-KR" sz="1300" dirty="0">
                <a:latin typeface="Calibri" panose="020F0502020204030204" pitchFamily="34" charset="0"/>
                <a:cs typeface="Calibri" panose="020F0502020204030204" pitchFamily="34" charset="0"/>
              </a:rPr>
              <a:t>Architectures </a:t>
            </a:r>
            <a:r>
              <a:rPr lang="en-US" altLang="ko-KR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and procedures for RTC</a:t>
            </a:r>
            <a:endParaRPr lang="en-US" altLang="ko-K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altLang="ko-KR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Metadata section for delivery, split inferencing</a:t>
            </a:r>
          </a:p>
          <a:p>
            <a:pPr lvl="1"/>
            <a:r>
              <a:rPr lang="en-US" altLang="ko-KR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Traffic characteristics</a:t>
            </a:r>
          </a:p>
          <a:p>
            <a:pPr lvl="1"/>
            <a:r>
              <a:rPr lang="en-US" altLang="ko-KR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KPIs</a:t>
            </a:r>
          </a:p>
          <a:p>
            <a:pPr lvl="1"/>
            <a:endParaRPr lang="en-US" altLang="ko-KR" sz="13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TR 26.847 to do:</a:t>
            </a:r>
          </a:p>
          <a:p>
            <a:pPr lvl="1"/>
            <a:r>
              <a:rPr lang="en-US" altLang="ko-KR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Anchors and metrics</a:t>
            </a:r>
          </a:p>
          <a:p>
            <a:pPr lvl="1"/>
            <a:r>
              <a:rPr lang="en-US" altLang="ko-KR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Test scenarios</a:t>
            </a:r>
          </a:p>
          <a:p>
            <a:pPr lvl="1"/>
            <a:r>
              <a:rPr lang="en-US" altLang="ko-KR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Test scenario results</a:t>
            </a:r>
          </a:p>
          <a:p>
            <a:pPr lvl="1"/>
            <a:endParaRPr lang="en-US" altLang="ko-K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Evaluations</a:t>
            </a:r>
          </a:p>
          <a:p>
            <a:pPr lvl="1"/>
            <a:r>
              <a:rPr lang="en-US" altLang="ko-KR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Split inferencing feasibility:</a:t>
            </a:r>
          </a:p>
          <a:p>
            <a:pPr lvl="2"/>
            <a:r>
              <a:rPr lang="en-US" altLang="ko-KR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Cross checking</a:t>
            </a:r>
          </a:p>
          <a:p>
            <a:pPr lvl="2"/>
            <a:r>
              <a:rPr lang="en-US" altLang="ko-KR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Split of complex model with no bottlenecks</a:t>
            </a:r>
          </a:p>
          <a:p>
            <a:pPr lvl="2"/>
            <a:r>
              <a:rPr lang="en-US" altLang="ko-KR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Documentation of feasibility results</a:t>
            </a:r>
          </a:p>
          <a:p>
            <a:pPr lvl="1"/>
            <a:r>
              <a:rPr lang="en-US" altLang="ko-KR" sz="1300" dirty="0">
                <a:latin typeface="Calibri" panose="020F0502020204030204" pitchFamily="34" charset="0"/>
                <a:cs typeface="Calibri" panose="020F0502020204030204" pitchFamily="34" charset="0"/>
              </a:rPr>
              <a:t>Compression:</a:t>
            </a:r>
          </a:p>
          <a:p>
            <a:pPr lvl="2"/>
            <a:r>
              <a:rPr lang="en-US" altLang="ko-KR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Scripts and results</a:t>
            </a:r>
          </a:p>
          <a:p>
            <a:pPr lvl="2"/>
            <a:r>
              <a:rPr lang="en-US" altLang="ko-KR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Intermediate data compression?</a:t>
            </a:r>
            <a:endParaRPr lang="en-US" altLang="ko-K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US" altLang="ko-KR" sz="13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US" altLang="ko-K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US" altLang="ko-KR" sz="13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47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234</Words>
  <Application>Microsoft Office PowerPoint</Application>
  <PresentationFormat>Widescreen</PresentationFormat>
  <Paragraphs>72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Arial</vt:lpstr>
      <vt:lpstr>Calibri</vt:lpstr>
      <vt:lpstr>Calibri Light</vt:lpstr>
      <vt:lpstr>Office Theme</vt:lpstr>
      <vt:lpstr>PowerPoint Presentation</vt:lpstr>
      <vt:lpstr>Rel-19 Planning and Rel-18 Completion</vt:lpstr>
      <vt:lpstr>Rel-19 Planning and Rel-18 Completion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 Yip</dc:creator>
  <cp:lastModifiedBy>Eric Yip</cp:lastModifiedBy>
  <cp:revision>3</cp:revision>
  <dcterms:created xsi:type="dcterms:W3CDTF">2023-12-12T03:59:19Z</dcterms:created>
  <dcterms:modified xsi:type="dcterms:W3CDTF">2023-12-18T07:49:59Z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