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1"/>
    <p:restoredTop sz="94638"/>
  </p:normalViewPr>
  <p:slideViewPr>
    <p:cSldViewPr snapToGrid="0">
      <p:cViewPr varScale="1">
        <p:scale>
          <a:sx n="128" d="100"/>
          <a:sy n="128" d="100"/>
        </p:scale>
        <p:origin x="2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CBD27-BC11-68B0-EEF9-CCBE92F79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1FB62A-142A-9934-7860-2D75AEE4C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F7C69-64C1-3F99-5009-39112A1FE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87C1B-E17E-8509-7889-4D01598CC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CAD9E-21EE-61A0-D675-276941D03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094460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E5CA2-2779-9880-7605-06ABFC518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5C4875-399B-242F-8E9C-0FD92926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ACB83-3AC1-6C6A-166C-0BDBBA41E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B75FF-6358-2692-0A34-2BF8C7471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89EF0-8624-A792-F581-01D18B285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70034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6A39A5-3C26-3DD7-A6E9-1B9DA5F167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5B32B3-4202-617E-CE9F-5C79A618B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ABB68-39E4-6F1A-34C4-C3B5B01D1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3FD00-4CBA-151E-0A84-F4E7F8133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32424-7DA5-3D7D-627D-52073FAD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3688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1E0B-E1AB-917D-3BC5-68CB9BCE3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C29A3-C7E9-A991-9C78-638AE7B7A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5CD21-BC0C-4964-2492-1A825D96D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9F74F-7A23-E5DA-4AFB-75D4BDE8B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7217B-9D9C-9443-18EE-68C384CC8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14130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DB325-0272-5E29-A6D1-C4A549775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A938E-07D6-1A83-A31A-A9AAFD5C6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1DEE4-95D4-6BED-A715-388ED9E20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C0A82-61CF-63DC-2584-B7FAC063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C79CF-CD4A-B994-61B6-CCC197B1C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48550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7B3D2-9C8E-C884-BAD9-36A67CF30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4E2F8-841A-2EFA-6A7C-5BE411D49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5BDDA-6BA9-F974-8022-9CA68991B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475A79-F13D-E2BA-A56F-D78A61B98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A5227C-9392-4AB2-ABD1-7B3366BB9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BD00D-D198-3D43-1715-0D325BFAD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746610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682F2-BEAB-DD7D-7C8C-B80D51121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0A53F-471B-57D4-E503-DA661C7FC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F4D4-8837-BB2B-2F1F-275EDBDD4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D2B6B8-8EDF-D5F2-FB0C-30A1A7088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4028FF-7224-5303-57C6-1B7FD3A094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F62DC7-4419-AA2E-E232-FB82E4CC0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73F691-5CDC-22FA-2D07-4663B4F9D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7E85CD-B777-0272-C6C0-AD6A4C37B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04263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F5CD4-73E4-641A-5F2B-C00FA40CC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2AD207-3B46-38FF-02F1-A065132DA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6D264B-3C3F-114D-0F34-2CC5139D7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49B4A5-12FE-DC40-4A5A-A640793CD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33975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41BA68-FA2B-9952-888B-ED5E83A01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6534C8-A305-C72D-BD56-BDE0898C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E89ACF-C803-5F7D-380A-CC0332D45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798359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93792-CCBC-9493-0AA0-E05E6184E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D8CD3-E977-E66E-7EAD-15C1FA11E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E4DE07-8AEC-8F97-39FA-974DCDF70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1987C-9676-D447-8A46-97A001738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29409B-9ACF-C90B-6200-98B873EB0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BCA49-4117-8054-4D82-86AEA24B5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26390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34213-89FB-B615-F191-43F3F3802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37D57C-CF98-C989-4874-4BC9F5B550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50522-9810-3AE0-5048-C62601052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9EEB19-E86A-BCD7-C10A-5C1543A6C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9F7B5-06BD-D33B-520C-87C3CA901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DBD59E-85E3-0028-4B1D-89E61FE66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252831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0B11EF-E3BF-05C3-8031-E91963E6F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88BBBB-404C-AABC-0325-0CB732473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342EA-90DA-3265-2F42-393153FA0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86CD01-6122-0249-839B-1DCDB2C4E03C}" type="datetimeFigureOut">
              <a:rPr lang="en-IT" smtClean="0"/>
              <a:t>30/10/24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25E36-CC16-6292-8E8F-860251094B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A227E-A9C2-C5E9-8E4C-AC850D3F4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C53C99-065B-D048-8E61-90924A23B3D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95798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4_CODEC/3GPP_SA4_AHOC_MTGs/SA4_RTC/Docs/S4aR240054.zi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89F15-8EE6-A776-36FE-5E5AF1ACAA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T" dirty="0"/>
              <a:t>5G RTP Ph2 offline call 30.10.2024, h.16.00-18.00 CET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320EC-62ED-6147-6964-7E750CC27F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T" dirty="0"/>
              <a:t>Igor Curcio, Rapporteur</a:t>
            </a:r>
          </a:p>
        </p:txBody>
      </p:sp>
    </p:spTree>
    <p:extLst>
      <p:ext uri="{BB962C8B-B14F-4D97-AF65-F5344CB8AC3E}">
        <p14:creationId xmlns:p14="http://schemas.microsoft.com/office/powerpoint/2010/main" val="3285228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9D940-30DF-7B44-650F-BA910775F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T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1B7BA-BBFC-9B05-8470-B7AE0A185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IT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Review </a:t>
            </a: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of </a:t>
            </a:r>
            <a:r>
              <a:rPr lang="en-IT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the text of the solutions not agreed in the TR</a:t>
            </a: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26.822 (20’).</a:t>
            </a:r>
            <a:endParaRPr lang="en-IT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Analysis of the solutions included in the TR (30’)</a:t>
            </a:r>
            <a:endParaRPr lang="en-IT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Conclusions text of the TR (65’).</a:t>
            </a: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Summary of the call (5’)</a:t>
            </a:r>
            <a:endParaRPr lang="en-IT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204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1C77B-4CB5-3C07-F995-73EBEBDEA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T" sz="4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Review </a:t>
            </a:r>
            <a:r>
              <a:rPr lang="en-US" sz="4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of </a:t>
            </a:r>
            <a:r>
              <a:rPr lang="en-IT" sz="4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the text of the solutions not agreed in the TR</a:t>
            </a:r>
            <a:r>
              <a:rPr lang="en-US" sz="4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26.822</a:t>
            </a:r>
            <a:endParaRPr lang="en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7834F-0093-45B8-EE55-6974FC305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>
                <a:solidFill>
                  <a:srgbClr val="000000"/>
                </a:solidFill>
                <a:latin typeface="Aptos" panose="020B0004020202020204" pitchFamily="34" charset="0"/>
              </a:rPr>
              <a:t>Solution #4 – Accuracy of </a:t>
            </a:r>
            <a:r>
              <a:rPr lang="en-GB" sz="2200" dirty="0" err="1">
                <a:solidFill>
                  <a:srgbClr val="000000"/>
                </a:solidFill>
                <a:latin typeface="Aptos" panose="020B0004020202020204" pitchFamily="34" charset="0"/>
              </a:rPr>
              <a:t>PSSize</a:t>
            </a:r>
            <a:endParaRPr lang="en-GB" sz="22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lvl="1"/>
            <a:r>
              <a:rPr lang="en-GB" sz="1800" dirty="0">
                <a:solidFill>
                  <a:srgbClr val="000000"/>
                </a:solidFill>
                <a:latin typeface="Aptos" panose="020B0004020202020204" pitchFamily="34" charset="0"/>
              </a:rPr>
              <a:t>The editor will remove the 3 references to </a:t>
            </a:r>
            <a:r>
              <a:rPr lang="en-GB" sz="1800" dirty="0" err="1">
                <a:solidFill>
                  <a:srgbClr val="000000"/>
                </a:solidFill>
                <a:latin typeface="Aptos" panose="020B0004020202020204" pitchFamily="34" charset="0"/>
              </a:rPr>
              <a:t>tdocs</a:t>
            </a:r>
            <a:r>
              <a:rPr lang="en-GB" sz="1800" dirty="0">
                <a:solidFill>
                  <a:srgbClr val="000000"/>
                </a:solidFill>
                <a:latin typeface="Aptos" panose="020B0004020202020204" pitchFamily="34" charset="0"/>
              </a:rPr>
              <a:t>.</a:t>
            </a:r>
          </a:p>
          <a:p>
            <a:pPr lvl="1"/>
            <a:r>
              <a:rPr lang="en-GB" sz="1800" dirty="0">
                <a:solidFill>
                  <a:srgbClr val="000000"/>
                </a:solidFill>
                <a:latin typeface="Aptos" panose="020B0004020202020204" pitchFamily="34" charset="0"/>
              </a:rPr>
              <a:t>The bracketed text in 6.4.2 will be resolved at the Orlando meeting. See </a:t>
            </a:r>
            <a:r>
              <a:rPr lang="en-GB" sz="1400" dirty="0">
                <a:hlinkClick r:id="rId2" tooltip="https://www.3gpp.org/ftp/tsg_sa/wg4_codec/3gpp_sa4_ahoc_mtgs/sa4_rtc/docs/s4ar240054.zip"/>
              </a:rPr>
              <a:t>S4aR240054</a:t>
            </a:r>
            <a:r>
              <a:rPr lang="en-GB" sz="1800" dirty="0">
                <a:solidFill>
                  <a:srgbClr val="000000"/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en-GB" sz="2200" dirty="0">
                <a:solidFill>
                  <a:srgbClr val="000000"/>
                </a:solidFill>
                <a:latin typeface="Aptos" panose="020B0004020202020204" pitchFamily="34" charset="0"/>
              </a:rPr>
              <a:t>Solution #16 – RTP HE for dynamic traffic characteristics</a:t>
            </a:r>
          </a:p>
          <a:p>
            <a:pPr lvl="1"/>
            <a:r>
              <a:rPr lang="en-GB" sz="1800" dirty="0">
                <a:solidFill>
                  <a:srgbClr val="000000"/>
                </a:solidFill>
                <a:latin typeface="Aptos" panose="020B0004020202020204" pitchFamily="34" charset="0"/>
              </a:rPr>
              <a:t>In 6.16.2.3 and 6.16.2.4 remove the TCIN in brackets from the packet structure.</a:t>
            </a:r>
          </a:p>
          <a:p>
            <a:pPr lvl="1"/>
            <a:r>
              <a:rPr lang="en-GB" sz="1800" dirty="0">
                <a:solidFill>
                  <a:srgbClr val="000000"/>
                </a:solidFill>
                <a:latin typeface="Aptos" panose="020B0004020202020204" pitchFamily="34" charset="0"/>
              </a:rPr>
              <a:t>Remove the text in brackets  in 6.16.2.5.</a:t>
            </a:r>
          </a:p>
          <a:p>
            <a:endParaRPr lang="en-GB" sz="220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151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08CCC-DD08-9F80-C1B2-C16D2F393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A9B31-8066-CD85-7B2E-2E54ED8BB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Analysis of the solutions included in the TR</a:t>
            </a:r>
            <a:endParaRPr lang="en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3BB8C-EB95-FBA6-E66E-721F3A084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T" sz="3200" dirty="0"/>
              <a:t>Guidelines</a:t>
            </a:r>
          </a:p>
          <a:p>
            <a:pPr lvl="1"/>
            <a:r>
              <a:rPr lang="en-GB" sz="2000" b="0" i="1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This step must not block the completion of the SI according to the timeline (i.e., November).</a:t>
            </a:r>
          </a:p>
          <a:p>
            <a:r>
              <a:rPr lang="en-GB" sz="2400" dirty="0">
                <a:latin typeface="Aptos" panose="020B0004020202020204" pitchFamily="34" charset="0"/>
              </a:rPr>
              <a:t>Document S4aR240090. Endorsed by RTC.</a:t>
            </a:r>
          </a:p>
          <a:p>
            <a:pPr lvl="1"/>
            <a:r>
              <a:rPr lang="en-IT" sz="2000" dirty="0"/>
              <a:t>Do we still want to improve this document during the offline?</a:t>
            </a:r>
          </a:p>
          <a:p>
            <a:pPr lvl="1"/>
            <a:r>
              <a:rPr lang="en-GB" sz="2000" b="1" dirty="0"/>
              <a:t>Proposal</a:t>
            </a:r>
            <a:r>
              <a:rPr lang="en-GB" sz="2000" dirty="0"/>
              <a:t>: take this as basis and, if new solutions are agreed in Orlando, then we could produce a revised version of this document with new analysis elements.</a:t>
            </a:r>
          </a:p>
          <a:p>
            <a:pPr lvl="1"/>
            <a:r>
              <a:rPr lang="en-GB" sz="2000" dirty="0"/>
              <a:t>We reviewed and updated version of the document and named this version as </a:t>
            </a:r>
            <a:r>
              <a:rPr lang="en-GB" sz="2000" dirty="0">
                <a:latin typeface="Aptos" panose="020B0004020202020204" pitchFamily="34" charset="0"/>
              </a:rPr>
              <a:t>S4aR240090_offline_output. This version will be distributed over the RTC reflector and taken as input document to the SA4 meeting in Orlando.</a:t>
            </a:r>
            <a:r>
              <a:rPr lang="en-GB" sz="2000" dirty="0"/>
              <a:t> </a:t>
            </a:r>
          </a:p>
          <a:p>
            <a:pPr lvl="1"/>
            <a:endParaRPr lang="en-IT" sz="1800" dirty="0"/>
          </a:p>
        </p:txBody>
      </p:sp>
    </p:spTree>
    <p:extLst>
      <p:ext uri="{BB962C8B-B14F-4D97-AF65-F5344CB8AC3E}">
        <p14:creationId xmlns:p14="http://schemas.microsoft.com/office/powerpoint/2010/main" val="2889117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46FBA-BD50-83BB-733B-C8FE9D522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58FCD-B832-1CE0-0AF2-D21665288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Conclusions text of the TR</a:t>
            </a:r>
            <a:endParaRPr lang="en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7B8A5-4254-4B5A-8F08-AE772618E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T" sz="3200" dirty="0"/>
              <a:t>Guidelines</a:t>
            </a:r>
          </a:p>
          <a:p>
            <a:pPr lvl="1"/>
            <a:r>
              <a:rPr lang="en-GB" sz="2000" i="1" dirty="0">
                <a:solidFill>
                  <a:srgbClr val="000000"/>
                </a:solidFill>
                <a:latin typeface="Aptos" panose="020B0004020202020204" pitchFamily="34" charset="0"/>
              </a:rPr>
              <a:t>S</a:t>
            </a:r>
            <a:r>
              <a:rPr lang="en-GB" sz="2000" b="0" i="1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hould be brief and recommend to proceed with normative work, without selecting specific solutions, but recommending to normatively standardize solutions in areas A, B, C, … based on the solutions in the TR.</a:t>
            </a:r>
          </a:p>
          <a:p>
            <a:r>
              <a:rPr lang="en-GB" sz="2400" dirty="0">
                <a:latin typeface="Aptos" panose="020B0004020202020204" pitchFamily="34" charset="0"/>
              </a:rPr>
              <a:t>Document 92_r1 with comments from Huawei and Qualcomm. Reviewed in this call.</a:t>
            </a:r>
          </a:p>
          <a:p>
            <a:pPr lvl="1"/>
            <a:r>
              <a:rPr lang="en-GB" sz="2000" dirty="0">
                <a:latin typeface="Aptos" panose="020B0004020202020204" pitchFamily="34" charset="0"/>
              </a:rPr>
              <a:t>Conclusions on Key issue #1 will be discussed in Orlando.</a:t>
            </a:r>
          </a:p>
          <a:p>
            <a:pPr lvl="1"/>
            <a:r>
              <a:rPr lang="en-GB" sz="2000" dirty="0">
                <a:latin typeface="Aptos" panose="020B0004020202020204" pitchFamily="34" charset="0"/>
              </a:rPr>
              <a:t>Conclusions on Key Issue 2-3 were agreed. Other conclusions were not discussed due to lack of time.</a:t>
            </a:r>
          </a:p>
          <a:p>
            <a:pPr lvl="1"/>
            <a:r>
              <a:rPr lang="en-GB" sz="2000" dirty="0">
                <a:latin typeface="Aptos" panose="020B0004020202020204" pitchFamily="34" charset="0"/>
              </a:rPr>
              <a:t>The updated document is in S4aR240092_Offline_Output that will be distributed over the RTC reflector. A copy of this document will be taken as input to the next SA4 meeting.</a:t>
            </a:r>
          </a:p>
        </p:txBody>
      </p:sp>
    </p:spTree>
    <p:extLst>
      <p:ext uri="{BB962C8B-B14F-4D97-AF65-F5344CB8AC3E}">
        <p14:creationId xmlns:p14="http://schemas.microsoft.com/office/powerpoint/2010/main" val="3279804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710BE-6ECD-EA7E-829C-ECE6EA268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2FB58-433D-019B-5D99-A1B3B4225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Conclusions text of the TR</a:t>
            </a:r>
            <a:endParaRPr lang="en-IT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A3C0225-6577-E84E-7511-ACBA62DFAA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493229"/>
              </p:ext>
            </p:extLst>
          </p:nvPr>
        </p:nvGraphicFramePr>
        <p:xfrm>
          <a:off x="320634" y="1825624"/>
          <a:ext cx="11744704" cy="2390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044">
                  <a:extLst>
                    <a:ext uri="{9D8B030D-6E8A-4147-A177-3AD203B41FA5}">
                      <a16:colId xmlns:a16="http://schemas.microsoft.com/office/drawing/2014/main" val="3218297169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4021766131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4219238622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2050869223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1229019748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3076426916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3933945657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2850967127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2018905493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253436398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135672963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725280486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2607547315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1679546655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309265411"/>
                    </a:ext>
                  </a:extLst>
                </a:gridCol>
                <a:gridCol w="734044">
                  <a:extLst>
                    <a:ext uri="{9D8B030D-6E8A-4147-A177-3AD203B41FA5}">
                      <a16:colId xmlns:a16="http://schemas.microsoft.com/office/drawing/2014/main" val="756911832"/>
                    </a:ext>
                  </a:extLst>
                </a:gridCol>
              </a:tblGrid>
              <a:tr h="872913"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KI#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/>
                        <a:t>KI# </a:t>
                      </a:r>
                      <a:r>
                        <a:rPr lang="en-IT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144686"/>
                  </a:ext>
                </a:extLst>
              </a:tr>
              <a:tr h="505734"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305330"/>
                  </a:ext>
                </a:extLst>
              </a:tr>
              <a:tr h="505734"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089146"/>
                  </a:ext>
                </a:extLst>
              </a:tr>
              <a:tr h="505734"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084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176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0B48D-41F4-A522-ACAA-640FA723A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71453-CBF7-94F0-4EF8-BD456DD6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Summary of the call</a:t>
            </a:r>
            <a:endParaRPr lang="en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6C1A5-7571-4C98-E89E-73425DE92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T" sz="3200" dirty="0"/>
              <a:t>Next steps</a:t>
            </a:r>
          </a:p>
          <a:p>
            <a:pPr lvl="1"/>
            <a:r>
              <a:rPr lang="en-IT" sz="2800" dirty="0"/>
              <a:t>Submit this call agreements (see previous slides) to the next SA4 meeting for formal ratification.</a:t>
            </a:r>
          </a:p>
          <a:p>
            <a:pPr lvl="1"/>
            <a:r>
              <a:rPr lang="en-IT" sz="2800" dirty="0"/>
              <a:t>Arrange an offline at the Orlando meeting early in the week (ideally after the first 5G RTP Ph2 session) to work on the Conclusions of key issues #4-#15 of the TR.</a:t>
            </a:r>
          </a:p>
        </p:txBody>
      </p:sp>
    </p:spTree>
    <p:extLst>
      <p:ext uri="{BB962C8B-B14F-4D97-AF65-F5344CB8AC3E}">
        <p14:creationId xmlns:p14="http://schemas.microsoft.com/office/powerpoint/2010/main" val="3195929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494</Words>
  <Application>Microsoft Macintosh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5G RTP Ph2 offline call 30.10.2024, h.16.00-18.00 CET</vt:lpstr>
      <vt:lpstr>Agenda</vt:lpstr>
      <vt:lpstr>Review of the text of the solutions not agreed in the TR 26.822</vt:lpstr>
      <vt:lpstr>Analysis of the solutions included in the TR</vt:lpstr>
      <vt:lpstr>Conclusions text of the TR</vt:lpstr>
      <vt:lpstr>Conclusions text of the TR</vt:lpstr>
      <vt:lpstr>Summary of the call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Igor Curcio</dc:creator>
  <cp:lastModifiedBy>Igor Curcio</cp:lastModifiedBy>
  <cp:revision>19</cp:revision>
  <dcterms:created xsi:type="dcterms:W3CDTF">2024-10-27T13:25:43Z</dcterms:created>
  <dcterms:modified xsi:type="dcterms:W3CDTF">2024-10-30T23:48:48Z</dcterms:modified>
</cp:coreProperties>
</file>