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0" r:id="rId3"/>
    <p:sldId id="269" r:id="rId4"/>
    <p:sldId id="259" r:id="rId5"/>
    <p:sldId id="264" r:id="rId6"/>
    <p:sldId id="265" r:id="rId7"/>
    <p:sldId id="266" r:id="rId8"/>
    <p:sldId id="267" r:id="rId9"/>
    <p:sldId id="258" r:id="rId10"/>
    <p:sldId id="260" r:id="rId11"/>
    <p:sldId id="261" r:id="rId12"/>
    <p:sldId id="257" r:id="rId13"/>
    <p:sldId id="272" r:id="rId14"/>
    <p:sldId id="273" r:id="rId15"/>
    <p:sldId id="275" r:id="rId16"/>
    <p:sldId id="276" r:id="rId17"/>
    <p:sldId id="262" r:id="rId18"/>
    <p:sldId id="277" r:id="rId19"/>
    <p:sldId id="278" r:id="rId20"/>
    <p:sldId id="279" r:id="rId21"/>
    <p:sldId id="280"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FFC000"/>
    <a:srgbClr val="FFFF00"/>
    <a:srgbClr val="0000FF"/>
    <a:srgbClr val="E5FFE5"/>
    <a:srgbClr val="CCFFCC"/>
    <a:srgbClr val="2F528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013" autoAdjust="0"/>
    <p:restoredTop sz="94660"/>
  </p:normalViewPr>
  <p:slideViewPr>
    <p:cSldViewPr snapToGrid="0" showGuides="1">
      <p:cViewPr varScale="1">
        <p:scale>
          <a:sx n="78" d="100"/>
          <a:sy n="78" d="100"/>
        </p:scale>
        <p:origin x="126" y="696"/>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3194E2-753E-4E53-9C2A-E30CE5EBDC8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967B082-D1B5-4FBE-BC50-F00E9DE501A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0342B6DA-6A1B-49E2-B9A3-A15330E0C0BD}"/>
              </a:ext>
            </a:extLst>
          </p:cNvPr>
          <p:cNvSpPr>
            <a:spLocks noGrp="1"/>
          </p:cNvSpPr>
          <p:nvPr>
            <p:ph type="dt" sz="half" idx="10"/>
          </p:nvPr>
        </p:nvSpPr>
        <p:spPr/>
        <p:txBody>
          <a:bodyPr/>
          <a:lstStyle/>
          <a:p>
            <a:fld id="{8C43EE58-FA2D-48AD-A602-6E18696FF76A}" type="datetimeFigureOut">
              <a:rPr lang="en-GB" smtClean="0"/>
              <a:t>10/01/2022</a:t>
            </a:fld>
            <a:endParaRPr lang="en-GB"/>
          </a:p>
        </p:txBody>
      </p:sp>
      <p:sp>
        <p:nvSpPr>
          <p:cNvPr id="5" name="Footer Placeholder 4">
            <a:extLst>
              <a:ext uri="{FF2B5EF4-FFF2-40B4-BE49-F238E27FC236}">
                <a16:creationId xmlns:a16="http://schemas.microsoft.com/office/drawing/2014/main" id="{65BD6243-DD13-4CAD-9859-293C22EA017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2CF3ED2-2E51-4ADA-8ADB-53C4AE4B5458}"/>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26542012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EE88E4-E904-46F5-A279-275A82FD49C1}"/>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BE8342C8-4800-4238-BF75-ECBD3390BBD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72A5980-E039-480F-8DDF-CA52282F7DB0}"/>
              </a:ext>
            </a:extLst>
          </p:cNvPr>
          <p:cNvSpPr>
            <a:spLocks noGrp="1"/>
          </p:cNvSpPr>
          <p:nvPr>
            <p:ph type="dt" sz="half" idx="10"/>
          </p:nvPr>
        </p:nvSpPr>
        <p:spPr/>
        <p:txBody>
          <a:bodyPr/>
          <a:lstStyle/>
          <a:p>
            <a:fld id="{8C43EE58-FA2D-48AD-A602-6E18696FF76A}" type="datetimeFigureOut">
              <a:rPr lang="en-GB" smtClean="0"/>
              <a:t>10/01/2022</a:t>
            </a:fld>
            <a:endParaRPr lang="en-GB"/>
          </a:p>
        </p:txBody>
      </p:sp>
      <p:sp>
        <p:nvSpPr>
          <p:cNvPr id="5" name="Footer Placeholder 4">
            <a:extLst>
              <a:ext uri="{FF2B5EF4-FFF2-40B4-BE49-F238E27FC236}">
                <a16:creationId xmlns:a16="http://schemas.microsoft.com/office/drawing/2014/main" id="{E33624A3-8874-41AE-AE43-A9EC9004AA7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33F932E-6EFE-4600-A5EF-10D8B9B44F29}"/>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37553948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C1F573A-67C1-4BE6-B6B5-C3436AC0834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31137EE2-47D6-49E6-B447-076D13471F9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27DDDD6-2C54-4660-9581-5BEB6C6B9B23}"/>
              </a:ext>
            </a:extLst>
          </p:cNvPr>
          <p:cNvSpPr>
            <a:spLocks noGrp="1"/>
          </p:cNvSpPr>
          <p:nvPr>
            <p:ph type="dt" sz="half" idx="10"/>
          </p:nvPr>
        </p:nvSpPr>
        <p:spPr/>
        <p:txBody>
          <a:bodyPr/>
          <a:lstStyle/>
          <a:p>
            <a:fld id="{8C43EE58-FA2D-48AD-A602-6E18696FF76A}" type="datetimeFigureOut">
              <a:rPr lang="en-GB" smtClean="0"/>
              <a:t>10/01/2022</a:t>
            </a:fld>
            <a:endParaRPr lang="en-GB"/>
          </a:p>
        </p:txBody>
      </p:sp>
      <p:sp>
        <p:nvSpPr>
          <p:cNvPr id="5" name="Footer Placeholder 4">
            <a:extLst>
              <a:ext uri="{FF2B5EF4-FFF2-40B4-BE49-F238E27FC236}">
                <a16:creationId xmlns:a16="http://schemas.microsoft.com/office/drawing/2014/main" id="{A5C662A2-C3E6-4777-B7D3-7ACE5E03F2C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562CCEB-DAF3-436F-8908-05AA1CF4D097}"/>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26048825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6AAFB2-0C8F-4E51-8CBC-8096D3EB667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181B78D-64D1-4A16-9DA3-E8590D6844D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2DCD3FA-82EE-4BAE-BF61-F21E4D4002BF}"/>
              </a:ext>
            </a:extLst>
          </p:cNvPr>
          <p:cNvSpPr>
            <a:spLocks noGrp="1"/>
          </p:cNvSpPr>
          <p:nvPr>
            <p:ph type="dt" sz="half" idx="10"/>
          </p:nvPr>
        </p:nvSpPr>
        <p:spPr/>
        <p:txBody>
          <a:bodyPr/>
          <a:lstStyle/>
          <a:p>
            <a:fld id="{8C43EE58-FA2D-48AD-A602-6E18696FF76A}" type="datetimeFigureOut">
              <a:rPr lang="en-GB" smtClean="0"/>
              <a:t>10/01/2022</a:t>
            </a:fld>
            <a:endParaRPr lang="en-GB"/>
          </a:p>
        </p:txBody>
      </p:sp>
      <p:sp>
        <p:nvSpPr>
          <p:cNvPr id="5" name="Footer Placeholder 4">
            <a:extLst>
              <a:ext uri="{FF2B5EF4-FFF2-40B4-BE49-F238E27FC236}">
                <a16:creationId xmlns:a16="http://schemas.microsoft.com/office/drawing/2014/main" id="{379F0D90-F1B8-43F8-85FA-F1F676DCB37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60BDA3F-7829-40C7-A4B6-EC850531FF3F}"/>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30880755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9748D-36B1-4A67-9466-47C62A879C4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176B2722-4EBB-4FBD-AD54-37D5B090C0D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4B30026-D7AF-4B67-A5DE-85FBE826F556}"/>
              </a:ext>
            </a:extLst>
          </p:cNvPr>
          <p:cNvSpPr>
            <a:spLocks noGrp="1"/>
          </p:cNvSpPr>
          <p:nvPr>
            <p:ph type="dt" sz="half" idx="10"/>
          </p:nvPr>
        </p:nvSpPr>
        <p:spPr/>
        <p:txBody>
          <a:bodyPr/>
          <a:lstStyle/>
          <a:p>
            <a:fld id="{8C43EE58-FA2D-48AD-A602-6E18696FF76A}" type="datetimeFigureOut">
              <a:rPr lang="en-GB" smtClean="0"/>
              <a:t>10/01/2022</a:t>
            </a:fld>
            <a:endParaRPr lang="en-GB"/>
          </a:p>
        </p:txBody>
      </p:sp>
      <p:sp>
        <p:nvSpPr>
          <p:cNvPr id="5" name="Footer Placeholder 4">
            <a:extLst>
              <a:ext uri="{FF2B5EF4-FFF2-40B4-BE49-F238E27FC236}">
                <a16:creationId xmlns:a16="http://schemas.microsoft.com/office/drawing/2014/main" id="{74723796-DB55-4D07-874D-DDB6EC90746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74902C3-3FC5-4BEC-9652-3DEB3D3D6C73}"/>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23109632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160C1-5493-4AD2-ADDD-E82B73A000C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583DA0E-01F2-4A3F-8C69-AAAD08B3783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2726BE73-CC55-47F8-BDB2-D26C9EF2CFB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14B80EBF-780A-4485-812E-5B3856F70C0A}"/>
              </a:ext>
            </a:extLst>
          </p:cNvPr>
          <p:cNvSpPr>
            <a:spLocks noGrp="1"/>
          </p:cNvSpPr>
          <p:nvPr>
            <p:ph type="dt" sz="half" idx="10"/>
          </p:nvPr>
        </p:nvSpPr>
        <p:spPr/>
        <p:txBody>
          <a:bodyPr/>
          <a:lstStyle/>
          <a:p>
            <a:fld id="{8C43EE58-FA2D-48AD-A602-6E18696FF76A}" type="datetimeFigureOut">
              <a:rPr lang="en-GB" smtClean="0"/>
              <a:t>10/01/2022</a:t>
            </a:fld>
            <a:endParaRPr lang="en-GB"/>
          </a:p>
        </p:txBody>
      </p:sp>
      <p:sp>
        <p:nvSpPr>
          <p:cNvPr id="6" name="Footer Placeholder 5">
            <a:extLst>
              <a:ext uri="{FF2B5EF4-FFF2-40B4-BE49-F238E27FC236}">
                <a16:creationId xmlns:a16="http://schemas.microsoft.com/office/drawing/2014/main" id="{45259611-0D0A-4DBD-A017-BC1E421C67A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FD79ADD-398D-444E-BC5E-3BCCE626EA0A}"/>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26099651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99748-089E-4E80-A6FE-F71F549CF657}"/>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6B99DD2-A607-4DB4-8C18-FCF8FE30748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848A41A-8FA5-4B5E-8439-69541849E00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05D44E50-FC0F-4BB4-905F-28C886CAC6A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5330E35-7DE0-4B61-BF65-8FCCD4B66A6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D46DBC17-68B6-4B36-9EC6-BD4F2DE87418}"/>
              </a:ext>
            </a:extLst>
          </p:cNvPr>
          <p:cNvSpPr>
            <a:spLocks noGrp="1"/>
          </p:cNvSpPr>
          <p:nvPr>
            <p:ph type="dt" sz="half" idx="10"/>
          </p:nvPr>
        </p:nvSpPr>
        <p:spPr/>
        <p:txBody>
          <a:bodyPr/>
          <a:lstStyle/>
          <a:p>
            <a:fld id="{8C43EE58-FA2D-48AD-A602-6E18696FF76A}" type="datetimeFigureOut">
              <a:rPr lang="en-GB" smtClean="0"/>
              <a:t>10/01/2022</a:t>
            </a:fld>
            <a:endParaRPr lang="en-GB"/>
          </a:p>
        </p:txBody>
      </p:sp>
      <p:sp>
        <p:nvSpPr>
          <p:cNvPr id="8" name="Footer Placeholder 7">
            <a:extLst>
              <a:ext uri="{FF2B5EF4-FFF2-40B4-BE49-F238E27FC236}">
                <a16:creationId xmlns:a16="http://schemas.microsoft.com/office/drawing/2014/main" id="{28AB4AEE-AF2D-4198-8CA6-27632441BBAD}"/>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B2156E9E-35D9-4819-AEC8-6450B958BC3B}"/>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30606406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38D6EC-FAB2-45D4-9D53-C0F204C6CE3E}"/>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BE118FC4-0930-4987-BD70-9F41113419EE}"/>
              </a:ext>
            </a:extLst>
          </p:cNvPr>
          <p:cNvSpPr>
            <a:spLocks noGrp="1"/>
          </p:cNvSpPr>
          <p:nvPr>
            <p:ph type="dt" sz="half" idx="10"/>
          </p:nvPr>
        </p:nvSpPr>
        <p:spPr/>
        <p:txBody>
          <a:bodyPr/>
          <a:lstStyle/>
          <a:p>
            <a:fld id="{8C43EE58-FA2D-48AD-A602-6E18696FF76A}" type="datetimeFigureOut">
              <a:rPr lang="en-GB" smtClean="0"/>
              <a:t>10/01/2022</a:t>
            </a:fld>
            <a:endParaRPr lang="en-GB"/>
          </a:p>
        </p:txBody>
      </p:sp>
      <p:sp>
        <p:nvSpPr>
          <p:cNvPr id="4" name="Footer Placeholder 3">
            <a:extLst>
              <a:ext uri="{FF2B5EF4-FFF2-40B4-BE49-F238E27FC236}">
                <a16:creationId xmlns:a16="http://schemas.microsoft.com/office/drawing/2014/main" id="{A2092CE4-F951-4821-86AA-C2A706E687A5}"/>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A5F5E3D6-81E8-4BEE-ADBE-AE57B5D04750}"/>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14976712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38CC6E2-F171-4B8B-AD4D-09A2F0DE3088}"/>
              </a:ext>
            </a:extLst>
          </p:cNvPr>
          <p:cNvSpPr>
            <a:spLocks noGrp="1"/>
          </p:cNvSpPr>
          <p:nvPr>
            <p:ph type="dt" sz="half" idx="10"/>
          </p:nvPr>
        </p:nvSpPr>
        <p:spPr/>
        <p:txBody>
          <a:bodyPr/>
          <a:lstStyle/>
          <a:p>
            <a:fld id="{8C43EE58-FA2D-48AD-A602-6E18696FF76A}" type="datetimeFigureOut">
              <a:rPr lang="en-GB" smtClean="0"/>
              <a:t>10/01/2022</a:t>
            </a:fld>
            <a:endParaRPr lang="en-GB"/>
          </a:p>
        </p:txBody>
      </p:sp>
      <p:sp>
        <p:nvSpPr>
          <p:cNvPr id="3" name="Footer Placeholder 2">
            <a:extLst>
              <a:ext uri="{FF2B5EF4-FFF2-40B4-BE49-F238E27FC236}">
                <a16:creationId xmlns:a16="http://schemas.microsoft.com/office/drawing/2014/main" id="{A917BC60-667F-408E-BFAB-FF4B0062A98E}"/>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7391D9A-638B-4500-A436-6010370AFA2A}"/>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20281827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B30D66-ACB9-4A7A-9614-7E9BB81D40E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5C55A5FB-7CAC-453E-A7D1-C8635DF420F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792D24B6-AD75-436C-A94B-07B70464B7C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1E18789-7BF1-44A0-B3D9-E678B077EFF8}"/>
              </a:ext>
            </a:extLst>
          </p:cNvPr>
          <p:cNvSpPr>
            <a:spLocks noGrp="1"/>
          </p:cNvSpPr>
          <p:nvPr>
            <p:ph type="dt" sz="half" idx="10"/>
          </p:nvPr>
        </p:nvSpPr>
        <p:spPr/>
        <p:txBody>
          <a:bodyPr/>
          <a:lstStyle/>
          <a:p>
            <a:fld id="{8C43EE58-FA2D-48AD-A602-6E18696FF76A}" type="datetimeFigureOut">
              <a:rPr lang="en-GB" smtClean="0"/>
              <a:t>10/01/2022</a:t>
            </a:fld>
            <a:endParaRPr lang="en-GB"/>
          </a:p>
        </p:txBody>
      </p:sp>
      <p:sp>
        <p:nvSpPr>
          <p:cNvPr id="6" name="Footer Placeholder 5">
            <a:extLst>
              <a:ext uri="{FF2B5EF4-FFF2-40B4-BE49-F238E27FC236}">
                <a16:creationId xmlns:a16="http://schemas.microsoft.com/office/drawing/2014/main" id="{C6944936-A887-4E4D-BE95-27856F1F099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A2073FC-3E8C-4956-B9DA-9AD5124B1520}"/>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32801549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7393A8-D3B4-41FA-AB75-0B3FABD7C1D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E1DA402E-3500-4E65-8826-031156159E4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CBA91AA6-2D23-47BE-85F9-5514B677538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3A226D6-E00C-4A62-A371-1CC02B7987FA}"/>
              </a:ext>
            </a:extLst>
          </p:cNvPr>
          <p:cNvSpPr>
            <a:spLocks noGrp="1"/>
          </p:cNvSpPr>
          <p:nvPr>
            <p:ph type="dt" sz="half" idx="10"/>
          </p:nvPr>
        </p:nvSpPr>
        <p:spPr/>
        <p:txBody>
          <a:bodyPr/>
          <a:lstStyle/>
          <a:p>
            <a:fld id="{8C43EE58-FA2D-48AD-A602-6E18696FF76A}" type="datetimeFigureOut">
              <a:rPr lang="en-GB" smtClean="0"/>
              <a:t>10/01/2022</a:t>
            </a:fld>
            <a:endParaRPr lang="en-GB"/>
          </a:p>
        </p:txBody>
      </p:sp>
      <p:sp>
        <p:nvSpPr>
          <p:cNvPr id="6" name="Footer Placeholder 5">
            <a:extLst>
              <a:ext uri="{FF2B5EF4-FFF2-40B4-BE49-F238E27FC236}">
                <a16:creationId xmlns:a16="http://schemas.microsoft.com/office/drawing/2014/main" id="{B0B3D55F-7374-4097-9E57-FCB5BF3F87D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F2394E5-F1A1-4A01-A5D9-E7C946A86BE0}"/>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21512997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1D3399C-DC89-45AB-897B-85CB5864483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F6F1371-7977-4E6D-B8E4-3625B9740C0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3655A59-B114-4F8D-9442-87859CF1002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43EE58-FA2D-48AD-A602-6E18696FF76A}" type="datetimeFigureOut">
              <a:rPr lang="en-GB" smtClean="0"/>
              <a:t>10/01/2022</a:t>
            </a:fld>
            <a:endParaRPr lang="en-GB"/>
          </a:p>
        </p:txBody>
      </p:sp>
      <p:sp>
        <p:nvSpPr>
          <p:cNvPr id="5" name="Footer Placeholder 4">
            <a:extLst>
              <a:ext uri="{FF2B5EF4-FFF2-40B4-BE49-F238E27FC236}">
                <a16:creationId xmlns:a16="http://schemas.microsoft.com/office/drawing/2014/main" id="{FFD4D227-DAAF-4FF5-8DC8-8BBC31B8087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079B06D9-1C03-47C1-AC55-D7409EB0606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3AD23A-A1F3-44B2-9C89-E968C9ACFD50}" type="slidenum">
              <a:rPr lang="en-GB" smtClean="0"/>
              <a:t>‹#›</a:t>
            </a:fld>
            <a:endParaRPr lang="en-GB"/>
          </a:p>
        </p:txBody>
      </p:sp>
    </p:spTree>
    <p:extLst>
      <p:ext uri="{BB962C8B-B14F-4D97-AF65-F5344CB8AC3E}">
        <p14:creationId xmlns:p14="http://schemas.microsoft.com/office/powerpoint/2010/main" val="17038032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0.wmf"/><Relationship Id="rId5" Type="http://schemas.openxmlformats.org/officeDocument/2006/relationships/package" Target="../embeddings/Microsoft_Word_Document1.docx"/><Relationship Id="rId4" Type="http://schemas.openxmlformats.org/officeDocument/2006/relationships/image" Target="../media/image9.emf"/></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3.png"/><Relationship Id="rId5" Type="http://schemas.openxmlformats.org/officeDocument/2006/relationships/image" Target="../media/image11.emf"/><Relationship Id="rId4" Type="http://schemas.openxmlformats.org/officeDocument/2006/relationships/package" Target="../embeddings/Microsoft_Word_Document2.docx"/></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package" Target="../embeddings/Microsoft_Word_Document3.docx"/><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14.e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7E1692-2B32-4AE1-BAE6-5BD7FC4A7F70}"/>
              </a:ext>
            </a:extLst>
          </p:cNvPr>
          <p:cNvSpPr>
            <a:spLocks noGrp="1"/>
          </p:cNvSpPr>
          <p:nvPr>
            <p:ph type="ctrTitle"/>
          </p:nvPr>
        </p:nvSpPr>
        <p:spPr/>
        <p:txBody>
          <a:bodyPr/>
          <a:lstStyle/>
          <a:p>
            <a:r>
              <a:rPr lang="en-GB" dirty="0"/>
              <a:t>3GPP Event Exposure Framework</a:t>
            </a:r>
          </a:p>
        </p:txBody>
      </p:sp>
      <p:sp>
        <p:nvSpPr>
          <p:cNvPr id="3" name="Subtitle 2">
            <a:extLst>
              <a:ext uri="{FF2B5EF4-FFF2-40B4-BE49-F238E27FC236}">
                <a16:creationId xmlns:a16="http://schemas.microsoft.com/office/drawing/2014/main" id="{0C04B37E-90CB-483C-A8FB-45FDD20A6156}"/>
              </a:ext>
            </a:extLst>
          </p:cNvPr>
          <p:cNvSpPr>
            <a:spLocks noGrp="1"/>
          </p:cNvSpPr>
          <p:nvPr>
            <p:ph type="subTitle" idx="1"/>
          </p:nvPr>
        </p:nvSpPr>
        <p:spPr>
          <a:xfrm>
            <a:off x="1524000" y="4180114"/>
            <a:ext cx="9144000" cy="1077686"/>
          </a:xfrm>
        </p:spPr>
        <p:txBody>
          <a:bodyPr/>
          <a:lstStyle/>
          <a:p>
            <a:r>
              <a:rPr lang="en-GB" dirty="0"/>
              <a:t>Joint call between SA2, CT3 and SA4 </a:t>
            </a:r>
          </a:p>
          <a:p>
            <a:r>
              <a:rPr lang="en-GB" dirty="0"/>
              <a:t>13</a:t>
            </a:r>
            <a:r>
              <a:rPr lang="en-GB" baseline="30000" dirty="0"/>
              <a:t>th</a:t>
            </a:r>
            <a:r>
              <a:rPr lang="en-GB" dirty="0"/>
              <a:t> January 2022</a:t>
            </a:r>
          </a:p>
        </p:txBody>
      </p:sp>
      <p:sp>
        <p:nvSpPr>
          <p:cNvPr id="4" name="Subtitle 2">
            <a:extLst>
              <a:ext uri="{FF2B5EF4-FFF2-40B4-BE49-F238E27FC236}">
                <a16:creationId xmlns:a16="http://schemas.microsoft.com/office/drawing/2014/main" id="{C9E114E4-F7A0-4D11-B1C9-91AAAADEC076}"/>
              </a:ext>
            </a:extLst>
          </p:cNvPr>
          <p:cNvSpPr txBox="1">
            <a:spLocks/>
          </p:cNvSpPr>
          <p:nvPr/>
        </p:nvSpPr>
        <p:spPr>
          <a:xfrm>
            <a:off x="1762898" y="452212"/>
            <a:ext cx="9144000" cy="437194"/>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err="1"/>
              <a:t>Tdoc</a:t>
            </a:r>
            <a:r>
              <a:rPr lang="en-GB" dirty="0"/>
              <a:t> S4aI221281</a:t>
            </a:r>
          </a:p>
        </p:txBody>
      </p:sp>
    </p:spTree>
    <p:extLst>
      <p:ext uri="{BB962C8B-B14F-4D97-AF65-F5344CB8AC3E}">
        <p14:creationId xmlns:p14="http://schemas.microsoft.com/office/powerpoint/2010/main" val="40379653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53F29798-D584-4792-9B62-3F5F5C36D6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CBFC7E6-78E0-479B-A4E5-B1B1F95CBC8F}"/>
              </a:ext>
            </a:extLst>
          </p:cNvPr>
          <p:cNvSpPr>
            <a:spLocks noGrp="1"/>
          </p:cNvSpPr>
          <p:nvPr>
            <p:ph type="title"/>
          </p:nvPr>
        </p:nvSpPr>
        <p:spPr>
          <a:xfrm>
            <a:off x="838200" y="184805"/>
            <a:ext cx="10515600" cy="1505883"/>
          </a:xfrm>
        </p:spPr>
        <p:txBody>
          <a:bodyPr vert="horz" lIns="91440" tIns="45720" rIns="91440" bIns="45720" rtlCol="0" anchor="ctr">
            <a:normAutofit/>
          </a:bodyPr>
          <a:lstStyle/>
          <a:p>
            <a:r>
              <a:rPr lang="en-GB" sz="3200" b="1" dirty="0"/>
              <a:t>EVEX reference architecture</a:t>
            </a:r>
            <a:br>
              <a:rPr lang="en-GB" sz="3200" b="1" dirty="0"/>
            </a:br>
            <a:r>
              <a:rPr lang="en-GB" sz="2400" b="1" dirty="0"/>
              <a:t>Service-based representation</a:t>
            </a:r>
            <a:endParaRPr lang="en-US" sz="2400" kern="1200" dirty="0">
              <a:solidFill>
                <a:schemeClr val="tx1"/>
              </a:solidFill>
              <a:latin typeface="+mj-lt"/>
              <a:ea typeface="+mj-ea"/>
              <a:cs typeface="+mj-cs"/>
            </a:endParaRPr>
          </a:p>
        </p:txBody>
      </p:sp>
      <p:pic>
        <p:nvPicPr>
          <p:cNvPr id="5" name="Content Placeholder 4">
            <a:extLst>
              <a:ext uri="{FF2B5EF4-FFF2-40B4-BE49-F238E27FC236}">
                <a16:creationId xmlns:a16="http://schemas.microsoft.com/office/drawing/2014/main" id="{89321FEF-0277-45C7-8849-D325511AC4E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55670" y="1845426"/>
            <a:ext cx="8877607" cy="4450303"/>
          </a:xfrm>
          <a:prstGeom prst="rect">
            <a:avLst/>
          </a:prstGeom>
        </p:spPr>
      </p:pic>
    </p:spTree>
    <p:extLst>
      <p:ext uri="{BB962C8B-B14F-4D97-AF65-F5344CB8AC3E}">
        <p14:creationId xmlns:p14="http://schemas.microsoft.com/office/powerpoint/2010/main" val="29304465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131BAD53-4E89-4F62-BBB7-26359763E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62756DA2-40EB-4C6F-B962-5822FFB54F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653438" cy="6858000"/>
          </a:xfrm>
          <a:custGeom>
            <a:avLst/>
            <a:gdLst>
              <a:gd name="connsiteX0" fmla="*/ 0 w 6096000"/>
              <a:gd name="connsiteY0" fmla="*/ 0 h 6858000"/>
              <a:gd name="connsiteX1" fmla="*/ 5567517 w 6096000"/>
              <a:gd name="connsiteY1" fmla="*/ 0 h 6858000"/>
              <a:gd name="connsiteX2" fmla="*/ 5566938 w 6096000"/>
              <a:gd name="connsiteY2" fmla="*/ 1705 h 6858000"/>
              <a:gd name="connsiteX3" fmla="*/ 5551594 w 6096000"/>
              <a:gd name="connsiteY3" fmla="*/ 17287 h 6858000"/>
              <a:gd name="connsiteX4" fmla="*/ 5545641 w 6096000"/>
              <a:gd name="connsiteY4" fmla="*/ 130336 h 6858000"/>
              <a:gd name="connsiteX5" fmla="*/ 5538289 w 6096000"/>
              <a:gd name="connsiteY5" fmla="*/ 187093 h 6858000"/>
              <a:gd name="connsiteX6" fmla="*/ 5545790 w 6096000"/>
              <a:gd name="connsiteY6" fmla="*/ 265704 h 6858000"/>
              <a:gd name="connsiteX7" fmla="*/ 5542313 w 6096000"/>
              <a:gd name="connsiteY7" fmla="*/ 354566 h 6858000"/>
              <a:gd name="connsiteX8" fmla="*/ 5524126 w 6096000"/>
              <a:gd name="connsiteY8" fmla="*/ 472000 h 6858000"/>
              <a:gd name="connsiteX9" fmla="*/ 5522170 w 6096000"/>
              <a:gd name="connsiteY9" fmla="*/ 473782 h 6858000"/>
              <a:gd name="connsiteX10" fmla="*/ 5521798 w 6096000"/>
              <a:gd name="connsiteY10" fmla="*/ 491380 h 6858000"/>
              <a:gd name="connsiteX11" fmla="*/ 5536419 w 6096000"/>
              <a:gd name="connsiteY11" fmla="*/ 531675 h 6858000"/>
              <a:gd name="connsiteX12" fmla="*/ 5533435 w 6096000"/>
              <a:gd name="connsiteY12" fmla="*/ 536015 h 6858000"/>
              <a:gd name="connsiteX13" fmla="*/ 5538088 w 6096000"/>
              <a:gd name="connsiteY13" fmla="*/ 572092 h 6858000"/>
              <a:gd name="connsiteX14" fmla="*/ 5536061 w 6096000"/>
              <a:gd name="connsiteY14" fmla="*/ 572511 h 6858000"/>
              <a:gd name="connsiteX15" fmla="*/ 5528218 w 6096000"/>
              <a:gd name="connsiteY15" fmla="*/ 582332 h 6858000"/>
              <a:gd name="connsiteX16" fmla="*/ 5518011 w 6096000"/>
              <a:gd name="connsiteY16" fmla="*/ 601285 h 6858000"/>
              <a:gd name="connsiteX17" fmla="*/ 5473174 w 6096000"/>
              <a:gd name="connsiteY17" fmla="*/ 681608 h 6858000"/>
              <a:gd name="connsiteX18" fmla="*/ 5472963 w 6096000"/>
              <a:gd name="connsiteY18" fmla="*/ 689151 h 6858000"/>
              <a:gd name="connsiteX19" fmla="*/ 5472485 w 6096000"/>
              <a:gd name="connsiteY19" fmla="*/ 689289 h 6858000"/>
              <a:gd name="connsiteX20" fmla="*/ 5471326 w 6096000"/>
              <a:gd name="connsiteY20" fmla="*/ 697222 h 6858000"/>
              <a:gd name="connsiteX21" fmla="*/ 5472164 w 6096000"/>
              <a:gd name="connsiteY21" fmla="*/ 717531 h 6858000"/>
              <a:gd name="connsiteX22" fmla="*/ 5468891 w 6096000"/>
              <a:gd name="connsiteY22" fmla="*/ 722494 h 6858000"/>
              <a:gd name="connsiteX23" fmla="*/ 5463081 w 6096000"/>
              <a:gd name="connsiteY23" fmla="*/ 724368 h 6858000"/>
              <a:gd name="connsiteX24" fmla="*/ 5446981 w 6096000"/>
              <a:gd name="connsiteY24" fmla="*/ 752692 h 6858000"/>
              <a:gd name="connsiteX25" fmla="*/ 5417190 w 6096000"/>
              <a:gd name="connsiteY25" fmla="*/ 816346 h 6858000"/>
              <a:gd name="connsiteX26" fmla="*/ 5388958 w 6096000"/>
              <a:gd name="connsiteY26" fmla="*/ 889417 h 6858000"/>
              <a:gd name="connsiteX27" fmla="*/ 5307044 w 6096000"/>
              <a:gd name="connsiteY27" fmla="*/ 1063288 h 6858000"/>
              <a:gd name="connsiteX28" fmla="*/ 5303837 w 6096000"/>
              <a:gd name="connsiteY28" fmla="*/ 1157176 h 6858000"/>
              <a:gd name="connsiteX29" fmla="*/ 5286494 w 6096000"/>
              <a:gd name="connsiteY29" fmla="*/ 1210776 h 6858000"/>
              <a:gd name="connsiteX30" fmla="*/ 5282463 w 6096000"/>
              <a:gd name="connsiteY30" fmla="*/ 1301993 h 6858000"/>
              <a:gd name="connsiteX31" fmla="*/ 5252235 w 6096000"/>
              <a:gd name="connsiteY31" fmla="*/ 1360879 h 6858000"/>
              <a:gd name="connsiteX32" fmla="*/ 5244497 w 6096000"/>
              <a:gd name="connsiteY32" fmla="*/ 1404045 h 6858000"/>
              <a:gd name="connsiteX33" fmla="*/ 5223823 w 6096000"/>
              <a:gd name="connsiteY33" fmla="*/ 1429568 h 6858000"/>
              <a:gd name="connsiteX34" fmla="*/ 5224851 w 6096000"/>
              <a:gd name="connsiteY34" fmla="*/ 1430305 h 6858000"/>
              <a:gd name="connsiteX35" fmla="*/ 5212394 w 6096000"/>
              <a:gd name="connsiteY35" fmla="*/ 1463304 h 6858000"/>
              <a:gd name="connsiteX36" fmla="*/ 5209958 w 6096000"/>
              <a:gd name="connsiteY36" fmla="*/ 1514846 h 6858000"/>
              <a:gd name="connsiteX37" fmla="*/ 5206417 w 6096000"/>
              <a:gd name="connsiteY37" fmla="*/ 1519731 h 6858000"/>
              <a:gd name="connsiteX38" fmla="*/ 5206640 w 6096000"/>
              <a:gd name="connsiteY38" fmla="*/ 1519929 h 6858000"/>
              <a:gd name="connsiteX39" fmla="*/ 5207632 w 6096000"/>
              <a:gd name="connsiteY39" fmla="*/ 1546022 h 6858000"/>
              <a:gd name="connsiteX40" fmla="*/ 5212030 w 6096000"/>
              <a:gd name="connsiteY40" fmla="*/ 1578752 h 6858000"/>
              <a:gd name="connsiteX41" fmla="*/ 5203533 w 6096000"/>
              <a:gd name="connsiteY41" fmla="*/ 1647555 h 6858000"/>
              <a:gd name="connsiteX42" fmla="*/ 5190877 w 6096000"/>
              <a:gd name="connsiteY42" fmla="*/ 1715685 h 6858000"/>
              <a:gd name="connsiteX43" fmla="*/ 5184235 w 6096000"/>
              <a:gd name="connsiteY43" fmla="*/ 1740358 h 6858000"/>
              <a:gd name="connsiteX44" fmla="*/ 5181475 w 6096000"/>
              <a:gd name="connsiteY44" fmla="*/ 1784314 h 6858000"/>
              <a:gd name="connsiteX45" fmla="*/ 5185845 w 6096000"/>
              <a:gd name="connsiteY45" fmla="*/ 1804434 h 6858000"/>
              <a:gd name="connsiteX46" fmla="*/ 5185068 w 6096000"/>
              <a:gd name="connsiteY46" fmla="*/ 1805316 h 6858000"/>
              <a:gd name="connsiteX47" fmla="*/ 5188593 w 6096000"/>
              <a:gd name="connsiteY47" fmla="*/ 1807109 h 6858000"/>
              <a:gd name="connsiteX48" fmla="*/ 5185920 w 6096000"/>
              <a:gd name="connsiteY48" fmla="*/ 1821003 h 6858000"/>
              <a:gd name="connsiteX49" fmla="*/ 5183543 w 6096000"/>
              <a:gd name="connsiteY49" fmla="*/ 1824832 h 6858000"/>
              <a:gd name="connsiteX50" fmla="*/ 5182235 w 6096000"/>
              <a:gd name="connsiteY50" fmla="*/ 1830429 h 6858000"/>
              <a:gd name="connsiteX51" fmla="*/ 5182525 w 6096000"/>
              <a:gd name="connsiteY51" fmla="*/ 1830569 h 6858000"/>
              <a:gd name="connsiteX52" fmla="*/ 5180663 w 6096000"/>
              <a:gd name="connsiteY52" fmla="*/ 1835810 h 6858000"/>
              <a:gd name="connsiteX53" fmla="*/ 5167452 w 6096000"/>
              <a:gd name="connsiteY53" fmla="*/ 1861483 h 6858000"/>
              <a:gd name="connsiteX54" fmla="*/ 5174266 w 6096000"/>
              <a:gd name="connsiteY54" fmla="*/ 1892417 h 6858000"/>
              <a:gd name="connsiteX55" fmla="*/ 5189262 w 6096000"/>
              <a:gd name="connsiteY55" fmla="*/ 1895114 h 6858000"/>
              <a:gd name="connsiteX56" fmla="*/ 5187100 w 6096000"/>
              <a:gd name="connsiteY56" fmla="*/ 1899379 h 6858000"/>
              <a:gd name="connsiteX57" fmla="*/ 5180471 w 6096000"/>
              <a:gd name="connsiteY57" fmla="*/ 1907867 h 6858000"/>
              <a:gd name="connsiteX58" fmla="*/ 5181361 w 6096000"/>
              <a:gd name="connsiteY58" fmla="*/ 1910265 h 6858000"/>
              <a:gd name="connsiteX59" fmla="*/ 5178268 w 6096000"/>
              <a:gd name="connsiteY59" fmla="*/ 1935584 h 6858000"/>
              <a:gd name="connsiteX60" fmla="*/ 5183619 w 6096000"/>
              <a:gd name="connsiteY60" fmla="*/ 1942021 h 6858000"/>
              <a:gd name="connsiteX61" fmla="*/ 5184480 w 6096000"/>
              <a:gd name="connsiteY61" fmla="*/ 1945112 h 6858000"/>
              <a:gd name="connsiteX62" fmla="*/ 5172776 w 6096000"/>
              <a:gd name="connsiteY62" fmla="*/ 1961162 h 6858000"/>
              <a:gd name="connsiteX63" fmla="*/ 5168513 w 6096000"/>
              <a:gd name="connsiteY63" fmla="*/ 1969445 h 6858000"/>
              <a:gd name="connsiteX64" fmla="*/ 5126597 w 6096000"/>
              <a:gd name="connsiteY64" fmla="*/ 2024270 h 6858000"/>
              <a:gd name="connsiteX65" fmla="*/ 5119528 w 6096000"/>
              <a:gd name="connsiteY65" fmla="*/ 2107942 h 6858000"/>
              <a:gd name="connsiteX66" fmla="*/ 5110356 w 6096000"/>
              <a:gd name="connsiteY66" fmla="*/ 2193455 h 6858000"/>
              <a:gd name="connsiteX67" fmla="*/ 5104992 w 6096000"/>
              <a:gd name="connsiteY67" fmla="*/ 2260088 h 6858000"/>
              <a:gd name="connsiteX68" fmla="*/ 5059439 w 6096000"/>
              <a:gd name="connsiteY68" fmla="*/ 2335735 h 6858000"/>
              <a:gd name="connsiteX69" fmla="*/ 5022061 w 6096000"/>
              <a:gd name="connsiteY69" fmla="*/ 2408995 h 6858000"/>
              <a:gd name="connsiteX70" fmla="*/ 5022253 w 6096000"/>
              <a:gd name="connsiteY70" fmla="*/ 2445869 h 6858000"/>
              <a:gd name="connsiteX71" fmla="*/ 5011426 w 6096000"/>
              <a:gd name="connsiteY71" fmla="*/ 2496499 h 6858000"/>
              <a:gd name="connsiteX72" fmla="*/ 4994224 w 6096000"/>
              <a:gd name="connsiteY72" fmla="*/ 2549900 h 6858000"/>
              <a:gd name="connsiteX73" fmla="*/ 4995245 w 6096000"/>
              <a:gd name="connsiteY73" fmla="*/ 2596456 h 6858000"/>
              <a:gd name="connsiteX74" fmla="*/ 4988570 w 6096000"/>
              <a:gd name="connsiteY74" fmla="*/ 2606088 h 6858000"/>
              <a:gd name="connsiteX75" fmla="*/ 4988371 w 6096000"/>
              <a:gd name="connsiteY75" fmla="*/ 2635351 h 6858000"/>
              <a:gd name="connsiteX76" fmla="*/ 4983212 w 6096000"/>
              <a:gd name="connsiteY76" fmla="*/ 2665666 h 6858000"/>
              <a:gd name="connsiteX77" fmla="*/ 4968234 w 6096000"/>
              <a:gd name="connsiteY77" fmla="*/ 2715895 h 6858000"/>
              <a:gd name="connsiteX78" fmla="*/ 4975888 w 6096000"/>
              <a:gd name="connsiteY78" fmla="*/ 2725052 h 6858000"/>
              <a:gd name="connsiteX79" fmla="*/ 4980195 w 6096000"/>
              <a:gd name="connsiteY79" fmla="*/ 2726489 h 6858000"/>
              <a:gd name="connsiteX80" fmla="*/ 4976218 w 6096000"/>
              <a:gd name="connsiteY80" fmla="*/ 2740278 h 6858000"/>
              <a:gd name="connsiteX81" fmla="*/ 4980571 w 6096000"/>
              <a:gd name="connsiteY81" fmla="*/ 2751112 h 6858000"/>
              <a:gd name="connsiteX82" fmla="*/ 4973893 w 6096000"/>
              <a:gd name="connsiteY82" fmla="*/ 2760208 h 6858000"/>
              <a:gd name="connsiteX83" fmla="*/ 4979005 w 6096000"/>
              <a:gd name="connsiteY83" fmla="*/ 2790136 h 6858000"/>
              <a:gd name="connsiteX84" fmla="*/ 4986137 w 6096000"/>
              <a:gd name="connsiteY84" fmla="*/ 2804183 h 6858000"/>
              <a:gd name="connsiteX85" fmla="*/ 4986175 w 6096000"/>
              <a:gd name="connsiteY85" fmla="*/ 2825860 h 6858000"/>
              <a:gd name="connsiteX86" fmla="*/ 4993936 w 6096000"/>
              <a:gd name="connsiteY86" fmla="*/ 2911749 h 6858000"/>
              <a:gd name="connsiteX87" fmla="*/ 4992563 w 6096000"/>
              <a:gd name="connsiteY87" fmla="*/ 2977278 h 6858000"/>
              <a:gd name="connsiteX88" fmla="*/ 4980516 w 6096000"/>
              <a:gd name="connsiteY88" fmla="*/ 2991092 h 6858000"/>
              <a:gd name="connsiteX89" fmla="*/ 4992801 w 6096000"/>
              <a:gd name="connsiteY89" fmla="*/ 3020247 h 6858000"/>
              <a:gd name="connsiteX90" fmla="*/ 5014805 w 6096000"/>
              <a:gd name="connsiteY90" fmla="*/ 3065434 h 6858000"/>
              <a:gd name="connsiteX91" fmla="*/ 5002733 w 6096000"/>
              <a:gd name="connsiteY91" fmla="*/ 3103777 h 6858000"/>
              <a:gd name="connsiteX92" fmla="*/ 5002941 w 6096000"/>
              <a:gd name="connsiteY92" fmla="*/ 3151828 h 6858000"/>
              <a:gd name="connsiteX93" fmla="*/ 5002883 w 6096000"/>
              <a:gd name="connsiteY93" fmla="*/ 3180546 h 6858000"/>
              <a:gd name="connsiteX94" fmla="*/ 5016711 w 6096000"/>
              <a:gd name="connsiteY94" fmla="*/ 3258677 h 6858000"/>
              <a:gd name="connsiteX95" fmla="*/ 5017918 w 6096000"/>
              <a:gd name="connsiteY95" fmla="*/ 3262610 h 6858000"/>
              <a:gd name="connsiteX96" fmla="*/ 5011672 w 6096000"/>
              <a:gd name="connsiteY96" fmla="*/ 3277179 h 6858000"/>
              <a:gd name="connsiteX97" fmla="*/ 5009344 w 6096000"/>
              <a:gd name="connsiteY97" fmla="*/ 3278130 h 6858000"/>
              <a:gd name="connsiteX98" fmla="*/ 5026770 w 6096000"/>
              <a:gd name="connsiteY98" fmla="*/ 3325671 h 6858000"/>
              <a:gd name="connsiteX99" fmla="*/ 5024571 w 6096000"/>
              <a:gd name="connsiteY99" fmla="*/ 3332072 h 6858000"/>
              <a:gd name="connsiteX100" fmla="*/ 5041705 w 6096000"/>
              <a:gd name="connsiteY100" fmla="*/ 3362948 h 6858000"/>
              <a:gd name="connsiteX101" fmla="*/ 5047477 w 6096000"/>
              <a:gd name="connsiteY101" fmla="*/ 3378959 h 6858000"/>
              <a:gd name="connsiteX102" fmla="*/ 5060758 w 6096000"/>
              <a:gd name="connsiteY102" fmla="*/ 3407057 h 6858000"/>
              <a:gd name="connsiteX103" fmla="*/ 5058968 w 6096000"/>
              <a:gd name="connsiteY103" fmla="*/ 3409825 h 6858000"/>
              <a:gd name="connsiteX104" fmla="*/ 5062667 w 6096000"/>
              <a:gd name="connsiteY104" fmla="*/ 3415218 h 6858000"/>
              <a:gd name="connsiteX105" fmla="*/ 5060928 w 6096000"/>
              <a:gd name="connsiteY105" fmla="*/ 3419880 h 6858000"/>
              <a:gd name="connsiteX106" fmla="*/ 5062923 w 6096000"/>
              <a:gd name="connsiteY106" fmla="*/ 3424545 h 6858000"/>
              <a:gd name="connsiteX107" fmla="*/ 5064623 w 6096000"/>
              <a:gd name="connsiteY107" fmla="*/ 3476412 h 6858000"/>
              <a:gd name="connsiteX108" fmla="*/ 5069684 w 6096000"/>
              <a:gd name="connsiteY108" fmla="*/ 3486850 h 6858000"/>
              <a:gd name="connsiteX109" fmla="*/ 5063339 w 6096000"/>
              <a:gd name="connsiteY109" fmla="*/ 3496391 h 6858000"/>
              <a:gd name="connsiteX110" fmla="*/ 5070139 w 6096000"/>
              <a:gd name="connsiteY110" fmla="*/ 3531201 h 6858000"/>
              <a:gd name="connsiteX111" fmla="*/ 5079896 w 6096000"/>
              <a:gd name="connsiteY111" fmla="*/ 3542019 h 6858000"/>
              <a:gd name="connsiteX112" fmla="*/ 5087540 w 6096000"/>
              <a:gd name="connsiteY112" fmla="*/ 3552249 h 6858000"/>
              <a:gd name="connsiteX113" fmla="*/ 5087902 w 6096000"/>
              <a:gd name="connsiteY113" fmla="*/ 3553678 h 6858000"/>
              <a:gd name="connsiteX114" fmla="*/ 5091509 w 6096000"/>
              <a:gd name="connsiteY114" fmla="*/ 3568021 h 6858000"/>
              <a:gd name="connsiteX115" fmla="*/ 5091934 w 6096000"/>
              <a:gd name="connsiteY115" fmla="*/ 3569719 h 6858000"/>
              <a:gd name="connsiteX116" fmla="*/ 5089362 w 6096000"/>
              <a:gd name="connsiteY116" fmla="*/ 3586412 h 6858000"/>
              <a:gd name="connsiteX117" fmla="*/ 5092358 w 6096000"/>
              <a:gd name="connsiteY117" fmla="*/ 3597336 h 6858000"/>
              <a:gd name="connsiteX118" fmla="*/ 5084254 w 6096000"/>
              <a:gd name="connsiteY118" fmla="*/ 3606007 h 6858000"/>
              <a:gd name="connsiteX119" fmla="*/ 5084281 w 6096000"/>
              <a:gd name="connsiteY119" fmla="*/ 3641228 h 6858000"/>
              <a:gd name="connsiteX120" fmla="*/ 5091848 w 6096000"/>
              <a:gd name="connsiteY120" fmla="*/ 3653088 h 6858000"/>
              <a:gd name="connsiteX121" fmla="*/ 5097436 w 6096000"/>
              <a:gd name="connsiteY121" fmla="*/ 3664114 h 6858000"/>
              <a:gd name="connsiteX122" fmla="*/ 5097518 w 6096000"/>
              <a:gd name="connsiteY122" fmla="*/ 3665569 h 6858000"/>
              <a:gd name="connsiteX123" fmla="*/ 5099829 w 6096000"/>
              <a:gd name="connsiteY123" fmla="*/ 3707357 h 6858000"/>
              <a:gd name="connsiteX124" fmla="*/ 5114696 w 6096000"/>
              <a:gd name="connsiteY124" fmla="*/ 3778166 h 6858000"/>
              <a:gd name="connsiteX125" fmla="*/ 5135379 w 6096000"/>
              <a:gd name="connsiteY125" fmla="*/ 3878222 h 6858000"/>
              <a:gd name="connsiteX126" fmla="*/ 5130138 w 6096000"/>
              <a:gd name="connsiteY126" fmla="*/ 4048117 h 6858000"/>
              <a:gd name="connsiteX127" fmla="*/ 5090040 w 6096000"/>
              <a:gd name="connsiteY127" fmla="*/ 4219510 h 6858000"/>
              <a:gd name="connsiteX128" fmla="*/ 5092812 w 6096000"/>
              <a:gd name="connsiteY128" fmla="*/ 4411258 h 6858000"/>
              <a:gd name="connsiteX129" fmla="*/ 5084599 w 6096000"/>
              <a:gd name="connsiteY129" fmla="*/ 4488531 h 6858000"/>
              <a:gd name="connsiteX130" fmla="*/ 5084072 w 6096000"/>
              <a:gd name="connsiteY130" fmla="*/ 4539168 h 6858000"/>
              <a:gd name="connsiteX131" fmla="*/ 5068936 w 6096000"/>
              <a:gd name="connsiteY131" fmla="*/ 4625153 h 6858000"/>
              <a:gd name="connsiteX132" fmla="*/ 5059114 w 6096000"/>
              <a:gd name="connsiteY132" fmla="*/ 4733115 h 6858000"/>
              <a:gd name="connsiteX133" fmla="*/ 5037209 w 6096000"/>
              <a:gd name="connsiteY133" fmla="*/ 4844323 h 6858000"/>
              <a:gd name="connsiteX134" fmla="*/ 5020638 w 6096000"/>
              <a:gd name="connsiteY134" fmla="*/ 4877992 h 6858000"/>
              <a:gd name="connsiteX135" fmla="*/ 5006413 w 6096000"/>
              <a:gd name="connsiteY135" fmla="*/ 4925805 h 6858000"/>
              <a:gd name="connsiteX136" fmla="*/ 4971037 w 6096000"/>
              <a:gd name="connsiteY136" fmla="*/ 5009272 h 6858000"/>
              <a:gd name="connsiteX137" fmla="*/ 4963105 w 6096000"/>
              <a:gd name="connsiteY137" fmla="*/ 5111369 h 6858000"/>
              <a:gd name="connsiteX138" fmla="*/ 4976341 w 6096000"/>
              <a:gd name="connsiteY138" fmla="*/ 5210876 h 6858000"/>
              <a:gd name="connsiteX139" fmla="*/ 4980617 w 6096000"/>
              <a:gd name="connsiteY139" fmla="*/ 5269726 h 6858000"/>
              <a:gd name="connsiteX140" fmla="*/ 4997733 w 6096000"/>
              <a:gd name="connsiteY140" fmla="*/ 5464225 h 6858000"/>
              <a:gd name="connsiteX141" fmla="*/ 5001400 w 6096000"/>
              <a:gd name="connsiteY141" fmla="*/ 5594585 h 6858000"/>
              <a:gd name="connsiteX142" fmla="*/ 4983700 w 6096000"/>
              <a:gd name="connsiteY142" fmla="*/ 5667896 h 6858000"/>
              <a:gd name="connsiteX143" fmla="*/ 4968506 w 6096000"/>
              <a:gd name="connsiteY143" fmla="*/ 5769225 h 6858000"/>
              <a:gd name="connsiteX144" fmla="*/ 4969765 w 6096000"/>
              <a:gd name="connsiteY144" fmla="*/ 5823324 h 6858000"/>
              <a:gd name="connsiteX145" fmla="*/ 4966129 w 6096000"/>
              <a:gd name="connsiteY145" fmla="*/ 5862699 h 6858000"/>
              <a:gd name="connsiteX146" fmla="*/ 4970695 w 6096000"/>
              <a:gd name="connsiteY146" fmla="*/ 5906467 h 6858000"/>
              <a:gd name="connsiteX147" fmla="*/ 4991568 w 6096000"/>
              <a:gd name="connsiteY147" fmla="*/ 5939847 h 6858000"/>
              <a:gd name="connsiteX148" fmla="*/ 4986815 w 6096000"/>
              <a:gd name="connsiteY148" fmla="*/ 5973994 h 6858000"/>
              <a:gd name="connsiteX149" fmla="*/ 4987776 w 6096000"/>
              <a:gd name="connsiteY149" fmla="*/ 6089693 h 6858000"/>
              <a:gd name="connsiteX150" fmla="*/ 4991621 w 6096000"/>
              <a:gd name="connsiteY150" fmla="*/ 6224938 h 6858000"/>
              <a:gd name="connsiteX151" fmla="*/ 5017157 w 6096000"/>
              <a:gd name="connsiteY151" fmla="*/ 6370251 h 6858000"/>
              <a:gd name="connsiteX152" fmla="*/ 5040797 w 6096000"/>
              <a:gd name="connsiteY152" fmla="*/ 6541313 h 6858000"/>
              <a:gd name="connsiteX153" fmla="*/ 5045375 w 6096000"/>
              <a:gd name="connsiteY153" fmla="*/ 6640957 h 6858000"/>
              <a:gd name="connsiteX154" fmla="*/ 5058442 w 6096000"/>
              <a:gd name="connsiteY154" fmla="*/ 6705297 h 6858000"/>
              <a:gd name="connsiteX155" fmla="*/ 5071125 w 6096000"/>
              <a:gd name="connsiteY155" fmla="*/ 6759582 h 6858000"/>
              <a:gd name="connsiteX156" fmla="*/ 5069172 w 6096000"/>
              <a:gd name="connsiteY156" fmla="*/ 6817746 h 6858000"/>
              <a:gd name="connsiteX157" fmla="*/ 5072322 w 6096000"/>
              <a:gd name="connsiteY157" fmla="*/ 6843646 h 6858000"/>
              <a:gd name="connsiteX158" fmla="*/ 5091388 w 6096000"/>
              <a:gd name="connsiteY158" fmla="*/ 6857998 h 6858000"/>
              <a:gd name="connsiteX159" fmla="*/ 6096000 w 6096000"/>
              <a:gd name="connsiteY159" fmla="*/ 6857998 h 6858000"/>
              <a:gd name="connsiteX160" fmla="*/ 6096000 w 6096000"/>
              <a:gd name="connsiteY160" fmla="*/ 6858000 h 6858000"/>
              <a:gd name="connsiteX161" fmla="*/ 0 w 6096000"/>
              <a:gd name="connsiteY16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Lst>
            <a:rect l="l" t="t" r="r" b="b"/>
            <a:pathLst>
              <a:path w="6096000" h="6858000">
                <a:moveTo>
                  <a:pt x="0" y="0"/>
                </a:moveTo>
                <a:lnTo>
                  <a:pt x="5567517" y="0"/>
                </a:lnTo>
                <a:lnTo>
                  <a:pt x="5566938" y="1705"/>
                </a:lnTo>
                <a:cubicBezTo>
                  <a:pt x="5563126" y="8440"/>
                  <a:pt x="5558112" y="13784"/>
                  <a:pt x="5551594" y="17287"/>
                </a:cubicBezTo>
                <a:cubicBezTo>
                  <a:pt x="5562364" y="82036"/>
                  <a:pt x="5510349" y="69804"/>
                  <a:pt x="5545641" y="130336"/>
                </a:cubicBezTo>
                <a:cubicBezTo>
                  <a:pt x="5526953" y="117589"/>
                  <a:pt x="5536978" y="162458"/>
                  <a:pt x="5538289" y="187093"/>
                </a:cubicBezTo>
                <a:cubicBezTo>
                  <a:pt x="5536205" y="226511"/>
                  <a:pt x="5545722" y="205530"/>
                  <a:pt x="5545790" y="265704"/>
                </a:cubicBezTo>
                <a:cubicBezTo>
                  <a:pt x="5542296" y="317533"/>
                  <a:pt x="5543813" y="325288"/>
                  <a:pt x="5542313" y="354566"/>
                </a:cubicBezTo>
                <a:lnTo>
                  <a:pt x="5524126" y="472000"/>
                </a:lnTo>
                <a:lnTo>
                  <a:pt x="5522170" y="473782"/>
                </a:lnTo>
                <a:cubicBezTo>
                  <a:pt x="5517847" y="482008"/>
                  <a:pt x="5518682" y="487340"/>
                  <a:pt x="5521798" y="491380"/>
                </a:cubicBezTo>
                <a:lnTo>
                  <a:pt x="5536419" y="531675"/>
                </a:lnTo>
                <a:lnTo>
                  <a:pt x="5533435" y="536015"/>
                </a:lnTo>
                <a:lnTo>
                  <a:pt x="5538088" y="572092"/>
                </a:lnTo>
                <a:lnTo>
                  <a:pt x="5536061" y="572511"/>
                </a:lnTo>
                <a:cubicBezTo>
                  <a:pt x="5531611" y="574271"/>
                  <a:pt x="5528529" y="577121"/>
                  <a:pt x="5528218" y="582332"/>
                </a:cubicBezTo>
                <a:cubicBezTo>
                  <a:pt x="5498002" y="573171"/>
                  <a:pt x="5516262" y="585107"/>
                  <a:pt x="5518011" y="601285"/>
                </a:cubicBezTo>
                <a:cubicBezTo>
                  <a:pt x="5508838" y="617831"/>
                  <a:pt x="5480684" y="666964"/>
                  <a:pt x="5473174" y="681608"/>
                </a:cubicBezTo>
                <a:cubicBezTo>
                  <a:pt x="5473102" y="684122"/>
                  <a:pt x="5473033" y="686637"/>
                  <a:pt x="5472963" y="689151"/>
                </a:cubicBezTo>
                <a:lnTo>
                  <a:pt x="5472485" y="689289"/>
                </a:lnTo>
                <a:cubicBezTo>
                  <a:pt x="5471434" y="690905"/>
                  <a:pt x="5470986" y="693376"/>
                  <a:pt x="5471326" y="697222"/>
                </a:cubicBezTo>
                <a:cubicBezTo>
                  <a:pt x="5471606" y="703992"/>
                  <a:pt x="5471884" y="710761"/>
                  <a:pt x="5472164" y="717531"/>
                </a:cubicBezTo>
                <a:lnTo>
                  <a:pt x="5468891" y="722494"/>
                </a:lnTo>
                <a:lnTo>
                  <a:pt x="5463081" y="724368"/>
                </a:lnTo>
                <a:lnTo>
                  <a:pt x="5446981" y="752692"/>
                </a:lnTo>
                <a:cubicBezTo>
                  <a:pt x="5454691" y="764380"/>
                  <a:pt x="5422719" y="808083"/>
                  <a:pt x="5417190" y="816346"/>
                </a:cubicBezTo>
                <a:lnTo>
                  <a:pt x="5388958" y="889417"/>
                </a:lnTo>
                <a:cubicBezTo>
                  <a:pt x="5320491" y="969963"/>
                  <a:pt x="5321907" y="1005331"/>
                  <a:pt x="5307044" y="1063288"/>
                </a:cubicBezTo>
                <a:cubicBezTo>
                  <a:pt x="5313332" y="1111028"/>
                  <a:pt x="5317096" y="1110140"/>
                  <a:pt x="5303837" y="1157176"/>
                </a:cubicBezTo>
                <a:cubicBezTo>
                  <a:pt x="5301103" y="1192124"/>
                  <a:pt x="5301884" y="1197232"/>
                  <a:pt x="5286494" y="1210776"/>
                </a:cubicBezTo>
                <a:lnTo>
                  <a:pt x="5282463" y="1301993"/>
                </a:lnTo>
                <a:lnTo>
                  <a:pt x="5252235" y="1360879"/>
                </a:lnTo>
                <a:lnTo>
                  <a:pt x="5244497" y="1404045"/>
                </a:lnTo>
                <a:lnTo>
                  <a:pt x="5223823" y="1429568"/>
                </a:lnTo>
                <a:lnTo>
                  <a:pt x="5224851" y="1430305"/>
                </a:lnTo>
                <a:cubicBezTo>
                  <a:pt x="5226697" y="1432466"/>
                  <a:pt x="5214738" y="1459891"/>
                  <a:pt x="5212394" y="1463304"/>
                </a:cubicBezTo>
                <a:cubicBezTo>
                  <a:pt x="5209912" y="1477394"/>
                  <a:pt x="5213027" y="1501295"/>
                  <a:pt x="5209958" y="1514846"/>
                </a:cubicBezTo>
                <a:lnTo>
                  <a:pt x="5206417" y="1519731"/>
                </a:lnTo>
                <a:lnTo>
                  <a:pt x="5206640" y="1519929"/>
                </a:lnTo>
                <a:cubicBezTo>
                  <a:pt x="5206490" y="1521210"/>
                  <a:pt x="5209710" y="1543635"/>
                  <a:pt x="5207632" y="1546022"/>
                </a:cubicBezTo>
                <a:lnTo>
                  <a:pt x="5212030" y="1578752"/>
                </a:lnTo>
                <a:cubicBezTo>
                  <a:pt x="5206147" y="1605585"/>
                  <a:pt x="5226381" y="1622803"/>
                  <a:pt x="5203533" y="1647555"/>
                </a:cubicBezTo>
                <a:cubicBezTo>
                  <a:pt x="5198128" y="1672675"/>
                  <a:pt x="5203213" y="1694404"/>
                  <a:pt x="5190877" y="1715685"/>
                </a:cubicBezTo>
                <a:cubicBezTo>
                  <a:pt x="5196815" y="1724301"/>
                  <a:pt x="5198098" y="1732435"/>
                  <a:pt x="5184235" y="1740358"/>
                </a:cubicBezTo>
                <a:cubicBezTo>
                  <a:pt x="5182625" y="1763793"/>
                  <a:pt x="5198368" y="1769422"/>
                  <a:pt x="5181475" y="1784314"/>
                </a:cubicBezTo>
                <a:cubicBezTo>
                  <a:pt x="5205987" y="1797417"/>
                  <a:pt x="5195246" y="1798221"/>
                  <a:pt x="5185845" y="1804434"/>
                </a:cubicBezTo>
                <a:lnTo>
                  <a:pt x="5185068" y="1805316"/>
                </a:lnTo>
                <a:lnTo>
                  <a:pt x="5188593" y="1807109"/>
                </a:lnTo>
                <a:lnTo>
                  <a:pt x="5185920" y="1821003"/>
                </a:lnTo>
                <a:lnTo>
                  <a:pt x="5183543" y="1824832"/>
                </a:lnTo>
                <a:cubicBezTo>
                  <a:pt x="5182284" y="1827468"/>
                  <a:pt x="5181937" y="1829219"/>
                  <a:pt x="5182235" y="1830429"/>
                </a:cubicBezTo>
                <a:lnTo>
                  <a:pt x="5182525" y="1830569"/>
                </a:lnTo>
                <a:lnTo>
                  <a:pt x="5180663" y="1835810"/>
                </a:lnTo>
                <a:cubicBezTo>
                  <a:pt x="5176779" y="1844665"/>
                  <a:pt x="5172297" y="1853278"/>
                  <a:pt x="5167452" y="1861483"/>
                </a:cubicBezTo>
                <a:cubicBezTo>
                  <a:pt x="5179827" y="1866643"/>
                  <a:pt x="5166788" y="1884999"/>
                  <a:pt x="5174266" y="1892417"/>
                </a:cubicBezTo>
                <a:lnTo>
                  <a:pt x="5189262" y="1895114"/>
                </a:lnTo>
                <a:lnTo>
                  <a:pt x="5187100" y="1899379"/>
                </a:lnTo>
                <a:lnTo>
                  <a:pt x="5180471" y="1907867"/>
                </a:lnTo>
                <a:cubicBezTo>
                  <a:pt x="5179609" y="1909162"/>
                  <a:pt x="5179647" y="1909994"/>
                  <a:pt x="5181361" y="1910265"/>
                </a:cubicBezTo>
                <a:cubicBezTo>
                  <a:pt x="5180995" y="1914884"/>
                  <a:pt x="5177893" y="1930292"/>
                  <a:pt x="5178268" y="1935584"/>
                </a:cubicBezTo>
                <a:lnTo>
                  <a:pt x="5183619" y="1942021"/>
                </a:lnTo>
                <a:lnTo>
                  <a:pt x="5184480" y="1945112"/>
                </a:lnTo>
                <a:lnTo>
                  <a:pt x="5172776" y="1961162"/>
                </a:lnTo>
                <a:lnTo>
                  <a:pt x="5168513" y="1969445"/>
                </a:lnTo>
                <a:lnTo>
                  <a:pt x="5126597" y="2024270"/>
                </a:lnTo>
                <a:lnTo>
                  <a:pt x="5119528" y="2107942"/>
                </a:lnTo>
                <a:cubicBezTo>
                  <a:pt x="5089290" y="2138038"/>
                  <a:pt x="5110415" y="2159228"/>
                  <a:pt x="5110356" y="2193455"/>
                </a:cubicBezTo>
                <a:cubicBezTo>
                  <a:pt x="5101302" y="2220953"/>
                  <a:pt x="5110381" y="2224200"/>
                  <a:pt x="5104992" y="2260088"/>
                </a:cubicBezTo>
                <a:cubicBezTo>
                  <a:pt x="5096504" y="2291744"/>
                  <a:pt x="5078225" y="2299003"/>
                  <a:pt x="5059439" y="2335735"/>
                </a:cubicBezTo>
                <a:cubicBezTo>
                  <a:pt x="5029465" y="2329020"/>
                  <a:pt x="5058046" y="2407546"/>
                  <a:pt x="5022061" y="2408995"/>
                </a:cubicBezTo>
                <a:cubicBezTo>
                  <a:pt x="5023289" y="2413465"/>
                  <a:pt x="5019654" y="2441580"/>
                  <a:pt x="5022253" y="2445869"/>
                </a:cubicBezTo>
                <a:cubicBezTo>
                  <a:pt x="5022440" y="2449625"/>
                  <a:pt x="5011241" y="2492743"/>
                  <a:pt x="5011426" y="2496499"/>
                </a:cubicBezTo>
                <a:lnTo>
                  <a:pt x="4994224" y="2549900"/>
                </a:lnTo>
                <a:cubicBezTo>
                  <a:pt x="4992353" y="2564757"/>
                  <a:pt x="4998952" y="2582253"/>
                  <a:pt x="4995245" y="2596456"/>
                </a:cubicBezTo>
                <a:lnTo>
                  <a:pt x="4988570" y="2606088"/>
                </a:lnTo>
                <a:cubicBezTo>
                  <a:pt x="4988504" y="2615842"/>
                  <a:pt x="4988436" y="2625597"/>
                  <a:pt x="4988371" y="2635351"/>
                </a:cubicBezTo>
                <a:lnTo>
                  <a:pt x="4983212" y="2665666"/>
                </a:lnTo>
                <a:lnTo>
                  <a:pt x="4968234" y="2715895"/>
                </a:lnTo>
                <a:lnTo>
                  <a:pt x="4975888" y="2725052"/>
                </a:lnTo>
                <a:lnTo>
                  <a:pt x="4980195" y="2726489"/>
                </a:lnTo>
                <a:lnTo>
                  <a:pt x="4976218" y="2740278"/>
                </a:lnTo>
                <a:lnTo>
                  <a:pt x="4980571" y="2751112"/>
                </a:lnTo>
                <a:lnTo>
                  <a:pt x="4973893" y="2760208"/>
                </a:lnTo>
                <a:lnTo>
                  <a:pt x="4979005" y="2790136"/>
                </a:lnTo>
                <a:lnTo>
                  <a:pt x="4986137" y="2804183"/>
                </a:lnTo>
                <a:cubicBezTo>
                  <a:pt x="4986150" y="2811409"/>
                  <a:pt x="4986162" y="2818634"/>
                  <a:pt x="4986175" y="2825860"/>
                </a:cubicBezTo>
                <a:cubicBezTo>
                  <a:pt x="4987474" y="2843788"/>
                  <a:pt x="4992871" y="2886513"/>
                  <a:pt x="4993936" y="2911749"/>
                </a:cubicBezTo>
                <a:cubicBezTo>
                  <a:pt x="4993313" y="2946689"/>
                  <a:pt x="4980300" y="2954448"/>
                  <a:pt x="4992563" y="2977278"/>
                </a:cubicBezTo>
                <a:cubicBezTo>
                  <a:pt x="4985688" y="2983455"/>
                  <a:pt x="4982051" y="2987749"/>
                  <a:pt x="4980516" y="2991092"/>
                </a:cubicBezTo>
                <a:cubicBezTo>
                  <a:pt x="4975910" y="3001119"/>
                  <a:pt x="4990216" y="3002537"/>
                  <a:pt x="4992801" y="3020247"/>
                </a:cubicBezTo>
                <a:cubicBezTo>
                  <a:pt x="4998517" y="3032637"/>
                  <a:pt x="5013148" y="3051512"/>
                  <a:pt x="5014805" y="3065434"/>
                </a:cubicBezTo>
                <a:cubicBezTo>
                  <a:pt x="4998836" y="3057428"/>
                  <a:pt x="5016840" y="3105196"/>
                  <a:pt x="5002733" y="3103777"/>
                </a:cubicBezTo>
                <a:cubicBezTo>
                  <a:pt x="5022381" y="3124610"/>
                  <a:pt x="4997365" y="3128169"/>
                  <a:pt x="5002941" y="3151828"/>
                </a:cubicBezTo>
                <a:cubicBezTo>
                  <a:pt x="5010264" y="3163902"/>
                  <a:pt x="5011356" y="3171780"/>
                  <a:pt x="5002883" y="3180546"/>
                </a:cubicBezTo>
                <a:cubicBezTo>
                  <a:pt x="5038586" y="3236545"/>
                  <a:pt x="5003723" y="3210316"/>
                  <a:pt x="5016711" y="3258677"/>
                </a:cubicBezTo>
                <a:lnTo>
                  <a:pt x="5017918" y="3262610"/>
                </a:lnTo>
                <a:lnTo>
                  <a:pt x="5011672" y="3277179"/>
                </a:lnTo>
                <a:lnTo>
                  <a:pt x="5009344" y="3278130"/>
                </a:lnTo>
                <a:lnTo>
                  <a:pt x="5026770" y="3325671"/>
                </a:lnTo>
                <a:lnTo>
                  <a:pt x="5024571" y="3332072"/>
                </a:lnTo>
                <a:lnTo>
                  <a:pt x="5041705" y="3362948"/>
                </a:lnTo>
                <a:lnTo>
                  <a:pt x="5047477" y="3378959"/>
                </a:lnTo>
                <a:lnTo>
                  <a:pt x="5060758" y="3407057"/>
                </a:lnTo>
                <a:lnTo>
                  <a:pt x="5058968" y="3409825"/>
                </a:lnTo>
                <a:lnTo>
                  <a:pt x="5062667" y="3415218"/>
                </a:lnTo>
                <a:lnTo>
                  <a:pt x="5060928" y="3419880"/>
                </a:lnTo>
                <a:lnTo>
                  <a:pt x="5062923" y="3424545"/>
                </a:lnTo>
                <a:cubicBezTo>
                  <a:pt x="5063537" y="3433967"/>
                  <a:pt x="5063494" y="3466028"/>
                  <a:pt x="5064623" y="3476412"/>
                </a:cubicBezTo>
                <a:lnTo>
                  <a:pt x="5069684" y="3486850"/>
                </a:lnTo>
                <a:lnTo>
                  <a:pt x="5063339" y="3496391"/>
                </a:lnTo>
                <a:lnTo>
                  <a:pt x="5070139" y="3531201"/>
                </a:lnTo>
                <a:lnTo>
                  <a:pt x="5079896" y="3542019"/>
                </a:lnTo>
                <a:lnTo>
                  <a:pt x="5087540" y="3552249"/>
                </a:lnTo>
                <a:lnTo>
                  <a:pt x="5087902" y="3553678"/>
                </a:lnTo>
                <a:lnTo>
                  <a:pt x="5091509" y="3568021"/>
                </a:lnTo>
                <a:lnTo>
                  <a:pt x="5091934" y="3569719"/>
                </a:lnTo>
                <a:lnTo>
                  <a:pt x="5089362" y="3586412"/>
                </a:lnTo>
                <a:lnTo>
                  <a:pt x="5092358" y="3597336"/>
                </a:lnTo>
                <a:lnTo>
                  <a:pt x="5084254" y="3606007"/>
                </a:lnTo>
                <a:cubicBezTo>
                  <a:pt x="5084262" y="3617747"/>
                  <a:pt x="5084273" y="3629488"/>
                  <a:pt x="5084281" y="3641228"/>
                </a:cubicBezTo>
                <a:lnTo>
                  <a:pt x="5091848" y="3653088"/>
                </a:lnTo>
                <a:lnTo>
                  <a:pt x="5097436" y="3664114"/>
                </a:lnTo>
                <a:cubicBezTo>
                  <a:pt x="5097463" y="3664599"/>
                  <a:pt x="5097491" y="3665084"/>
                  <a:pt x="5097518" y="3665569"/>
                </a:cubicBezTo>
                <a:cubicBezTo>
                  <a:pt x="5097915" y="3672776"/>
                  <a:pt x="5096966" y="3688591"/>
                  <a:pt x="5099829" y="3707357"/>
                </a:cubicBezTo>
                <a:cubicBezTo>
                  <a:pt x="5100505" y="3724716"/>
                  <a:pt x="5118078" y="3760234"/>
                  <a:pt x="5114696" y="3778166"/>
                </a:cubicBezTo>
                <a:cubicBezTo>
                  <a:pt x="5141627" y="3845122"/>
                  <a:pt x="5125427" y="3821305"/>
                  <a:pt x="5135379" y="3878222"/>
                </a:cubicBezTo>
                <a:cubicBezTo>
                  <a:pt x="5161519" y="3905047"/>
                  <a:pt x="5125417" y="4015047"/>
                  <a:pt x="5130138" y="4048117"/>
                </a:cubicBezTo>
                <a:cubicBezTo>
                  <a:pt x="5081804" y="4192084"/>
                  <a:pt x="5096262" y="4158987"/>
                  <a:pt x="5090040" y="4219510"/>
                </a:cubicBezTo>
                <a:cubicBezTo>
                  <a:pt x="5104553" y="4280033"/>
                  <a:pt x="5065380" y="4345686"/>
                  <a:pt x="5092812" y="4411258"/>
                </a:cubicBezTo>
                <a:cubicBezTo>
                  <a:pt x="5090630" y="4437329"/>
                  <a:pt x="5083878" y="4473140"/>
                  <a:pt x="5084599" y="4488531"/>
                </a:cubicBezTo>
                <a:cubicBezTo>
                  <a:pt x="5084423" y="4505410"/>
                  <a:pt x="5084248" y="4522289"/>
                  <a:pt x="5084072" y="4539168"/>
                </a:cubicBezTo>
                <a:cubicBezTo>
                  <a:pt x="5072114" y="4567830"/>
                  <a:pt x="5064305" y="4588197"/>
                  <a:pt x="5068936" y="4625153"/>
                </a:cubicBezTo>
                <a:cubicBezTo>
                  <a:pt x="5077433" y="4662889"/>
                  <a:pt x="5065899" y="4679357"/>
                  <a:pt x="5059114" y="4733115"/>
                </a:cubicBezTo>
                <a:cubicBezTo>
                  <a:pt x="5068687" y="4752352"/>
                  <a:pt x="5055370" y="4832308"/>
                  <a:pt x="5037209" y="4844323"/>
                </a:cubicBezTo>
                <a:cubicBezTo>
                  <a:pt x="5033444" y="4857054"/>
                  <a:pt x="5040194" y="4871554"/>
                  <a:pt x="5020638" y="4877992"/>
                </a:cubicBezTo>
                <a:cubicBezTo>
                  <a:pt x="4997151" y="4888353"/>
                  <a:pt x="5034418" y="4931200"/>
                  <a:pt x="5006413" y="4925805"/>
                </a:cubicBezTo>
                <a:cubicBezTo>
                  <a:pt x="5031964" y="4956261"/>
                  <a:pt x="4982840" y="4982633"/>
                  <a:pt x="4971037" y="5009272"/>
                </a:cubicBezTo>
                <a:cubicBezTo>
                  <a:pt x="4973259" y="5034036"/>
                  <a:pt x="4968375" y="5053859"/>
                  <a:pt x="4963105" y="5111369"/>
                </a:cubicBezTo>
                <a:cubicBezTo>
                  <a:pt x="4973224" y="5141336"/>
                  <a:pt x="4937413" y="5161742"/>
                  <a:pt x="4976341" y="5210876"/>
                </a:cubicBezTo>
                <a:cubicBezTo>
                  <a:pt x="4972455" y="5212581"/>
                  <a:pt x="4977054" y="5227501"/>
                  <a:pt x="4980617" y="5269726"/>
                </a:cubicBezTo>
                <a:cubicBezTo>
                  <a:pt x="4984182" y="5311951"/>
                  <a:pt x="4990390" y="5400671"/>
                  <a:pt x="4997733" y="5464225"/>
                </a:cubicBezTo>
                <a:cubicBezTo>
                  <a:pt x="5001765" y="5536542"/>
                  <a:pt x="4990225" y="5517959"/>
                  <a:pt x="5001400" y="5594585"/>
                </a:cubicBezTo>
                <a:cubicBezTo>
                  <a:pt x="4999908" y="5619318"/>
                  <a:pt x="4974042" y="5647975"/>
                  <a:pt x="4983700" y="5667896"/>
                </a:cubicBezTo>
                <a:cubicBezTo>
                  <a:pt x="4976834" y="5696311"/>
                  <a:pt x="4975579" y="5738356"/>
                  <a:pt x="4968506" y="5769225"/>
                </a:cubicBezTo>
                <a:cubicBezTo>
                  <a:pt x="4968926" y="5787258"/>
                  <a:pt x="4969344" y="5805291"/>
                  <a:pt x="4969765" y="5823324"/>
                </a:cubicBezTo>
                <a:cubicBezTo>
                  <a:pt x="4966122" y="5853058"/>
                  <a:pt x="4965608" y="5838948"/>
                  <a:pt x="4966129" y="5862699"/>
                </a:cubicBezTo>
                <a:lnTo>
                  <a:pt x="4970695" y="5906467"/>
                </a:lnTo>
                <a:lnTo>
                  <a:pt x="4991568" y="5939847"/>
                </a:lnTo>
                <a:cubicBezTo>
                  <a:pt x="4998848" y="5955713"/>
                  <a:pt x="4974731" y="5940131"/>
                  <a:pt x="4986815" y="5973994"/>
                </a:cubicBezTo>
                <a:cubicBezTo>
                  <a:pt x="4961187" y="5997051"/>
                  <a:pt x="4983444" y="6032039"/>
                  <a:pt x="4987776" y="6089693"/>
                </a:cubicBezTo>
                <a:lnTo>
                  <a:pt x="4991621" y="6224938"/>
                </a:lnTo>
                <a:cubicBezTo>
                  <a:pt x="4988442" y="6270972"/>
                  <a:pt x="5008962" y="6317522"/>
                  <a:pt x="5017157" y="6370251"/>
                </a:cubicBezTo>
                <a:cubicBezTo>
                  <a:pt x="5025353" y="6422980"/>
                  <a:pt x="5039938" y="6490855"/>
                  <a:pt x="5040797" y="6541313"/>
                </a:cubicBezTo>
                <a:cubicBezTo>
                  <a:pt x="5039898" y="6576319"/>
                  <a:pt x="5031912" y="6591883"/>
                  <a:pt x="5045375" y="6640957"/>
                </a:cubicBezTo>
                <a:cubicBezTo>
                  <a:pt x="5057505" y="6669536"/>
                  <a:pt x="5052276" y="6675394"/>
                  <a:pt x="5058442" y="6705297"/>
                </a:cubicBezTo>
                <a:cubicBezTo>
                  <a:pt x="5057367" y="6727133"/>
                  <a:pt x="5067901" y="6732087"/>
                  <a:pt x="5071125" y="6759582"/>
                </a:cubicBezTo>
                <a:cubicBezTo>
                  <a:pt x="5055614" y="6796071"/>
                  <a:pt x="5051656" y="6769544"/>
                  <a:pt x="5069172" y="6817746"/>
                </a:cubicBezTo>
                <a:cubicBezTo>
                  <a:pt x="5060956" y="6828354"/>
                  <a:pt x="5064525" y="6836369"/>
                  <a:pt x="5072322" y="6843646"/>
                </a:cubicBezTo>
                <a:lnTo>
                  <a:pt x="5091388" y="6857998"/>
                </a:lnTo>
                <a:lnTo>
                  <a:pt x="6096000" y="6857998"/>
                </a:lnTo>
                <a:lnTo>
                  <a:pt x="6096000" y="6858000"/>
                </a:lnTo>
                <a:lnTo>
                  <a:pt x="0" y="6858000"/>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60B45BCC-1C09-4D02-A44A-DF6727151F44}"/>
              </a:ext>
            </a:extLst>
          </p:cNvPr>
          <p:cNvSpPr>
            <a:spLocks noGrp="1"/>
          </p:cNvSpPr>
          <p:nvPr>
            <p:ph type="title"/>
          </p:nvPr>
        </p:nvSpPr>
        <p:spPr>
          <a:xfrm>
            <a:off x="838200" y="609600"/>
            <a:ext cx="4354286" cy="1330839"/>
          </a:xfrm>
        </p:spPr>
        <p:txBody>
          <a:bodyPr>
            <a:normAutofit fontScale="90000"/>
          </a:bodyPr>
          <a:lstStyle/>
          <a:p>
            <a:r>
              <a:rPr lang="en-GB" sz="3200" b="1" dirty="0"/>
              <a:t>EVEX reference architecture</a:t>
            </a:r>
            <a:br>
              <a:rPr lang="en-GB" sz="3200" b="1" dirty="0"/>
            </a:br>
            <a:r>
              <a:rPr lang="en-GB" sz="2300" b="1" dirty="0"/>
              <a:t>Service-based representation (variant)</a:t>
            </a:r>
          </a:p>
        </p:txBody>
      </p:sp>
      <p:sp>
        <p:nvSpPr>
          <p:cNvPr id="9" name="Content Placeholder 8">
            <a:extLst>
              <a:ext uri="{FF2B5EF4-FFF2-40B4-BE49-F238E27FC236}">
                <a16:creationId xmlns:a16="http://schemas.microsoft.com/office/drawing/2014/main" id="{A3EC2A92-5BF2-4F43-BC9A-FA5722BC5615}"/>
              </a:ext>
            </a:extLst>
          </p:cNvPr>
          <p:cNvSpPr>
            <a:spLocks noGrp="1"/>
          </p:cNvSpPr>
          <p:nvPr>
            <p:ph idx="1"/>
          </p:nvPr>
        </p:nvSpPr>
        <p:spPr>
          <a:xfrm>
            <a:off x="862366" y="2194102"/>
            <a:ext cx="3427001" cy="3908586"/>
          </a:xfrm>
        </p:spPr>
        <p:txBody>
          <a:bodyPr>
            <a:normAutofit/>
          </a:bodyPr>
          <a:lstStyle/>
          <a:p>
            <a:r>
              <a:rPr lang="en-US" sz="2000" dirty="0"/>
              <a:t>Data Collection AF deployed in an External DN interacts with the NRF and NWDAF via the NEF.</a:t>
            </a:r>
          </a:p>
        </p:txBody>
      </p:sp>
      <p:pic>
        <p:nvPicPr>
          <p:cNvPr id="5" name="Content Placeholder 4">
            <a:extLst>
              <a:ext uri="{FF2B5EF4-FFF2-40B4-BE49-F238E27FC236}">
                <a16:creationId xmlns:a16="http://schemas.microsoft.com/office/drawing/2014/main" id="{36F548CA-E52D-49CE-9F52-B21CB1F5F8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45457" y="902258"/>
            <a:ext cx="6155141" cy="5077225"/>
          </a:xfrm>
          <a:prstGeom prst="rect">
            <a:avLst/>
          </a:prstGeom>
        </p:spPr>
      </p:pic>
    </p:spTree>
    <p:extLst>
      <p:ext uri="{BB962C8B-B14F-4D97-AF65-F5344CB8AC3E}">
        <p14:creationId xmlns:p14="http://schemas.microsoft.com/office/powerpoint/2010/main" val="34834172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49965A-BE3C-47A2-A728-9FC402DB7246}"/>
              </a:ext>
            </a:extLst>
          </p:cNvPr>
          <p:cNvSpPr>
            <a:spLocks noGrp="1"/>
          </p:cNvSpPr>
          <p:nvPr>
            <p:ph type="title"/>
          </p:nvPr>
        </p:nvSpPr>
        <p:spPr/>
        <p:txBody>
          <a:bodyPr>
            <a:normAutofit/>
          </a:bodyPr>
          <a:lstStyle/>
          <a:p>
            <a:r>
              <a:rPr lang="en-GB" sz="3200" b="1" dirty="0"/>
              <a:t>Instantiation of EVEX reference architecture for</a:t>
            </a:r>
            <a:br>
              <a:rPr lang="en-GB" sz="3200" b="1" dirty="0"/>
            </a:br>
            <a:r>
              <a:rPr lang="en-GB" sz="3200" b="1" dirty="0"/>
              <a:t>5G Media Streaming functional domain</a:t>
            </a:r>
          </a:p>
        </p:txBody>
      </p:sp>
      <p:grpSp>
        <p:nvGrpSpPr>
          <p:cNvPr id="3" name="Group 4">
            <a:extLst>
              <a:ext uri="{FF2B5EF4-FFF2-40B4-BE49-F238E27FC236}">
                <a16:creationId xmlns:a16="http://schemas.microsoft.com/office/drawing/2014/main" id="{99BA75B4-2191-4D5D-BE36-3E0E72F25FC4}"/>
              </a:ext>
            </a:extLst>
          </p:cNvPr>
          <p:cNvGrpSpPr>
            <a:grpSpLocks noChangeAspect="1"/>
          </p:cNvGrpSpPr>
          <p:nvPr/>
        </p:nvGrpSpPr>
        <p:grpSpPr bwMode="auto">
          <a:xfrm>
            <a:off x="1997076" y="1825625"/>
            <a:ext cx="8364538" cy="4351338"/>
            <a:chOff x="1258" y="1150"/>
            <a:chExt cx="5269" cy="2741"/>
          </a:xfrm>
        </p:grpSpPr>
        <p:sp>
          <p:nvSpPr>
            <p:cNvPr id="4" name="AutoShape 3">
              <a:extLst>
                <a:ext uri="{FF2B5EF4-FFF2-40B4-BE49-F238E27FC236}">
                  <a16:creationId xmlns:a16="http://schemas.microsoft.com/office/drawing/2014/main" id="{F6C6E7D4-D061-44D9-9B84-3E0D55F55AA4}"/>
                </a:ext>
              </a:extLst>
            </p:cNvPr>
            <p:cNvSpPr>
              <a:spLocks noChangeAspect="1" noChangeArrowheads="1" noTextEdit="1"/>
            </p:cNvSpPr>
            <p:nvPr/>
          </p:nvSpPr>
          <p:spPr bwMode="auto">
            <a:xfrm>
              <a:off x="1345" y="1150"/>
              <a:ext cx="5182" cy="2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Rectangle 5">
              <a:extLst>
                <a:ext uri="{FF2B5EF4-FFF2-40B4-BE49-F238E27FC236}">
                  <a16:creationId xmlns:a16="http://schemas.microsoft.com/office/drawing/2014/main" id="{B36F5CDF-13A0-4303-99E6-C67091359FEA}"/>
                </a:ext>
              </a:extLst>
            </p:cNvPr>
            <p:cNvSpPr>
              <a:spLocks noChangeArrowheads="1"/>
            </p:cNvSpPr>
            <p:nvPr/>
          </p:nvSpPr>
          <p:spPr bwMode="auto">
            <a:xfrm>
              <a:off x="1258" y="1159"/>
              <a:ext cx="1226" cy="2716"/>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Rectangle 6">
              <a:extLst>
                <a:ext uri="{FF2B5EF4-FFF2-40B4-BE49-F238E27FC236}">
                  <a16:creationId xmlns:a16="http://schemas.microsoft.com/office/drawing/2014/main" id="{0AB7D6A9-693E-490B-B574-69341786EB88}"/>
                </a:ext>
              </a:extLst>
            </p:cNvPr>
            <p:cNvSpPr>
              <a:spLocks noChangeArrowheads="1"/>
            </p:cNvSpPr>
            <p:nvPr/>
          </p:nvSpPr>
          <p:spPr bwMode="auto">
            <a:xfrm>
              <a:off x="1258" y="1159"/>
              <a:ext cx="1226" cy="2716"/>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Rectangle 7">
              <a:extLst>
                <a:ext uri="{FF2B5EF4-FFF2-40B4-BE49-F238E27FC236}">
                  <a16:creationId xmlns:a16="http://schemas.microsoft.com/office/drawing/2014/main" id="{22691775-5B53-4BF1-93E8-AEDA1410B6C9}"/>
                </a:ext>
              </a:extLst>
            </p:cNvPr>
            <p:cNvSpPr>
              <a:spLocks noChangeArrowheads="1"/>
            </p:cNvSpPr>
            <p:nvPr/>
          </p:nvSpPr>
          <p:spPr bwMode="auto">
            <a:xfrm>
              <a:off x="1831" y="3759"/>
              <a:ext cx="133"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UE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 name="Rectangle 8">
              <a:extLst>
                <a:ext uri="{FF2B5EF4-FFF2-40B4-BE49-F238E27FC236}">
                  <a16:creationId xmlns:a16="http://schemas.microsoft.com/office/drawing/2014/main" id="{91E8D268-80D3-4C99-931B-4A026E6C4FEB}"/>
                </a:ext>
              </a:extLst>
            </p:cNvPr>
            <p:cNvSpPr>
              <a:spLocks noChangeArrowheads="1"/>
            </p:cNvSpPr>
            <p:nvPr/>
          </p:nvSpPr>
          <p:spPr bwMode="auto">
            <a:xfrm>
              <a:off x="1346" y="1597"/>
              <a:ext cx="1051" cy="2103"/>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Rectangle 9">
              <a:extLst>
                <a:ext uri="{FF2B5EF4-FFF2-40B4-BE49-F238E27FC236}">
                  <a16:creationId xmlns:a16="http://schemas.microsoft.com/office/drawing/2014/main" id="{FE5FF7C5-CEF4-47BF-A3A8-A766D9194BD1}"/>
                </a:ext>
              </a:extLst>
            </p:cNvPr>
            <p:cNvSpPr>
              <a:spLocks noChangeArrowheads="1"/>
            </p:cNvSpPr>
            <p:nvPr/>
          </p:nvSpPr>
          <p:spPr bwMode="auto">
            <a:xfrm>
              <a:off x="1346" y="1597"/>
              <a:ext cx="1051" cy="2103"/>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Rectangle 10">
              <a:extLst>
                <a:ext uri="{FF2B5EF4-FFF2-40B4-BE49-F238E27FC236}">
                  <a16:creationId xmlns:a16="http://schemas.microsoft.com/office/drawing/2014/main" id="{1F388C2B-5931-4CB5-BA0E-FF9F234187BE}"/>
                </a:ext>
              </a:extLst>
            </p:cNvPr>
            <p:cNvSpPr>
              <a:spLocks noChangeArrowheads="1"/>
            </p:cNvSpPr>
            <p:nvPr/>
          </p:nvSpPr>
          <p:spPr bwMode="auto">
            <a:xfrm>
              <a:off x="1686" y="3583"/>
              <a:ext cx="448"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5GMS Client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 name="Rectangle 11">
              <a:extLst>
                <a:ext uri="{FF2B5EF4-FFF2-40B4-BE49-F238E27FC236}">
                  <a16:creationId xmlns:a16="http://schemas.microsoft.com/office/drawing/2014/main" id="{6928659B-DD0A-46CC-9CE6-117F9C4339F6}"/>
                </a:ext>
              </a:extLst>
            </p:cNvPr>
            <p:cNvSpPr>
              <a:spLocks noChangeArrowheads="1"/>
            </p:cNvSpPr>
            <p:nvPr/>
          </p:nvSpPr>
          <p:spPr bwMode="auto">
            <a:xfrm>
              <a:off x="1434" y="1685"/>
              <a:ext cx="875" cy="1402"/>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Rectangle 12">
              <a:extLst>
                <a:ext uri="{FF2B5EF4-FFF2-40B4-BE49-F238E27FC236}">
                  <a16:creationId xmlns:a16="http://schemas.microsoft.com/office/drawing/2014/main" id="{CDCBDB97-E82F-4583-869D-D7419D72C5B6}"/>
                </a:ext>
              </a:extLst>
            </p:cNvPr>
            <p:cNvSpPr>
              <a:spLocks noChangeArrowheads="1"/>
            </p:cNvSpPr>
            <p:nvPr/>
          </p:nvSpPr>
          <p:spPr bwMode="auto">
            <a:xfrm>
              <a:off x="1434" y="1685"/>
              <a:ext cx="875" cy="1402"/>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Rectangle 13">
              <a:extLst>
                <a:ext uri="{FF2B5EF4-FFF2-40B4-BE49-F238E27FC236}">
                  <a16:creationId xmlns:a16="http://schemas.microsoft.com/office/drawing/2014/main" id="{687E2C5E-5990-40E4-ABF4-6ABE2A59595A}"/>
                </a:ext>
              </a:extLst>
            </p:cNvPr>
            <p:cNvSpPr>
              <a:spLocks noChangeArrowheads="1"/>
            </p:cNvSpPr>
            <p:nvPr/>
          </p:nvSpPr>
          <p:spPr bwMode="auto">
            <a:xfrm>
              <a:off x="1528" y="1732"/>
              <a:ext cx="785"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Media Session Handler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5" name="Rectangle 14">
              <a:extLst>
                <a:ext uri="{FF2B5EF4-FFF2-40B4-BE49-F238E27FC236}">
                  <a16:creationId xmlns:a16="http://schemas.microsoft.com/office/drawing/2014/main" id="{9F3C1668-A888-4455-BF26-6BBC174D4BAB}"/>
                </a:ext>
              </a:extLst>
            </p:cNvPr>
            <p:cNvSpPr>
              <a:spLocks noChangeArrowheads="1"/>
            </p:cNvSpPr>
            <p:nvPr/>
          </p:nvSpPr>
          <p:spPr bwMode="auto">
            <a:xfrm>
              <a:off x="3535" y="1685"/>
              <a:ext cx="1138" cy="1402"/>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Rectangle 15">
              <a:extLst>
                <a:ext uri="{FF2B5EF4-FFF2-40B4-BE49-F238E27FC236}">
                  <a16:creationId xmlns:a16="http://schemas.microsoft.com/office/drawing/2014/main" id="{AC89DFB6-330A-4D95-BB25-09B2A30B62C2}"/>
                </a:ext>
              </a:extLst>
            </p:cNvPr>
            <p:cNvSpPr>
              <a:spLocks noChangeArrowheads="1"/>
            </p:cNvSpPr>
            <p:nvPr/>
          </p:nvSpPr>
          <p:spPr bwMode="auto">
            <a:xfrm>
              <a:off x="3535" y="1685"/>
              <a:ext cx="1138" cy="1402"/>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 name="Rectangle 16">
              <a:extLst>
                <a:ext uri="{FF2B5EF4-FFF2-40B4-BE49-F238E27FC236}">
                  <a16:creationId xmlns:a16="http://schemas.microsoft.com/office/drawing/2014/main" id="{2EF4117C-D909-4598-B2CE-20924C1B9811}"/>
                </a:ext>
              </a:extLst>
            </p:cNvPr>
            <p:cNvSpPr>
              <a:spLocks noChangeArrowheads="1"/>
            </p:cNvSpPr>
            <p:nvPr/>
          </p:nvSpPr>
          <p:spPr bwMode="auto">
            <a:xfrm>
              <a:off x="3967" y="1732"/>
              <a:ext cx="343"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5GMS 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 name="Rectangle 17">
              <a:extLst>
                <a:ext uri="{FF2B5EF4-FFF2-40B4-BE49-F238E27FC236}">
                  <a16:creationId xmlns:a16="http://schemas.microsoft.com/office/drawing/2014/main" id="{A13EB349-8119-4082-8010-789EAE54BFC8}"/>
                </a:ext>
              </a:extLst>
            </p:cNvPr>
            <p:cNvSpPr>
              <a:spLocks noChangeArrowheads="1"/>
            </p:cNvSpPr>
            <p:nvPr/>
          </p:nvSpPr>
          <p:spPr bwMode="auto">
            <a:xfrm>
              <a:off x="5723" y="1159"/>
              <a:ext cx="700" cy="2716"/>
            </a:xfrm>
            <a:prstGeom prst="rect">
              <a:avLst/>
            </a:prstGeom>
            <a:solidFill>
              <a:srgbClr val="B7DD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Rectangle 18">
              <a:extLst>
                <a:ext uri="{FF2B5EF4-FFF2-40B4-BE49-F238E27FC236}">
                  <a16:creationId xmlns:a16="http://schemas.microsoft.com/office/drawing/2014/main" id="{9BFCE15E-1CFA-4B6B-9E31-2DF84B48A02D}"/>
                </a:ext>
              </a:extLst>
            </p:cNvPr>
            <p:cNvSpPr>
              <a:spLocks noChangeArrowheads="1"/>
            </p:cNvSpPr>
            <p:nvPr/>
          </p:nvSpPr>
          <p:spPr bwMode="auto">
            <a:xfrm>
              <a:off x="5723" y="1159"/>
              <a:ext cx="700" cy="2716"/>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 name="Rectangle 19">
              <a:extLst>
                <a:ext uri="{FF2B5EF4-FFF2-40B4-BE49-F238E27FC236}">
                  <a16:creationId xmlns:a16="http://schemas.microsoft.com/office/drawing/2014/main" id="{25A6264B-6DD7-4DF4-B6AD-962ED5ED4CE8}"/>
                </a:ext>
              </a:extLst>
            </p:cNvPr>
            <p:cNvSpPr>
              <a:spLocks noChangeArrowheads="1"/>
            </p:cNvSpPr>
            <p:nvPr/>
          </p:nvSpPr>
          <p:spPr bwMode="auto">
            <a:xfrm>
              <a:off x="5984" y="1181"/>
              <a:ext cx="241"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5GMS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 name="Rectangle 20">
              <a:extLst>
                <a:ext uri="{FF2B5EF4-FFF2-40B4-BE49-F238E27FC236}">
                  <a16:creationId xmlns:a16="http://schemas.microsoft.com/office/drawing/2014/main" id="{1D2BFA57-22DD-4873-AF8C-95179515F830}"/>
                </a:ext>
              </a:extLst>
            </p:cNvPr>
            <p:cNvSpPr>
              <a:spLocks noChangeArrowheads="1"/>
            </p:cNvSpPr>
            <p:nvPr/>
          </p:nvSpPr>
          <p:spPr bwMode="auto">
            <a:xfrm>
              <a:off x="5904" y="1270"/>
              <a:ext cx="411"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Application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 name="Rectangle 21">
              <a:extLst>
                <a:ext uri="{FF2B5EF4-FFF2-40B4-BE49-F238E27FC236}">
                  <a16:creationId xmlns:a16="http://schemas.microsoft.com/office/drawing/2014/main" id="{D0854E5C-6BF3-4FB4-A76E-6E2665846BC8}"/>
                </a:ext>
              </a:extLst>
            </p:cNvPr>
            <p:cNvSpPr>
              <a:spLocks noChangeArrowheads="1"/>
            </p:cNvSpPr>
            <p:nvPr/>
          </p:nvSpPr>
          <p:spPr bwMode="auto">
            <a:xfrm>
              <a:off x="5947" y="1359"/>
              <a:ext cx="318"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Provider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 name="Rectangle 22">
              <a:extLst>
                <a:ext uri="{FF2B5EF4-FFF2-40B4-BE49-F238E27FC236}">
                  <a16:creationId xmlns:a16="http://schemas.microsoft.com/office/drawing/2014/main" id="{5D65BE66-6A05-43B5-8744-49B25893FD7E}"/>
                </a:ext>
              </a:extLst>
            </p:cNvPr>
            <p:cNvSpPr>
              <a:spLocks noChangeArrowheads="1"/>
            </p:cNvSpPr>
            <p:nvPr/>
          </p:nvSpPr>
          <p:spPr bwMode="auto">
            <a:xfrm>
              <a:off x="3622" y="1860"/>
              <a:ext cx="963" cy="1139"/>
            </a:xfrm>
            <a:prstGeom prst="rect">
              <a:avLst/>
            </a:prstGeom>
            <a:solidFill>
              <a:srgbClr val="E5B9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Rectangle 23">
              <a:extLst>
                <a:ext uri="{FF2B5EF4-FFF2-40B4-BE49-F238E27FC236}">
                  <a16:creationId xmlns:a16="http://schemas.microsoft.com/office/drawing/2014/main" id="{1EE35A1D-3382-4EC4-B4EE-4D3AB9A56778}"/>
                </a:ext>
              </a:extLst>
            </p:cNvPr>
            <p:cNvSpPr>
              <a:spLocks noChangeArrowheads="1"/>
            </p:cNvSpPr>
            <p:nvPr/>
          </p:nvSpPr>
          <p:spPr bwMode="auto">
            <a:xfrm>
              <a:off x="3622" y="1860"/>
              <a:ext cx="963" cy="1139"/>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 name="Rectangle 24">
              <a:extLst>
                <a:ext uri="{FF2B5EF4-FFF2-40B4-BE49-F238E27FC236}">
                  <a16:creationId xmlns:a16="http://schemas.microsoft.com/office/drawing/2014/main" id="{1ABBF6F5-9482-4E00-A346-BABFD9D850C1}"/>
                </a:ext>
              </a:extLst>
            </p:cNvPr>
            <p:cNvSpPr>
              <a:spLocks noChangeArrowheads="1"/>
            </p:cNvSpPr>
            <p:nvPr/>
          </p:nvSpPr>
          <p:spPr bwMode="auto">
            <a:xfrm>
              <a:off x="3829" y="2382"/>
              <a:ext cx="639"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Data Collection 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 name="Line 25">
              <a:extLst>
                <a:ext uri="{FF2B5EF4-FFF2-40B4-BE49-F238E27FC236}">
                  <a16:creationId xmlns:a16="http://schemas.microsoft.com/office/drawing/2014/main" id="{AB8FED60-C65D-4314-BE1B-664914E81207}"/>
                </a:ext>
              </a:extLst>
            </p:cNvPr>
            <p:cNvSpPr>
              <a:spLocks noChangeShapeType="1"/>
            </p:cNvSpPr>
            <p:nvPr/>
          </p:nvSpPr>
          <p:spPr bwMode="auto">
            <a:xfrm>
              <a:off x="2221" y="2430"/>
              <a:ext cx="1401" cy="0"/>
            </a:xfrm>
            <a:prstGeom prst="line">
              <a:avLst/>
            </a:prstGeom>
            <a:noFill/>
            <a:ln w="6350" cap="rnd">
              <a:solidFill>
                <a:srgbClr val="D8D8D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 name="Rectangle 26">
              <a:extLst>
                <a:ext uri="{FF2B5EF4-FFF2-40B4-BE49-F238E27FC236}">
                  <a16:creationId xmlns:a16="http://schemas.microsoft.com/office/drawing/2014/main" id="{DFDFFAAC-7FB6-4871-BCA8-6494A5183E88}"/>
                </a:ext>
              </a:extLst>
            </p:cNvPr>
            <p:cNvSpPr>
              <a:spLocks noChangeArrowheads="1"/>
            </p:cNvSpPr>
            <p:nvPr/>
          </p:nvSpPr>
          <p:spPr bwMode="auto">
            <a:xfrm>
              <a:off x="2883" y="2385"/>
              <a:ext cx="78"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Rectangle 27">
              <a:extLst>
                <a:ext uri="{FF2B5EF4-FFF2-40B4-BE49-F238E27FC236}">
                  <a16:creationId xmlns:a16="http://schemas.microsoft.com/office/drawing/2014/main" id="{52B58196-3A5B-44CD-8AEF-2CF7223326F0}"/>
                </a:ext>
              </a:extLst>
            </p:cNvPr>
            <p:cNvSpPr>
              <a:spLocks noChangeArrowheads="1"/>
            </p:cNvSpPr>
            <p:nvPr/>
          </p:nvSpPr>
          <p:spPr bwMode="auto">
            <a:xfrm>
              <a:off x="2884" y="2382"/>
              <a:ext cx="130"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BFBFBF"/>
                  </a:solidFill>
                  <a:effectLst/>
                  <a:latin typeface="Calibri" panose="020F0502020204030204" pitchFamily="34" charset="0"/>
                </a:rPr>
                <a:t>R2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 name="Line 28">
              <a:extLst>
                <a:ext uri="{FF2B5EF4-FFF2-40B4-BE49-F238E27FC236}">
                  <a16:creationId xmlns:a16="http://schemas.microsoft.com/office/drawing/2014/main" id="{97637DC3-AEBC-4964-8BF3-B3B5A1E5F552}"/>
                </a:ext>
              </a:extLst>
            </p:cNvPr>
            <p:cNvSpPr>
              <a:spLocks noChangeShapeType="1"/>
            </p:cNvSpPr>
            <p:nvPr/>
          </p:nvSpPr>
          <p:spPr bwMode="auto">
            <a:xfrm>
              <a:off x="4585" y="2079"/>
              <a:ext cx="1226" cy="0"/>
            </a:xfrm>
            <a:prstGeom prst="line">
              <a:avLst/>
            </a:prstGeom>
            <a:noFill/>
            <a:ln w="6350" cap="rnd">
              <a:solidFill>
                <a:srgbClr val="D8D8D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 name="Rectangle 29">
              <a:extLst>
                <a:ext uri="{FF2B5EF4-FFF2-40B4-BE49-F238E27FC236}">
                  <a16:creationId xmlns:a16="http://schemas.microsoft.com/office/drawing/2014/main" id="{34D1694D-9305-460E-A87E-7D5E8A901B9C}"/>
                </a:ext>
              </a:extLst>
            </p:cNvPr>
            <p:cNvSpPr>
              <a:spLocks noChangeArrowheads="1"/>
            </p:cNvSpPr>
            <p:nvPr/>
          </p:nvSpPr>
          <p:spPr bwMode="auto">
            <a:xfrm>
              <a:off x="5159" y="2035"/>
              <a:ext cx="78"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Rectangle 30">
              <a:extLst>
                <a:ext uri="{FF2B5EF4-FFF2-40B4-BE49-F238E27FC236}">
                  <a16:creationId xmlns:a16="http://schemas.microsoft.com/office/drawing/2014/main" id="{36D4C3BE-3BAF-4AED-8FA0-3550FB18C48B}"/>
                </a:ext>
              </a:extLst>
            </p:cNvPr>
            <p:cNvSpPr>
              <a:spLocks noChangeArrowheads="1"/>
            </p:cNvSpPr>
            <p:nvPr/>
          </p:nvSpPr>
          <p:spPr bwMode="auto">
            <a:xfrm>
              <a:off x="5160" y="2032"/>
              <a:ext cx="130"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BFBFBF"/>
                  </a:solidFill>
                  <a:effectLst/>
                  <a:latin typeface="Calibri" panose="020F0502020204030204" pitchFamily="34" charset="0"/>
                </a:rPr>
                <a:t>R1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 name="Rectangle 31">
              <a:extLst>
                <a:ext uri="{FF2B5EF4-FFF2-40B4-BE49-F238E27FC236}">
                  <a16:creationId xmlns:a16="http://schemas.microsoft.com/office/drawing/2014/main" id="{C0BFE705-49BB-486B-872B-866081DB078A}"/>
                </a:ext>
              </a:extLst>
            </p:cNvPr>
            <p:cNvSpPr>
              <a:spLocks noChangeArrowheads="1"/>
            </p:cNvSpPr>
            <p:nvPr/>
          </p:nvSpPr>
          <p:spPr bwMode="auto">
            <a:xfrm>
              <a:off x="3972" y="3612"/>
              <a:ext cx="525" cy="263"/>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Rectangle 32">
              <a:extLst>
                <a:ext uri="{FF2B5EF4-FFF2-40B4-BE49-F238E27FC236}">
                  <a16:creationId xmlns:a16="http://schemas.microsoft.com/office/drawing/2014/main" id="{D807B40C-96E8-4CD6-916A-EA89987C6035}"/>
                </a:ext>
              </a:extLst>
            </p:cNvPr>
            <p:cNvSpPr>
              <a:spLocks noChangeArrowheads="1"/>
            </p:cNvSpPr>
            <p:nvPr/>
          </p:nvSpPr>
          <p:spPr bwMode="auto">
            <a:xfrm>
              <a:off x="3972" y="3612"/>
              <a:ext cx="525" cy="263"/>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4" name="Rectangle 33">
              <a:extLst>
                <a:ext uri="{FF2B5EF4-FFF2-40B4-BE49-F238E27FC236}">
                  <a16:creationId xmlns:a16="http://schemas.microsoft.com/office/drawing/2014/main" id="{DEB37DB0-C636-4211-910A-31399BEF34F9}"/>
                </a:ext>
              </a:extLst>
            </p:cNvPr>
            <p:cNvSpPr>
              <a:spLocks noChangeArrowheads="1"/>
            </p:cNvSpPr>
            <p:nvPr/>
          </p:nvSpPr>
          <p:spPr bwMode="auto">
            <a:xfrm>
              <a:off x="4118" y="3696"/>
              <a:ext cx="300"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NWDAF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 name="Line 34">
              <a:extLst>
                <a:ext uri="{FF2B5EF4-FFF2-40B4-BE49-F238E27FC236}">
                  <a16:creationId xmlns:a16="http://schemas.microsoft.com/office/drawing/2014/main" id="{C75CF584-61DF-4D21-A3B9-99E0A2856878}"/>
                </a:ext>
              </a:extLst>
            </p:cNvPr>
            <p:cNvSpPr>
              <a:spLocks noChangeShapeType="1"/>
            </p:cNvSpPr>
            <p:nvPr/>
          </p:nvSpPr>
          <p:spPr bwMode="auto">
            <a:xfrm>
              <a:off x="4235" y="2999"/>
              <a:ext cx="0" cy="613"/>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6" name="Rectangle 35">
              <a:extLst>
                <a:ext uri="{FF2B5EF4-FFF2-40B4-BE49-F238E27FC236}">
                  <a16:creationId xmlns:a16="http://schemas.microsoft.com/office/drawing/2014/main" id="{5E2E1849-4DFC-469C-A63E-F233638224ED}"/>
                </a:ext>
              </a:extLst>
            </p:cNvPr>
            <p:cNvSpPr>
              <a:spLocks noChangeArrowheads="1"/>
            </p:cNvSpPr>
            <p:nvPr/>
          </p:nvSpPr>
          <p:spPr bwMode="auto">
            <a:xfrm>
              <a:off x="4196" y="3261"/>
              <a:ext cx="78"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Rectangle 36">
              <a:extLst>
                <a:ext uri="{FF2B5EF4-FFF2-40B4-BE49-F238E27FC236}">
                  <a16:creationId xmlns:a16="http://schemas.microsoft.com/office/drawing/2014/main" id="{ACB86F13-02AC-4E6A-B034-E24D10870D8F}"/>
                </a:ext>
              </a:extLst>
            </p:cNvPr>
            <p:cNvSpPr>
              <a:spLocks noChangeArrowheads="1"/>
            </p:cNvSpPr>
            <p:nvPr/>
          </p:nvSpPr>
          <p:spPr bwMode="auto">
            <a:xfrm>
              <a:off x="4197" y="3258"/>
              <a:ext cx="130"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R5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 name="Line 37">
              <a:extLst>
                <a:ext uri="{FF2B5EF4-FFF2-40B4-BE49-F238E27FC236}">
                  <a16:creationId xmlns:a16="http://schemas.microsoft.com/office/drawing/2014/main" id="{DE87631B-F649-4861-840D-5D91A6AAD76C}"/>
                </a:ext>
              </a:extLst>
            </p:cNvPr>
            <p:cNvSpPr>
              <a:spLocks noChangeShapeType="1"/>
            </p:cNvSpPr>
            <p:nvPr/>
          </p:nvSpPr>
          <p:spPr bwMode="auto">
            <a:xfrm>
              <a:off x="2397" y="1378"/>
              <a:ext cx="3326" cy="0"/>
            </a:xfrm>
            <a:prstGeom prst="line">
              <a:avLst/>
            </a:prstGeom>
            <a:noFill/>
            <a:ln w="6350" cap="rnd">
              <a:solidFill>
                <a:srgbClr val="D8D8D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 name="Rectangle 38">
              <a:extLst>
                <a:ext uri="{FF2B5EF4-FFF2-40B4-BE49-F238E27FC236}">
                  <a16:creationId xmlns:a16="http://schemas.microsoft.com/office/drawing/2014/main" id="{AFAB85B5-DB4D-4D70-8F71-DD7F33033207}"/>
                </a:ext>
              </a:extLst>
            </p:cNvPr>
            <p:cNvSpPr>
              <a:spLocks noChangeArrowheads="1"/>
            </p:cNvSpPr>
            <p:nvPr/>
          </p:nvSpPr>
          <p:spPr bwMode="auto">
            <a:xfrm>
              <a:off x="4009" y="1334"/>
              <a:ext cx="101"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Rectangle 39">
              <a:extLst>
                <a:ext uri="{FF2B5EF4-FFF2-40B4-BE49-F238E27FC236}">
                  <a16:creationId xmlns:a16="http://schemas.microsoft.com/office/drawing/2014/main" id="{5B660DD3-F143-4B6C-BA83-6C1F9513961A}"/>
                </a:ext>
              </a:extLst>
            </p:cNvPr>
            <p:cNvSpPr>
              <a:spLocks noChangeArrowheads="1"/>
            </p:cNvSpPr>
            <p:nvPr/>
          </p:nvSpPr>
          <p:spPr bwMode="auto">
            <a:xfrm>
              <a:off x="4011" y="1331"/>
              <a:ext cx="154"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BFBFBF"/>
                  </a:solidFill>
                  <a:effectLst/>
                  <a:latin typeface="Calibri" panose="020F0502020204030204" pitchFamily="34" charset="0"/>
                </a:rPr>
                <a:t>M8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1" name="Rectangle 40">
              <a:extLst>
                <a:ext uri="{FF2B5EF4-FFF2-40B4-BE49-F238E27FC236}">
                  <a16:creationId xmlns:a16="http://schemas.microsoft.com/office/drawing/2014/main" id="{A8906ED4-83EC-40DE-B6FF-3FFD4F508F50}"/>
                </a:ext>
              </a:extLst>
            </p:cNvPr>
            <p:cNvSpPr>
              <a:spLocks noChangeArrowheads="1"/>
            </p:cNvSpPr>
            <p:nvPr/>
          </p:nvSpPr>
          <p:spPr bwMode="auto">
            <a:xfrm>
              <a:off x="5811" y="3262"/>
              <a:ext cx="525" cy="26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Rectangle 41">
              <a:extLst>
                <a:ext uri="{FF2B5EF4-FFF2-40B4-BE49-F238E27FC236}">
                  <a16:creationId xmlns:a16="http://schemas.microsoft.com/office/drawing/2014/main" id="{813CDE51-C54E-4DDB-B0B2-26509C808529}"/>
                </a:ext>
              </a:extLst>
            </p:cNvPr>
            <p:cNvSpPr>
              <a:spLocks noChangeArrowheads="1"/>
            </p:cNvSpPr>
            <p:nvPr/>
          </p:nvSpPr>
          <p:spPr bwMode="auto">
            <a:xfrm>
              <a:off x="5811" y="3262"/>
              <a:ext cx="525" cy="263"/>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3" name="Rectangle 42">
              <a:extLst>
                <a:ext uri="{FF2B5EF4-FFF2-40B4-BE49-F238E27FC236}">
                  <a16:creationId xmlns:a16="http://schemas.microsoft.com/office/drawing/2014/main" id="{793779DA-9C62-4878-9503-C83748AD6A7C}"/>
                </a:ext>
              </a:extLst>
            </p:cNvPr>
            <p:cNvSpPr>
              <a:spLocks noChangeArrowheads="1"/>
            </p:cNvSpPr>
            <p:nvPr/>
          </p:nvSpPr>
          <p:spPr bwMode="auto">
            <a:xfrm>
              <a:off x="5937" y="3346"/>
              <a:ext cx="343"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5GMS AS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4" name="Rectangle 43">
              <a:extLst>
                <a:ext uri="{FF2B5EF4-FFF2-40B4-BE49-F238E27FC236}">
                  <a16:creationId xmlns:a16="http://schemas.microsoft.com/office/drawing/2014/main" id="{ECF8A5F8-69FB-4643-99A7-EEA8591113CE}"/>
                </a:ext>
              </a:extLst>
            </p:cNvPr>
            <p:cNvSpPr>
              <a:spLocks noChangeArrowheads="1"/>
            </p:cNvSpPr>
            <p:nvPr/>
          </p:nvSpPr>
          <p:spPr bwMode="auto">
            <a:xfrm>
              <a:off x="1521" y="1860"/>
              <a:ext cx="700" cy="1139"/>
            </a:xfrm>
            <a:prstGeom prst="rect">
              <a:avLst/>
            </a:prstGeom>
            <a:solidFill>
              <a:srgbClr val="E5B9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Rectangle 44">
              <a:extLst>
                <a:ext uri="{FF2B5EF4-FFF2-40B4-BE49-F238E27FC236}">
                  <a16:creationId xmlns:a16="http://schemas.microsoft.com/office/drawing/2014/main" id="{249B6B17-2CFB-441F-8306-64E0DB54EFAA}"/>
                </a:ext>
              </a:extLst>
            </p:cNvPr>
            <p:cNvSpPr>
              <a:spLocks noChangeArrowheads="1"/>
            </p:cNvSpPr>
            <p:nvPr/>
          </p:nvSpPr>
          <p:spPr bwMode="auto">
            <a:xfrm>
              <a:off x="1521" y="1860"/>
              <a:ext cx="700" cy="1139"/>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6" name="Rectangle 45">
              <a:extLst>
                <a:ext uri="{FF2B5EF4-FFF2-40B4-BE49-F238E27FC236}">
                  <a16:creationId xmlns:a16="http://schemas.microsoft.com/office/drawing/2014/main" id="{87888A15-72ED-4E88-ACE0-8496DCBB592D}"/>
                </a:ext>
              </a:extLst>
            </p:cNvPr>
            <p:cNvSpPr>
              <a:spLocks noChangeArrowheads="1"/>
            </p:cNvSpPr>
            <p:nvPr/>
          </p:nvSpPr>
          <p:spPr bwMode="auto">
            <a:xfrm>
              <a:off x="1703" y="2794"/>
              <a:ext cx="426"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Direct Data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7" name="Rectangle 46">
              <a:extLst>
                <a:ext uri="{FF2B5EF4-FFF2-40B4-BE49-F238E27FC236}">
                  <a16:creationId xmlns:a16="http://schemas.microsoft.com/office/drawing/2014/main" id="{358E1CB9-10BA-4760-AB30-902F3D26187E}"/>
                </a:ext>
              </a:extLst>
            </p:cNvPr>
            <p:cNvSpPr>
              <a:spLocks noChangeArrowheads="1"/>
            </p:cNvSpPr>
            <p:nvPr/>
          </p:nvSpPr>
          <p:spPr bwMode="auto">
            <a:xfrm>
              <a:off x="1627" y="2883"/>
              <a:ext cx="574"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Collection Client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8" name="Rectangle 47">
              <a:extLst>
                <a:ext uri="{FF2B5EF4-FFF2-40B4-BE49-F238E27FC236}">
                  <a16:creationId xmlns:a16="http://schemas.microsoft.com/office/drawing/2014/main" id="{63E1A643-629A-4470-9824-8A5302E18955}"/>
                </a:ext>
              </a:extLst>
            </p:cNvPr>
            <p:cNvSpPr>
              <a:spLocks noChangeArrowheads="1"/>
            </p:cNvSpPr>
            <p:nvPr/>
          </p:nvSpPr>
          <p:spPr bwMode="auto">
            <a:xfrm>
              <a:off x="3335" y="1250"/>
              <a:ext cx="1609"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BFBFBF"/>
                  </a:solidFill>
                  <a:effectLst/>
                  <a:latin typeface="Calibri" panose="020F0502020204030204" pitchFamily="34" charset="0"/>
                </a:rPr>
                <a:t>Indirect reporting via 5GMS Application Provider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9" name="Rectangle 48">
              <a:extLst>
                <a:ext uri="{FF2B5EF4-FFF2-40B4-BE49-F238E27FC236}">
                  <a16:creationId xmlns:a16="http://schemas.microsoft.com/office/drawing/2014/main" id="{AC8AF285-9CA1-47F5-B716-06C166D6532A}"/>
                </a:ext>
              </a:extLst>
            </p:cNvPr>
            <p:cNvSpPr>
              <a:spLocks noChangeArrowheads="1"/>
            </p:cNvSpPr>
            <p:nvPr/>
          </p:nvSpPr>
          <p:spPr bwMode="auto">
            <a:xfrm>
              <a:off x="3535" y="3262"/>
              <a:ext cx="525" cy="26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49">
              <a:extLst>
                <a:ext uri="{FF2B5EF4-FFF2-40B4-BE49-F238E27FC236}">
                  <a16:creationId xmlns:a16="http://schemas.microsoft.com/office/drawing/2014/main" id="{BAB41647-8EF7-4218-9089-F465D94C152B}"/>
                </a:ext>
              </a:extLst>
            </p:cNvPr>
            <p:cNvSpPr>
              <a:spLocks noChangeArrowheads="1"/>
            </p:cNvSpPr>
            <p:nvPr/>
          </p:nvSpPr>
          <p:spPr bwMode="auto">
            <a:xfrm>
              <a:off x="3535" y="3262"/>
              <a:ext cx="525" cy="263"/>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1" name="Rectangle 50">
              <a:extLst>
                <a:ext uri="{FF2B5EF4-FFF2-40B4-BE49-F238E27FC236}">
                  <a16:creationId xmlns:a16="http://schemas.microsoft.com/office/drawing/2014/main" id="{5EC6F8BA-0F22-490D-BD4B-5A267F837827}"/>
                </a:ext>
              </a:extLst>
            </p:cNvPr>
            <p:cNvSpPr>
              <a:spLocks noChangeArrowheads="1"/>
            </p:cNvSpPr>
            <p:nvPr/>
          </p:nvSpPr>
          <p:spPr bwMode="auto">
            <a:xfrm>
              <a:off x="3661" y="3346"/>
              <a:ext cx="343"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5GMS AS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2" name="Line 51">
              <a:extLst>
                <a:ext uri="{FF2B5EF4-FFF2-40B4-BE49-F238E27FC236}">
                  <a16:creationId xmlns:a16="http://schemas.microsoft.com/office/drawing/2014/main" id="{F5B46DC7-4C5E-4C1C-9AE1-280AA53DC500}"/>
                </a:ext>
              </a:extLst>
            </p:cNvPr>
            <p:cNvSpPr>
              <a:spLocks noChangeShapeType="1"/>
            </p:cNvSpPr>
            <p:nvPr/>
          </p:nvSpPr>
          <p:spPr bwMode="auto">
            <a:xfrm flipV="1">
              <a:off x="3797" y="2999"/>
              <a:ext cx="0" cy="263"/>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3" name="Rectangle 52">
              <a:extLst>
                <a:ext uri="{FF2B5EF4-FFF2-40B4-BE49-F238E27FC236}">
                  <a16:creationId xmlns:a16="http://schemas.microsoft.com/office/drawing/2014/main" id="{5B4E0296-BF45-4065-93AC-E495F5BA615C}"/>
                </a:ext>
              </a:extLst>
            </p:cNvPr>
            <p:cNvSpPr>
              <a:spLocks noChangeArrowheads="1"/>
            </p:cNvSpPr>
            <p:nvPr/>
          </p:nvSpPr>
          <p:spPr bwMode="auto">
            <a:xfrm>
              <a:off x="3758" y="3112"/>
              <a:ext cx="78"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Rectangle 53">
              <a:extLst>
                <a:ext uri="{FF2B5EF4-FFF2-40B4-BE49-F238E27FC236}">
                  <a16:creationId xmlns:a16="http://schemas.microsoft.com/office/drawing/2014/main" id="{9405B988-8572-470A-B9E3-9A58982A95CA}"/>
                </a:ext>
              </a:extLst>
            </p:cNvPr>
            <p:cNvSpPr>
              <a:spLocks noChangeArrowheads="1"/>
            </p:cNvSpPr>
            <p:nvPr/>
          </p:nvSpPr>
          <p:spPr bwMode="auto">
            <a:xfrm>
              <a:off x="3760" y="3109"/>
              <a:ext cx="129"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R4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5" name="Rectangle 54">
              <a:extLst>
                <a:ext uri="{FF2B5EF4-FFF2-40B4-BE49-F238E27FC236}">
                  <a16:creationId xmlns:a16="http://schemas.microsoft.com/office/drawing/2014/main" id="{8F54B6D4-E2B8-4DEB-9F23-477228FE18E9}"/>
                </a:ext>
              </a:extLst>
            </p:cNvPr>
            <p:cNvSpPr>
              <a:spLocks noChangeArrowheads="1"/>
            </p:cNvSpPr>
            <p:nvPr/>
          </p:nvSpPr>
          <p:spPr bwMode="auto">
            <a:xfrm>
              <a:off x="1609" y="1948"/>
              <a:ext cx="525" cy="35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Rectangle 55">
              <a:extLst>
                <a:ext uri="{FF2B5EF4-FFF2-40B4-BE49-F238E27FC236}">
                  <a16:creationId xmlns:a16="http://schemas.microsoft.com/office/drawing/2014/main" id="{3628EFAA-4F3F-49A6-9BAA-C191C9C95E72}"/>
                </a:ext>
              </a:extLst>
            </p:cNvPr>
            <p:cNvSpPr>
              <a:spLocks noChangeArrowheads="1"/>
            </p:cNvSpPr>
            <p:nvPr/>
          </p:nvSpPr>
          <p:spPr bwMode="auto">
            <a:xfrm>
              <a:off x="1609" y="1948"/>
              <a:ext cx="525" cy="350"/>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7" name="Rectangle 56">
              <a:extLst>
                <a:ext uri="{FF2B5EF4-FFF2-40B4-BE49-F238E27FC236}">
                  <a16:creationId xmlns:a16="http://schemas.microsoft.com/office/drawing/2014/main" id="{88C45297-96C1-4BB0-A45E-C0CB2C7BEF48}"/>
                </a:ext>
              </a:extLst>
            </p:cNvPr>
            <p:cNvSpPr>
              <a:spLocks noChangeArrowheads="1"/>
            </p:cNvSpPr>
            <p:nvPr/>
          </p:nvSpPr>
          <p:spPr bwMode="auto">
            <a:xfrm>
              <a:off x="1759" y="1987"/>
              <a:ext cx="308"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Metrics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8" name="Rectangle 57">
              <a:extLst>
                <a:ext uri="{FF2B5EF4-FFF2-40B4-BE49-F238E27FC236}">
                  <a16:creationId xmlns:a16="http://schemas.microsoft.com/office/drawing/2014/main" id="{7911CC96-FE2D-4359-9974-C6739716C796}"/>
                </a:ext>
              </a:extLst>
            </p:cNvPr>
            <p:cNvSpPr>
              <a:spLocks noChangeArrowheads="1"/>
            </p:cNvSpPr>
            <p:nvPr/>
          </p:nvSpPr>
          <p:spPr bwMode="auto">
            <a:xfrm>
              <a:off x="1689" y="2076"/>
              <a:ext cx="457"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Collection &amp;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9" name="Rectangle 58">
              <a:extLst>
                <a:ext uri="{FF2B5EF4-FFF2-40B4-BE49-F238E27FC236}">
                  <a16:creationId xmlns:a16="http://schemas.microsoft.com/office/drawing/2014/main" id="{B67130EB-B918-491F-9F04-A9FCBFD8222F}"/>
                </a:ext>
              </a:extLst>
            </p:cNvPr>
            <p:cNvSpPr>
              <a:spLocks noChangeArrowheads="1"/>
            </p:cNvSpPr>
            <p:nvPr/>
          </p:nvSpPr>
          <p:spPr bwMode="auto">
            <a:xfrm>
              <a:off x="1724" y="2165"/>
              <a:ext cx="365"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Reporting</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0" name="Rectangle 59">
              <a:extLst>
                <a:ext uri="{FF2B5EF4-FFF2-40B4-BE49-F238E27FC236}">
                  <a16:creationId xmlns:a16="http://schemas.microsoft.com/office/drawing/2014/main" id="{61DBEE04-7145-45B3-B717-B878CB9BE5E5}"/>
                </a:ext>
              </a:extLst>
            </p:cNvPr>
            <p:cNvSpPr>
              <a:spLocks noChangeArrowheads="1"/>
            </p:cNvSpPr>
            <p:nvPr/>
          </p:nvSpPr>
          <p:spPr bwMode="auto">
            <a:xfrm>
              <a:off x="1609" y="2386"/>
              <a:ext cx="525" cy="35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Rectangle 60">
              <a:extLst>
                <a:ext uri="{FF2B5EF4-FFF2-40B4-BE49-F238E27FC236}">
                  <a16:creationId xmlns:a16="http://schemas.microsoft.com/office/drawing/2014/main" id="{1C8369A2-AD2C-4578-AC3C-174B0C15CA56}"/>
                </a:ext>
              </a:extLst>
            </p:cNvPr>
            <p:cNvSpPr>
              <a:spLocks noChangeArrowheads="1"/>
            </p:cNvSpPr>
            <p:nvPr/>
          </p:nvSpPr>
          <p:spPr bwMode="auto">
            <a:xfrm>
              <a:off x="1609" y="2386"/>
              <a:ext cx="525" cy="350"/>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 name="Rectangle 61">
              <a:extLst>
                <a:ext uri="{FF2B5EF4-FFF2-40B4-BE49-F238E27FC236}">
                  <a16:creationId xmlns:a16="http://schemas.microsoft.com/office/drawing/2014/main" id="{F3774AD4-47FB-4680-8199-B5171A50418E}"/>
                </a:ext>
              </a:extLst>
            </p:cNvPr>
            <p:cNvSpPr>
              <a:spLocks noChangeArrowheads="1"/>
            </p:cNvSpPr>
            <p:nvPr/>
          </p:nvSpPr>
          <p:spPr bwMode="auto">
            <a:xfrm>
              <a:off x="1671" y="2425"/>
              <a:ext cx="497"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Consumption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3" name="Rectangle 62">
              <a:extLst>
                <a:ext uri="{FF2B5EF4-FFF2-40B4-BE49-F238E27FC236}">
                  <a16:creationId xmlns:a16="http://schemas.microsoft.com/office/drawing/2014/main" id="{06539F0F-428A-4C39-88E8-A702F03811F4}"/>
                </a:ext>
              </a:extLst>
            </p:cNvPr>
            <p:cNvSpPr>
              <a:spLocks noChangeArrowheads="1"/>
            </p:cNvSpPr>
            <p:nvPr/>
          </p:nvSpPr>
          <p:spPr bwMode="auto">
            <a:xfrm>
              <a:off x="1689" y="2514"/>
              <a:ext cx="457"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Collection &amp;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4" name="Rectangle 63">
              <a:extLst>
                <a:ext uri="{FF2B5EF4-FFF2-40B4-BE49-F238E27FC236}">
                  <a16:creationId xmlns:a16="http://schemas.microsoft.com/office/drawing/2014/main" id="{6890A997-32AC-4B51-A99D-95D3207710AC}"/>
                </a:ext>
              </a:extLst>
            </p:cNvPr>
            <p:cNvSpPr>
              <a:spLocks noChangeArrowheads="1"/>
            </p:cNvSpPr>
            <p:nvPr/>
          </p:nvSpPr>
          <p:spPr bwMode="auto">
            <a:xfrm>
              <a:off x="1724" y="2603"/>
              <a:ext cx="365"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Reporting</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5" name="Rectangle 64">
              <a:extLst>
                <a:ext uri="{FF2B5EF4-FFF2-40B4-BE49-F238E27FC236}">
                  <a16:creationId xmlns:a16="http://schemas.microsoft.com/office/drawing/2014/main" id="{0B4AB5F3-693E-45BD-8CFD-E40E9279A370}"/>
                </a:ext>
              </a:extLst>
            </p:cNvPr>
            <p:cNvSpPr>
              <a:spLocks noChangeArrowheads="1"/>
            </p:cNvSpPr>
            <p:nvPr/>
          </p:nvSpPr>
          <p:spPr bwMode="auto">
            <a:xfrm>
              <a:off x="4925" y="2902"/>
              <a:ext cx="633"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Event subscription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6" name="Rectangle 65">
              <a:extLst>
                <a:ext uri="{FF2B5EF4-FFF2-40B4-BE49-F238E27FC236}">
                  <a16:creationId xmlns:a16="http://schemas.microsoft.com/office/drawing/2014/main" id="{C745A9A9-E68D-40A3-9347-BCBCBAF40254}"/>
                </a:ext>
              </a:extLst>
            </p:cNvPr>
            <p:cNvSpPr>
              <a:spLocks noChangeArrowheads="1"/>
            </p:cNvSpPr>
            <p:nvPr/>
          </p:nvSpPr>
          <p:spPr bwMode="auto">
            <a:xfrm>
              <a:off x="4794" y="2991"/>
              <a:ext cx="920"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Management by 5GMS AP,</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7" name="Rectangle 66">
              <a:extLst>
                <a:ext uri="{FF2B5EF4-FFF2-40B4-BE49-F238E27FC236}">
                  <a16:creationId xmlns:a16="http://schemas.microsoft.com/office/drawing/2014/main" id="{F3E5B011-51B4-4BFD-89FF-9C96063A9CD0}"/>
                </a:ext>
              </a:extLst>
            </p:cNvPr>
            <p:cNvSpPr>
              <a:spLocks noChangeArrowheads="1"/>
            </p:cNvSpPr>
            <p:nvPr/>
          </p:nvSpPr>
          <p:spPr bwMode="auto">
            <a:xfrm>
              <a:off x="4752" y="3080"/>
              <a:ext cx="241"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Event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8" name="Rectangle 67">
              <a:extLst>
                <a:ext uri="{FF2B5EF4-FFF2-40B4-BE49-F238E27FC236}">
                  <a16:creationId xmlns:a16="http://schemas.microsoft.com/office/drawing/2014/main" id="{3B091EC6-BB37-4753-9EB9-90D8AFB27323}"/>
                </a:ext>
              </a:extLst>
            </p:cNvPr>
            <p:cNvSpPr>
              <a:spLocks noChangeArrowheads="1"/>
            </p:cNvSpPr>
            <p:nvPr/>
          </p:nvSpPr>
          <p:spPr bwMode="auto">
            <a:xfrm>
              <a:off x="4936" y="3080"/>
              <a:ext cx="404"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publication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9" name="Rectangle 68">
              <a:extLst>
                <a:ext uri="{FF2B5EF4-FFF2-40B4-BE49-F238E27FC236}">
                  <a16:creationId xmlns:a16="http://schemas.microsoft.com/office/drawing/2014/main" id="{B68FE079-9F1A-4BED-AA93-70B3C6EC14BD}"/>
                </a:ext>
              </a:extLst>
            </p:cNvPr>
            <p:cNvSpPr>
              <a:spLocks noChangeArrowheads="1"/>
            </p:cNvSpPr>
            <p:nvPr/>
          </p:nvSpPr>
          <p:spPr bwMode="auto">
            <a:xfrm>
              <a:off x="5271" y="3080"/>
              <a:ext cx="62"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0" name="Rectangle 69">
              <a:extLst>
                <a:ext uri="{FF2B5EF4-FFF2-40B4-BE49-F238E27FC236}">
                  <a16:creationId xmlns:a16="http://schemas.microsoft.com/office/drawing/2014/main" id="{FCC61A85-1B9A-4A56-9787-1193F581E991}"/>
                </a:ext>
              </a:extLst>
            </p:cNvPr>
            <p:cNvSpPr>
              <a:spLocks noChangeArrowheads="1"/>
            </p:cNvSpPr>
            <p:nvPr/>
          </p:nvSpPr>
          <p:spPr bwMode="auto">
            <a:xfrm>
              <a:off x="5288" y="3080"/>
              <a:ext cx="432"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to 5GMS AP</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1" name="Rectangle 70">
              <a:extLst>
                <a:ext uri="{FF2B5EF4-FFF2-40B4-BE49-F238E27FC236}">
                  <a16:creationId xmlns:a16="http://schemas.microsoft.com/office/drawing/2014/main" id="{3974BD5D-70D5-4753-A8FD-7D9B612624C8}"/>
                </a:ext>
              </a:extLst>
            </p:cNvPr>
            <p:cNvSpPr>
              <a:spLocks noChangeArrowheads="1"/>
            </p:cNvSpPr>
            <p:nvPr/>
          </p:nvSpPr>
          <p:spPr bwMode="auto">
            <a:xfrm>
              <a:off x="1346" y="1247"/>
              <a:ext cx="1051" cy="263"/>
            </a:xfrm>
            <a:prstGeom prst="rect">
              <a:avLst/>
            </a:prstGeom>
            <a:solidFill>
              <a:srgbClr val="B7DD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Rectangle 71">
              <a:extLst>
                <a:ext uri="{FF2B5EF4-FFF2-40B4-BE49-F238E27FC236}">
                  <a16:creationId xmlns:a16="http://schemas.microsoft.com/office/drawing/2014/main" id="{4F6CC57D-2A5D-4B39-9297-15ABAF06D08D}"/>
                </a:ext>
              </a:extLst>
            </p:cNvPr>
            <p:cNvSpPr>
              <a:spLocks noChangeArrowheads="1"/>
            </p:cNvSpPr>
            <p:nvPr/>
          </p:nvSpPr>
          <p:spPr bwMode="auto">
            <a:xfrm>
              <a:off x="1346" y="1247"/>
              <a:ext cx="1051" cy="263"/>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3" name="Rectangle 72">
              <a:extLst>
                <a:ext uri="{FF2B5EF4-FFF2-40B4-BE49-F238E27FC236}">
                  <a16:creationId xmlns:a16="http://schemas.microsoft.com/office/drawing/2014/main" id="{3CC7C1AA-9F9C-4CE0-9224-5C036C300AEC}"/>
                </a:ext>
              </a:extLst>
            </p:cNvPr>
            <p:cNvSpPr>
              <a:spLocks noChangeArrowheads="1"/>
            </p:cNvSpPr>
            <p:nvPr/>
          </p:nvSpPr>
          <p:spPr bwMode="auto">
            <a:xfrm>
              <a:off x="1494" y="1331"/>
              <a:ext cx="241"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5GMS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4" name="Rectangle 73">
              <a:extLst>
                <a:ext uri="{FF2B5EF4-FFF2-40B4-BE49-F238E27FC236}">
                  <a16:creationId xmlns:a16="http://schemas.microsoft.com/office/drawing/2014/main" id="{6AF18B85-DE2F-4A31-AA03-A8CE0E1ADDAF}"/>
                </a:ext>
              </a:extLst>
            </p:cNvPr>
            <p:cNvSpPr>
              <a:spLocks noChangeArrowheads="1"/>
            </p:cNvSpPr>
            <p:nvPr/>
          </p:nvSpPr>
          <p:spPr bwMode="auto">
            <a:xfrm>
              <a:off x="1676" y="1331"/>
              <a:ext cx="68"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5" name="Rectangle 74">
              <a:extLst>
                <a:ext uri="{FF2B5EF4-FFF2-40B4-BE49-F238E27FC236}">
                  <a16:creationId xmlns:a16="http://schemas.microsoft.com/office/drawing/2014/main" id="{668D04A5-9F4F-4ECE-9C52-0B56C70880E1}"/>
                </a:ext>
              </a:extLst>
            </p:cNvPr>
            <p:cNvSpPr>
              <a:spLocks noChangeArrowheads="1"/>
            </p:cNvSpPr>
            <p:nvPr/>
          </p:nvSpPr>
          <p:spPr bwMode="auto">
            <a:xfrm>
              <a:off x="1699" y="1331"/>
              <a:ext cx="636"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Aware Application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6" name="Rectangle 75">
              <a:extLst>
                <a:ext uri="{FF2B5EF4-FFF2-40B4-BE49-F238E27FC236}">
                  <a16:creationId xmlns:a16="http://schemas.microsoft.com/office/drawing/2014/main" id="{A87200FA-2275-4572-81A0-02ADE4E39F23}"/>
                </a:ext>
              </a:extLst>
            </p:cNvPr>
            <p:cNvSpPr>
              <a:spLocks noChangeArrowheads="1"/>
            </p:cNvSpPr>
            <p:nvPr/>
          </p:nvSpPr>
          <p:spPr bwMode="auto">
            <a:xfrm>
              <a:off x="2570" y="1901"/>
              <a:ext cx="1010"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dirty="0">
                  <a:ln>
                    <a:noFill/>
                  </a:ln>
                  <a:solidFill>
                    <a:srgbClr val="000000"/>
                  </a:solidFill>
                  <a:effectLst/>
                  <a:latin typeface="Calibri" panose="020F0502020204030204" pitchFamily="34" charset="0"/>
                </a:rPr>
                <a:t>Data Collection configuration,</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7" name="Rectangle 76">
              <a:extLst>
                <a:ext uri="{FF2B5EF4-FFF2-40B4-BE49-F238E27FC236}">
                  <a16:creationId xmlns:a16="http://schemas.microsoft.com/office/drawing/2014/main" id="{DE2DC7E0-4C9E-4CEF-82FB-7A354A612A16}"/>
                </a:ext>
              </a:extLst>
            </p:cNvPr>
            <p:cNvSpPr>
              <a:spLocks noChangeArrowheads="1"/>
            </p:cNvSpPr>
            <p:nvPr/>
          </p:nvSpPr>
          <p:spPr bwMode="auto">
            <a:xfrm>
              <a:off x="2781" y="1990"/>
              <a:ext cx="556"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Direct reporting</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8" name="Line 77">
              <a:extLst>
                <a:ext uri="{FF2B5EF4-FFF2-40B4-BE49-F238E27FC236}">
                  <a16:creationId xmlns:a16="http://schemas.microsoft.com/office/drawing/2014/main" id="{C981858D-27E7-46F1-80FD-FBEBC0019843}"/>
                </a:ext>
              </a:extLst>
            </p:cNvPr>
            <p:cNvSpPr>
              <a:spLocks noChangeShapeType="1"/>
            </p:cNvSpPr>
            <p:nvPr/>
          </p:nvSpPr>
          <p:spPr bwMode="auto">
            <a:xfrm flipV="1">
              <a:off x="1871" y="1510"/>
              <a:ext cx="0" cy="175"/>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9" name="Rectangle 78">
              <a:extLst>
                <a:ext uri="{FF2B5EF4-FFF2-40B4-BE49-F238E27FC236}">
                  <a16:creationId xmlns:a16="http://schemas.microsoft.com/office/drawing/2014/main" id="{1464A531-B934-4B0E-8B50-1C49796A4A6D}"/>
                </a:ext>
              </a:extLst>
            </p:cNvPr>
            <p:cNvSpPr>
              <a:spLocks noChangeArrowheads="1"/>
            </p:cNvSpPr>
            <p:nvPr/>
          </p:nvSpPr>
          <p:spPr bwMode="auto">
            <a:xfrm>
              <a:off x="1821" y="1553"/>
              <a:ext cx="101"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Rectangle 79">
              <a:extLst>
                <a:ext uri="{FF2B5EF4-FFF2-40B4-BE49-F238E27FC236}">
                  <a16:creationId xmlns:a16="http://schemas.microsoft.com/office/drawing/2014/main" id="{062420AF-A534-4A51-ABA3-3740590693D2}"/>
                </a:ext>
              </a:extLst>
            </p:cNvPr>
            <p:cNvSpPr>
              <a:spLocks noChangeArrowheads="1"/>
            </p:cNvSpPr>
            <p:nvPr/>
          </p:nvSpPr>
          <p:spPr bwMode="auto">
            <a:xfrm>
              <a:off x="1822" y="1550"/>
              <a:ext cx="155"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M6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1" name="Line 80">
              <a:extLst>
                <a:ext uri="{FF2B5EF4-FFF2-40B4-BE49-F238E27FC236}">
                  <a16:creationId xmlns:a16="http://schemas.microsoft.com/office/drawing/2014/main" id="{20CD4CA3-899D-412E-BB58-855DD5FBE8E6}"/>
                </a:ext>
              </a:extLst>
            </p:cNvPr>
            <p:cNvSpPr>
              <a:spLocks noChangeShapeType="1"/>
            </p:cNvSpPr>
            <p:nvPr/>
          </p:nvSpPr>
          <p:spPr bwMode="auto">
            <a:xfrm>
              <a:off x="2309" y="1860"/>
              <a:ext cx="1226" cy="0"/>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2" name="Rectangle 81">
              <a:extLst>
                <a:ext uri="{FF2B5EF4-FFF2-40B4-BE49-F238E27FC236}">
                  <a16:creationId xmlns:a16="http://schemas.microsoft.com/office/drawing/2014/main" id="{BC45436D-867E-42F9-98C6-00D52F6F136F}"/>
                </a:ext>
              </a:extLst>
            </p:cNvPr>
            <p:cNvSpPr>
              <a:spLocks noChangeArrowheads="1"/>
            </p:cNvSpPr>
            <p:nvPr/>
          </p:nvSpPr>
          <p:spPr bwMode="auto">
            <a:xfrm>
              <a:off x="2871" y="1816"/>
              <a:ext cx="101"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Rectangle 82">
              <a:extLst>
                <a:ext uri="{FF2B5EF4-FFF2-40B4-BE49-F238E27FC236}">
                  <a16:creationId xmlns:a16="http://schemas.microsoft.com/office/drawing/2014/main" id="{357FD30E-AA27-46EA-9955-B0B4093E0255}"/>
                </a:ext>
              </a:extLst>
            </p:cNvPr>
            <p:cNvSpPr>
              <a:spLocks noChangeArrowheads="1"/>
            </p:cNvSpPr>
            <p:nvPr/>
          </p:nvSpPr>
          <p:spPr bwMode="auto">
            <a:xfrm>
              <a:off x="2873" y="1813"/>
              <a:ext cx="154"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M5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4" name="Rectangle 83">
              <a:extLst>
                <a:ext uri="{FF2B5EF4-FFF2-40B4-BE49-F238E27FC236}">
                  <a16:creationId xmlns:a16="http://schemas.microsoft.com/office/drawing/2014/main" id="{5EDE53E3-2955-4FE4-AF7B-20E2942E507C}"/>
                </a:ext>
              </a:extLst>
            </p:cNvPr>
            <p:cNvSpPr>
              <a:spLocks noChangeArrowheads="1"/>
            </p:cNvSpPr>
            <p:nvPr/>
          </p:nvSpPr>
          <p:spPr bwMode="auto">
            <a:xfrm>
              <a:off x="2610" y="1630"/>
              <a:ext cx="924"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Service Access Information,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5" name="Rectangle 84">
              <a:extLst>
                <a:ext uri="{FF2B5EF4-FFF2-40B4-BE49-F238E27FC236}">
                  <a16:creationId xmlns:a16="http://schemas.microsoft.com/office/drawing/2014/main" id="{6E65DB24-1B8F-4B0A-A831-0D5D2C4D19FD}"/>
                </a:ext>
              </a:extLst>
            </p:cNvPr>
            <p:cNvSpPr>
              <a:spLocks noChangeArrowheads="1"/>
            </p:cNvSpPr>
            <p:nvPr/>
          </p:nvSpPr>
          <p:spPr bwMode="auto">
            <a:xfrm>
              <a:off x="2548" y="1719"/>
              <a:ext cx="1062"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dirty="0">
                  <a:ln>
                    <a:noFill/>
                  </a:ln>
                  <a:solidFill>
                    <a:srgbClr val="000000"/>
                  </a:solidFill>
                  <a:effectLst/>
                  <a:latin typeface="Calibri" panose="020F0502020204030204" pitchFamily="34" charset="0"/>
                </a:rPr>
                <a:t>5GMS Reporting configurations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6" name="Line 85">
              <a:extLst>
                <a:ext uri="{FF2B5EF4-FFF2-40B4-BE49-F238E27FC236}">
                  <a16:creationId xmlns:a16="http://schemas.microsoft.com/office/drawing/2014/main" id="{FC371C43-6107-43C7-8FE6-96C14A475BC2}"/>
                </a:ext>
              </a:extLst>
            </p:cNvPr>
            <p:cNvSpPr>
              <a:spLocks noChangeShapeType="1"/>
            </p:cNvSpPr>
            <p:nvPr/>
          </p:nvSpPr>
          <p:spPr bwMode="auto">
            <a:xfrm>
              <a:off x="4673" y="1860"/>
              <a:ext cx="1050" cy="0"/>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7" name="Rectangle 86">
              <a:extLst>
                <a:ext uri="{FF2B5EF4-FFF2-40B4-BE49-F238E27FC236}">
                  <a16:creationId xmlns:a16="http://schemas.microsoft.com/office/drawing/2014/main" id="{8CA1D400-766B-4E89-9A93-A53D662C173D}"/>
                </a:ext>
              </a:extLst>
            </p:cNvPr>
            <p:cNvSpPr>
              <a:spLocks noChangeArrowheads="1"/>
            </p:cNvSpPr>
            <p:nvPr/>
          </p:nvSpPr>
          <p:spPr bwMode="auto">
            <a:xfrm>
              <a:off x="5147" y="1816"/>
              <a:ext cx="101"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Rectangle 87">
              <a:extLst>
                <a:ext uri="{FF2B5EF4-FFF2-40B4-BE49-F238E27FC236}">
                  <a16:creationId xmlns:a16="http://schemas.microsoft.com/office/drawing/2014/main" id="{8C0B82C0-C91B-460E-B253-E4257C586A99}"/>
                </a:ext>
              </a:extLst>
            </p:cNvPr>
            <p:cNvSpPr>
              <a:spLocks noChangeArrowheads="1"/>
            </p:cNvSpPr>
            <p:nvPr/>
          </p:nvSpPr>
          <p:spPr bwMode="auto">
            <a:xfrm>
              <a:off x="5149" y="1813"/>
              <a:ext cx="154"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M1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9" name="Rectangle 88">
              <a:extLst>
                <a:ext uri="{FF2B5EF4-FFF2-40B4-BE49-F238E27FC236}">
                  <a16:creationId xmlns:a16="http://schemas.microsoft.com/office/drawing/2014/main" id="{6BEA1C3D-55D8-40BF-9112-023082763E6D}"/>
                </a:ext>
              </a:extLst>
            </p:cNvPr>
            <p:cNvSpPr>
              <a:spLocks noChangeArrowheads="1"/>
            </p:cNvSpPr>
            <p:nvPr/>
          </p:nvSpPr>
          <p:spPr bwMode="auto">
            <a:xfrm>
              <a:off x="4768" y="1731"/>
              <a:ext cx="973"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5GMS reporting provisioning</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0" name="Rectangle 89">
              <a:extLst>
                <a:ext uri="{FF2B5EF4-FFF2-40B4-BE49-F238E27FC236}">
                  <a16:creationId xmlns:a16="http://schemas.microsoft.com/office/drawing/2014/main" id="{43713413-B969-4E86-8AD9-1BAFFDC3490D}"/>
                </a:ext>
              </a:extLst>
            </p:cNvPr>
            <p:cNvSpPr>
              <a:spLocks noChangeArrowheads="1"/>
            </p:cNvSpPr>
            <p:nvPr/>
          </p:nvSpPr>
          <p:spPr bwMode="auto">
            <a:xfrm>
              <a:off x="1434" y="3262"/>
              <a:ext cx="875" cy="26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Rectangle 90">
              <a:extLst>
                <a:ext uri="{FF2B5EF4-FFF2-40B4-BE49-F238E27FC236}">
                  <a16:creationId xmlns:a16="http://schemas.microsoft.com/office/drawing/2014/main" id="{C0D7FBEF-8219-4670-BBA6-4BDA5612FF58}"/>
                </a:ext>
              </a:extLst>
            </p:cNvPr>
            <p:cNvSpPr>
              <a:spLocks noChangeArrowheads="1"/>
            </p:cNvSpPr>
            <p:nvPr/>
          </p:nvSpPr>
          <p:spPr bwMode="auto">
            <a:xfrm>
              <a:off x="1434" y="3262"/>
              <a:ext cx="875" cy="263"/>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2" name="Rectangle 91">
              <a:extLst>
                <a:ext uri="{FF2B5EF4-FFF2-40B4-BE49-F238E27FC236}">
                  <a16:creationId xmlns:a16="http://schemas.microsoft.com/office/drawing/2014/main" id="{C117D16D-F2F0-4B24-960A-121A72B7DCFC}"/>
                </a:ext>
              </a:extLst>
            </p:cNvPr>
            <p:cNvSpPr>
              <a:spLocks noChangeArrowheads="1"/>
            </p:cNvSpPr>
            <p:nvPr/>
          </p:nvSpPr>
          <p:spPr bwMode="auto">
            <a:xfrm>
              <a:off x="1532" y="3346"/>
              <a:ext cx="778"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Media Stream Handler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3" name="Line 92">
              <a:extLst>
                <a:ext uri="{FF2B5EF4-FFF2-40B4-BE49-F238E27FC236}">
                  <a16:creationId xmlns:a16="http://schemas.microsoft.com/office/drawing/2014/main" id="{4A4ED76D-5465-4961-974C-2B9CB3474446}"/>
                </a:ext>
              </a:extLst>
            </p:cNvPr>
            <p:cNvSpPr>
              <a:spLocks noChangeShapeType="1"/>
            </p:cNvSpPr>
            <p:nvPr/>
          </p:nvSpPr>
          <p:spPr bwMode="auto">
            <a:xfrm flipV="1">
              <a:off x="1871" y="3087"/>
              <a:ext cx="0" cy="175"/>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4" name="Rectangle 93">
              <a:extLst>
                <a:ext uri="{FF2B5EF4-FFF2-40B4-BE49-F238E27FC236}">
                  <a16:creationId xmlns:a16="http://schemas.microsoft.com/office/drawing/2014/main" id="{301A084C-C525-4610-8D86-D760347A6251}"/>
                </a:ext>
              </a:extLst>
            </p:cNvPr>
            <p:cNvSpPr>
              <a:spLocks noChangeArrowheads="1"/>
            </p:cNvSpPr>
            <p:nvPr/>
          </p:nvSpPr>
          <p:spPr bwMode="auto">
            <a:xfrm>
              <a:off x="1821" y="3130"/>
              <a:ext cx="101" cy="89"/>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Rectangle 94">
              <a:extLst>
                <a:ext uri="{FF2B5EF4-FFF2-40B4-BE49-F238E27FC236}">
                  <a16:creationId xmlns:a16="http://schemas.microsoft.com/office/drawing/2014/main" id="{911AE7C7-5B6C-4B62-9308-C886AB7B72F8}"/>
                </a:ext>
              </a:extLst>
            </p:cNvPr>
            <p:cNvSpPr>
              <a:spLocks noChangeArrowheads="1"/>
            </p:cNvSpPr>
            <p:nvPr/>
          </p:nvSpPr>
          <p:spPr bwMode="auto">
            <a:xfrm>
              <a:off x="1822" y="3127"/>
              <a:ext cx="155"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M6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6" name="Rectangle 95">
              <a:extLst>
                <a:ext uri="{FF2B5EF4-FFF2-40B4-BE49-F238E27FC236}">
                  <a16:creationId xmlns:a16="http://schemas.microsoft.com/office/drawing/2014/main" id="{DDDD0196-47B9-4546-824C-0A80885943CE}"/>
                </a:ext>
              </a:extLst>
            </p:cNvPr>
            <p:cNvSpPr>
              <a:spLocks noChangeArrowheads="1"/>
            </p:cNvSpPr>
            <p:nvPr/>
          </p:nvSpPr>
          <p:spPr bwMode="auto">
            <a:xfrm>
              <a:off x="5811" y="1948"/>
              <a:ext cx="525" cy="263"/>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Rectangle 96">
              <a:extLst>
                <a:ext uri="{FF2B5EF4-FFF2-40B4-BE49-F238E27FC236}">
                  <a16:creationId xmlns:a16="http://schemas.microsoft.com/office/drawing/2014/main" id="{825D011F-138A-4F83-BB87-720C0A97AA13}"/>
                </a:ext>
              </a:extLst>
            </p:cNvPr>
            <p:cNvSpPr>
              <a:spLocks noChangeArrowheads="1"/>
            </p:cNvSpPr>
            <p:nvPr/>
          </p:nvSpPr>
          <p:spPr bwMode="auto">
            <a:xfrm>
              <a:off x="5811" y="1948"/>
              <a:ext cx="525" cy="263"/>
            </a:xfrm>
            <a:prstGeom prst="rect">
              <a:avLst/>
            </a:prstGeom>
            <a:noFill/>
            <a:ln w="6350" cap="rnd">
              <a:solidFill>
                <a:srgbClr val="D8D8D8"/>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8" name="Rectangle 97">
              <a:extLst>
                <a:ext uri="{FF2B5EF4-FFF2-40B4-BE49-F238E27FC236}">
                  <a16:creationId xmlns:a16="http://schemas.microsoft.com/office/drawing/2014/main" id="{7A6DF245-9DB8-49A1-BE8B-6F0C51D40B4D}"/>
                </a:ext>
              </a:extLst>
            </p:cNvPr>
            <p:cNvSpPr>
              <a:spLocks noChangeArrowheads="1"/>
            </p:cNvSpPr>
            <p:nvPr/>
          </p:nvSpPr>
          <p:spPr bwMode="auto">
            <a:xfrm>
              <a:off x="5843" y="2032"/>
              <a:ext cx="541"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BFBFBF"/>
                  </a:solidFill>
                  <a:effectLst/>
                  <a:latin typeface="Calibri" panose="020F0502020204030204" pitchFamily="34" charset="0"/>
                </a:rPr>
                <a:t>Provisioning 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9" name="Rectangle 98">
              <a:extLst>
                <a:ext uri="{FF2B5EF4-FFF2-40B4-BE49-F238E27FC236}">
                  <a16:creationId xmlns:a16="http://schemas.microsoft.com/office/drawing/2014/main" id="{721D4B7A-87FE-41F5-88D5-7D7F85E79F08}"/>
                </a:ext>
              </a:extLst>
            </p:cNvPr>
            <p:cNvSpPr>
              <a:spLocks noChangeArrowheads="1"/>
            </p:cNvSpPr>
            <p:nvPr/>
          </p:nvSpPr>
          <p:spPr bwMode="auto">
            <a:xfrm>
              <a:off x="5811" y="2298"/>
              <a:ext cx="525" cy="351"/>
            </a:xfrm>
            <a:prstGeom prst="rect">
              <a:avLst/>
            </a:prstGeom>
            <a:solidFill>
              <a:srgbClr val="E5B9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Rectangle 99">
              <a:extLst>
                <a:ext uri="{FF2B5EF4-FFF2-40B4-BE49-F238E27FC236}">
                  <a16:creationId xmlns:a16="http://schemas.microsoft.com/office/drawing/2014/main" id="{5D8BF8D6-7862-44ED-AB3A-CAEC883C2E34}"/>
                </a:ext>
              </a:extLst>
            </p:cNvPr>
            <p:cNvSpPr>
              <a:spLocks noChangeArrowheads="1"/>
            </p:cNvSpPr>
            <p:nvPr/>
          </p:nvSpPr>
          <p:spPr bwMode="auto">
            <a:xfrm>
              <a:off x="5811" y="2298"/>
              <a:ext cx="525" cy="351"/>
            </a:xfrm>
            <a:prstGeom prst="rect">
              <a:avLst/>
            </a:prstGeom>
            <a:noFill/>
            <a:ln w="6350" cap="rnd">
              <a:solidFill>
                <a:srgbClr val="D8D8D8"/>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1" name="Rectangle 100">
              <a:extLst>
                <a:ext uri="{FF2B5EF4-FFF2-40B4-BE49-F238E27FC236}">
                  <a16:creationId xmlns:a16="http://schemas.microsoft.com/office/drawing/2014/main" id="{7951FD9D-29CF-4698-BD07-C1987E5DBC9A}"/>
                </a:ext>
              </a:extLst>
            </p:cNvPr>
            <p:cNvSpPr>
              <a:spLocks noChangeArrowheads="1"/>
            </p:cNvSpPr>
            <p:nvPr/>
          </p:nvSpPr>
          <p:spPr bwMode="auto">
            <a:xfrm>
              <a:off x="5958" y="2337"/>
              <a:ext cx="294"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BFBFBF"/>
                  </a:solidFill>
                  <a:effectLst/>
                  <a:latin typeface="Calibri" panose="020F0502020204030204" pitchFamily="34" charset="0"/>
                </a:rPr>
                <a:t>Indirect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2" name="Rectangle 101">
              <a:extLst>
                <a:ext uri="{FF2B5EF4-FFF2-40B4-BE49-F238E27FC236}">
                  <a16:creationId xmlns:a16="http://schemas.microsoft.com/office/drawing/2014/main" id="{C1AE38F3-9CAB-400F-A06B-96D65F1E139F}"/>
                </a:ext>
              </a:extLst>
            </p:cNvPr>
            <p:cNvSpPr>
              <a:spLocks noChangeArrowheads="1"/>
            </p:cNvSpPr>
            <p:nvPr/>
          </p:nvSpPr>
          <p:spPr bwMode="auto">
            <a:xfrm>
              <a:off x="5845" y="2426"/>
              <a:ext cx="556"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BFBFBF"/>
                  </a:solidFill>
                  <a:effectLst/>
                  <a:latin typeface="Calibri" panose="020F0502020204030204" pitchFamily="34" charset="0"/>
                </a:rPr>
                <a:t>Data Collection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3" name="Rectangle 102">
              <a:extLst>
                <a:ext uri="{FF2B5EF4-FFF2-40B4-BE49-F238E27FC236}">
                  <a16:creationId xmlns:a16="http://schemas.microsoft.com/office/drawing/2014/main" id="{F88F10EE-B431-4C1E-9805-943FB782386C}"/>
                </a:ext>
              </a:extLst>
            </p:cNvPr>
            <p:cNvSpPr>
              <a:spLocks noChangeArrowheads="1"/>
            </p:cNvSpPr>
            <p:nvPr/>
          </p:nvSpPr>
          <p:spPr bwMode="auto">
            <a:xfrm>
              <a:off x="5987" y="2515"/>
              <a:ext cx="232"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BFBFBF"/>
                  </a:solidFill>
                  <a:effectLst/>
                  <a:latin typeface="Calibri" panose="020F0502020204030204" pitchFamily="34" charset="0"/>
                </a:rPr>
                <a:t>Client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4" name="Rectangle 103">
              <a:extLst>
                <a:ext uri="{FF2B5EF4-FFF2-40B4-BE49-F238E27FC236}">
                  <a16:creationId xmlns:a16="http://schemas.microsoft.com/office/drawing/2014/main" id="{46BE5FB1-0027-44A5-A111-18723C999973}"/>
                </a:ext>
              </a:extLst>
            </p:cNvPr>
            <p:cNvSpPr>
              <a:spLocks noChangeArrowheads="1"/>
            </p:cNvSpPr>
            <p:nvPr/>
          </p:nvSpPr>
          <p:spPr bwMode="auto">
            <a:xfrm>
              <a:off x="5811" y="2736"/>
              <a:ext cx="525" cy="263"/>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Rectangle 104">
              <a:extLst>
                <a:ext uri="{FF2B5EF4-FFF2-40B4-BE49-F238E27FC236}">
                  <a16:creationId xmlns:a16="http://schemas.microsoft.com/office/drawing/2014/main" id="{A2B071E3-254D-4978-9225-0520DEB9096C}"/>
                </a:ext>
              </a:extLst>
            </p:cNvPr>
            <p:cNvSpPr>
              <a:spLocks noChangeArrowheads="1"/>
            </p:cNvSpPr>
            <p:nvPr/>
          </p:nvSpPr>
          <p:spPr bwMode="auto">
            <a:xfrm>
              <a:off x="5811" y="2736"/>
              <a:ext cx="525" cy="263"/>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 name="Rectangle 105">
              <a:extLst>
                <a:ext uri="{FF2B5EF4-FFF2-40B4-BE49-F238E27FC236}">
                  <a16:creationId xmlns:a16="http://schemas.microsoft.com/office/drawing/2014/main" id="{BFDE16F9-B6C4-4BFA-8469-F11C3F21C6E2}"/>
                </a:ext>
              </a:extLst>
            </p:cNvPr>
            <p:cNvSpPr>
              <a:spLocks noChangeArrowheads="1"/>
            </p:cNvSpPr>
            <p:nvPr/>
          </p:nvSpPr>
          <p:spPr bwMode="auto">
            <a:xfrm>
              <a:off x="5827" y="2776"/>
              <a:ext cx="578"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Event Consumer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7" name="Rectangle 106">
              <a:extLst>
                <a:ext uri="{FF2B5EF4-FFF2-40B4-BE49-F238E27FC236}">
                  <a16:creationId xmlns:a16="http://schemas.microsoft.com/office/drawing/2014/main" id="{AD1BCC37-DCCE-49CF-9235-E9B95CAEE55B}"/>
                </a:ext>
              </a:extLst>
            </p:cNvPr>
            <p:cNvSpPr>
              <a:spLocks noChangeArrowheads="1"/>
            </p:cNvSpPr>
            <p:nvPr/>
          </p:nvSpPr>
          <p:spPr bwMode="auto">
            <a:xfrm>
              <a:off x="6036" y="2865"/>
              <a:ext cx="127"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8" name="Line 107">
              <a:extLst>
                <a:ext uri="{FF2B5EF4-FFF2-40B4-BE49-F238E27FC236}">
                  <a16:creationId xmlns:a16="http://schemas.microsoft.com/office/drawing/2014/main" id="{BDEE2547-A520-4414-8E6D-987F0AF0CE5F}"/>
                </a:ext>
              </a:extLst>
            </p:cNvPr>
            <p:cNvSpPr>
              <a:spLocks noChangeShapeType="1"/>
            </p:cNvSpPr>
            <p:nvPr/>
          </p:nvSpPr>
          <p:spPr bwMode="auto">
            <a:xfrm>
              <a:off x="4585" y="2868"/>
              <a:ext cx="1226" cy="0"/>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9" name="Rectangle 108">
              <a:extLst>
                <a:ext uri="{FF2B5EF4-FFF2-40B4-BE49-F238E27FC236}">
                  <a16:creationId xmlns:a16="http://schemas.microsoft.com/office/drawing/2014/main" id="{F6EC14F8-9A39-4C4D-B57E-851E8B2278AD}"/>
                </a:ext>
              </a:extLst>
            </p:cNvPr>
            <p:cNvSpPr>
              <a:spLocks noChangeArrowheads="1"/>
            </p:cNvSpPr>
            <p:nvPr/>
          </p:nvSpPr>
          <p:spPr bwMode="auto">
            <a:xfrm>
              <a:off x="5159" y="2823"/>
              <a:ext cx="78"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Rectangle 109">
              <a:extLst>
                <a:ext uri="{FF2B5EF4-FFF2-40B4-BE49-F238E27FC236}">
                  <a16:creationId xmlns:a16="http://schemas.microsoft.com/office/drawing/2014/main" id="{1ADF2A3C-CD18-4616-83B1-EE65DF833F9D}"/>
                </a:ext>
              </a:extLst>
            </p:cNvPr>
            <p:cNvSpPr>
              <a:spLocks noChangeArrowheads="1"/>
            </p:cNvSpPr>
            <p:nvPr/>
          </p:nvSpPr>
          <p:spPr bwMode="auto">
            <a:xfrm>
              <a:off x="5160" y="2820"/>
              <a:ext cx="130"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R6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1" name="Line 110">
              <a:extLst>
                <a:ext uri="{FF2B5EF4-FFF2-40B4-BE49-F238E27FC236}">
                  <a16:creationId xmlns:a16="http://schemas.microsoft.com/office/drawing/2014/main" id="{236BA9A7-4A00-44F7-BF1C-59C180E70ABC}"/>
                </a:ext>
              </a:extLst>
            </p:cNvPr>
            <p:cNvSpPr>
              <a:spLocks noChangeShapeType="1"/>
            </p:cNvSpPr>
            <p:nvPr/>
          </p:nvSpPr>
          <p:spPr bwMode="auto">
            <a:xfrm>
              <a:off x="4585" y="2473"/>
              <a:ext cx="1226" cy="0"/>
            </a:xfrm>
            <a:prstGeom prst="line">
              <a:avLst/>
            </a:prstGeom>
            <a:noFill/>
            <a:ln w="6350" cap="rnd">
              <a:solidFill>
                <a:srgbClr val="D8D8D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2" name="Rectangle 111">
              <a:extLst>
                <a:ext uri="{FF2B5EF4-FFF2-40B4-BE49-F238E27FC236}">
                  <a16:creationId xmlns:a16="http://schemas.microsoft.com/office/drawing/2014/main" id="{A727A670-0358-4F55-808E-DB8D5D5872F0}"/>
                </a:ext>
              </a:extLst>
            </p:cNvPr>
            <p:cNvSpPr>
              <a:spLocks noChangeArrowheads="1"/>
            </p:cNvSpPr>
            <p:nvPr/>
          </p:nvSpPr>
          <p:spPr bwMode="auto">
            <a:xfrm>
              <a:off x="5159" y="2429"/>
              <a:ext cx="78"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Rectangle 112">
              <a:extLst>
                <a:ext uri="{FF2B5EF4-FFF2-40B4-BE49-F238E27FC236}">
                  <a16:creationId xmlns:a16="http://schemas.microsoft.com/office/drawing/2014/main" id="{9B3EE0FC-970E-441A-9352-14D3C1B8F0AE}"/>
                </a:ext>
              </a:extLst>
            </p:cNvPr>
            <p:cNvSpPr>
              <a:spLocks noChangeArrowheads="1"/>
            </p:cNvSpPr>
            <p:nvPr/>
          </p:nvSpPr>
          <p:spPr bwMode="auto">
            <a:xfrm>
              <a:off x="5160" y="2426"/>
              <a:ext cx="130"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BFBFBF"/>
                  </a:solidFill>
                  <a:effectLst/>
                  <a:latin typeface="Calibri" panose="020F0502020204030204" pitchFamily="34" charset="0"/>
                </a:rPr>
                <a:t>R3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4" name="Rectangle 113">
              <a:extLst>
                <a:ext uri="{FF2B5EF4-FFF2-40B4-BE49-F238E27FC236}">
                  <a16:creationId xmlns:a16="http://schemas.microsoft.com/office/drawing/2014/main" id="{A5D5BC70-F883-454D-A48C-60E54A200293}"/>
                </a:ext>
              </a:extLst>
            </p:cNvPr>
            <p:cNvSpPr>
              <a:spLocks noChangeArrowheads="1"/>
            </p:cNvSpPr>
            <p:nvPr/>
          </p:nvSpPr>
          <p:spPr bwMode="auto">
            <a:xfrm>
              <a:off x="4750" y="2508"/>
              <a:ext cx="1010"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BFBFBF"/>
                  </a:solidFill>
                  <a:effectLst/>
                  <a:latin typeface="Calibri" panose="020F0502020204030204" pitchFamily="34" charset="0"/>
                </a:rPr>
                <a:t>Data Collection configuration,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5" name="Rectangle 114">
              <a:extLst>
                <a:ext uri="{FF2B5EF4-FFF2-40B4-BE49-F238E27FC236}">
                  <a16:creationId xmlns:a16="http://schemas.microsoft.com/office/drawing/2014/main" id="{D5B8D55C-68F2-4592-B7A9-9079120DC2FF}"/>
                </a:ext>
              </a:extLst>
            </p:cNvPr>
            <p:cNvSpPr>
              <a:spLocks noChangeArrowheads="1"/>
            </p:cNvSpPr>
            <p:nvPr/>
          </p:nvSpPr>
          <p:spPr bwMode="auto">
            <a:xfrm>
              <a:off x="4936" y="2597"/>
              <a:ext cx="612"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BFBFBF"/>
                  </a:solidFill>
                  <a:effectLst/>
                  <a:latin typeface="Calibri" panose="020F0502020204030204" pitchFamily="34" charset="0"/>
                </a:rPr>
                <a:t>Indirect reporting</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6" name="Rectangle 115">
              <a:extLst>
                <a:ext uri="{FF2B5EF4-FFF2-40B4-BE49-F238E27FC236}">
                  <a16:creationId xmlns:a16="http://schemas.microsoft.com/office/drawing/2014/main" id="{7CC694FB-8D3E-486A-A664-F0B41C21C2AB}"/>
                </a:ext>
              </a:extLst>
            </p:cNvPr>
            <p:cNvSpPr>
              <a:spLocks noChangeArrowheads="1"/>
            </p:cNvSpPr>
            <p:nvPr/>
          </p:nvSpPr>
          <p:spPr bwMode="auto">
            <a:xfrm>
              <a:off x="4778" y="1895"/>
              <a:ext cx="951"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Data Reporting provisioning</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7" name="Freeform 116">
              <a:extLst>
                <a:ext uri="{FF2B5EF4-FFF2-40B4-BE49-F238E27FC236}">
                  <a16:creationId xmlns:a16="http://schemas.microsoft.com/office/drawing/2014/main" id="{BDD9EAB9-345B-451E-AB1D-6F732DA36E44}"/>
                </a:ext>
              </a:extLst>
            </p:cNvPr>
            <p:cNvSpPr>
              <a:spLocks/>
            </p:cNvSpPr>
            <p:nvPr/>
          </p:nvSpPr>
          <p:spPr bwMode="auto">
            <a:xfrm>
              <a:off x="4410" y="2999"/>
              <a:ext cx="1401" cy="394"/>
            </a:xfrm>
            <a:custGeom>
              <a:avLst/>
              <a:gdLst>
                <a:gd name="T0" fmla="*/ 1401 w 1401"/>
                <a:gd name="T1" fmla="*/ 394 h 394"/>
                <a:gd name="T2" fmla="*/ 0 w 1401"/>
                <a:gd name="T3" fmla="*/ 394 h 394"/>
                <a:gd name="T4" fmla="*/ 0 w 1401"/>
                <a:gd name="T5" fmla="*/ 0 h 394"/>
              </a:gdLst>
              <a:ahLst/>
              <a:cxnLst>
                <a:cxn ang="0">
                  <a:pos x="T0" y="T1"/>
                </a:cxn>
                <a:cxn ang="0">
                  <a:pos x="T2" y="T3"/>
                </a:cxn>
                <a:cxn ang="0">
                  <a:pos x="T4" y="T5"/>
                </a:cxn>
              </a:cxnLst>
              <a:rect l="0" t="0" r="r" b="b"/>
              <a:pathLst>
                <a:path w="1401" h="394">
                  <a:moveTo>
                    <a:pt x="1401" y="394"/>
                  </a:moveTo>
                  <a:lnTo>
                    <a:pt x="0" y="394"/>
                  </a:lnTo>
                  <a:lnTo>
                    <a:pt x="0" y="0"/>
                  </a:lnTo>
                </a:path>
              </a:pathLst>
            </a:cu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8" name="Rectangle 117">
              <a:extLst>
                <a:ext uri="{FF2B5EF4-FFF2-40B4-BE49-F238E27FC236}">
                  <a16:creationId xmlns:a16="http://schemas.microsoft.com/office/drawing/2014/main" id="{931D092F-C5F1-49B6-BFE3-A0E81EDB3A16}"/>
                </a:ext>
              </a:extLst>
            </p:cNvPr>
            <p:cNvSpPr>
              <a:spLocks noChangeArrowheads="1"/>
            </p:cNvSpPr>
            <p:nvPr/>
          </p:nvSpPr>
          <p:spPr bwMode="auto">
            <a:xfrm>
              <a:off x="5104" y="3349"/>
              <a:ext cx="78"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Rectangle 118">
              <a:extLst>
                <a:ext uri="{FF2B5EF4-FFF2-40B4-BE49-F238E27FC236}">
                  <a16:creationId xmlns:a16="http://schemas.microsoft.com/office/drawing/2014/main" id="{2E1953D3-8409-44B3-A666-5C119DDF6E5A}"/>
                </a:ext>
              </a:extLst>
            </p:cNvPr>
            <p:cNvSpPr>
              <a:spLocks noChangeArrowheads="1"/>
            </p:cNvSpPr>
            <p:nvPr/>
          </p:nvSpPr>
          <p:spPr bwMode="auto">
            <a:xfrm>
              <a:off x="5105" y="3346"/>
              <a:ext cx="130"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R4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0" name="Rectangle 119">
              <a:extLst>
                <a:ext uri="{FF2B5EF4-FFF2-40B4-BE49-F238E27FC236}">
                  <a16:creationId xmlns:a16="http://schemas.microsoft.com/office/drawing/2014/main" id="{C759E68B-1327-4499-BC9B-112F1CDC9369}"/>
                </a:ext>
              </a:extLst>
            </p:cNvPr>
            <p:cNvSpPr>
              <a:spLocks noChangeArrowheads="1"/>
            </p:cNvSpPr>
            <p:nvPr/>
          </p:nvSpPr>
          <p:spPr bwMode="auto">
            <a:xfrm>
              <a:off x="4663" y="3428"/>
              <a:ext cx="1009"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Data Collection configuration,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1" name="Rectangle 120">
              <a:extLst>
                <a:ext uri="{FF2B5EF4-FFF2-40B4-BE49-F238E27FC236}">
                  <a16:creationId xmlns:a16="http://schemas.microsoft.com/office/drawing/2014/main" id="{D7326902-CAD1-4637-8C9A-A654C54AB834}"/>
                </a:ext>
              </a:extLst>
            </p:cNvPr>
            <p:cNvSpPr>
              <a:spLocks noChangeArrowheads="1"/>
            </p:cNvSpPr>
            <p:nvPr/>
          </p:nvSpPr>
          <p:spPr bwMode="auto">
            <a:xfrm>
              <a:off x="4849" y="3517"/>
              <a:ext cx="611"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Indirect reporting</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25582413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a:xfrm>
            <a:off x="602427" y="365125"/>
            <a:ext cx="11008547" cy="1325563"/>
          </a:xfrm>
        </p:spPr>
        <p:txBody>
          <a:bodyPr>
            <a:normAutofit/>
          </a:bodyPr>
          <a:lstStyle/>
          <a:p>
            <a:r>
              <a:rPr lang="en-GB" sz="3200" b="1" i="1" dirty="0"/>
              <a:t>Naf_EventExposure</a:t>
            </a:r>
            <a:r>
              <a:rPr lang="en-GB" sz="3200" b="1" dirty="0"/>
              <a:t> – by DC-AF in Trusted domain to NWDAF</a:t>
            </a:r>
          </a:p>
        </p:txBody>
      </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602428" y="1690688"/>
            <a:ext cx="5343079" cy="4623033"/>
          </a:xfrm>
        </p:spPr>
        <p:txBody>
          <a:bodyPr>
            <a:noAutofit/>
          </a:bodyPr>
          <a:lstStyle/>
          <a:p>
            <a:pPr>
              <a:lnSpc>
                <a:spcPct val="100000"/>
              </a:lnSpc>
              <a:spcBef>
                <a:spcPts val="600"/>
              </a:spcBef>
            </a:pPr>
            <a:r>
              <a:rPr lang="en-GB" sz="2000" dirty="0"/>
              <a:t>In principle no missing functionality for event types defined in TS 23.288 and TS 23.502, and corresponding </a:t>
            </a:r>
            <a:r>
              <a:rPr lang="en-GB" sz="2000" i="1" dirty="0" err="1"/>
              <a:t>Naf_EventExposure</a:t>
            </a:r>
            <a:r>
              <a:rPr lang="en-GB" sz="2000" dirty="0"/>
              <a:t> service API specified in TS 29.517.</a:t>
            </a:r>
          </a:p>
          <a:p>
            <a:pPr>
              <a:lnSpc>
                <a:spcPct val="100000"/>
              </a:lnSpc>
              <a:spcBef>
                <a:spcPts val="900"/>
              </a:spcBef>
            </a:pPr>
            <a:r>
              <a:rPr lang="en-GB" sz="2000" dirty="0">
                <a:solidFill>
                  <a:srgbClr val="0000FF"/>
                </a:solidFill>
              </a:rPr>
              <a:t>SA4 asks SA2/CT3 to check whether </a:t>
            </a:r>
            <a:r>
              <a:rPr lang="en-GB" sz="2000" dirty="0" err="1">
                <a:solidFill>
                  <a:srgbClr val="0000FF"/>
                </a:solidFill>
              </a:rPr>
              <a:t>QoE</a:t>
            </a:r>
            <a:r>
              <a:rPr lang="en-GB" sz="2000" dirty="0">
                <a:solidFill>
                  <a:srgbClr val="0000FF"/>
                </a:solidFill>
              </a:rPr>
              <a:t> metrics as part of the </a:t>
            </a:r>
            <a:r>
              <a:rPr lang="en-GB" sz="2000" b="1" dirty="0">
                <a:solidFill>
                  <a:srgbClr val="0000FF"/>
                </a:solidFill>
              </a:rPr>
              <a:t>Service Experience</a:t>
            </a:r>
            <a:r>
              <a:rPr lang="en-GB" sz="2000" dirty="0">
                <a:solidFill>
                  <a:srgbClr val="0000FF"/>
                </a:solidFill>
              </a:rPr>
              <a:t> event type (Table 6.4.2-1 in TS 23.288) is fully specified at Stage 3 in TS 29.517 (Table 5.6.2.9 shows only MOS).</a:t>
            </a:r>
          </a:p>
        </p:txBody>
      </p:sp>
      <p:graphicFrame>
        <p:nvGraphicFramePr>
          <p:cNvPr id="5" name="Object 4">
            <a:extLst>
              <a:ext uri="{FF2B5EF4-FFF2-40B4-BE49-F238E27FC236}">
                <a16:creationId xmlns:a16="http://schemas.microsoft.com/office/drawing/2014/main" id="{D93008A6-FFD4-441E-A83E-5236001C9E92}"/>
              </a:ext>
            </a:extLst>
          </p:cNvPr>
          <p:cNvGraphicFramePr>
            <a:graphicFrameLocks noChangeAspect="1"/>
          </p:cNvGraphicFramePr>
          <p:nvPr>
            <p:extLst>
              <p:ext uri="{D42A27DB-BD31-4B8C-83A1-F6EECF244321}">
                <p14:modId xmlns:p14="http://schemas.microsoft.com/office/powerpoint/2010/main" val="436316367"/>
              </p:ext>
            </p:extLst>
          </p:nvPr>
        </p:nvGraphicFramePr>
        <p:xfrm>
          <a:off x="6096000" y="5299939"/>
          <a:ext cx="5473132" cy="1232202"/>
        </p:xfrm>
        <a:graphic>
          <a:graphicData uri="http://schemas.openxmlformats.org/presentationml/2006/ole">
            <mc:AlternateContent xmlns:mc="http://schemas.openxmlformats.org/markup-compatibility/2006">
              <mc:Choice xmlns:v="urn:schemas-microsoft-com:vml" Requires="v">
                <p:oleObj spid="_x0000_s1032" name="Document" r:id="rId3" imgW="6113692" imgH="1377097" progId="Word.Document.12">
                  <p:embed/>
                </p:oleObj>
              </mc:Choice>
              <mc:Fallback>
                <p:oleObj name="Document" r:id="rId3" imgW="6113692" imgH="1377097" progId="Word.Document.12">
                  <p:embed/>
                  <p:pic>
                    <p:nvPicPr>
                      <p:cNvPr id="5" name="Object 4">
                        <a:extLst>
                          <a:ext uri="{FF2B5EF4-FFF2-40B4-BE49-F238E27FC236}">
                            <a16:creationId xmlns:a16="http://schemas.microsoft.com/office/drawing/2014/main" id="{D93008A6-FFD4-441E-A83E-5236001C9E92}"/>
                          </a:ext>
                        </a:extLst>
                      </p:cNvPr>
                      <p:cNvPicPr/>
                      <p:nvPr/>
                    </p:nvPicPr>
                    <p:blipFill>
                      <a:blip r:embed="rId4"/>
                      <a:stretch>
                        <a:fillRect/>
                      </a:stretch>
                    </p:blipFill>
                    <p:spPr>
                      <a:xfrm>
                        <a:off x="6096000" y="5299939"/>
                        <a:ext cx="5473132" cy="1232202"/>
                      </a:xfrm>
                      <a:prstGeom prst="rect">
                        <a:avLst/>
                      </a:prstGeom>
                    </p:spPr>
                  </p:pic>
                </p:oleObj>
              </mc:Fallback>
            </mc:AlternateContent>
          </a:graphicData>
        </a:graphic>
      </p:graphicFrame>
      <p:grpSp>
        <p:nvGrpSpPr>
          <p:cNvPr id="12" name="Group 11">
            <a:extLst>
              <a:ext uri="{FF2B5EF4-FFF2-40B4-BE49-F238E27FC236}">
                <a16:creationId xmlns:a16="http://schemas.microsoft.com/office/drawing/2014/main" id="{95FA1FC1-EA83-45B1-883A-A9A9065C929A}"/>
              </a:ext>
            </a:extLst>
          </p:cNvPr>
          <p:cNvGrpSpPr/>
          <p:nvPr/>
        </p:nvGrpSpPr>
        <p:grpSpPr>
          <a:xfrm>
            <a:off x="5971634" y="1501128"/>
            <a:ext cx="5766482" cy="3864452"/>
            <a:chOff x="6293596" y="1631261"/>
            <a:chExt cx="5177733" cy="3370683"/>
          </a:xfrm>
        </p:grpSpPr>
        <p:graphicFrame>
          <p:nvGraphicFramePr>
            <p:cNvPr id="4" name="Object 3">
              <a:extLst>
                <a:ext uri="{FF2B5EF4-FFF2-40B4-BE49-F238E27FC236}">
                  <a16:creationId xmlns:a16="http://schemas.microsoft.com/office/drawing/2014/main" id="{C015D19D-AD86-40DF-BAC2-FF4348938F1C}"/>
                </a:ext>
              </a:extLst>
            </p:cNvPr>
            <p:cNvGraphicFramePr>
              <a:graphicFrameLocks noChangeAspect="1"/>
            </p:cNvGraphicFramePr>
            <p:nvPr>
              <p:extLst>
                <p:ext uri="{D42A27DB-BD31-4B8C-83A1-F6EECF244321}">
                  <p14:modId xmlns:p14="http://schemas.microsoft.com/office/powerpoint/2010/main" val="189108444"/>
                </p:ext>
              </p:extLst>
            </p:nvPr>
          </p:nvGraphicFramePr>
          <p:xfrm>
            <a:off x="6386567" y="1641206"/>
            <a:ext cx="5084762" cy="3360738"/>
          </p:xfrm>
          <a:graphic>
            <a:graphicData uri="http://schemas.openxmlformats.org/presentationml/2006/ole">
              <mc:AlternateContent xmlns:mc="http://schemas.openxmlformats.org/markup-compatibility/2006">
                <mc:Choice xmlns:v="urn:schemas-microsoft-com:vml" Requires="v">
                  <p:oleObj spid="_x0000_s1033" name="Document" r:id="rId5" imgW="6145560" imgH="4059720" progId="Word.Document.12">
                    <p:embed/>
                  </p:oleObj>
                </mc:Choice>
                <mc:Fallback>
                  <p:oleObj name="Document" r:id="rId5" imgW="6145560" imgH="4059720" progId="Word.Document.12">
                    <p:embed/>
                    <p:pic>
                      <p:nvPicPr>
                        <p:cNvPr id="4" name="Object 3">
                          <a:extLst>
                            <a:ext uri="{FF2B5EF4-FFF2-40B4-BE49-F238E27FC236}">
                              <a16:creationId xmlns:a16="http://schemas.microsoft.com/office/drawing/2014/main" id="{C015D19D-AD86-40DF-BAC2-FF4348938F1C}"/>
                            </a:ext>
                          </a:extLst>
                        </p:cNvPr>
                        <p:cNvPicPr/>
                        <p:nvPr/>
                      </p:nvPicPr>
                      <p:blipFill>
                        <a:blip r:embed="rId6"/>
                        <a:stretch>
                          <a:fillRect/>
                        </a:stretch>
                      </p:blipFill>
                      <p:spPr>
                        <a:xfrm>
                          <a:off x="6386567" y="1641206"/>
                          <a:ext cx="5084762" cy="3360738"/>
                        </a:xfrm>
                        <a:prstGeom prst="rect">
                          <a:avLst/>
                        </a:prstGeom>
                      </p:spPr>
                    </p:pic>
                  </p:oleObj>
                </mc:Fallback>
              </mc:AlternateContent>
            </a:graphicData>
          </a:graphic>
        </p:graphicFrame>
        <p:sp>
          <p:nvSpPr>
            <p:cNvPr id="6" name="TextBox 5">
              <a:extLst>
                <a:ext uri="{FF2B5EF4-FFF2-40B4-BE49-F238E27FC236}">
                  <a16:creationId xmlns:a16="http://schemas.microsoft.com/office/drawing/2014/main" id="{D9896267-D6DE-43E0-AE5C-3CFB12E1D68B}"/>
                </a:ext>
              </a:extLst>
            </p:cNvPr>
            <p:cNvSpPr txBox="1"/>
            <p:nvPr/>
          </p:nvSpPr>
          <p:spPr>
            <a:xfrm>
              <a:off x="6293596" y="1631261"/>
              <a:ext cx="763351" cy="223138"/>
            </a:xfrm>
            <a:prstGeom prst="rect">
              <a:avLst/>
            </a:prstGeom>
            <a:noFill/>
          </p:spPr>
          <p:txBody>
            <a:bodyPr wrap="none" rtlCol="0">
              <a:spAutoFit/>
            </a:bodyPr>
            <a:lstStyle/>
            <a:p>
              <a:r>
                <a:rPr lang="en-US" sz="900" b="1" dirty="0">
                  <a:latin typeface="Arial" panose="020B0604020202020204" pitchFamily="34" charset="0"/>
                  <a:cs typeface="Arial" panose="020B0604020202020204" pitchFamily="34" charset="0"/>
                </a:rPr>
                <a:t>(TS 23.288)</a:t>
              </a:r>
            </a:p>
          </p:txBody>
        </p:sp>
      </p:grpSp>
      <p:sp>
        <p:nvSpPr>
          <p:cNvPr id="9" name="TextBox 8">
            <a:extLst>
              <a:ext uri="{FF2B5EF4-FFF2-40B4-BE49-F238E27FC236}">
                <a16:creationId xmlns:a16="http://schemas.microsoft.com/office/drawing/2014/main" id="{8FA078BD-95C2-4883-AA85-62AF8B983401}"/>
              </a:ext>
            </a:extLst>
          </p:cNvPr>
          <p:cNvSpPr txBox="1"/>
          <p:nvPr/>
        </p:nvSpPr>
        <p:spPr>
          <a:xfrm>
            <a:off x="6779932" y="5274530"/>
            <a:ext cx="793807" cy="230832"/>
          </a:xfrm>
          <a:prstGeom prst="rect">
            <a:avLst/>
          </a:prstGeom>
          <a:noFill/>
        </p:spPr>
        <p:txBody>
          <a:bodyPr wrap="none" rtlCol="0">
            <a:spAutoFit/>
          </a:bodyPr>
          <a:lstStyle/>
          <a:p>
            <a:r>
              <a:rPr lang="en-US" sz="900" b="1" dirty="0">
                <a:latin typeface="Arial" panose="020B0604020202020204" pitchFamily="34" charset="0"/>
                <a:cs typeface="Arial" panose="020B0604020202020204" pitchFamily="34" charset="0"/>
              </a:rPr>
              <a:t>(TS 29.517)</a:t>
            </a:r>
          </a:p>
        </p:txBody>
      </p:sp>
    </p:spTree>
    <p:extLst>
      <p:ext uri="{BB962C8B-B14F-4D97-AF65-F5344CB8AC3E}">
        <p14:creationId xmlns:p14="http://schemas.microsoft.com/office/powerpoint/2010/main" val="13636058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a:xfrm>
            <a:off x="602427" y="365125"/>
            <a:ext cx="11008547" cy="1325563"/>
          </a:xfrm>
        </p:spPr>
        <p:txBody>
          <a:bodyPr>
            <a:normAutofit/>
          </a:bodyPr>
          <a:lstStyle/>
          <a:p>
            <a:r>
              <a:rPr lang="en-GB" sz="3200" b="1" i="1" dirty="0" err="1"/>
              <a:t>Naf_EventExposure</a:t>
            </a:r>
            <a:r>
              <a:rPr lang="en-GB" sz="3200" b="1" i="1" dirty="0"/>
              <a:t>/</a:t>
            </a:r>
            <a:r>
              <a:rPr lang="en-GB" sz="3200" b="1" i="1" dirty="0" err="1"/>
              <a:t>Nnef_EventExposure</a:t>
            </a:r>
            <a:r>
              <a:rPr lang="en-GB" sz="3200" b="1" dirty="0"/>
              <a:t> – by Data Collection AF in Trusted domain to AF inside or outside Trusted domain</a:t>
            </a:r>
          </a:p>
        </p:txBody>
      </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635717" y="1690688"/>
            <a:ext cx="5460283" cy="5097462"/>
          </a:xfrm>
        </p:spPr>
        <p:txBody>
          <a:bodyPr>
            <a:normAutofit lnSpcReduction="10000"/>
          </a:bodyPr>
          <a:lstStyle/>
          <a:p>
            <a:pPr marL="0" indent="0">
              <a:lnSpc>
                <a:spcPct val="110000"/>
              </a:lnSpc>
              <a:spcBef>
                <a:spcPts val="400"/>
              </a:spcBef>
              <a:buNone/>
            </a:pPr>
            <a:r>
              <a:rPr lang="en-GB" sz="2000" dirty="0"/>
              <a:t>In LS, SA4 asked SA2 whether AF event exposure to system actors other than NWDAF (and which may reside outside Trusted domain) is acceptable in 5G architecture.</a:t>
            </a:r>
          </a:p>
          <a:p>
            <a:pPr marL="342900" lvl="1">
              <a:lnSpc>
                <a:spcPct val="110000"/>
              </a:lnSpc>
              <a:spcBef>
                <a:spcPts val="400"/>
              </a:spcBef>
            </a:pPr>
            <a:r>
              <a:rPr lang="en-GB" sz="1800" dirty="0"/>
              <a:t>SA2 replied that such is beyond the scope of their request (on generic data collection/reporting architecture development and the requirements of Rel-17 </a:t>
            </a:r>
            <a:r>
              <a:rPr lang="en-GB" sz="1800" dirty="0" err="1"/>
              <a:t>eNA</a:t>
            </a:r>
            <a:r>
              <a:rPr lang="en-GB" sz="1800" dirty="0"/>
              <a:t>). </a:t>
            </a:r>
          </a:p>
          <a:p>
            <a:pPr marL="342900" lvl="1">
              <a:lnSpc>
                <a:spcPct val="110000"/>
              </a:lnSpc>
              <a:spcBef>
                <a:spcPts val="400"/>
              </a:spcBef>
            </a:pPr>
            <a:r>
              <a:rPr lang="en-GB" sz="1800" dirty="0">
                <a:solidFill>
                  <a:srgbClr val="0000FF"/>
                </a:solidFill>
              </a:rPr>
              <a:t>SA4 is unclear on the reply since</a:t>
            </a:r>
          </a:p>
          <a:p>
            <a:pPr marL="627063" lvl="2" indent="-227013">
              <a:lnSpc>
                <a:spcPct val="110000"/>
              </a:lnSpc>
              <a:spcBef>
                <a:spcPts val="400"/>
              </a:spcBef>
              <a:buFont typeface="+mj-lt"/>
              <a:buAutoNum type="alphaLcParenR"/>
            </a:pPr>
            <a:r>
              <a:rPr lang="en-GB" sz="1600" dirty="0">
                <a:solidFill>
                  <a:srgbClr val="0000FF"/>
                </a:solidFill>
              </a:rPr>
              <a:t>TS 23.502 clause 5.6 indicates that example consumers of </a:t>
            </a:r>
            <a:r>
              <a:rPr lang="en-GB" sz="1600" i="1" dirty="0" err="1">
                <a:solidFill>
                  <a:srgbClr val="0000FF"/>
                </a:solidFill>
              </a:rPr>
              <a:t>Nnef_EventExposure</a:t>
            </a:r>
            <a:r>
              <a:rPr lang="en-GB" sz="1600" dirty="0">
                <a:solidFill>
                  <a:srgbClr val="0000FF"/>
                </a:solidFill>
              </a:rPr>
              <a:t> service includes AF;</a:t>
            </a:r>
          </a:p>
          <a:p>
            <a:pPr marL="627063" lvl="2" indent="-227013">
              <a:lnSpc>
                <a:spcPct val="110000"/>
              </a:lnSpc>
              <a:spcBef>
                <a:spcPts val="400"/>
              </a:spcBef>
              <a:buFont typeface="+mj-lt"/>
              <a:buAutoNum type="alphaLcParenR"/>
            </a:pPr>
            <a:r>
              <a:rPr lang="en-GB" sz="1600" dirty="0">
                <a:solidFill>
                  <a:srgbClr val="0000FF"/>
                </a:solidFill>
              </a:rPr>
              <a:t>Also, TS 29.522 clause 4.3.1 states that NEF supports exposing events provided by 3GPP NFs to an AF.</a:t>
            </a:r>
          </a:p>
          <a:p>
            <a:pPr marL="346075" lvl="2" indent="0">
              <a:lnSpc>
                <a:spcPct val="110000"/>
              </a:lnSpc>
              <a:spcBef>
                <a:spcPts val="400"/>
              </a:spcBef>
              <a:buNone/>
            </a:pPr>
            <a:r>
              <a:rPr lang="en-GB" sz="1600" dirty="0">
                <a:solidFill>
                  <a:srgbClr val="0000FF"/>
                </a:solidFill>
                <a:sym typeface="Wingdings" panose="05000000000000000000" pitchFamily="2" charset="2"/>
              </a:rPr>
              <a:t> It would seem plausible that an example instance of such 3GPP NF is an AF deployed within the Trusted domain, e.g., a Data Collection AF (which exposes event information to an AF deployed outside the Trusted domain).</a:t>
            </a:r>
            <a:endParaRPr lang="en-GB" sz="1600" dirty="0">
              <a:solidFill>
                <a:srgbClr val="0000FF"/>
              </a:solidFill>
            </a:endParaRPr>
          </a:p>
          <a:p>
            <a:pPr marL="800100" lvl="2" indent="-171450">
              <a:lnSpc>
                <a:spcPct val="100000"/>
              </a:lnSpc>
              <a:spcBef>
                <a:spcPts val="400"/>
              </a:spcBef>
            </a:pPr>
            <a:endParaRPr lang="en-GB" sz="1300" dirty="0"/>
          </a:p>
          <a:p>
            <a:pPr lvl="2">
              <a:lnSpc>
                <a:spcPct val="100000"/>
              </a:lnSpc>
              <a:spcBef>
                <a:spcPts val="400"/>
              </a:spcBef>
              <a:buFont typeface="Courier New" panose="02070309020205020404" pitchFamily="49" charset="0"/>
              <a:buChar char="o"/>
            </a:pPr>
            <a:endParaRPr lang="en-GB" sz="1200" dirty="0"/>
          </a:p>
        </p:txBody>
      </p:sp>
      <p:sp>
        <p:nvSpPr>
          <p:cNvPr id="6" name="TextBox 5">
            <a:extLst>
              <a:ext uri="{FF2B5EF4-FFF2-40B4-BE49-F238E27FC236}">
                <a16:creationId xmlns:a16="http://schemas.microsoft.com/office/drawing/2014/main" id="{D9896267-D6DE-43E0-AE5C-3CFB12E1D68B}"/>
              </a:ext>
            </a:extLst>
          </p:cNvPr>
          <p:cNvSpPr txBox="1"/>
          <p:nvPr/>
        </p:nvSpPr>
        <p:spPr>
          <a:xfrm>
            <a:off x="7312503" y="2591073"/>
            <a:ext cx="3850734" cy="246221"/>
          </a:xfrm>
          <a:prstGeom prst="rect">
            <a:avLst/>
          </a:prstGeom>
          <a:noFill/>
        </p:spPr>
        <p:txBody>
          <a:bodyPr wrap="none" rtlCol="0">
            <a:spAutoFit/>
          </a:bodyPr>
          <a:lstStyle/>
          <a:p>
            <a:r>
              <a:rPr lang="en-US" sz="1000" b="1" dirty="0">
                <a:latin typeface="Arial" panose="020B0604020202020204" pitchFamily="34" charset="0"/>
                <a:cs typeface="Arial" panose="020B0604020202020204" pitchFamily="34" charset="0"/>
              </a:rPr>
              <a:t>(TS 23.288) Table 5.2.6.1-1: NF Services provided by the NEF</a:t>
            </a:r>
          </a:p>
        </p:txBody>
      </p:sp>
      <p:pic>
        <p:nvPicPr>
          <p:cNvPr id="13" name="Picture 12">
            <a:extLst>
              <a:ext uri="{FF2B5EF4-FFF2-40B4-BE49-F238E27FC236}">
                <a16:creationId xmlns:a16="http://schemas.microsoft.com/office/drawing/2014/main" id="{5ED36AE8-DA1D-4C76-B8EF-4962AB83A581}"/>
              </a:ext>
            </a:extLst>
          </p:cNvPr>
          <p:cNvPicPr>
            <a:picLocks noChangeAspect="1"/>
          </p:cNvPicPr>
          <p:nvPr/>
        </p:nvPicPr>
        <p:blipFill>
          <a:blip r:embed="rId3"/>
          <a:stretch>
            <a:fillRect/>
          </a:stretch>
        </p:blipFill>
        <p:spPr>
          <a:xfrm>
            <a:off x="6288736" y="3707606"/>
            <a:ext cx="5691988" cy="338138"/>
          </a:xfrm>
          <a:prstGeom prst="rect">
            <a:avLst/>
          </a:prstGeom>
        </p:spPr>
      </p:pic>
      <p:sp>
        <p:nvSpPr>
          <p:cNvPr id="14" name="Rectangle 13">
            <a:extLst>
              <a:ext uri="{FF2B5EF4-FFF2-40B4-BE49-F238E27FC236}">
                <a16:creationId xmlns:a16="http://schemas.microsoft.com/office/drawing/2014/main" id="{0636924D-C27C-41D8-9247-0262019A5983}"/>
              </a:ext>
            </a:extLst>
          </p:cNvPr>
          <p:cNvSpPr/>
          <p:nvPr/>
        </p:nvSpPr>
        <p:spPr>
          <a:xfrm>
            <a:off x="6686956" y="3752449"/>
            <a:ext cx="1097565" cy="1778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95DA365D-65A0-444A-96D1-E927CAE22279}"/>
              </a:ext>
            </a:extLst>
          </p:cNvPr>
          <p:cNvSpPr/>
          <p:nvPr/>
        </p:nvSpPr>
        <p:spPr>
          <a:xfrm>
            <a:off x="8243904" y="3754446"/>
            <a:ext cx="1097565" cy="1758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E7E100E5-8835-485E-BF52-3E2FA43B8228}"/>
              </a:ext>
            </a:extLst>
          </p:cNvPr>
          <p:cNvSpPr/>
          <p:nvPr/>
        </p:nvSpPr>
        <p:spPr>
          <a:xfrm>
            <a:off x="9739689" y="3741971"/>
            <a:ext cx="1000699" cy="2753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6F0026E0-93A9-4786-BD8A-4447DBE3046D}"/>
              </a:ext>
            </a:extLst>
          </p:cNvPr>
          <p:cNvSpPr/>
          <p:nvPr/>
        </p:nvSpPr>
        <p:spPr>
          <a:xfrm>
            <a:off x="10907654" y="3743861"/>
            <a:ext cx="952490" cy="2711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1" name="Group 20">
            <a:extLst>
              <a:ext uri="{FF2B5EF4-FFF2-40B4-BE49-F238E27FC236}">
                <a16:creationId xmlns:a16="http://schemas.microsoft.com/office/drawing/2014/main" id="{B33E92DE-81D6-4AA0-B013-D89E703817B5}"/>
              </a:ext>
            </a:extLst>
          </p:cNvPr>
          <p:cNvGrpSpPr/>
          <p:nvPr/>
        </p:nvGrpSpPr>
        <p:grpSpPr>
          <a:xfrm>
            <a:off x="7066600" y="3862828"/>
            <a:ext cx="273074" cy="35335"/>
            <a:chOff x="6934200" y="3495675"/>
            <a:chExt cx="236982" cy="28871"/>
          </a:xfrm>
        </p:grpSpPr>
        <p:sp>
          <p:nvSpPr>
            <p:cNvPr id="18" name="Oval 17">
              <a:extLst>
                <a:ext uri="{FF2B5EF4-FFF2-40B4-BE49-F238E27FC236}">
                  <a16:creationId xmlns:a16="http://schemas.microsoft.com/office/drawing/2014/main" id="{5023ADDB-FA2C-4169-92C1-5D8692909CDA}"/>
                </a:ext>
              </a:extLst>
            </p:cNvPr>
            <p:cNvSpPr/>
            <p:nvPr/>
          </p:nvSpPr>
          <p:spPr>
            <a:xfrm>
              <a:off x="6934200" y="3495675"/>
              <a:ext cx="27432" cy="2743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9F918971-5151-4EDE-A891-184330BE1943}"/>
                </a:ext>
              </a:extLst>
            </p:cNvPr>
            <p:cNvSpPr/>
            <p:nvPr/>
          </p:nvSpPr>
          <p:spPr>
            <a:xfrm>
              <a:off x="7034784" y="3497114"/>
              <a:ext cx="27432" cy="2743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E8CF3E2F-A54E-4316-B50B-C1035984DD2A}"/>
                </a:ext>
              </a:extLst>
            </p:cNvPr>
            <p:cNvSpPr/>
            <p:nvPr/>
          </p:nvSpPr>
          <p:spPr>
            <a:xfrm>
              <a:off x="7143750" y="3495675"/>
              <a:ext cx="27432" cy="2743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2" name="Group 21">
            <a:extLst>
              <a:ext uri="{FF2B5EF4-FFF2-40B4-BE49-F238E27FC236}">
                <a16:creationId xmlns:a16="http://schemas.microsoft.com/office/drawing/2014/main" id="{06D3AA0C-C49C-4EBC-A894-2C5851032578}"/>
              </a:ext>
            </a:extLst>
          </p:cNvPr>
          <p:cNvGrpSpPr/>
          <p:nvPr/>
        </p:nvGrpSpPr>
        <p:grpSpPr>
          <a:xfrm>
            <a:off x="8664859" y="3858179"/>
            <a:ext cx="273074" cy="35335"/>
            <a:chOff x="6934200" y="3495675"/>
            <a:chExt cx="236982" cy="28871"/>
          </a:xfrm>
        </p:grpSpPr>
        <p:sp>
          <p:nvSpPr>
            <p:cNvPr id="23" name="Oval 22">
              <a:extLst>
                <a:ext uri="{FF2B5EF4-FFF2-40B4-BE49-F238E27FC236}">
                  <a16:creationId xmlns:a16="http://schemas.microsoft.com/office/drawing/2014/main" id="{6F42000A-9D0E-40D0-9591-5E50F16C0810}"/>
                </a:ext>
              </a:extLst>
            </p:cNvPr>
            <p:cNvSpPr/>
            <p:nvPr/>
          </p:nvSpPr>
          <p:spPr>
            <a:xfrm>
              <a:off x="6934200" y="3495675"/>
              <a:ext cx="27432" cy="2743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E9809BF4-C3E9-48A3-8ACD-9E38E8BE927D}"/>
                </a:ext>
              </a:extLst>
            </p:cNvPr>
            <p:cNvSpPr/>
            <p:nvPr/>
          </p:nvSpPr>
          <p:spPr>
            <a:xfrm>
              <a:off x="7034784" y="3497114"/>
              <a:ext cx="27432" cy="2743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47DE1C86-0E9F-4057-A6AD-B58C123C56D5}"/>
                </a:ext>
              </a:extLst>
            </p:cNvPr>
            <p:cNvSpPr/>
            <p:nvPr/>
          </p:nvSpPr>
          <p:spPr>
            <a:xfrm>
              <a:off x="7143750" y="3495675"/>
              <a:ext cx="27432" cy="2743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6" name="Group 25">
            <a:extLst>
              <a:ext uri="{FF2B5EF4-FFF2-40B4-BE49-F238E27FC236}">
                <a16:creationId xmlns:a16="http://schemas.microsoft.com/office/drawing/2014/main" id="{9B5E413D-F2B8-490F-853A-E0A8617703A3}"/>
              </a:ext>
            </a:extLst>
          </p:cNvPr>
          <p:cNvGrpSpPr/>
          <p:nvPr/>
        </p:nvGrpSpPr>
        <p:grpSpPr>
          <a:xfrm>
            <a:off x="10086082" y="3858179"/>
            <a:ext cx="273074" cy="35335"/>
            <a:chOff x="6934200" y="3495675"/>
            <a:chExt cx="236982" cy="28871"/>
          </a:xfrm>
        </p:grpSpPr>
        <p:sp>
          <p:nvSpPr>
            <p:cNvPr id="27" name="Oval 26">
              <a:extLst>
                <a:ext uri="{FF2B5EF4-FFF2-40B4-BE49-F238E27FC236}">
                  <a16:creationId xmlns:a16="http://schemas.microsoft.com/office/drawing/2014/main" id="{6D574647-27C2-4906-A87E-10FFB26F48AC}"/>
                </a:ext>
              </a:extLst>
            </p:cNvPr>
            <p:cNvSpPr/>
            <p:nvPr/>
          </p:nvSpPr>
          <p:spPr>
            <a:xfrm>
              <a:off x="6934200" y="3495675"/>
              <a:ext cx="27432" cy="2743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21C3D426-8DDF-40F2-B555-8E31B86E6511}"/>
                </a:ext>
              </a:extLst>
            </p:cNvPr>
            <p:cNvSpPr/>
            <p:nvPr/>
          </p:nvSpPr>
          <p:spPr>
            <a:xfrm>
              <a:off x="7034784" y="3497114"/>
              <a:ext cx="27432" cy="2743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D75373ED-7BB0-4056-A4FF-2D37A0F94AD2}"/>
                </a:ext>
              </a:extLst>
            </p:cNvPr>
            <p:cNvSpPr/>
            <p:nvPr/>
          </p:nvSpPr>
          <p:spPr>
            <a:xfrm>
              <a:off x="7143750" y="3495675"/>
              <a:ext cx="27432" cy="2743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0" name="Group 29">
            <a:extLst>
              <a:ext uri="{FF2B5EF4-FFF2-40B4-BE49-F238E27FC236}">
                <a16:creationId xmlns:a16="http://schemas.microsoft.com/office/drawing/2014/main" id="{1F94D963-DAB3-44C0-A3D7-4B898054CB28}"/>
              </a:ext>
            </a:extLst>
          </p:cNvPr>
          <p:cNvGrpSpPr/>
          <p:nvPr/>
        </p:nvGrpSpPr>
        <p:grpSpPr>
          <a:xfrm>
            <a:off x="11277797" y="3857298"/>
            <a:ext cx="273074" cy="35335"/>
            <a:chOff x="6934200" y="3495675"/>
            <a:chExt cx="236982" cy="28871"/>
          </a:xfrm>
        </p:grpSpPr>
        <p:sp>
          <p:nvSpPr>
            <p:cNvPr id="31" name="Oval 30">
              <a:extLst>
                <a:ext uri="{FF2B5EF4-FFF2-40B4-BE49-F238E27FC236}">
                  <a16:creationId xmlns:a16="http://schemas.microsoft.com/office/drawing/2014/main" id="{93DBB34F-35CE-4B9A-B470-6C19986E1827}"/>
                </a:ext>
              </a:extLst>
            </p:cNvPr>
            <p:cNvSpPr/>
            <p:nvPr/>
          </p:nvSpPr>
          <p:spPr>
            <a:xfrm>
              <a:off x="6934200" y="3495675"/>
              <a:ext cx="27432" cy="2743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6F00BD98-9C63-4B14-849C-B76B31864216}"/>
                </a:ext>
              </a:extLst>
            </p:cNvPr>
            <p:cNvSpPr/>
            <p:nvPr/>
          </p:nvSpPr>
          <p:spPr>
            <a:xfrm>
              <a:off x="7034784" y="3497114"/>
              <a:ext cx="27432" cy="2743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8FDAC940-153C-40D2-A10B-7C6EE556CC43}"/>
                </a:ext>
              </a:extLst>
            </p:cNvPr>
            <p:cNvSpPr/>
            <p:nvPr/>
          </p:nvSpPr>
          <p:spPr>
            <a:xfrm>
              <a:off x="7143750" y="3495675"/>
              <a:ext cx="27432" cy="2743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 name="Group 6">
            <a:extLst>
              <a:ext uri="{FF2B5EF4-FFF2-40B4-BE49-F238E27FC236}">
                <a16:creationId xmlns:a16="http://schemas.microsoft.com/office/drawing/2014/main" id="{041CF208-5092-4CB2-BBC1-83AD0EF21D59}"/>
              </a:ext>
            </a:extLst>
          </p:cNvPr>
          <p:cNvGrpSpPr/>
          <p:nvPr/>
        </p:nvGrpSpPr>
        <p:grpSpPr>
          <a:xfrm>
            <a:off x="6323365" y="4515502"/>
            <a:ext cx="5744653" cy="1447096"/>
            <a:chOff x="6325427" y="4943625"/>
            <a:chExt cx="5744653" cy="1447096"/>
          </a:xfrm>
        </p:grpSpPr>
        <p:sp>
          <p:nvSpPr>
            <p:cNvPr id="39" name="TextBox 38">
              <a:extLst>
                <a:ext uri="{FF2B5EF4-FFF2-40B4-BE49-F238E27FC236}">
                  <a16:creationId xmlns:a16="http://schemas.microsoft.com/office/drawing/2014/main" id="{46D000EC-0C67-4527-825E-18045FF84B9D}"/>
                </a:ext>
              </a:extLst>
            </p:cNvPr>
            <p:cNvSpPr txBox="1"/>
            <p:nvPr/>
          </p:nvSpPr>
          <p:spPr>
            <a:xfrm>
              <a:off x="6325427" y="4943625"/>
              <a:ext cx="995785" cy="276999"/>
            </a:xfrm>
            <a:prstGeom prst="rect">
              <a:avLst/>
            </a:prstGeom>
            <a:noFill/>
          </p:spPr>
          <p:txBody>
            <a:bodyPr wrap="none" rtlCol="0">
              <a:spAutoFit/>
            </a:bodyPr>
            <a:lstStyle/>
            <a:p>
              <a:r>
                <a:rPr lang="en-US" sz="1200" b="1" dirty="0">
                  <a:latin typeface="Arial" panose="020B0604020202020204" pitchFamily="34" charset="0"/>
                  <a:cs typeface="Arial" panose="020B0604020202020204" pitchFamily="34" charset="0"/>
                </a:rPr>
                <a:t>(TS 29.522)</a:t>
              </a:r>
            </a:p>
          </p:txBody>
        </p:sp>
        <p:graphicFrame>
          <p:nvGraphicFramePr>
            <p:cNvPr id="38" name="Object 37">
              <a:extLst>
                <a:ext uri="{FF2B5EF4-FFF2-40B4-BE49-F238E27FC236}">
                  <a16:creationId xmlns:a16="http://schemas.microsoft.com/office/drawing/2014/main" id="{29F6E587-D476-4186-8696-AD5B62DDC549}"/>
                </a:ext>
              </a:extLst>
            </p:cNvPr>
            <p:cNvGraphicFramePr>
              <a:graphicFrameLocks noChangeAspect="1"/>
            </p:cNvGraphicFramePr>
            <p:nvPr>
              <p:extLst>
                <p:ext uri="{D42A27DB-BD31-4B8C-83A1-F6EECF244321}">
                  <p14:modId xmlns:p14="http://schemas.microsoft.com/office/powerpoint/2010/main" val="3182106420"/>
                </p:ext>
              </p:extLst>
            </p:nvPr>
          </p:nvGraphicFramePr>
          <p:xfrm>
            <a:off x="6414433" y="5241190"/>
            <a:ext cx="5655647" cy="1149531"/>
          </p:xfrm>
          <a:graphic>
            <a:graphicData uri="http://schemas.openxmlformats.org/presentationml/2006/ole">
              <mc:AlternateContent xmlns:mc="http://schemas.openxmlformats.org/markup-compatibility/2006">
                <mc:Choice xmlns:v="urn:schemas-microsoft-com:vml" Requires="v">
                  <p:oleObj spid="_x0000_s2053" name="Document" r:id="rId4" imgW="6085650" imgH="1174361" progId="Word.Document.12">
                    <p:embed/>
                  </p:oleObj>
                </mc:Choice>
                <mc:Fallback>
                  <p:oleObj name="Document" r:id="rId4" imgW="6085650" imgH="1174361" progId="Word.Document.12">
                    <p:embed/>
                    <p:pic>
                      <p:nvPicPr>
                        <p:cNvPr id="38" name="Object 37">
                          <a:extLst>
                            <a:ext uri="{FF2B5EF4-FFF2-40B4-BE49-F238E27FC236}">
                              <a16:creationId xmlns:a16="http://schemas.microsoft.com/office/drawing/2014/main" id="{29F6E587-D476-4186-8696-AD5B62DDC549}"/>
                            </a:ext>
                          </a:extLst>
                        </p:cNvPr>
                        <p:cNvPicPr/>
                        <p:nvPr/>
                      </p:nvPicPr>
                      <p:blipFill>
                        <a:blip r:embed="rId5"/>
                        <a:stretch>
                          <a:fillRect/>
                        </a:stretch>
                      </p:blipFill>
                      <p:spPr>
                        <a:xfrm>
                          <a:off x="6414433" y="5241190"/>
                          <a:ext cx="5655647" cy="1149531"/>
                        </a:xfrm>
                        <a:prstGeom prst="rect">
                          <a:avLst/>
                        </a:prstGeom>
                      </p:spPr>
                    </p:pic>
                  </p:oleObj>
                </mc:Fallback>
              </mc:AlternateContent>
            </a:graphicData>
          </a:graphic>
        </p:graphicFrame>
      </p:grpSp>
      <p:pic>
        <p:nvPicPr>
          <p:cNvPr id="10" name="Picture 9">
            <a:extLst>
              <a:ext uri="{FF2B5EF4-FFF2-40B4-BE49-F238E27FC236}">
                <a16:creationId xmlns:a16="http://schemas.microsoft.com/office/drawing/2014/main" id="{C761F929-5A33-4910-BEC5-19DA19807EA7}"/>
              </a:ext>
            </a:extLst>
          </p:cNvPr>
          <p:cNvPicPr>
            <a:picLocks noChangeAspect="1"/>
          </p:cNvPicPr>
          <p:nvPr/>
        </p:nvPicPr>
        <p:blipFill>
          <a:blip r:embed="rId6"/>
          <a:stretch>
            <a:fillRect/>
          </a:stretch>
        </p:blipFill>
        <p:spPr>
          <a:xfrm>
            <a:off x="6278876" y="2854755"/>
            <a:ext cx="5712824" cy="885981"/>
          </a:xfrm>
          <a:prstGeom prst="rect">
            <a:avLst/>
          </a:prstGeom>
        </p:spPr>
      </p:pic>
    </p:spTree>
    <p:extLst>
      <p:ext uri="{BB962C8B-B14F-4D97-AF65-F5344CB8AC3E}">
        <p14:creationId xmlns:p14="http://schemas.microsoft.com/office/powerpoint/2010/main" val="22100984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p:txBody>
          <a:bodyPr>
            <a:normAutofit/>
          </a:bodyPr>
          <a:lstStyle/>
          <a:p>
            <a:r>
              <a:rPr lang="en-GB" sz="3200" b="1" dirty="0"/>
              <a:t>5G Media Streaming-related Events for AF exposure (1)</a:t>
            </a:r>
          </a:p>
        </p:txBody>
      </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602428" y="1583704"/>
            <a:ext cx="10972800" cy="5274296"/>
          </a:xfrm>
        </p:spPr>
        <p:txBody>
          <a:bodyPr>
            <a:normAutofit lnSpcReduction="10000"/>
          </a:bodyPr>
          <a:lstStyle/>
          <a:p>
            <a:pPr>
              <a:lnSpc>
                <a:spcPct val="100000"/>
              </a:lnSpc>
              <a:spcBef>
                <a:spcPts val="400"/>
              </a:spcBef>
            </a:pPr>
            <a:r>
              <a:rPr lang="en-GB" sz="2000" dirty="0"/>
              <a:t>As described in TS 26.501 and TS 26.512 (both Rel-16), the UE application data defined by the 5G Media Streaming architecture and suitable for AF event exposure are:</a:t>
            </a:r>
          </a:p>
          <a:p>
            <a:pPr lvl="1">
              <a:lnSpc>
                <a:spcPct val="100000"/>
              </a:lnSpc>
              <a:spcBef>
                <a:spcPts val="400"/>
              </a:spcBef>
            </a:pPr>
            <a:r>
              <a:rPr lang="en-GB" sz="1700" b="1" i="1" dirty="0"/>
              <a:t>5GMS </a:t>
            </a:r>
            <a:r>
              <a:rPr lang="en-GB" sz="1700" b="1" i="1" dirty="0" err="1"/>
              <a:t>QoE</a:t>
            </a:r>
            <a:r>
              <a:rPr lang="en-GB" sz="1700" b="1" i="1" dirty="0"/>
              <a:t> metrics reports</a:t>
            </a:r>
          </a:p>
          <a:p>
            <a:pPr lvl="2">
              <a:lnSpc>
                <a:spcPct val="100000"/>
              </a:lnSpc>
              <a:spcBef>
                <a:spcPts val="400"/>
              </a:spcBef>
            </a:pPr>
            <a:r>
              <a:rPr lang="en-GB" sz="1600" dirty="0"/>
              <a:t>Reporting of </a:t>
            </a:r>
            <a:r>
              <a:rPr lang="en-GB" sz="1600" dirty="0" err="1"/>
              <a:t>QoE</a:t>
            </a:r>
            <a:r>
              <a:rPr lang="en-GB" sz="1600" dirty="0"/>
              <a:t> metrics information measured by the UE during one or more media streaming sessions.</a:t>
            </a:r>
          </a:p>
          <a:p>
            <a:pPr lvl="1">
              <a:lnSpc>
                <a:spcPct val="100000"/>
              </a:lnSpc>
              <a:spcBef>
                <a:spcPts val="400"/>
              </a:spcBef>
            </a:pPr>
            <a:r>
              <a:rPr lang="en-GB" sz="1700" b="1" i="1" dirty="0"/>
              <a:t>5GMS Consumption reports</a:t>
            </a:r>
          </a:p>
          <a:p>
            <a:pPr lvl="2">
              <a:lnSpc>
                <a:spcPct val="100000"/>
              </a:lnSpc>
              <a:spcBef>
                <a:spcPts val="400"/>
              </a:spcBef>
            </a:pPr>
            <a:r>
              <a:rPr lang="en-GB" sz="1600" dirty="0"/>
              <a:t>Reporting of media content consumption information measured by the UE during one or more media streaming sessions.</a:t>
            </a:r>
          </a:p>
          <a:p>
            <a:pPr lvl="1">
              <a:lnSpc>
                <a:spcPct val="100000"/>
              </a:lnSpc>
              <a:spcBef>
                <a:spcPts val="400"/>
              </a:spcBef>
            </a:pPr>
            <a:r>
              <a:rPr lang="en-GB" sz="1700" b="1" i="1" dirty="0"/>
              <a:t>5GMS downlink access logs</a:t>
            </a:r>
          </a:p>
          <a:p>
            <a:pPr lvl="2">
              <a:lnSpc>
                <a:spcPct val="100000"/>
              </a:lnSpc>
              <a:spcBef>
                <a:spcPts val="400"/>
              </a:spcBef>
            </a:pPr>
            <a:r>
              <a:rPr lang="en-GB" sz="1600" dirty="0"/>
              <a:t>Information on media content access by the UE as recorded by 5GMS AS during one or more media streaming sessions.</a:t>
            </a:r>
          </a:p>
          <a:p>
            <a:pPr lvl="1">
              <a:lnSpc>
                <a:spcPct val="100000"/>
              </a:lnSpc>
              <a:spcBef>
                <a:spcPts val="400"/>
              </a:spcBef>
            </a:pPr>
            <a:r>
              <a:rPr lang="en-GB" sz="1700" b="1" dirty="0"/>
              <a:t>Invocation of charging and/or QoS policy modifications to 5GMS sessions</a:t>
            </a:r>
          </a:p>
          <a:p>
            <a:pPr lvl="2">
              <a:lnSpc>
                <a:spcPct val="100000"/>
              </a:lnSpc>
              <a:spcBef>
                <a:spcPts val="400"/>
              </a:spcBef>
            </a:pPr>
            <a:r>
              <a:rPr lang="en-GB" sz="1600" dirty="0"/>
              <a:t>Invocation of dynamic modifications to charging and/or QoS treatment during one or more media streaming sessions.</a:t>
            </a:r>
          </a:p>
          <a:p>
            <a:pPr lvl="1">
              <a:lnSpc>
                <a:spcPct val="100000"/>
              </a:lnSpc>
              <a:spcBef>
                <a:spcPts val="400"/>
              </a:spcBef>
            </a:pPr>
            <a:r>
              <a:rPr lang="en-GB" sz="1700" b="1" dirty="0"/>
              <a:t>Invocation of Network Assistance in 5GMS sessions</a:t>
            </a:r>
          </a:p>
          <a:p>
            <a:pPr lvl="2">
              <a:lnSpc>
                <a:spcPct val="100000"/>
              </a:lnSpc>
              <a:spcBef>
                <a:spcPts val="400"/>
              </a:spcBef>
            </a:pPr>
            <a:r>
              <a:rPr lang="en-GB" sz="1600" dirty="0"/>
              <a:t>Invocation of dynamic bit rate recommendation and/or delivery boost request/response interactions between the UE and AF during one or more media streaming sessions.</a:t>
            </a:r>
          </a:p>
          <a:p>
            <a:pPr>
              <a:lnSpc>
                <a:spcPct val="100000"/>
              </a:lnSpc>
              <a:spcBef>
                <a:spcPts val="400"/>
              </a:spcBef>
            </a:pPr>
            <a:r>
              <a:rPr lang="en-GB" sz="2000" dirty="0"/>
              <a:t>SA2 has already adopted 5G Media Streaming </a:t>
            </a:r>
            <a:r>
              <a:rPr lang="en-GB" sz="2000" dirty="0" err="1"/>
              <a:t>QoE</a:t>
            </a:r>
            <a:r>
              <a:rPr lang="en-GB" sz="2000" dirty="0"/>
              <a:t> metrics (as well as </a:t>
            </a:r>
            <a:r>
              <a:rPr lang="en-GB" sz="2000" dirty="0" err="1"/>
              <a:t>QoE</a:t>
            </a:r>
            <a:r>
              <a:rPr lang="en-GB" sz="2000" dirty="0"/>
              <a:t> metrics for other SA4-defined application services) into TS 23.288.</a:t>
            </a:r>
          </a:p>
          <a:p>
            <a:pPr>
              <a:lnSpc>
                <a:spcPct val="100000"/>
              </a:lnSpc>
              <a:spcBef>
                <a:spcPts val="400"/>
              </a:spcBef>
            </a:pPr>
            <a:r>
              <a:rPr lang="en-GB" sz="2000" dirty="0">
                <a:solidFill>
                  <a:srgbClr val="0000FF"/>
                </a:solidFill>
              </a:rPr>
              <a:t>The RESTful APIs associated with these event types are expected to be specified in TS 29.517.</a:t>
            </a:r>
          </a:p>
        </p:txBody>
      </p:sp>
    </p:spTree>
    <p:extLst>
      <p:ext uri="{BB962C8B-B14F-4D97-AF65-F5344CB8AC3E}">
        <p14:creationId xmlns:p14="http://schemas.microsoft.com/office/powerpoint/2010/main" val="38536906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A268C0E-FE75-428A-B9A6-7F921170A7B9}"/>
              </a:ext>
            </a:extLst>
          </p:cNvPr>
          <p:cNvSpPr/>
          <p:nvPr/>
        </p:nvSpPr>
        <p:spPr>
          <a:xfrm>
            <a:off x="7561690" y="3538330"/>
            <a:ext cx="1208599" cy="190832"/>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B806E37E-0BB5-49D1-91FB-8870ADF223D1}"/>
              </a:ext>
            </a:extLst>
          </p:cNvPr>
          <p:cNvSpPr/>
          <p:nvPr/>
        </p:nvSpPr>
        <p:spPr>
          <a:xfrm>
            <a:off x="5677231" y="4643562"/>
            <a:ext cx="6003235" cy="1431235"/>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p:txBody>
          <a:bodyPr>
            <a:normAutofit/>
          </a:bodyPr>
          <a:lstStyle/>
          <a:p>
            <a:r>
              <a:rPr lang="en-GB" sz="3200" b="1" dirty="0"/>
              <a:t>5G Media Streaming-related Events for AF exposure (2)</a:t>
            </a:r>
          </a:p>
        </p:txBody>
      </p:sp>
      <p:sp>
        <p:nvSpPr>
          <p:cNvPr id="6" name="Content Placeholder 2">
            <a:extLst>
              <a:ext uri="{FF2B5EF4-FFF2-40B4-BE49-F238E27FC236}">
                <a16:creationId xmlns:a16="http://schemas.microsoft.com/office/drawing/2014/main" id="{DF0BCF7E-1A96-4EA4-9AF5-EB1C7791D041}"/>
              </a:ext>
            </a:extLst>
          </p:cNvPr>
          <p:cNvSpPr txBox="1">
            <a:spLocks/>
          </p:cNvSpPr>
          <p:nvPr/>
        </p:nvSpPr>
        <p:spPr>
          <a:xfrm>
            <a:off x="634239" y="1834881"/>
            <a:ext cx="4168349" cy="252243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600"/>
              </a:spcBef>
              <a:buNone/>
            </a:pPr>
            <a:r>
              <a:rPr lang="en-GB" sz="2000" dirty="0"/>
              <a:t>It may be feasible to extend TS 23.502 by referencing TS 26.501 and TS 23.288 for these new events relating to 5G Media Streaming.</a:t>
            </a:r>
          </a:p>
          <a:p>
            <a:pPr marL="0" indent="0">
              <a:lnSpc>
                <a:spcPct val="100000"/>
              </a:lnSpc>
              <a:spcBef>
                <a:spcPts val="600"/>
              </a:spcBef>
              <a:buNone/>
            </a:pPr>
            <a:r>
              <a:rPr lang="en-GB" sz="2000" dirty="0"/>
              <a:t>For example:</a:t>
            </a:r>
          </a:p>
        </p:txBody>
      </p:sp>
      <p:grpSp>
        <p:nvGrpSpPr>
          <p:cNvPr id="8" name="Group 7">
            <a:extLst>
              <a:ext uri="{FF2B5EF4-FFF2-40B4-BE49-F238E27FC236}">
                <a16:creationId xmlns:a16="http://schemas.microsoft.com/office/drawing/2014/main" id="{EC860FBC-7B58-43C6-BB00-F4E807C7654C}"/>
              </a:ext>
            </a:extLst>
          </p:cNvPr>
          <p:cNvGrpSpPr/>
          <p:nvPr/>
        </p:nvGrpSpPr>
        <p:grpSpPr>
          <a:xfrm>
            <a:off x="5478449" y="1822522"/>
            <a:ext cx="6188089" cy="4892603"/>
            <a:chOff x="5478449" y="1679404"/>
            <a:chExt cx="6188089" cy="4892603"/>
          </a:xfrm>
        </p:grpSpPr>
        <p:graphicFrame>
          <p:nvGraphicFramePr>
            <p:cNvPr id="5" name="Object 4">
              <a:extLst>
                <a:ext uri="{FF2B5EF4-FFF2-40B4-BE49-F238E27FC236}">
                  <a16:creationId xmlns:a16="http://schemas.microsoft.com/office/drawing/2014/main" id="{C8565D62-9DE2-4E98-9E7E-6F1DDC7F4575}"/>
                </a:ext>
              </a:extLst>
            </p:cNvPr>
            <p:cNvGraphicFramePr>
              <a:graphicFrameLocks noChangeAspect="1"/>
            </p:cNvGraphicFramePr>
            <p:nvPr>
              <p:extLst>
                <p:ext uri="{D42A27DB-BD31-4B8C-83A1-F6EECF244321}">
                  <p14:modId xmlns:p14="http://schemas.microsoft.com/office/powerpoint/2010/main" val="1401214044"/>
                </p:ext>
              </p:extLst>
            </p:nvPr>
          </p:nvGraphicFramePr>
          <p:xfrm>
            <a:off x="5553075" y="1988895"/>
            <a:ext cx="6113463" cy="4583112"/>
          </p:xfrm>
          <a:graphic>
            <a:graphicData uri="http://schemas.openxmlformats.org/presentationml/2006/ole">
              <mc:AlternateContent xmlns:mc="http://schemas.openxmlformats.org/markup-compatibility/2006">
                <mc:Choice xmlns:v="urn:schemas-microsoft-com:vml" Requires="v">
                  <p:oleObj spid="_x0000_s3077" name="Document" r:id="rId3" imgW="6113692" imgH="4582775" progId="Word.Document.12">
                    <p:embed/>
                  </p:oleObj>
                </mc:Choice>
                <mc:Fallback>
                  <p:oleObj name="Document" r:id="rId3" imgW="6113692" imgH="4582775" progId="Word.Document.12">
                    <p:embed/>
                    <p:pic>
                      <p:nvPicPr>
                        <p:cNvPr id="5" name="Object 4">
                          <a:extLst>
                            <a:ext uri="{FF2B5EF4-FFF2-40B4-BE49-F238E27FC236}">
                              <a16:creationId xmlns:a16="http://schemas.microsoft.com/office/drawing/2014/main" id="{C8565D62-9DE2-4E98-9E7E-6F1DDC7F4575}"/>
                            </a:ext>
                          </a:extLst>
                        </p:cNvPr>
                        <p:cNvPicPr/>
                        <p:nvPr/>
                      </p:nvPicPr>
                      <p:blipFill>
                        <a:blip r:embed="rId4"/>
                        <a:stretch>
                          <a:fillRect/>
                        </a:stretch>
                      </p:blipFill>
                      <p:spPr>
                        <a:xfrm>
                          <a:off x="5553075" y="1988895"/>
                          <a:ext cx="6113463" cy="4583112"/>
                        </a:xfrm>
                        <a:prstGeom prst="rect">
                          <a:avLst/>
                        </a:prstGeom>
                      </p:spPr>
                    </p:pic>
                  </p:oleObj>
                </mc:Fallback>
              </mc:AlternateContent>
            </a:graphicData>
          </a:graphic>
        </p:graphicFrame>
        <p:sp>
          <p:nvSpPr>
            <p:cNvPr id="7" name="TextBox 6">
              <a:extLst>
                <a:ext uri="{FF2B5EF4-FFF2-40B4-BE49-F238E27FC236}">
                  <a16:creationId xmlns:a16="http://schemas.microsoft.com/office/drawing/2014/main" id="{E811D4A4-8BEB-4F25-B6D9-7E597795A66B}"/>
                </a:ext>
              </a:extLst>
            </p:cNvPr>
            <p:cNvSpPr txBox="1"/>
            <p:nvPr/>
          </p:nvSpPr>
          <p:spPr>
            <a:xfrm>
              <a:off x="5478449" y="1679404"/>
              <a:ext cx="1014124" cy="307777"/>
            </a:xfrm>
            <a:prstGeom prst="rect">
              <a:avLst/>
            </a:prstGeom>
            <a:solidFill>
              <a:schemeClr val="bg1">
                <a:lumMod val="85000"/>
              </a:schemeClr>
            </a:solidFill>
          </p:spPr>
          <p:txBody>
            <a:bodyPr wrap="none" rtlCol="0">
              <a:spAutoFit/>
            </a:bodyPr>
            <a:lstStyle/>
            <a:p>
              <a:r>
                <a:rPr lang="en-US" sz="1400" b="1" dirty="0"/>
                <a:t>(TS 23.502)</a:t>
              </a:r>
            </a:p>
          </p:txBody>
        </p:sp>
      </p:grpSp>
    </p:spTree>
    <p:extLst>
      <p:ext uri="{BB962C8B-B14F-4D97-AF65-F5344CB8AC3E}">
        <p14:creationId xmlns:p14="http://schemas.microsoft.com/office/powerpoint/2010/main" val="35453737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8">
            <a:extLst>
              <a:ext uri="{FF2B5EF4-FFF2-40B4-BE49-F238E27FC236}">
                <a16:creationId xmlns:a16="http://schemas.microsoft.com/office/drawing/2014/main" id="{955A2079-FA98-4876-80F0-72364A7D2E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5579EE2-28B0-4058-B3A9-C0BE8C9B5F6E}"/>
              </a:ext>
            </a:extLst>
          </p:cNvPr>
          <p:cNvSpPr>
            <a:spLocks noGrp="1"/>
          </p:cNvSpPr>
          <p:nvPr>
            <p:ph type="title"/>
          </p:nvPr>
        </p:nvSpPr>
        <p:spPr>
          <a:xfrm>
            <a:off x="838200" y="557188"/>
            <a:ext cx="10515600" cy="1133499"/>
          </a:xfrm>
        </p:spPr>
        <p:txBody>
          <a:bodyPr>
            <a:normAutofit/>
          </a:bodyPr>
          <a:lstStyle/>
          <a:p>
            <a:pPr algn="ctr"/>
            <a:r>
              <a:rPr lang="en-GB" sz="3200" b="1" dirty="0"/>
              <a:t>Additional events to support 5G Media Streaming:</a:t>
            </a:r>
            <a:br>
              <a:rPr lang="en-GB" sz="3200" b="1" dirty="0"/>
            </a:br>
            <a:r>
              <a:rPr lang="en-GB" sz="3200" b="1" dirty="0"/>
              <a:t>Stage 3 support in TS 29.517</a:t>
            </a:r>
          </a:p>
        </p:txBody>
      </p:sp>
      <p:graphicFrame>
        <p:nvGraphicFramePr>
          <p:cNvPr id="4" name="Content Placeholder 3">
            <a:extLst>
              <a:ext uri="{FF2B5EF4-FFF2-40B4-BE49-F238E27FC236}">
                <a16:creationId xmlns:a16="http://schemas.microsoft.com/office/drawing/2014/main" id="{5DD1A8D2-F7DF-4794-9109-6B90ABE6733A}"/>
              </a:ext>
            </a:extLst>
          </p:cNvPr>
          <p:cNvGraphicFramePr>
            <a:graphicFrameLocks noGrp="1"/>
          </p:cNvGraphicFramePr>
          <p:nvPr>
            <p:ph idx="1"/>
            <p:extLst>
              <p:ext uri="{D42A27DB-BD31-4B8C-83A1-F6EECF244321}">
                <p14:modId xmlns:p14="http://schemas.microsoft.com/office/powerpoint/2010/main" val="1068910081"/>
              </p:ext>
            </p:extLst>
          </p:nvPr>
        </p:nvGraphicFramePr>
        <p:xfrm>
          <a:off x="974106" y="1828800"/>
          <a:ext cx="10240737" cy="4354360"/>
        </p:xfrm>
        <a:graphic>
          <a:graphicData uri="http://schemas.openxmlformats.org/drawingml/2006/table">
            <a:tbl>
              <a:tblPr firstRow="1" firstCol="1" bandRow="1">
                <a:noFill/>
                <a:tableStyleId>{5C22544A-7EE6-4342-B048-85BDC9FD1C3A}</a:tableStyleId>
              </a:tblPr>
              <a:tblGrid>
                <a:gridCol w="843066">
                  <a:extLst>
                    <a:ext uri="{9D8B030D-6E8A-4147-A177-3AD203B41FA5}">
                      <a16:colId xmlns:a16="http://schemas.microsoft.com/office/drawing/2014/main" val="1628120681"/>
                    </a:ext>
                  </a:extLst>
                </a:gridCol>
                <a:gridCol w="2776435">
                  <a:extLst>
                    <a:ext uri="{9D8B030D-6E8A-4147-A177-3AD203B41FA5}">
                      <a16:colId xmlns:a16="http://schemas.microsoft.com/office/drawing/2014/main" val="3004471483"/>
                    </a:ext>
                  </a:extLst>
                </a:gridCol>
                <a:gridCol w="2779955">
                  <a:extLst>
                    <a:ext uri="{9D8B030D-6E8A-4147-A177-3AD203B41FA5}">
                      <a16:colId xmlns:a16="http://schemas.microsoft.com/office/drawing/2014/main" val="435818363"/>
                    </a:ext>
                  </a:extLst>
                </a:gridCol>
                <a:gridCol w="3841281">
                  <a:extLst>
                    <a:ext uri="{9D8B030D-6E8A-4147-A177-3AD203B41FA5}">
                      <a16:colId xmlns:a16="http://schemas.microsoft.com/office/drawing/2014/main" val="1714670202"/>
                    </a:ext>
                  </a:extLst>
                </a:gridCol>
              </a:tblGrid>
              <a:tr h="422065">
                <a:tc>
                  <a:txBody>
                    <a:bodyPr/>
                    <a:lstStyle/>
                    <a:p>
                      <a:pPr algn="ctr">
                        <a:spcBef>
                          <a:spcPts val="600"/>
                        </a:spcBef>
                        <a:spcAft>
                          <a:spcPts val="600"/>
                        </a:spcAft>
                      </a:pPr>
                      <a:r>
                        <a:rPr lang="en-US" sz="1400" b="1" cap="none" spc="60" baseline="0" dirty="0">
                          <a:solidFill>
                            <a:schemeClr val="bg1"/>
                          </a:solidFill>
                          <a:effectLst/>
                        </a:rPr>
                        <a:t>Feature number</a:t>
                      </a:r>
                      <a:endParaRPr lang="en-GB" sz="1400" b="1" cap="none" spc="60" baseline="0" dirty="0">
                        <a:solidFill>
                          <a:schemeClr val="bg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65948" marB="65948"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spcBef>
                          <a:spcPts val="600"/>
                        </a:spcBef>
                        <a:spcAft>
                          <a:spcPts val="600"/>
                        </a:spcAft>
                      </a:pPr>
                      <a:r>
                        <a:rPr lang="en-US" sz="1400" b="1" i="1" cap="none" spc="60" baseline="0">
                          <a:solidFill>
                            <a:schemeClr val="bg1"/>
                          </a:solidFill>
                          <a:effectLst/>
                        </a:rPr>
                        <a:t>AfEventNotification.event</a:t>
                      </a:r>
                      <a:r>
                        <a:rPr lang="en-US" sz="1400" b="1" cap="none" spc="60" baseline="0">
                          <a:solidFill>
                            <a:schemeClr val="bg1"/>
                          </a:solidFill>
                          <a:effectLst/>
                        </a:rPr>
                        <a:t> value (from </a:t>
                      </a:r>
                      <a:r>
                        <a:rPr lang="en-US" sz="1400" b="1" i="1" cap="none" spc="60" baseline="0">
                          <a:solidFill>
                            <a:schemeClr val="bg1"/>
                          </a:solidFill>
                          <a:effectLst/>
                        </a:rPr>
                        <a:t>AfEvent</a:t>
                      </a:r>
                      <a:r>
                        <a:rPr lang="en-US" sz="1400" b="1" cap="none" spc="60" baseline="0">
                          <a:solidFill>
                            <a:schemeClr val="bg1"/>
                          </a:solidFill>
                          <a:effectLst/>
                        </a:rPr>
                        <a:t> enumeration)</a:t>
                      </a:r>
                      <a:endParaRPr lang="en-GB" sz="1400" b="1" cap="none" spc="60" baseline="0" dirty="0">
                        <a:solidFill>
                          <a:schemeClr val="bg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65948" marB="65948"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spcBef>
                          <a:spcPts val="600"/>
                        </a:spcBef>
                        <a:spcAft>
                          <a:spcPts val="600"/>
                        </a:spcAft>
                      </a:pPr>
                      <a:r>
                        <a:rPr lang="en-US" sz="1400" b="1" i="1" cap="none" spc="60" baseline="0" dirty="0" err="1">
                          <a:solidFill>
                            <a:schemeClr val="bg1"/>
                          </a:solidFill>
                          <a:effectLst/>
                        </a:rPr>
                        <a:t>AfEventNotification</a:t>
                      </a:r>
                      <a:br>
                        <a:rPr lang="en-US" sz="1400" b="1" cap="none" spc="60" baseline="0" dirty="0">
                          <a:solidFill>
                            <a:schemeClr val="bg1"/>
                          </a:solidFill>
                          <a:effectLst/>
                        </a:rPr>
                      </a:br>
                      <a:r>
                        <a:rPr lang="en-US" sz="1400" b="1" cap="none" spc="60" baseline="0" dirty="0">
                          <a:solidFill>
                            <a:schemeClr val="bg1"/>
                          </a:solidFill>
                          <a:effectLst/>
                        </a:rPr>
                        <a:t>additional property</a:t>
                      </a:r>
                      <a:endParaRPr lang="en-GB" sz="1400" b="1" cap="none" spc="60" baseline="0" dirty="0">
                        <a:solidFill>
                          <a:schemeClr val="bg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65948" marB="65948"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spcBef>
                          <a:spcPts val="600"/>
                        </a:spcBef>
                        <a:spcAft>
                          <a:spcPts val="600"/>
                        </a:spcAft>
                      </a:pPr>
                      <a:r>
                        <a:rPr lang="en-US" sz="1400" b="1" cap="none" spc="60" baseline="0">
                          <a:solidFill>
                            <a:schemeClr val="bg1"/>
                          </a:solidFill>
                          <a:effectLst/>
                        </a:rPr>
                        <a:t>Data type of additional property</a:t>
                      </a:r>
                      <a:endParaRPr lang="en-GB" sz="1400" b="1" cap="none" spc="60" baseline="0" dirty="0">
                        <a:solidFill>
                          <a:schemeClr val="bg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65948" marB="65948"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2805248891"/>
                  </a:ext>
                </a:extLst>
              </a:tr>
              <a:tr h="268188">
                <a:tc>
                  <a:txBody>
                    <a:bodyPr/>
                    <a:lstStyle/>
                    <a:p>
                      <a:pPr algn="ctr">
                        <a:spcBef>
                          <a:spcPts val="600"/>
                        </a:spcBef>
                        <a:spcAft>
                          <a:spcPts val="600"/>
                        </a:spcAft>
                      </a:pPr>
                      <a:r>
                        <a:rPr lang="en-US" sz="1400" b="1" cap="none" spc="0" dirty="0">
                          <a:solidFill>
                            <a:schemeClr val="tx1"/>
                          </a:solidFill>
                          <a:effectLst/>
                        </a:rPr>
                        <a:t>1</a:t>
                      </a:r>
                      <a:endParaRPr lang="en-GB" sz="1400" b="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i="1" cap="none" spc="0" dirty="0">
                          <a:solidFill>
                            <a:schemeClr val="tx1"/>
                          </a:solidFill>
                          <a:effectLst/>
                        </a:rPr>
                        <a:t>SVC_EXPERIENCE</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i="1" cap="none" spc="0">
                          <a:solidFill>
                            <a:schemeClr val="tx1"/>
                          </a:solidFill>
                          <a:effectLst/>
                        </a:rPr>
                        <a:t>svcExprcInfos</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i="1" cap="none" spc="0">
                          <a:solidFill>
                            <a:schemeClr val="tx1"/>
                          </a:solidFill>
                          <a:effectLst/>
                        </a:rPr>
                        <a:t>array(ServiceExperienceInfoPerApp)</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9048625"/>
                  </a:ext>
                </a:extLst>
              </a:tr>
              <a:tr h="268188">
                <a:tc>
                  <a:txBody>
                    <a:bodyPr/>
                    <a:lstStyle/>
                    <a:p>
                      <a:pPr algn="ctr">
                        <a:spcBef>
                          <a:spcPts val="600"/>
                        </a:spcBef>
                        <a:spcAft>
                          <a:spcPts val="600"/>
                        </a:spcAft>
                      </a:pPr>
                      <a:r>
                        <a:rPr lang="en-US" sz="1400" b="1" cap="none" spc="0">
                          <a:solidFill>
                            <a:schemeClr val="tx1"/>
                          </a:solidFill>
                          <a:effectLst/>
                        </a:rPr>
                        <a:t>2</a:t>
                      </a:r>
                      <a:endParaRPr lang="en-GB" sz="1400" b="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a:solidFill>
                            <a:schemeClr val="tx1"/>
                          </a:solidFill>
                          <a:effectLst/>
                        </a:rPr>
                        <a:t>UE_MOBILITY</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a:solidFill>
                            <a:schemeClr val="tx1"/>
                          </a:solidFill>
                          <a:effectLst/>
                        </a:rPr>
                        <a:t>ueMobilityInfos</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a:solidFill>
                            <a:schemeClr val="tx1"/>
                          </a:solidFill>
                          <a:effectLst/>
                        </a:rPr>
                        <a:t>array(UeMobilityCollection)</a:t>
                      </a:r>
                      <a:endParaRPr lang="en-GB" sz="1400" i="1" cap="none" spc="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187038892"/>
                  </a:ext>
                </a:extLst>
              </a:tr>
              <a:tr h="268188">
                <a:tc>
                  <a:txBody>
                    <a:bodyPr/>
                    <a:lstStyle/>
                    <a:p>
                      <a:pPr algn="ctr">
                        <a:spcBef>
                          <a:spcPts val="600"/>
                        </a:spcBef>
                        <a:spcAft>
                          <a:spcPts val="600"/>
                        </a:spcAft>
                      </a:pPr>
                      <a:r>
                        <a:rPr lang="en-US" sz="1400" b="1" cap="none" spc="0">
                          <a:solidFill>
                            <a:schemeClr val="tx1"/>
                          </a:solidFill>
                          <a:effectLst/>
                        </a:rPr>
                        <a:t>3</a:t>
                      </a:r>
                      <a:endParaRPr lang="en-GB" sz="1400" b="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i="1" cap="none" spc="0" dirty="0">
                          <a:solidFill>
                            <a:schemeClr val="tx1"/>
                          </a:solidFill>
                          <a:effectLst/>
                        </a:rPr>
                        <a:t>UE_COMM</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i="1" cap="none" spc="0">
                          <a:solidFill>
                            <a:schemeClr val="tx1"/>
                          </a:solidFill>
                          <a:effectLst/>
                        </a:rPr>
                        <a:t>ueCommInfos</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i="1" cap="none" spc="0">
                          <a:solidFill>
                            <a:schemeClr val="tx1"/>
                          </a:solidFill>
                          <a:effectLst/>
                        </a:rPr>
                        <a:t>array(UeCommunicationCollection)</a:t>
                      </a:r>
                      <a:endParaRPr lang="en-GB" sz="1400" i="1" cap="none" spc="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32033462"/>
                  </a:ext>
                </a:extLst>
              </a:tr>
              <a:tr h="268188">
                <a:tc>
                  <a:txBody>
                    <a:bodyPr/>
                    <a:lstStyle/>
                    <a:p>
                      <a:pPr algn="ctr">
                        <a:spcBef>
                          <a:spcPts val="600"/>
                        </a:spcBef>
                        <a:spcAft>
                          <a:spcPts val="600"/>
                        </a:spcAft>
                      </a:pPr>
                      <a:r>
                        <a:rPr lang="en-US" sz="1400" b="1" cap="none" spc="0">
                          <a:solidFill>
                            <a:schemeClr val="tx1"/>
                          </a:solidFill>
                          <a:effectLst/>
                        </a:rPr>
                        <a:t>4</a:t>
                      </a:r>
                      <a:endParaRPr lang="en-GB" sz="1400" b="1" cap="none" spc="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a:solidFill>
                            <a:schemeClr val="tx1"/>
                          </a:solidFill>
                          <a:effectLst/>
                        </a:rPr>
                        <a:t>EXCEPTIONS</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err="1">
                          <a:solidFill>
                            <a:schemeClr val="tx1"/>
                          </a:solidFill>
                          <a:effectLst/>
                        </a:rPr>
                        <a:t>excepInfos</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a:solidFill>
                            <a:schemeClr val="tx1"/>
                          </a:solidFill>
                          <a:effectLst/>
                        </a:rPr>
                        <a:t>array(</a:t>
                      </a:r>
                      <a:r>
                        <a:rPr lang="en-US" sz="1400" i="1" cap="none" spc="0" dirty="0" err="1">
                          <a:solidFill>
                            <a:schemeClr val="tx1"/>
                          </a:solidFill>
                          <a:effectLst/>
                        </a:rPr>
                        <a:t>ExceptionInfo</a:t>
                      </a:r>
                      <a:r>
                        <a:rPr lang="en-US" sz="1400" i="1" cap="none" spc="0" dirty="0">
                          <a:solidFill>
                            <a:schemeClr val="tx1"/>
                          </a:solidFill>
                          <a:effectLst/>
                        </a:rPr>
                        <a:t>)</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300021148"/>
                  </a:ext>
                </a:extLst>
              </a:tr>
              <a:tr h="268188">
                <a:tc>
                  <a:txBody>
                    <a:bodyPr/>
                    <a:lstStyle/>
                    <a:p>
                      <a:pPr algn="ctr">
                        <a:spcBef>
                          <a:spcPts val="600"/>
                        </a:spcBef>
                        <a:spcAft>
                          <a:spcPts val="600"/>
                        </a:spcAft>
                      </a:pPr>
                      <a:r>
                        <a:rPr lang="en-US" sz="1400" b="1" cap="none" spc="0">
                          <a:solidFill>
                            <a:schemeClr val="tx1"/>
                          </a:solidFill>
                          <a:effectLst/>
                        </a:rPr>
                        <a:t>7</a:t>
                      </a:r>
                      <a:endParaRPr lang="en-GB" sz="1400" b="1" cap="none" spc="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i="1" cap="none" spc="0" dirty="0">
                          <a:solidFill>
                            <a:schemeClr val="tx1"/>
                          </a:solidFill>
                          <a:effectLst/>
                        </a:rPr>
                        <a:t>USER_DATA_CONGESTION</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i="1" cap="none" spc="0" dirty="0" err="1">
                          <a:solidFill>
                            <a:schemeClr val="tx1"/>
                          </a:solidFill>
                          <a:effectLst/>
                        </a:rPr>
                        <a:t>congestionInfos</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i="1" cap="none" spc="0">
                          <a:solidFill>
                            <a:schemeClr val="tx1"/>
                          </a:solidFill>
                          <a:effectLst/>
                        </a:rPr>
                        <a:t>array(UserDataCongestionCollection)</a:t>
                      </a:r>
                      <a:endParaRPr lang="en-GB" sz="1400" i="1" cap="none" spc="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22493951"/>
                  </a:ext>
                </a:extLst>
              </a:tr>
              <a:tr h="268188">
                <a:tc>
                  <a:txBody>
                    <a:bodyPr/>
                    <a:lstStyle/>
                    <a:p>
                      <a:pPr algn="ctr">
                        <a:spcBef>
                          <a:spcPts val="600"/>
                        </a:spcBef>
                        <a:spcAft>
                          <a:spcPts val="600"/>
                        </a:spcAft>
                      </a:pPr>
                      <a:r>
                        <a:rPr lang="en-US" sz="1400" b="1" cap="none" spc="0">
                          <a:solidFill>
                            <a:schemeClr val="tx1"/>
                          </a:solidFill>
                          <a:effectLst/>
                        </a:rPr>
                        <a:t>8</a:t>
                      </a:r>
                      <a:endParaRPr lang="en-GB" sz="1400" b="1" cap="none" spc="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a:solidFill>
                            <a:schemeClr val="tx1"/>
                          </a:solidFill>
                          <a:effectLst/>
                        </a:rPr>
                        <a:t>PERF_DATA</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a:solidFill>
                            <a:schemeClr val="tx1"/>
                          </a:solidFill>
                          <a:effectLst/>
                        </a:rPr>
                        <a:t>perfDataInfos</a:t>
                      </a:r>
                      <a:endParaRPr lang="en-GB" sz="1400" i="1" cap="none" spc="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a:solidFill>
                            <a:schemeClr val="tx1"/>
                          </a:solidFill>
                          <a:effectLst/>
                        </a:rPr>
                        <a:t>array(</a:t>
                      </a:r>
                      <a:r>
                        <a:rPr lang="en-US" sz="1400" i="1" cap="none" spc="0" dirty="0" err="1">
                          <a:solidFill>
                            <a:schemeClr val="tx1"/>
                          </a:solidFill>
                          <a:effectLst/>
                        </a:rPr>
                        <a:t>PerformanceDataCollection</a:t>
                      </a:r>
                      <a:r>
                        <a:rPr lang="en-US" sz="1400" i="1" cap="none" spc="0" dirty="0">
                          <a:solidFill>
                            <a:schemeClr val="tx1"/>
                          </a:solidFill>
                          <a:effectLst/>
                        </a:rPr>
                        <a:t>)</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420587636"/>
                  </a:ext>
                </a:extLst>
              </a:tr>
              <a:tr h="268188">
                <a:tc>
                  <a:txBody>
                    <a:bodyPr/>
                    <a:lstStyle/>
                    <a:p>
                      <a:pPr algn="ctr">
                        <a:spcBef>
                          <a:spcPts val="600"/>
                        </a:spcBef>
                        <a:spcAft>
                          <a:spcPts val="600"/>
                        </a:spcAft>
                      </a:pPr>
                      <a:r>
                        <a:rPr lang="en-US" sz="1400" b="1" cap="none" spc="0">
                          <a:solidFill>
                            <a:schemeClr val="tx1"/>
                          </a:solidFill>
                          <a:effectLst/>
                        </a:rPr>
                        <a:t>—</a:t>
                      </a:r>
                      <a:endParaRPr lang="en-GB" sz="1400" b="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i="1" cap="none" spc="0" dirty="0">
                          <a:solidFill>
                            <a:schemeClr val="tx1"/>
                          </a:solidFill>
                          <a:effectLst/>
                        </a:rPr>
                        <a:t>COLLECTIVE_BEHAVIOUR</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i="1" cap="none" spc="0" dirty="0" err="1">
                          <a:solidFill>
                            <a:schemeClr val="tx1"/>
                          </a:solidFill>
                          <a:effectLst/>
                        </a:rPr>
                        <a:t>collBhvrInfs</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i="1" cap="none" spc="0">
                          <a:solidFill>
                            <a:schemeClr val="tx1"/>
                          </a:solidFill>
                          <a:effectLst/>
                        </a:rPr>
                        <a:t>array(CollectiveBehaviourInfo)</a:t>
                      </a:r>
                      <a:endParaRPr lang="en-GB" sz="1400" i="1" cap="none" spc="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84648903"/>
                  </a:ext>
                </a:extLst>
              </a:tr>
              <a:tr h="268188">
                <a:tc>
                  <a:txBody>
                    <a:bodyPr/>
                    <a:lstStyle/>
                    <a:p>
                      <a:pPr algn="ctr">
                        <a:spcBef>
                          <a:spcPts val="600"/>
                        </a:spcBef>
                        <a:spcAft>
                          <a:spcPts val="600"/>
                        </a:spcAft>
                      </a:pPr>
                      <a:r>
                        <a:rPr lang="en-US" sz="1400" b="1" cap="none" spc="0">
                          <a:solidFill>
                            <a:schemeClr val="tx1"/>
                          </a:solidFill>
                          <a:effectLst/>
                        </a:rPr>
                        <a:t>9</a:t>
                      </a:r>
                      <a:endParaRPr lang="en-GB" sz="1400" b="1" cap="none" spc="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a:solidFill>
                            <a:schemeClr val="tx1"/>
                          </a:solidFill>
                          <a:effectLst/>
                        </a:rPr>
                        <a:t>DISPERSION</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a:solidFill>
                            <a:schemeClr val="tx1"/>
                          </a:solidFill>
                          <a:effectLst/>
                        </a:rPr>
                        <a:t>dispersionInfos</a:t>
                      </a:r>
                      <a:endParaRPr lang="en-GB" sz="1400" i="1" cap="none" spc="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a:solidFill>
                            <a:schemeClr val="tx1"/>
                          </a:solidFill>
                          <a:effectLst/>
                        </a:rPr>
                        <a:t>array(</a:t>
                      </a:r>
                      <a:r>
                        <a:rPr lang="en-US" sz="1400" i="1" cap="none" spc="0" dirty="0" err="1">
                          <a:solidFill>
                            <a:schemeClr val="tx1"/>
                          </a:solidFill>
                          <a:effectLst/>
                        </a:rPr>
                        <a:t>DispersionCollection</a:t>
                      </a:r>
                      <a:r>
                        <a:rPr lang="en-US" sz="1400" i="1" cap="none" spc="0" dirty="0">
                          <a:solidFill>
                            <a:schemeClr val="tx1"/>
                          </a:solidFill>
                          <a:effectLst/>
                        </a:rPr>
                        <a:t>)</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793365912"/>
                  </a:ext>
                </a:extLst>
              </a:tr>
              <a:tr h="268188">
                <a:tc>
                  <a:txBody>
                    <a:bodyPr/>
                    <a:lstStyle/>
                    <a:p>
                      <a:pPr algn="ctr">
                        <a:spcBef>
                          <a:spcPts val="600"/>
                        </a:spcBef>
                        <a:spcAft>
                          <a:spcPts val="600"/>
                        </a:spcAft>
                      </a:pPr>
                      <a:r>
                        <a:rPr lang="en-GB" sz="1400" b="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rPr>
                        <a:t>New</a:t>
                      </a: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b="1" i="1" cap="none" spc="0" dirty="0">
                          <a:solidFill>
                            <a:srgbClr val="7030A0"/>
                          </a:solidFill>
                          <a:effectLst/>
                        </a:rPr>
                        <a:t>MS_ACCESS_LOG</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b="1" i="1" cap="none" spc="0">
                          <a:solidFill>
                            <a:srgbClr val="7030A0"/>
                          </a:solidFill>
                          <a:effectLst/>
                        </a:rPr>
                        <a:t>mediaStreamingAccessInfos</a:t>
                      </a:r>
                      <a:endParaRPr lang="en-GB" sz="1400" b="1" i="1" cap="none" spc="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b="1" i="1" cap="none" spc="0">
                          <a:solidFill>
                            <a:srgbClr val="7030A0"/>
                          </a:solidFill>
                          <a:effectLst/>
                        </a:rPr>
                        <a:t>array(MediaStreamingAccessLogEntry)</a:t>
                      </a:r>
                      <a:endParaRPr lang="en-GB" sz="1400" b="1" i="1" cap="none" spc="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70955587"/>
                  </a:ext>
                </a:extLst>
              </a:tr>
              <a:tr h="268188">
                <a:tc>
                  <a:txBody>
                    <a:bodyPr/>
                    <a:lstStyle/>
                    <a:p>
                      <a:pPr algn="ctr">
                        <a:spcBef>
                          <a:spcPts val="600"/>
                        </a:spcBef>
                        <a:spcAft>
                          <a:spcPts val="600"/>
                        </a:spcAft>
                      </a:pPr>
                      <a:r>
                        <a:rPr lang="en-GB" sz="1400" b="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rPr>
                        <a:t>New</a:t>
                      </a: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b="1" i="1" cap="none" spc="0" dirty="0">
                          <a:solidFill>
                            <a:srgbClr val="7030A0"/>
                          </a:solidFill>
                          <a:effectLst/>
                        </a:rPr>
                        <a:t>MS_UE_QOE</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b="1" i="1" cap="none" spc="0">
                          <a:solidFill>
                            <a:srgbClr val="7030A0"/>
                          </a:solidFill>
                          <a:effectLst/>
                        </a:rPr>
                        <a:t>mediaStreamingUeQoeInfos</a:t>
                      </a:r>
                      <a:endParaRPr lang="en-GB" sz="1400" b="1" i="1" cap="none" spc="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b="1" i="1" cap="none" spc="0" dirty="0">
                          <a:solidFill>
                            <a:srgbClr val="7030A0"/>
                          </a:solidFill>
                          <a:effectLst/>
                        </a:rPr>
                        <a:t>array(</a:t>
                      </a:r>
                      <a:r>
                        <a:rPr lang="en-US" sz="1400" b="1" i="1" cap="none" spc="0" dirty="0" err="1">
                          <a:solidFill>
                            <a:srgbClr val="7030A0"/>
                          </a:solidFill>
                          <a:effectLst/>
                        </a:rPr>
                        <a:t>MediaStreamingUeQoeReport</a:t>
                      </a:r>
                      <a:r>
                        <a:rPr lang="en-US" sz="1400" b="1" i="1" cap="none" spc="0" dirty="0">
                          <a:solidFill>
                            <a:srgbClr val="7030A0"/>
                          </a:solidFill>
                          <a:effectLst/>
                        </a:rPr>
                        <a:t>)</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869698962"/>
                  </a:ext>
                </a:extLst>
              </a:tr>
              <a:tr h="268188">
                <a:tc>
                  <a:txBody>
                    <a:bodyPr/>
                    <a:lstStyle/>
                    <a:p>
                      <a:pPr algn="ctr">
                        <a:spcBef>
                          <a:spcPts val="600"/>
                        </a:spcBef>
                        <a:spcAft>
                          <a:spcPts val="600"/>
                        </a:spcAft>
                      </a:pPr>
                      <a:r>
                        <a:rPr lang="en-GB" sz="1400" b="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rPr>
                        <a:t>New</a:t>
                      </a: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b="1" i="1" cap="none" spc="0" dirty="0">
                          <a:solidFill>
                            <a:srgbClr val="7030A0"/>
                          </a:solidFill>
                          <a:effectLst/>
                        </a:rPr>
                        <a:t>MS_UE_CONSUMPTION</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b="1" i="1" cap="none" spc="0" dirty="0" err="1">
                          <a:solidFill>
                            <a:srgbClr val="7030A0"/>
                          </a:solidFill>
                          <a:effectLst/>
                        </a:rPr>
                        <a:t>mediaStreamingUeConsumption</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b="1" i="1" cap="none" spc="0" dirty="0">
                          <a:solidFill>
                            <a:srgbClr val="7030A0"/>
                          </a:solidFill>
                          <a:effectLst/>
                        </a:rPr>
                        <a:t>array(</a:t>
                      </a:r>
                      <a:r>
                        <a:rPr lang="en-US" sz="1400" b="1" i="1" cap="none" spc="0" dirty="0" err="1">
                          <a:solidFill>
                            <a:srgbClr val="7030A0"/>
                          </a:solidFill>
                          <a:effectLst/>
                        </a:rPr>
                        <a:t>MediaStreamingUeConsumptionReport</a:t>
                      </a:r>
                      <a:r>
                        <a:rPr lang="en-US" sz="1400" b="1" i="1" cap="none" spc="0" dirty="0">
                          <a:solidFill>
                            <a:srgbClr val="7030A0"/>
                          </a:solidFill>
                          <a:effectLst/>
                        </a:rPr>
                        <a:t>)</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08838975"/>
                  </a:ext>
                </a:extLst>
              </a:tr>
              <a:tr h="444048">
                <a:tc>
                  <a:txBody>
                    <a:bodyPr/>
                    <a:lstStyle/>
                    <a:p>
                      <a:pPr algn="ctr">
                        <a:spcBef>
                          <a:spcPts val="600"/>
                        </a:spcBef>
                        <a:spcAft>
                          <a:spcPts val="600"/>
                        </a:spcAft>
                      </a:pPr>
                      <a:r>
                        <a:rPr lang="en-GB" sz="1400" b="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rPr>
                        <a:t>New</a:t>
                      </a: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b="1" i="1" cap="none" spc="0" dirty="0">
                          <a:solidFill>
                            <a:srgbClr val="7030A0"/>
                          </a:solidFill>
                          <a:effectLst/>
                        </a:rPr>
                        <a:t>MS_NETWORK_ASSISTANCE</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b="1" i="1" cap="none" spc="0" dirty="0" err="1">
                          <a:solidFill>
                            <a:srgbClr val="7030A0"/>
                          </a:solidFill>
                          <a:effectLst/>
                        </a:rPr>
                        <a:t>mediaStreamingNetworkAssistance</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b="1" i="1" cap="none" spc="0" dirty="0">
                          <a:solidFill>
                            <a:srgbClr val="7030A0"/>
                          </a:solidFill>
                          <a:effectLst/>
                        </a:rPr>
                        <a:t>array(</a:t>
                      </a:r>
                      <a:r>
                        <a:rPr lang="en-US" sz="1400" b="1" i="1" cap="none" spc="0" dirty="0" err="1">
                          <a:solidFill>
                            <a:srgbClr val="7030A0"/>
                          </a:solidFill>
                          <a:effectLst/>
                        </a:rPr>
                        <a:t>MediaStreamingNetworkAssistanceReport</a:t>
                      </a:r>
                      <a:r>
                        <a:rPr lang="en-US" sz="1400" b="1" i="1" cap="none" spc="0" dirty="0">
                          <a:solidFill>
                            <a:srgbClr val="7030A0"/>
                          </a:solidFill>
                          <a:effectLst/>
                        </a:rPr>
                        <a:t>)</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032649752"/>
                  </a:ext>
                </a:extLst>
              </a:tr>
              <a:tr h="268188">
                <a:tc>
                  <a:txBody>
                    <a:bodyPr/>
                    <a:lstStyle/>
                    <a:p>
                      <a:pPr algn="ctr">
                        <a:spcBef>
                          <a:spcPts val="600"/>
                        </a:spcBef>
                        <a:spcAft>
                          <a:spcPts val="600"/>
                        </a:spcAft>
                      </a:pPr>
                      <a:r>
                        <a:rPr lang="en-GB" sz="1400" b="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rPr>
                        <a:t>New</a:t>
                      </a: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b="1" i="1" cap="none" spc="0" dirty="0">
                          <a:solidFill>
                            <a:srgbClr val="7030A0"/>
                          </a:solidFill>
                          <a:effectLst/>
                        </a:rPr>
                        <a:t>MS_DYNAMIC_POLICY</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b="1" i="1" cap="none" spc="0" dirty="0" err="1">
                          <a:solidFill>
                            <a:srgbClr val="7030A0"/>
                          </a:solidFill>
                          <a:effectLst/>
                        </a:rPr>
                        <a:t>mediaStreamingDynamicPolicy</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b="1" i="1" cap="none" spc="0" dirty="0">
                          <a:solidFill>
                            <a:srgbClr val="7030A0"/>
                          </a:solidFill>
                          <a:effectLst/>
                        </a:rPr>
                        <a:t>array(</a:t>
                      </a:r>
                      <a:r>
                        <a:rPr lang="en-US" sz="1400" b="1" i="1" cap="none" spc="0" dirty="0" err="1">
                          <a:solidFill>
                            <a:srgbClr val="7030A0"/>
                          </a:solidFill>
                          <a:effectLst/>
                        </a:rPr>
                        <a:t>MediaStreamingDynamicPolicyReport</a:t>
                      </a:r>
                      <a:r>
                        <a:rPr lang="en-US" sz="1400" b="1" i="1" cap="none" spc="0" dirty="0">
                          <a:solidFill>
                            <a:srgbClr val="7030A0"/>
                          </a:solidFill>
                          <a:effectLst/>
                        </a:rPr>
                        <a:t>)</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55696420"/>
                  </a:ext>
                </a:extLst>
              </a:tr>
            </a:tbl>
          </a:graphicData>
        </a:graphic>
      </p:graphicFrame>
    </p:spTree>
    <p:extLst>
      <p:ext uri="{BB962C8B-B14F-4D97-AF65-F5344CB8AC3E}">
        <p14:creationId xmlns:p14="http://schemas.microsoft.com/office/powerpoint/2010/main" val="3153784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a:xfrm>
            <a:off x="602427" y="365125"/>
            <a:ext cx="11008547" cy="1325563"/>
          </a:xfrm>
        </p:spPr>
        <p:txBody>
          <a:bodyPr>
            <a:normAutofit/>
          </a:bodyPr>
          <a:lstStyle/>
          <a:p>
            <a:r>
              <a:rPr lang="en-GB" sz="3200" b="1" i="1" dirty="0" err="1"/>
              <a:t>Ndcaf_DataReporting</a:t>
            </a:r>
            <a:r>
              <a:rPr lang="en-GB" sz="3200" b="1" dirty="0"/>
              <a:t> service Stage 2 and Stage 3 (Collaboration A)</a:t>
            </a:r>
          </a:p>
        </p:txBody>
      </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602428" y="1597417"/>
            <a:ext cx="5493572" cy="5193908"/>
          </a:xfrm>
        </p:spPr>
        <p:txBody>
          <a:bodyPr>
            <a:normAutofit/>
          </a:bodyPr>
          <a:lstStyle/>
          <a:p>
            <a:pPr marL="0" indent="0">
              <a:lnSpc>
                <a:spcPct val="100000"/>
              </a:lnSpc>
              <a:spcBef>
                <a:spcPts val="600"/>
              </a:spcBef>
              <a:buNone/>
            </a:pPr>
            <a:r>
              <a:rPr lang="en-GB" sz="2000" dirty="0"/>
              <a:t>Enables </a:t>
            </a:r>
            <a:r>
              <a:rPr lang="en-GB" sz="2000" b="1" dirty="0"/>
              <a:t>data collection client</a:t>
            </a:r>
            <a:r>
              <a:rPr lang="en-GB" sz="2000" dirty="0"/>
              <a:t> (</a:t>
            </a:r>
            <a:r>
              <a:rPr lang="en-GB" sz="2000" i="1" dirty="0"/>
              <a:t>Direct Data Collection Client</a:t>
            </a:r>
            <a:r>
              <a:rPr lang="en-GB" sz="2000" dirty="0"/>
              <a:t> over </a:t>
            </a:r>
            <a:r>
              <a:rPr lang="en-GB" sz="2000" b="1" dirty="0"/>
              <a:t>R2</a:t>
            </a:r>
            <a:r>
              <a:rPr lang="en-GB" sz="2000" dirty="0"/>
              <a:t>, </a:t>
            </a:r>
            <a:r>
              <a:rPr lang="en-GB" sz="2000" i="1" dirty="0"/>
              <a:t>Indirect Data Collection Client</a:t>
            </a:r>
            <a:r>
              <a:rPr lang="en-GB" sz="2000" dirty="0"/>
              <a:t> over </a:t>
            </a:r>
            <a:r>
              <a:rPr lang="en-GB" sz="2000" b="1" dirty="0"/>
              <a:t>R3</a:t>
            </a:r>
            <a:r>
              <a:rPr lang="en-GB" sz="2000" dirty="0"/>
              <a:t>, or </a:t>
            </a:r>
            <a:r>
              <a:rPr lang="en-GB" sz="2000" i="1" dirty="0"/>
              <a:t>AS</a:t>
            </a:r>
            <a:r>
              <a:rPr lang="en-GB" sz="2000" dirty="0"/>
              <a:t> over </a:t>
            </a:r>
            <a:r>
              <a:rPr lang="en-GB" sz="2000" b="1" dirty="0"/>
              <a:t>R4</a:t>
            </a:r>
            <a:r>
              <a:rPr lang="en-GB" sz="2000" dirty="0"/>
              <a:t>) to obtain its data collection and reporting configuration from, and subsequently send data reports to, the Data Collection AF, assuming in each case that both endpoint entities reside in the Trusted domain.</a:t>
            </a:r>
          </a:p>
          <a:p>
            <a:pPr marL="342900" lvl="1">
              <a:lnSpc>
                <a:spcPct val="100000"/>
              </a:lnSpc>
              <a:spcBef>
                <a:spcPts val="600"/>
              </a:spcBef>
            </a:pPr>
            <a:r>
              <a:rPr lang="en-GB" sz="2000" dirty="0"/>
              <a:t>SA4 will specify the above functionality in TS 26.531 and TS 26.532.</a:t>
            </a:r>
          </a:p>
          <a:p>
            <a:pPr marL="342900" lvl="1">
              <a:lnSpc>
                <a:spcPct val="100000"/>
              </a:lnSpc>
              <a:spcBef>
                <a:spcPts val="600"/>
              </a:spcBef>
            </a:pPr>
            <a:r>
              <a:rPr lang="en-GB" sz="2000" dirty="0">
                <a:solidFill>
                  <a:srgbClr val="0000FF"/>
                </a:solidFill>
              </a:rPr>
              <a:t>SA4 asks SA2 to confirm that </a:t>
            </a:r>
            <a:r>
              <a:rPr lang="en-GB" sz="2000" b="1" dirty="0">
                <a:solidFill>
                  <a:srgbClr val="0000FF"/>
                </a:solidFill>
              </a:rPr>
              <a:t>R3</a:t>
            </a:r>
            <a:r>
              <a:rPr lang="en-GB" sz="2000" dirty="0">
                <a:solidFill>
                  <a:srgbClr val="0000FF"/>
                </a:solidFill>
              </a:rPr>
              <a:t> and </a:t>
            </a:r>
            <a:r>
              <a:rPr lang="en-GB" sz="2000" b="1" dirty="0">
                <a:solidFill>
                  <a:srgbClr val="0000FF"/>
                </a:solidFill>
              </a:rPr>
              <a:t>R4</a:t>
            </a:r>
            <a:r>
              <a:rPr lang="en-GB" sz="2000" dirty="0">
                <a:solidFill>
                  <a:srgbClr val="0000FF"/>
                </a:solidFill>
              </a:rPr>
              <a:t> procedures should occur over the </a:t>
            </a:r>
            <a:r>
              <a:rPr lang="en-GB" sz="2000" dirty="0">
                <a:solidFill>
                  <a:srgbClr val="0000FF"/>
                </a:solidFill>
                <a:effectLst/>
                <a:ea typeface="Times New Roman" panose="02020603050405020304" pitchFamily="18" charset="0"/>
              </a:rPr>
              <a:t>Control Plane SBI “bus”.</a:t>
            </a:r>
            <a:endParaRPr lang="en-GB" sz="2000" dirty="0">
              <a:solidFill>
                <a:srgbClr val="0000FF"/>
              </a:solidFill>
            </a:endParaRPr>
          </a:p>
          <a:p>
            <a:pPr lvl="1">
              <a:lnSpc>
                <a:spcPct val="100000"/>
              </a:lnSpc>
              <a:spcBef>
                <a:spcPts val="600"/>
              </a:spcBef>
            </a:pPr>
            <a:endParaRPr lang="en-GB" sz="1500" dirty="0"/>
          </a:p>
        </p:txBody>
      </p:sp>
      <p:grpSp>
        <p:nvGrpSpPr>
          <p:cNvPr id="4" name="Group 3">
            <a:extLst>
              <a:ext uri="{FF2B5EF4-FFF2-40B4-BE49-F238E27FC236}">
                <a16:creationId xmlns:a16="http://schemas.microsoft.com/office/drawing/2014/main" id="{AE907A82-1F5F-4B5C-80B0-51D185E98AAA}"/>
              </a:ext>
            </a:extLst>
          </p:cNvPr>
          <p:cNvGrpSpPr/>
          <p:nvPr/>
        </p:nvGrpSpPr>
        <p:grpSpPr>
          <a:xfrm>
            <a:off x="6757055" y="1597025"/>
            <a:ext cx="5026025" cy="5041900"/>
            <a:chOff x="6757055" y="1597025"/>
            <a:chExt cx="5026025" cy="5041900"/>
          </a:xfrm>
        </p:grpSpPr>
        <p:sp>
          <p:nvSpPr>
            <p:cNvPr id="14" name="AutoShape 5">
              <a:extLst>
                <a:ext uri="{FF2B5EF4-FFF2-40B4-BE49-F238E27FC236}">
                  <a16:creationId xmlns:a16="http://schemas.microsoft.com/office/drawing/2014/main" id="{5D43E1C7-ACEA-4ECA-ABE1-FD69E646D001}"/>
                </a:ext>
              </a:extLst>
            </p:cNvPr>
            <p:cNvSpPr>
              <a:spLocks noChangeAspect="1" noChangeArrowheads="1" noTextEdit="1"/>
            </p:cNvSpPr>
            <p:nvPr/>
          </p:nvSpPr>
          <p:spPr bwMode="auto">
            <a:xfrm>
              <a:off x="6757055" y="1597025"/>
              <a:ext cx="5026025" cy="504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Rectangle 7">
              <a:extLst>
                <a:ext uri="{FF2B5EF4-FFF2-40B4-BE49-F238E27FC236}">
                  <a16:creationId xmlns:a16="http://schemas.microsoft.com/office/drawing/2014/main" id="{61FECFCD-3AA4-4B56-BE13-33541ACFC822}"/>
                </a:ext>
              </a:extLst>
            </p:cNvPr>
            <p:cNvSpPr>
              <a:spLocks noChangeArrowheads="1"/>
            </p:cNvSpPr>
            <p:nvPr/>
          </p:nvSpPr>
          <p:spPr bwMode="auto">
            <a:xfrm>
              <a:off x="10595630" y="1760538"/>
              <a:ext cx="1176338" cy="3087688"/>
            </a:xfrm>
            <a:prstGeom prst="rect">
              <a:avLst/>
            </a:prstGeom>
            <a:solidFill>
              <a:srgbClr val="B7DD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Rectangle 8">
              <a:extLst>
                <a:ext uri="{FF2B5EF4-FFF2-40B4-BE49-F238E27FC236}">
                  <a16:creationId xmlns:a16="http://schemas.microsoft.com/office/drawing/2014/main" id="{46BB7B71-8C61-40A3-8EA0-784800E0260C}"/>
                </a:ext>
              </a:extLst>
            </p:cNvPr>
            <p:cNvSpPr>
              <a:spLocks noChangeArrowheads="1"/>
            </p:cNvSpPr>
            <p:nvPr/>
          </p:nvSpPr>
          <p:spPr bwMode="auto">
            <a:xfrm>
              <a:off x="10595630" y="1760538"/>
              <a:ext cx="1176338" cy="3087688"/>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 name="Rectangle 9">
              <a:extLst>
                <a:ext uri="{FF2B5EF4-FFF2-40B4-BE49-F238E27FC236}">
                  <a16:creationId xmlns:a16="http://schemas.microsoft.com/office/drawing/2014/main" id="{8F8B38BD-62A4-4005-A4E7-728897C295AA}"/>
                </a:ext>
              </a:extLst>
            </p:cNvPr>
            <p:cNvSpPr>
              <a:spLocks noChangeArrowheads="1"/>
            </p:cNvSpPr>
            <p:nvPr/>
          </p:nvSpPr>
          <p:spPr bwMode="auto">
            <a:xfrm>
              <a:off x="10898843" y="1797050"/>
              <a:ext cx="6381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Application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 name="Rectangle 10">
              <a:extLst>
                <a:ext uri="{FF2B5EF4-FFF2-40B4-BE49-F238E27FC236}">
                  <a16:creationId xmlns:a16="http://schemas.microsoft.com/office/drawing/2014/main" id="{5F485C1E-E2CC-4B8B-9953-C08F8887F5D4}"/>
                </a:ext>
              </a:extLst>
            </p:cNvPr>
            <p:cNvSpPr>
              <a:spLocks noChangeArrowheads="1"/>
            </p:cNvSpPr>
            <p:nvPr/>
          </p:nvSpPr>
          <p:spPr bwMode="auto">
            <a:xfrm>
              <a:off x="10776605" y="1946275"/>
              <a:ext cx="88265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Service Provider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 name="Rectangle 11">
              <a:extLst>
                <a:ext uri="{FF2B5EF4-FFF2-40B4-BE49-F238E27FC236}">
                  <a16:creationId xmlns:a16="http://schemas.microsoft.com/office/drawing/2014/main" id="{E7393333-B18C-460D-8EC3-002FFC8B2C4A}"/>
                </a:ext>
              </a:extLst>
            </p:cNvPr>
            <p:cNvSpPr>
              <a:spLocks noChangeArrowheads="1"/>
            </p:cNvSpPr>
            <p:nvPr/>
          </p:nvSpPr>
          <p:spPr bwMode="auto">
            <a:xfrm>
              <a:off x="6772930" y="1612900"/>
              <a:ext cx="1176338" cy="4999038"/>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Rectangle 12">
              <a:extLst>
                <a:ext uri="{FF2B5EF4-FFF2-40B4-BE49-F238E27FC236}">
                  <a16:creationId xmlns:a16="http://schemas.microsoft.com/office/drawing/2014/main" id="{F0ACE060-C618-4B6B-8CCA-C280E46D7A40}"/>
                </a:ext>
              </a:extLst>
            </p:cNvPr>
            <p:cNvSpPr>
              <a:spLocks noChangeArrowheads="1"/>
            </p:cNvSpPr>
            <p:nvPr/>
          </p:nvSpPr>
          <p:spPr bwMode="auto">
            <a:xfrm>
              <a:off x="6772930" y="1612900"/>
              <a:ext cx="1176338" cy="4999038"/>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 name="Rectangle 13">
              <a:extLst>
                <a:ext uri="{FF2B5EF4-FFF2-40B4-BE49-F238E27FC236}">
                  <a16:creationId xmlns:a16="http://schemas.microsoft.com/office/drawing/2014/main" id="{EC31D4A9-49C0-42E3-8679-3B12C6490C83}"/>
                </a:ext>
              </a:extLst>
            </p:cNvPr>
            <p:cNvSpPr>
              <a:spLocks noChangeArrowheads="1"/>
            </p:cNvSpPr>
            <p:nvPr/>
          </p:nvSpPr>
          <p:spPr bwMode="auto">
            <a:xfrm>
              <a:off x="7293630" y="6416675"/>
              <a:ext cx="2063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UE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 name="Rectangle 14">
              <a:extLst>
                <a:ext uri="{FF2B5EF4-FFF2-40B4-BE49-F238E27FC236}">
                  <a16:creationId xmlns:a16="http://schemas.microsoft.com/office/drawing/2014/main" id="{F6DB01F5-DB20-4089-83BB-9F8464C311BE}"/>
                </a:ext>
              </a:extLst>
            </p:cNvPr>
            <p:cNvSpPr>
              <a:spLocks noChangeArrowheads="1"/>
            </p:cNvSpPr>
            <p:nvPr/>
          </p:nvSpPr>
          <p:spPr bwMode="auto">
            <a:xfrm>
              <a:off x="8684280" y="2935288"/>
              <a:ext cx="588963" cy="2794000"/>
            </a:xfrm>
            <a:prstGeom prst="rect">
              <a:avLst/>
            </a:prstGeom>
            <a:solidFill>
              <a:srgbClr val="E5B9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Rectangle 15">
              <a:extLst>
                <a:ext uri="{FF2B5EF4-FFF2-40B4-BE49-F238E27FC236}">
                  <a16:creationId xmlns:a16="http://schemas.microsoft.com/office/drawing/2014/main" id="{4677C47A-05B8-426B-9DFC-8C590105956B}"/>
                </a:ext>
              </a:extLst>
            </p:cNvPr>
            <p:cNvSpPr>
              <a:spLocks noChangeArrowheads="1"/>
            </p:cNvSpPr>
            <p:nvPr/>
          </p:nvSpPr>
          <p:spPr bwMode="auto">
            <a:xfrm>
              <a:off x="8684280" y="2935288"/>
              <a:ext cx="588963" cy="2794000"/>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 name="Rectangle 16">
              <a:extLst>
                <a:ext uri="{FF2B5EF4-FFF2-40B4-BE49-F238E27FC236}">
                  <a16:creationId xmlns:a16="http://schemas.microsoft.com/office/drawing/2014/main" id="{3A8B352C-D2D1-433F-BF27-860359179DBE}"/>
                </a:ext>
              </a:extLst>
            </p:cNvPr>
            <p:cNvSpPr>
              <a:spLocks noChangeArrowheads="1"/>
            </p:cNvSpPr>
            <p:nvPr/>
          </p:nvSpPr>
          <p:spPr bwMode="auto">
            <a:xfrm>
              <a:off x="8862080" y="4092575"/>
              <a:ext cx="307975"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Data </a:t>
              </a:r>
              <a:endParaRPr kumimoji="0" lang="en-US" altLang="en-US" sz="1100" b="1" i="0" u="none" strike="noStrike" cap="none" normalizeH="0" baseline="0" dirty="0">
                <a:ln>
                  <a:noFill/>
                </a:ln>
                <a:solidFill>
                  <a:schemeClr val="tx1"/>
                </a:solidFill>
                <a:effectLst/>
              </a:endParaRPr>
            </a:p>
          </p:txBody>
        </p:sp>
        <p:sp>
          <p:nvSpPr>
            <p:cNvPr id="25" name="Rectangle 17">
              <a:extLst>
                <a:ext uri="{FF2B5EF4-FFF2-40B4-BE49-F238E27FC236}">
                  <a16:creationId xmlns:a16="http://schemas.microsoft.com/office/drawing/2014/main" id="{1E3DEFDC-52E9-46D0-8B55-E43136B5D2EB}"/>
                </a:ext>
              </a:extLst>
            </p:cNvPr>
            <p:cNvSpPr>
              <a:spLocks noChangeArrowheads="1"/>
            </p:cNvSpPr>
            <p:nvPr/>
          </p:nvSpPr>
          <p:spPr bwMode="auto">
            <a:xfrm>
              <a:off x="8690630" y="4254500"/>
              <a:ext cx="619125"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Collection </a:t>
              </a:r>
              <a:endParaRPr kumimoji="0" lang="en-US" altLang="en-US" sz="1100" b="1" i="0" u="none" strike="noStrike" cap="none" normalizeH="0" baseline="0" dirty="0">
                <a:ln>
                  <a:noFill/>
                </a:ln>
                <a:solidFill>
                  <a:schemeClr val="tx1"/>
                </a:solidFill>
                <a:effectLst/>
              </a:endParaRPr>
            </a:p>
          </p:txBody>
        </p:sp>
        <p:sp>
          <p:nvSpPr>
            <p:cNvPr id="26" name="Rectangle 18">
              <a:extLst>
                <a:ext uri="{FF2B5EF4-FFF2-40B4-BE49-F238E27FC236}">
                  <a16:creationId xmlns:a16="http://schemas.microsoft.com/office/drawing/2014/main" id="{DBB6E422-4491-461E-B8E2-C0DC1508159F}"/>
                </a:ext>
              </a:extLst>
            </p:cNvPr>
            <p:cNvSpPr>
              <a:spLocks noChangeArrowheads="1"/>
            </p:cNvSpPr>
            <p:nvPr/>
          </p:nvSpPr>
          <p:spPr bwMode="auto">
            <a:xfrm>
              <a:off x="8916055" y="4413250"/>
              <a:ext cx="149225"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AF</a:t>
              </a:r>
              <a:endParaRPr kumimoji="0" lang="en-US" altLang="en-US" sz="1100" b="1" i="0" u="none" strike="noStrike" cap="none" normalizeH="0" baseline="0" dirty="0">
                <a:ln>
                  <a:noFill/>
                </a:ln>
                <a:solidFill>
                  <a:schemeClr val="tx1"/>
                </a:solidFill>
                <a:effectLst/>
              </a:endParaRPr>
            </a:p>
          </p:txBody>
        </p:sp>
        <p:sp>
          <p:nvSpPr>
            <p:cNvPr id="27" name="Rectangle 19">
              <a:extLst>
                <a:ext uri="{FF2B5EF4-FFF2-40B4-BE49-F238E27FC236}">
                  <a16:creationId xmlns:a16="http://schemas.microsoft.com/office/drawing/2014/main" id="{EB7DF410-32C6-4BEC-8672-B72D64FC0FBE}"/>
                </a:ext>
              </a:extLst>
            </p:cNvPr>
            <p:cNvSpPr>
              <a:spLocks noChangeArrowheads="1"/>
            </p:cNvSpPr>
            <p:nvPr/>
          </p:nvSpPr>
          <p:spPr bwMode="auto">
            <a:xfrm>
              <a:off x="6920568" y="4051300"/>
              <a:ext cx="881063" cy="587375"/>
            </a:xfrm>
            <a:prstGeom prst="rect">
              <a:avLst/>
            </a:prstGeom>
            <a:solidFill>
              <a:srgbClr val="E5B9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Rectangle 20">
              <a:extLst>
                <a:ext uri="{FF2B5EF4-FFF2-40B4-BE49-F238E27FC236}">
                  <a16:creationId xmlns:a16="http://schemas.microsoft.com/office/drawing/2014/main" id="{AF824259-2CEF-406F-A3F4-0C276E4EBAB4}"/>
                </a:ext>
              </a:extLst>
            </p:cNvPr>
            <p:cNvSpPr>
              <a:spLocks noChangeArrowheads="1"/>
            </p:cNvSpPr>
            <p:nvPr/>
          </p:nvSpPr>
          <p:spPr bwMode="auto">
            <a:xfrm>
              <a:off x="6920568" y="4051300"/>
              <a:ext cx="881063" cy="587375"/>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 name="Rectangle 21">
              <a:extLst>
                <a:ext uri="{FF2B5EF4-FFF2-40B4-BE49-F238E27FC236}">
                  <a16:creationId xmlns:a16="http://schemas.microsoft.com/office/drawing/2014/main" id="{765B86A2-5CA1-4291-A4A4-7EB5AD5DFC56}"/>
                </a:ext>
              </a:extLst>
            </p:cNvPr>
            <p:cNvSpPr>
              <a:spLocks noChangeArrowheads="1"/>
            </p:cNvSpPr>
            <p:nvPr/>
          </p:nvSpPr>
          <p:spPr bwMode="auto">
            <a:xfrm>
              <a:off x="7211080" y="4116388"/>
              <a:ext cx="352425"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Direct</a:t>
              </a:r>
              <a:endParaRPr kumimoji="0" lang="en-US" altLang="en-US" sz="1100" b="1" i="0" u="none" strike="noStrike" cap="none" normalizeH="0" baseline="0" dirty="0">
                <a:ln>
                  <a:noFill/>
                </a:ln>
                <a:solidFill>
                  <a:schemeClr val="tx1"/>
                </a:solidFill>
                <a:effectLst/>
              </a:endParaRPr>
            </a:p>
          </p:txBody>
        </p:sp>
        <p:sp>
          <p:nvSpPr>
            <p:cNvPr id="30" name="Rectangle 22">
              <a:extLst>
                <a:ext uri="{FF2B5EF4-FFF2-40B4-BE49-F238E27FC236}">
                  <a16:creationId xmlns:a16="http://schemas.microsoft.com/office/drawing/2014/main" id="{71F5123F-9C32-4CEB-B329-E1D880FE19E2}"/>
                </a:ext>
              </a:extLst>
            </p:cNvPr>
            <p:cNvSpPr>
              <a:spLocks noChangeArrowheads="1"/>
            </p:cNvSpPr>
            <p:nvPr/>
          </p:nvSpPr>
          <p:spPr bwMode="auto">
            <a:xfrm>
              <a:off x="6920568" y="4265613"/>
              <a:ext cx="927100"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Data Collection </a:t>
              </a:r>
              <a:endParaRPr kumimoji="0" lang="en-US" altLang="en-US" sz="1100" b="1" i="0" u="none" strike="noStrike" cap="none" normalizeH="0" baseline="0" dirty="0">
                <a:ln>
                  <a:noFill/>
                </a:ln>
                <a:solidFill>
                  <a:schemeClr val="tx1"/>
                </a:solidFill>
                <a:effectLst/>
              </a:endParaRPr>
            </a:p>
          </p:txBody>
        </p:sp>
        <p:sp>
          <p:nvSpPr>
            <p:cNvPr id="31" name="Rectangle 23">
              <a:extLst>
                <a:ext uri="{FF2B5EF4-FFF2-40B4-BE49-F238E27FC236}">
                  <a16:creationId xmlns:a16="http://schemas.microsoft.com/office/drawing/2014/main" id="{43634FDA-0655-453B-96C2-B2D04937AB4D}"/>
                </a:ext>
              </a:extLst>
            </p:cNvPr>
            <p:cNvSpPr>
              <a:spLocks noChangeArrowheads="1"/>
            </p:cNvSpPr>
            <p:nvPr/>
          </p:nvSpPr>
          <p:spPr bwMode="auto">
            <a:xfrm>
              <a:off x="7217430" y="4414838"/>
              <a:ext cx="341313"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a:ln>
                    <a:noFill/>
                  </a:ln>
                  <a:solidFill>
                    <a:srgbClr val="000000"/>
                  </a:solidFill>
                  <a:effectLst/>
                  <a:latin typeface="Calibri" panose="020F0502020204030204" pitchFamily="34" charset="0"/>
                </a:rPr>
                <a:t>Client</a:t>
              </a:r>
              <a:endParaRPr kumimoji="0" lang="en-US" altLang="en-US" sz="1100" b="1" i="0" u="none" strike="noStrike" cap="none" normalizeH="0" baseline="0">
                <a:ln>
                  <a:noFill/>
                </a:ln>
                <a:solidFill>
                  <a:schemeClr val="tx1"/>
                </a:solidFill>
                <a:effectLst/>
              </a:endParaRPr>
            </a:p>
          </p:txBody>
        </p:sp>
        <p:sp>
          <p:nvSpPr>
            <p:cNvPr id="32" name="Line 24">
              <a:extLst>
                <a:ext uri="{FF2B5EF4-FFF2-40B4-BE49-F238E27FC236}">
                  <a16:creationId xmlns:a16="http://schemas.microsoft.com/office/drawing/2014/main" id="{7A1A8154-C848-410D-AE50-60025FD7991A}"/>
                </a:ext>
              </a:extLst>
            </p:cNvPr>
            <p:cNvSpPr>
              <a:spLocks noChangeShapeType="1"/>
            </p:cNvSpPr>
            <p:nvPr/>
          </p:nvSpPr>
          <p:spPr bwMode="auto">
            <a:xfrm>
              <a:off x="7801630" y="4313238"/>
              <a:ext cx="882650"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3" name="Rectangle 25">
              <a:extLst>
                <a:ext uri="{FF2B5EF4-FFF2-40B4-BE49-F238E27FC236}">
                  <a16:creationId xmlns:a16="http://schemas.microsoft.com/office/drawing/2014/main" id="{D9E6202D-1828-4A9E-87E8-1ABFFA0140FC}"/>
                </a:ext>
              </a:extLst>
            </p:cNvPr>
            <p:cNvSpPr>
              <a:spLocks noChangeArrowheads="1"/>
            </p:cNvSpPr>
            <p:nvPr/>
          </p:nvSpPr>
          <p:spPr bwMode="auto">
            <a:xfrm>
              <a:off x="8177868" y="4257675"/>
              <a:ext cx="130175" cy="1492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Rectangle 26">
              <a:extLst>
                <a:ext uri="{FF2B5EF4-FFF2-40B4-BE49-F238E27FC236}">
                  <a16:creationId xmlns:a16="http://schemas.microsoft.com/office/drawing/2014/main" id="{B5A1B022-62E7-458C-AA71-8B9A68BCE23E}"/>
                </a:ext>
              </a:extLst>
            </p:cNvPr>
            <p:cNvSpPr>
              <a:spLocks noChangeArrowheads="1"/>
            </p:cNvSpPr>
            <p:nvPr/>
          </p:nvSpPr>
          <p:spPr bwMode="auto">
            <a:xfrm>
              <a:off x="8181043" y="4227513"/>
              <a:ext cx="152400"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R2</a:t>
              </a:r>
              <a:endParaRPr kumimoji="0" lang="en-US" altLang="en-US" sz="1100" b="1" i="0" u="none" strike="noStrike" cap="none" normalizeH="0" baseline="0" dirty="0">
                <a:ln>
                  <a:noFill/>
                </a:ln>
                <a:solidFill>
                  <a:schemeClr val="tx1"/>
                </a:solidFill>
                <a:effectLst/>
              </a:endParaRPr>
            </a:p>
          </p:txBody>
        </p:sp>
        <p:sp>
          <p:nvSpPr>
            <p:cNvPr id="35" name="Line 27">
              <a:extLst>
                <a:ext uri="{FF2B5EF4-FFF2-40B4-BE49-F238E27FC236}">
                  <a16:creationId xmlns:a16="http://schemas.microsoft.com/office/drawing/2014/main" id="{F9E9B579-FC98-4317-9B22-B315A38F1293}"/>
                </a:ext>
              </a:extLst>
            </p:cNvPr>
            <p:cNvSpPr>
              <a:spLocks noChangeShapeType="1"/>
            </p:cNvSpPr>
            <p:nvPr/>
          </p:nvSpPr>
          <p:spPr bwMode="auto">
            <a:xfrm>
              <a:off x="9273243" y="3157538"/>
              <a:ext cx="1470025"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6" name="Rectangle 28">
              <a:extLst>
                <a:ext uri="{FF2B5EF4-FFF2-40B4-BE49-F238E27FC236}">
                  <a16:creationId xmlns:a16="http://schemas.microsoft.com/office/drawing/2014/main" id="{0A8A5E64-FCBE-43FC-8F6B-B30B32127957}"/>
                </a:ext>
              </a:extLst>
            </p:cNvPr>
            <p:cNvSpPr>
              <a:spLocks noChangeArrowheads="1"/>
            </p:cNvSpPr>
            <p:nvPr/>
          </p:nvSpPr>
          <p:spPr bwMode="auto">
            <a:xfrm>
              <a:off x="9941580" y="3081338"/>
              <a:ext cx="131763" cy="1508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Rectangle 29">
              <a:extLst>
                <a:ext uri="{FF2B5EF4-FFF2-40B4-BE49-F238E27FC236}">
                  <a16:creationId xmlns:a16="http://schemas.microsoft.com/office/drawing/2014/main" id="{1F13D43C-DBFE-487D-83B6-356D968D1893}"/>
                </a:ext>
              </a:extLst>
            </p:cNvPr>
            <p:cNvSpPr>
              <a:spLocks noChangeArrowheads="1"/>
            </p:cNvSpPr>
            <p:nvPr/>
          </p:nvSpPr>
          <p:spPr bwMode="auto">
            <a:xfrm>
              <a:off x="9944755" y="3078163"/>
              <a:ext cx="19685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 name="Rectangle 30">
              <a:extLst>
                <a:ext uri="{FF2B5EF4-FFF2-40B4-BE49-F238E27FC236}">
                  <a16:creationId xmlns:a16="http://schemas.microsoft.com/office/drawing/2014/main" id="{AD2BF3A0-22E7-4909-8DA5-0D145F3FBD15}"/>
                </a:ext>
              </a:extLst>
            </p:cNvPr>
            <p:cNvSpPr>
              <a:spLocks noChangeArrowheads="1"/>
            </p:cNvSpPr>
            <p:nvPr/>
          </p:nvSpPr>
          <p:spPr bwMode="auto">
            <a:xfrm>
              <a:off x="8684280" y="2201863"/>
              <a:ext cx="588963" cy="439738"/>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Rectangle 31">
              <a:extLst>
                <a:ext uri="{FF2B5EF4-FFF2-40B4-BE49-F238E27FC236}">
                  <a16:creationId xmlns:a16="http://schemas.microsoft.com/office/drawing/2014/main" id="{4E862813-9A3F-4976-9994-E844587ADAE0}"/>
                </a:ext>
              </a:extLst>
            </p:cNvPr>
            <p:cNvSpPr>
              <a:spLocks noChangeArrowheads="1"/>
            </p:cNvSpPr>
            <p:nvPr/>
          </p:nvSpPr>
          <p:spPr bwMode="auto">
            <a:xfrm>
              <a:off x="8684280" y="2201863"/>
              <a:ext cx="588963" cy="439738"/>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 name="Rectangle 32">
              <a:extLst>
                <a:ext uri="{FF2B5EF4-FFF2-40B4-BE49-F238E27FC236}">
                  <a16:creationId xmlns:a16="http://schemas.microsoft.com/office/drawing/2014/main" id="{A1D7EB5B-434D-40BA-B5A8-F42B7DE035F5}"/>
                </a:ext>
              </a:extLst>
            </p:cNvPr>
            <p:cNvSpPr>
              <a:spLocks noChangeArrowheads="1"/>
            </p:cNvSpPr>
            <p:nvPr/>
          </p:nvSpPr>
          <p:spPr bwMode="auto">
            <a:xfrm>
              <a:off x="8877955" y="2339975"/>
              <a:ext cx="269875"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NRF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1" name="Line 33">
              <a:extLst>
                <a:ext uri="{FF2B5EF4-FFF2-40B4-BE49-F238E27FC236}">
                  <a16:creationId xmlns:a16="http://schemas.microsoft.com/office/drawing/2014/main" id="{477966B3-A91B-46E1-A598-9AB205C9860B}"/>
                </a:ext>
              </a:extLst>
            </p:cNvPr>
            <p:cNvSpPr>
              <a:spLocks noChangeShapeType="1"/>
            </p:cNvSpPr>
            <p:nvPr/>
          </p:nvSpPr>
          <p:spPr bwMode="auto">
            <a:xfrm flipV="1">
              <a:off x="8977968" y="2641600"/>
              <a:ext cx="0" cy="293688"/>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2" name="Line 34">
              <a:extLst>
                <a:ext uri="{FF2B5EF4-FFF2-40B4-BE49-F238E27FC236}">
                  <a16:creationId xmlns:a16="http://schemas.microsoft.com/office/drawing/2014/main" id="{EED82E64-778E-4DBC-9E93-1D8A1515A3B7}"/>
                </a:ext>
              </a:extLst>
            </p:cNvPr>
            <p:cNvSpPr>
              <a:spLocks noChangeShapeType="1"/>
            </p:cNvSpPr>
            <p:nvPr/>
          </p:nvSpPr>
          <p:spPr bwMode="auto">
            <a:xfrm>
              <a:off x="7801630" y="1979613"/>
              <a:ext cx="2794000"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3" name="Rectangle 35">
              <a:extLst>
                <a:ext uri="{FF2B5EF4-FFF2-40B4-BE49-F238E27FC236}">
                  <a16:creationId xmlns:a16="http://schemas.microsoft.com/office/drawing/2014/main" id="{0F4D5178-81E2-402F-8D8E-152B3BC24398}"/>
                </a:ext>
              </a:extLst>
            </p:cNvPr>
            <p:cNvSpPr>
              <a:spLocks noChangeArrowheads="1"/>
            </p:cNvSpPr>
            <p:nvPr/>
          </p:nvSpPr>
          <p:spPr bwMode="auto">
            <a:xfrm>
              <a:off x="9133543" y="1905000"/>
              <a:ext cx="130175" cy="1508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Rectangle 36">
              <a:extLst>
                <a:ext uri="{FF2B5EF4-FFF2-40B4-BE49-F238E27FC236}">
                  <a16:creationId xmlns:a16="http://schemas.microsoft.com/office/drawing/2014/main" id="{6D815E53-596C-4065-9124-351EB680FD01}"/>
                </a:ext>
              </a:extLst>
            </p:cNvPr>
            <p:cNvSpPr>
              <a:spLocks noChangeArrowheads="1"/>
            </p:cNvSpPr>
            <p:nvPr/>
          </p:nvSpPr>
          <p:spPr bwMode="auto">
            <a:xfrm>
              <a:off x="9136718" y="1901825"/>
              <a:ext cx="19685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5" name="Rectangle 37">
              <a:extLst>
                <a:ext uri="{FF2B5EF4-FFF2-40B4-BE49-F238E27FC236}">
                  <a16:creationId xmlns:a16="http://schemas.microsoft.com/office/drawing/2014/main" id="{1EEA0552-B95E-41A5-910A-78D9063E3C4D}"/>
                </a:ext>
              </a:extLst>
            </p:cNvPr>
            <p:cNvSpPr>
              <a:spLocks noChangeArrowheads="1"/>
            </p:cNvSpPr>
            <p:nvPr/>
          </p:nvSpPr>
          <p:spPr bwMode="auto">
            <a:xfrm>
              <a:off x="6920568" y="1760538"/>
              <a:ext cx="881063" cy="441325"/>
            </a:xfrm>
            <a:prstGeom prst="rect">
              <a:avLst/>
            </a:prstGeom>
            <a:solidFill>
              <a:srgbClr val="B7DD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Rectangle 38">
              <a:extLst>
                <a:ext uri="{FF2B5EF4-FFF2-40B4-BE49-F238E27FC236}">
                  <a16:creationId xmlns:a16="http://schemas.microsoft.com/office/drawing/2014/main" id="{8B307CA7-20C9-445D-8712-789141DA8656}"/>
                </a:ext>
              </a:extLst>
            </p:cNvPr>
            <p:cNvSpPr>
              <a:spLocks noChangeArrowheads="1"/>
            </p:cNvSpPr>
            <p:nvPr/>
          </p:nvSpPr>
          <p:spPr bwMode="auto">
            <a:xfrm>
              <a:off x="6920568" y="1760538"/>
              <a:ext cx="881063" cy="441325"/>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7" name="Rectangle 39">
              <a:extLst>
                <a:ext uri="{FF2B5EF4-FFF2-40B4-BE49-F238E27FC236}">
                  <a16:creationId xmlns:a16="http://schemas.microsoft.com/office/drawing/2014/main" id="{93D167A8-C57F-416E-B89A-3412A6B78E1F}"/>
                </a:ext>
              </a:extLst>
            </p:cNvPr>
            <p:cNvSpPr>
              <a:spLocks noChangeArrowheads="1"/>
            </p:cNvSpPr>
            <p:nvPr/>
          </p:nvSpPr>
          <p:spPr bwMode="auto">
            <a:xfrm>
              <a:off x="6992005" y="1901825"/>
              <a:ext cx="804863"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UE Application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8" name="Line 40">
              <a:extLst>
                <a:ext uri="{FF2B5EF4-FFF2-40B4-BE49-F238E27FC236}">
                  <a16:creationId xmlns:a16="http://schemas.microsoft.com/office/drawing/2014/main" id="{211119E3-C535-41D4-A7A3-5D3688BBD4E8}"/>
                </a:ext>
              </a:extLst>
            </p:cNvPr>
            <p:cNvSpPr>
              <a:spLocks noChangeShapeType="1"/>
            </p:cNvSpPr>
            <p:nvPr/>
          </p:nvSpPr>
          <p:spPr bwMode="auto">
            <a:xfrm>
              <a:off x="7360305" y="2201863"/>
              <a:ext cx="0" cy="1849438"/>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 name="Rectangle 41">
              <a:extLst>
                <a:ext uri="{FF2B5EF4-FFF2-40B4-BE49-F238E27FC236}">
                  <a16:creationId xmlns:a16="http://schemas.microsoft.com/office/drawing/2014/main" id="{182D3948-4C66-401B-A55F-08DF1E3DF012}"/>
                </a:ext>
              </a:extLst>
            </p:cNvPr>
            <p:cNvSpPr>
              <a:spLocks noChangeArrowheads="1"/>
            </p:cNvSpPr>
            <p:nvPr/>
          </p:nvSpPr>
          <p:spPr bwMode="auto">
            <a:xfrm>
              <a:off x="7295218" y="3051175"/>
              <a:ext cx="131763" cy="149225"/>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42">
              <a:extLst>
                <a:ext uri="{FF2B5EF4-FFF2-40B4-BE49-F238E27FC236}">
                  <a16:creationId xmlns:a16="http://schemas.microsoft.com/office/drawing/2014/main" id="{7F9819CC-0235-4B2A-8FC8-093A38DAA0EB}"/>
                </a:ext>
              </a:extLst>
            </p:cNvPr>
            <p:cNvSpPr>
              <a:spLocks noChangeArrowheads="1"/>
            </p:cNvSpPr>
            <p:nvPr/>
          </p:nvSpPr>
          <p:spPr bwMode="auto">
            <a:xfrm>
              <a:off x="7298393" y="3046413"/>
              <a:ext cx="19685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R7</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1" name="Rectangle 43">
              <a:extLst>
                <a:ext uri="{FF2B5EF4-FFF2-40B4-BE49-F238E27FC236}">
                  <a16:creationId xmlns:a16="http://schemas.microsoft.com/office/drawing/2014/main" id="{3ACDCD3C-1C86-4B87-B8B0-1D5E81D40870}"/>
                </a:ext>
              </a:extLst>
            </p:cNvPr>
            <p:cNvSpPr>
              <a:spLocks noChangeArrowheads="1"/>
            </p:cNvSpPr>
            <p:nvPr/>
          </p:nvSpPr>
          <p:spPr bwMode="auto">
            <a:xfrm>
              <a:off x="8684280" y="6024563"/>
              <a:ext cx="588963" cy="439738"/>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Rectangle 44">
              <a:extLst>
                <a:ext uri="{FF2B5EF4-FFF2-40B4-BE49-F238E27FC236}">
                  <a16:creationId xmlns:a16="http://schemas.microsoft.com/office/drawing/2014/main" id="{8CD62D46-93B1-4727-BFF5-E7A8045A4C55}"/>
                </a:ext>
              </a:extLst>
            </p:cNvPr>
            <p:cNvSpPr>
              <a:spLocks noChangeArrowheads="1"/>
            </p:cNvSpPr>
            <p:nvPr/>
          </p:nvSpPr>
          <p:spPr bwMode="auto">
            <a:xfrm>
              <a:off x="8684280" y="6024563"/>
              <a:ext cx="588963" cy="439738"/>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3" name="Rectangle 45">
              <a:extLst>
                <a:ext uri="{FF2B5EF4-FFF2-40B4-BE49-F238E27FC236}">
                  <a16:creationId xmlns:a16="http://schemas.microsoft.com/office/drawing/2014/main" id="{1FDE89B2-3BD5-4E3E-8756-8927C9464D4E}"/>
                </a:ext>
              </a:extLst>
            </p:cNvPr>
            <p:cNvSpPr>
              <a:spLocks noChangeArrowheads="1"/>
            </p:cNvSpPr>
            <p:nvPr/>
          </p:nvSpPr>
          <p:spPr bwMode="auto">
            <a:xfrm>
              <a:off x="8782705" y="6165850"/>
              <a:ext cx="461963"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NWDAF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4" name="Line 46">
              <a:extLst>
                <a:ext uri="{FF2B5EF4-FFF2-40B4-BE49-F238E27FC236}">
                  <a16:creationId xmlns:a16="http://schemas.microsoft.com/office/drawing/2014/main" id="{63127289-B465-4C5F-9FFF-7779ED35B1D2}"/>
                </a:ext>
              </a:extLst>
            </p:cNvPr>
            <p:cNvSpPr>
              <a:spLocks noChangeShapeType="1"/>
            </p:cNvSpPr>
            <p:nvPr/>
          </p:nvSpPr>
          <p:spPr bwMode="auto">
            <a:xfrm>
              <a:off x="8977968" y="5729288"/>
              <a:ext cx="0" cy="295275"/>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5" name="Rectangle 47">
              <a:extLst>
                <a:ext uri="{FF2B5EF4-FFF2-40B4-BE49-F238E27FC236}">
                  <a16:creationId xmlns:a16="http://schemas.microsoft.com/office/drawing/2014/main" id="{C16D400F-BD39-444B-843F-9F5A5599DEC1}"/>
                </a:ext>
              </a:extLst>
            </p:cNvPr>
            <p:cNvSpPr>
              <a:spLocks noChangeArrowheads="1"/>
            </p:cNvSpPr>
            <p:nvPr/>
          </p:nvSpPr>
          <p:spPr bwMode="auto">
            <a:xfrm>
              <a:off x="8912880" y="5802313"/>
              <a:ext cx="130175" cy="1492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Rectangle 48">
              <a:extLst>
                <a:ext uri="{FF2B5EF4-FFF2-40B4-BE49-F238E27FC236}">
                  <a16:creationId xmlns:a16="http://schemas.microsoft.com/office/drawing/2014/main" id="{FA09F1E3-2252-48E2-9E4B-0AC977372D03}"/>
                </a:ext>
              </a:extLst>
            </p:cNvPr>
            <p:cNvSpPr>
              <a:spLocks noChangeArrowheads="1"/>
            </p:cNvSpPr>
            <p:nvPr/>
          </p:nvSpPr>
          <p:spPr bwMode="auto">
            <a:xfrm>
              <a:off x="8916055" y="5797550"/>
              <a:ext cx="19685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7" name="Rectangle 49">
              <a:extLst>
                <a:ext uri="{FF2B5EF4-FFF2-40B4-BE49-F238E27FC236}">
                  <a16:creationId xmlns:a16="http://schemas.microsoft.com/office/drawing/2014/main" id="{776D592E-9698-499F-A5CD-64052AEFE465}"/>
                </a:ext>
              </a:extLst>
            </p:cNvPr>
            <p:cNvSpPr>
              <a:spLocks noChangeArrowheads="1"/>
            </p:cNvSpPr>
            <p:nvPr/>
          </p:nvSpPr>
          <p:spPr bwMode="auto">
            <a:xfrm>
              <a:off x="9712980" y="4848225"/>
              <a:ext cx="588963" cy="439738"/>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50">
              <a:extLst>
                <a:ext uri="{FF2B5EF4-FFF2-40B4-BE49-F238E27FC236}">
                  <a16:creationId xmlns:a16="http://schemas.microsoft.com/office/drawing/2014/main" id="{311E28AF-7D2A-4293-AA69-AEAD57CFEDDB}"/>
                </a:ext>
              </a:extLst>
            </p:cNvPr>
            <p:cNvSpPr>
              <a:spLocks noEditPoints="1"/>
            </p:cNvSpPr>
            <p:nvPr/>
          </p:nvSpPr>
          <p:spPr bwMode="auto">
            <a:xfrm>
              <a:off x="9709805" y="4843463"/>
              <a:ext cx="595313" cy="449263"/>
            </a:xfrm>
            <a:custGeom>
              <a:avLst/>
              <a:gdLst>
                <a:gd name="T0" fmla="*/ 12 w 1839"/>
                <a:gd name="T1" fmla="*/ 216 h 1385"/>
                <a:gd name="T2" fmla="*/ 12 w 1839"/>
                <a:gd name="T3" fmla="*/ 24 h 1385"/>
                <a:gd name="T4" fmla="*/ 24 w 1839"/>
                <a:gd name="T5" fmla="*/ 492 h 1385"/>
                <a:gd name="T6" fmla="*/ 0 w 1839"/>
                <a:gd name="T7" fmla="*/ 324 h 1385"/>
                <a:gd name="T8" fmla="*/ 24 w 1839"/>
                <a:gd name="T9" fmla="*/ 612 h 1385"/>
                <a:gd name="T10" fmla="*/ 0 w 1839"/>
                <a:gd name="T11" fmla="*/ 780 h 1385"/>
                <a:gd name="T12" fmla="*/ 24 w 1839"/>
                <a:gd name="T13" fmla="*/ 612 h 1385"/>
                <a:gd name="T14" fmla="*/ 12 w 1839"/>
                <a:gd name="T15" fmla="*/ 1080 h 1385"/>
                <a:gd name="T16" fmla="*/ 12 w 1839"/>
                <a:gd name="T17" fmla="*/ 888 h 1385"/>
                <a:gd name="T18" fmla="*/ 24 w 1839"/>
                <a:gd name="T19" fmla="*/ 1356 h 1385"/>
                <a:gd name="T20" fmla="*/ 0 w 1839"/>
                <a:gd name="T21" fmla="*/ 1188 h 1385"/>
                <a:gd name="T22" fmla="*/ 116 w 1839"/>
                <a:gd name="T23" fmla="*/ 1361 h 1385"/>
                <a:gd name="T24" fmla="*/ 284 w 1839"/>
                <a:gd name="T25" fmla="*/ 1385 h 1385"/>
                <a:gd name="T26" fmla="*/ 116 w 1839"/>
                <a:gd name="T27" fmla="*/ 1361 h 1385"/>
                <a:gd name="T28" fmla="*/ 584 w 1839"/>
                <a:gd name="T29" fmla="*/ 1373 h 1385"/>
                <a:gd name="T30" fmla="*/ 392 w 1839"/>
                <a:gd name="T31" fmla="*/ 1373 h 1385"/>
                <a:gd name="T32" fmla="*/ 860 w 1839"/>
                <a:gd name="T33" fmla="*/ 1361 h 1385"/>
                <a:gd name="T34" fmla="*/ 692 w 1839"/>
                <a:gd name="T35" fmla="*/ 1385 h 1385"/>
                <a:gd name="T36" fmla="*/ 980 w 1839"/>
                <a:gd name="T37" fmla="*/ 1361 h 1385"/>
                <a:gd name="T38" fmla="*/ 1148 w 1839"/>
                <a:gd name="T39" fmla="*/ 1385 h 1385"/>
                <a:gd name="T40" fmla="*/ 980 w 1839"/>
                <a:gd name="T41" fmla="*/ 1361 h 1385"/>
                <a:gd name="T42" fmla="*/ 1448 w 1839"/>
                <a:gd name="T43" fmla="*/ 1373 h 1385"/>
                <a:gd name="T44" fmla="*/ 1256 w 1839"/>
                <a:gd name="T45" fmla="*/ 1373 h 1385"/>
                <a:gd name="T46" fmla="*/ 1724 w 1839"/>
                <a:gd name="T47" fmla="*/ 1361 h 1385"/>
                <a:gd name="T48" fmla="*/ 1556 w 1839"/>
                <a:gd name="T49" fmla="*/ 1385 h 1385"/>
                <a:gd name="T50" fmla="*/ 1815 w 1839"/>
                <a:gd name="T51" fmla="*/ 1356 h 1385"/>
                <a:gd name="T52" fmla="*/ 1839 w 1839"/>
                <a:gd name="T53" fmla="*/ 1188 h 1385"/>
                <a:gd name="T54" fmla="*/ 1815 w 1839"/>
                <a:gd name="T55" fmla="*/ 1356 h 1385"/>
                <a:gd name="T56" fmla="*/ 1827 w 1839"/>
                <a:gd name="T57" fmla="*/ 888 h 1385"/>
                <a:gd name="T58" fmla="*/ 1827 w 1839"/>
                <a:gd name="T59" fmla="*/ 1080 h 1385"/>
                <a:gd name="T60" fmla="*/ 1815 w 1839"/>
                <a:gd name="T61" fmla="*/ 612 h 1385"/>
                <a:gd name="T62" fmla="*/ 1839 w 1839"/>
                <a:gd name="T63" fmla="*/ 780 h 1385"/>
                <a:gd name="T64" fmla="*/ 1815 w 1839"/>
                <a:gd name="T65" fmla="*/ 492 h 1385"/>
                <a:gd name="T66" fmla="*/ 1839 w 1839"/>
                <a:gd name="T67" fmla="*/ 324 h 1385"/>
                <a:gd name="T68" fmla="*/ 1815 w 1839"/>
                <a:gd name="T69" fmla="*/ 492 h 1385"/>
                <a:gd name="T70" fmla="*/ 1827 w 1839"/>
                <a:gd name="T71" fmla="*/ 24 h 1385"/>
                <a:gd name="T72" fmla="*/ 1827 w 1839"/>
                <a:gd name="T73" fmla="*/ 216 h 1385"/>
                <a:gd name="T74" fmla="*/ 1562 w 1839"/>
                <a:gd name="T75" fmla="*/ 24 h 1385"/>
                <a:gd name="T76" fmla="*/ 1730 w 1839"/>
                <a:gd name="T77" fmla="*/ 0 h 1385"/>
                <a:gd name="T78" fmla="*/ 1442 w 1839"/>
                <a:gd name="T79" fmla="*/ 24 h 1385"/>
                <a:gd name="T80" fmla="*/ 1274 w 1839"/>
                <a:gd name="T81" fmla="*/ 0 h 1385"/>
                <a:gd name="T82" fmla="*/ 1442 w 1839"/>
                <a:gd name="T83" fmla="*/ 24 h 1385"/>
                <a:gd name="T84" fmla="*/ 974 w 1839"/>
                <a:gd name="T85" fmla="*/ 12 h 1385"/>
                <a:gd name="T86" fmla="*/ 1166 w 1839"/>
                <a:gd name="T87" fmla="*/ 12 h 1385"/>
                <a:gd name="T88" fmla="*/ 698 w 1839"/>
                <a:gd name="T89" fmla="*/ 24 h 1385"/>
                <a:gd name="T90" fmla="*/ 866 w 1839"/>
                <a:gd name="T91" fmla="*/ 0 h 1385"/>
                <a:gd name="T92" fmla="*/ 578 w 1839"/>
                <a:gd name="T93" fmla="*/ 24 h 1385"/>
                <a:gd name="T94" fmla="*/ 410 w 1839"/>
                <a:gd name="T95" fmla="*/ 0 h 1385"/>
                <a:gd name="T96" fmla="*/ 578 w 1839"/>
                <a:gd name="T97" fmla="*/ 24 h 1385"/>
                <a:gd name="T98" fmla="*/ 110 w 1839"/>
                <a:gd name="T99" fmla="*/ 12 h 1385"/>
                <a:gd name="T100" fmla="*/ 302 w 1839"/>
                <a:gd name="T101" fmla="*/ 12 h 1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39" h="1385">
                  <a:moveTo>
                    <a:pt x="24" y="36"/>
                  </a:moveTo>
                  <a:lnTo>
                    <a:pt x="24" y="204"/>
                  </a:lnTo>
                  <a:cubicBezTo>
                    <a:pt x="24" y="211"/>
                    <a:pt x="19" y="216"/>
                    <a:pt x="12" y="216"/>
                  </a:cubicBezTo>
                  <a:cubicBezTo>
                    <a:pt x="6" y="216"/>
                    <a:pt x="0" y="211"/>
                    <a:pt x="0" y="204"/>
                  </a:cubicBezTo>
                  <a:lnTo>
                    <a:pt x="0" y="36"/>
                  </a:lnTo>
                  <a:cubicBezTo>
                    <a:pt x="0" y="30"/>
                    <a:pt x="6" y="24"/>
                    <a:pt x="12" y="24"/>
                  </a:cubicBezTo>
                  <a:cubicBezTo>
                    <a:pt x="19" y="24"/>
                    <a:pt x="24" y="30"/>
                    <a:pt x="24" y="36"/>
                  </a:cubicBezTo>
                  <a:close/>
                  <a:moveTo>
                    <a:pt x="24" y="324"/>
                  </a:moveTo>
                  <a:lnTo>
                    <a:pt x="24" y="492"/>
                  </a:lnTo>
                  <a:cubicBezTo>
                    <a:pt x="24" y="499"/>
                    <a:pt x="19" y="504"/>
                    <a:pt x="12" y="504"/>
                  </a:cubicBezTo>
                  <a:cubicBezTo>
                    <a:pt x="6" y="504"/>
                    <a:pt x="0" y="499"/>
                    <a:pt x="0" y="492"/>
                  </a:cubicBezTo>
                  <a:lnTo>
                    <a:pt x="0" y="324"/>
                  </a:lnTo>
                  <a:cubicBezTo>
                    <a:pt x="0" y="318"/>
                    <a:pt x="6" y="312"/>
                    <a:pt x="12" y="312"/>
                  </a:cubicBezTo>
                  <a:cubicBezTo>
                    <a:pt x="19" y="312"/>
                    <a:pt x="24" y="318"/>
                    <a:pt x="24" y="324"/>
                  </a:cubicBezTo>
                  <a:close/>
                  <a:moveTo>
                    <a:pt x="24" y="612"/>
                  </a:moveTo>
                  <a:lnTo>
                    <a:pt x="24" y="780"/>
                  </a:lnTo>
                  <a:cubicBezTo>
                    <a:pt x="24" y="787"/>
                    <a:pt x="19" y="792"/>
                    <a:pt x="12" y="792"/>
                  </a:cubicBezTo>
                  <a:cubicBezTo>
                    <a:pt x="6" y="792"/>
                    <a:pt x="0" y="787"/>
                    <a:pt x="0" y="780"/>
                  </a:cubicBezTo>
                  <a:lnTo>
                    <a:pt x="0" y="612"/>
                  </a:lnTo>
                  <a:cubicBezTo>
                    <a:pt x="0" y="606"/>
                    <a:pt x="6" y="600"/>
                    <a:pt x="12" y="600"/>
                  </a:cubicBezTo>
                  <a:cubicBezTo>
                    <a:pt x="19" y="600"/>
                    <a:pt x="24" y="606"/>
                    <a:pt x="24" y="612"/>
                  </a:cubicBezTo>
                  <a:close/>
                  <a:moveTo>
                    <a:pt x="24" y="900"/>
                  </a:moveTo>
                  <a:lnTo>
                    <a:pt x="24" y="1068"/>
                  </a:lnTo>
                  <a:cubicBezTo>
                    <a:pt x="24" y="1075"/>
                    <a:pt x="19" y="1080"/>
                    <a:pt x="12" y="1080"/>
                  </a:cubicBezTo>
                  <a:cubicBezTo>
                    <a:pt x="6" y="1080"/>
                    <a:pt x="0" y="1075"/>
                    <a:pt x="0" y="1068"/>
                  </a:cubicBezTo>
                  <a:lnTo>
                    <a:pt x="0" y="900"/>
                  </a:lnTo>
                  <a:cubicBezTo>
                    <a:pt x="0" y="894"/>
                    <a:pt x="6" y="888"/>
                    <a:pt x="12" y="888"/>
                  </a:cubicBezTo>
                  <a:cubicBezTo>
                    <a:pt x="19" y="888"/>
                    <a:pt x="24" y="894"/>
                    <a:pt x="24" y="900"/>
                  </a:cubicBezTo>
                  <a:close/>
                  <a:moveTo>
                    <a:pt x="24" y="1188"/>
                  </a:moveTo>
                  <a:lnTo>
                    <a:pt x="24" y="1356"/>
                  </a:lnTo>
                  <a:cubicBezTo>
                    <a:pt x="24" y="1363"/>
                    <a:pt x="19" y="1368"/>
                    <a:pt x="12" y="1368"/>
                  </a:cubicBezTo>
                  <a:cubicBezTo>
                    <a:pt x="6" y="1368"/>
                    <a:pt x="0" y="1363"/>
                    <a:pt x="0" y="1356"/>
                  </a:cubicBezTo>
                  <a:lnTo>
                    <a:pt x="0" y="1188"/>
                  </a:lnTo>
                  <a:cubicBezTo>
                    <a:pt x="0" y="1182"/>
                    <a:pt x="6" y="1176"/>
                    <a:pt x="12" y="1176"/>
                  </a:cubicBezTo>
                  <a:cubicBezTo>
                    <a:pt x="19" y="1176"/>
                    <a:pt x="24" y="1182"/>
                    <a:pt x="24" y="1188"/>
                  </a:cubicBezTo>
                  <a:close/>
                  <a:moveTo>
                    <a:pt x="116" y="1361"/>
                  </a:moveTo>
                  <a:lnTo>
                    <a:pt x="284" y="1361"/>
                  </a:lnTo>
                  <a:cubicBezTo>
                    <a:pt x="290" y="1361"/>
                    <a:pt x="296" y="1366"/>
                    <a:pt x="296" y="1373"/>
                  </a:cubicBezTo>
                  <a:cubicBezTo>
                    <a:pt x="296" y="1380"/>
                    <a:pt x="290" y="1385"/>
                    <a:pt x="284" y="1385"/>
                  </a:cubicBezTo>
                  <a:lnTo>
                    <a:pt x="116" y="1385"/>
                  </a:lnTo>
                  <a:cubicBezTo>
                    <a:pt x="109" y="1385"/>
                    <a:pt x="104" y="1380"/>
                    <a:pt x="104" y="1373"/>
                  </a:cubicBezTo>
                  <a:cubicBezTo>
                    <a:pt x="104" y="1366"/>
                    <a:pt x="109" y="1361"/>
                    <a:pt x="116" y="1361"/>
                  </a:cubicBezTo>
                  <a:close/>
                  <a:moveTo>
                    <a:pt x="404" y="1361"/>
                  </a:moveTo>
                  <a:lnTo>
                    <a:pt x="572" y="1361"/>
                  </a:lnTo>
                  <a:cubicBezTo>
                    <a:pt x="578" y="1361"/>
                    <a:pt x="584" y="1366"/>
                    <a:pt x="584" y="1373"/>
                  </a:cubicBezTo>
                  <a:cubicBezTo>
                    <a:pt x="584" y="1380"/>
                    <a:pt x="578" y="1385"/>
                    <a:pt x="572" y="1385"/>
                  </a:cubicBezTo>
                  <a:lnTo>
                    <a:pt x="404" y="1385"/>
                  </a:lnTo>
                  <a:cubicBezTo>
                    <a:pt x="397" y="1385"/>
                    <a:pt x="392" y="1380"/>
                    <a:pt x="392" y="1373"/>
                  </a:cubicBezTo>
                  <a:cubicBezTo>
                    <a:pt x="392" y="1366"/>
                    <a:pt x="397" y="1361"/>
                    <a:pt x="404" y="1361"/>
                  </a:cubicBezTo>
                  <a:close/>
                  <a:moveTo>
                    <a:pt x="692" y="1361"/>
                  </a:moveTo>
                  <a:lnTo>
                    <a:pt x="860" y="1361"/>
                  </a:lnTo>
                  <a:cubicBezTo>
                    <a:pt x="866" y="1361"/>
                    <a:pt x="872" y="1366"/>
                    <a:pt x="872" y="1373"/>
                  </a:cubicBezTo>
                  <a:cubicBezTo>
                    <a:pt x="872" y="1380"/>
                    <a:pt x="866" y="1385"/>
                    <a:pt x="860" y="1385"/>
                  </a:cubicBezTo>
                  <a:lnTo>
                    <a:pt x="692" y="1385"/>
                  </a:lnTo>
                  <a:cubicBezTo>
                    <a:pt x="685" y="1385"/>
                    <a:pt x="680" y="1380"/>
                    <a:pt x="680" y="1373"/>
                  </a:cubicBezTo>
                  <a:cubicBezTo>
                    <a:pt x="680" y="1366"/>
                    <a:pt x="685" y="1361"/>
                    <a:pt x="692" y="1361"/>
                  </a:cubicBezTo>
                  <a:close/>
                  <a:moveTo>
                    <a:pt x="980" y="1361"/>
                  </a:moveTo>
                  <a:lnTo>
                    <a:pt x="1148" y="1361"/>
                  </a:lnTo>
                  <a:cubicBezTo>
                    <a:pt x="1154" y="1361"/>
                    <a:pt x="1160" y="1366"/>
                    <a:pt x="1160" y="1373"/>
                  </a:cubicBezTo>
                  <a:cubicBezTo>
                    <a:pt x="1160" y="1380"/>
                    <a:pt x="1154" y="1385"/>
                    <a:pt x="1148" y="1385"/>
                  </a:cubicBezTo>
                  <a:lnTo>
                    <a:pt x="980" y="1385"/>
                  </a:lnTo>
                  <a:cubicBezTo>
                    <a:pt x="973" y="1385"/>
                    <a:pt x="968" y="1380"/>
                    <a:pt x="968" y="1373"/>
                  </a:cubicBezTo>
                  <a:cubicBezTo>
                    <a:pt x="968" y="1366"/>
                    <a:pt x="973" y="1361"/>
                    <a:pt x="980" y="1361"/>
                  </a:cubicBezTo>
                  <a:close/>
                  <a:moveTo>
                    <a:pt x="1268" y="1361"/>
                  </a:moveTo>
                  <a:lnTo>
                    <a:pt x="1436" y="1361"/>
                  </a:lnTo>
                  <a:cubicBezTo>
                    <a:pt x="1442" y="1361"/>
                    <a:pt x="1448" y="1366"/>
                    <a:pt x="1448" y="1373"/>
                  </a:cubicBezTo>
                  <a:cubicBezTo>
                    <a:pt x="1448" y="1380"/>
                    <a:pt x="1442" y="1385"/>
                    <a:pt x="1436" y="1385"/>
                  </a:cubicBezTo>
                  <a:lnTo>
                    <a:pt x="1268" y="1385"/>
                  </a:lnTo>
                  <a:cubicBezTo>
                    <a:pt x="1261" y="1385"/>
                    <a:pt x="1256" y="1380"/>
                    <a:pt x="1256" y="1373"/>
                  </a:cubicBezTo>
                  <a:cubicBezTo>
                    <a:pt x="1256" y="1366"/>
                    <a:pt x="1261" y="1361"/>
                    <a:pt x="1268" y="1361"/>
                  </a:cubicBezTo>
                  <a:close/>
                  <a:moveTo>
                    <a:pt x="1556" y="1361"/>
                  </a:moveTo>
                  <a:lnTo>
                    <a:pt x="1724" y="1361"/>
                  </a:lnTo>
                  <a:cubicBezTo>
                    <a:pt x="1730" y="1361"/>
                    <a:pt x="1736" y="1366"/>
                    <a:pt x="1736" y="1373"/>
                  </a:cubicBezTo>
                  <a:cubicBezTo>
                    <a:pt x="1736" y="1380"/>
                    <a:pt x="1730" y="1385"/>
                    <a:pt x="1724" y="1385"/>
                  </a:cubicBezTo>
                  <a:lnTo>
                    <a:pt x="1556" y="1385"/>
                  </a:lnTo>
                  <a:cubicBezTo>
                    <a:pt x="1549" y="1385"/>
                    <a:pt x="1544" y="1380"/>
                    <a:pt x="1544" y="1373"/>
                  </a:cubicBezTo>
                  <a:cubicBezTo>
                    <a:pt x="1544" y="1366"/>
                    <a:pt x="1549" y="1361"/>
                    <a:pt x="1556" y="1361"/>
                  </a:cubicBezTo>
                  <a:close/>
                  <a:moveTo>
                    <a:pt x="1815" y="1356"/>
                  </a:moveTo>
                  <a:lnTo>
                    <a:pt x="1815" y="1188"/>
                  </a:lnTo>
                  <a:cubicBezTo>
                    <a:pt x="1815" y="1181"/>
                    <a:pt x="1820" y="1176"/>
                    <a:pt x="1827" y="1176"/>
                  </a:cubicBezTo>
                  <a:cubicBezTo>
                    <a:pt x="1833" y="1176"/>
                    <a:pt x="1839" y="1181"/>
                    <a:pt x="1839" y="1188"/>
                  </a:cubicBezTo>
                  <a:lnTo>
                    <a:pt x="1839" y="1356"/>
                  </a:lnTo>
                  <a:cubicBezTo>
                    <a:pt x="1839" y="1362"/>
                    <a:pt x="1833" y="1368"/>
                    <a:pt x="1827" y="1368"/>
                  </a:cubicBezTo>
                  <a:cubicBezTo>
                    <a:pt x="1820" y="1368"/>
                    <a:pt x="1815" y="1362"/>
                    <a:pt x="1815" y="1356"/>
                  </a:cubicBezTo>
                  <a:close/>
                  <a:moveTo>
                    <a:pt x="1815" y="1068"/>
                  </a:moveTo>
                  <a:lnTo>
                    <a:pt x="1815" y="900"/>
                  </a:lnTo>
                  <a:cubicBezTo>
                    <a:pt x="1815" y="893"/>
                    <a:pt x="1820" y="888"/>
                    <a:pt x="1827" y="888"/>
                  </a:cubicBezTo>
                  <a:cubicBezTo>
                    <a:pt x="1833" y="888"/>
                    <a:pt x="1839" y="893"/>
                    <a:pt x="1839" y="900"/>
                  </a:cubicBezTo>
                  <a:lnTo>
                    <a:pt x="1839" y="1068"/>
                  </a:lnTo>
                  <a:cubicBezTo>
                    <a:pt x="1839" y="1074"/>
                    <a:pt x="1833" y="1080"/>
                    <a:pt x="1827" y="1080"/>
                  </a:cubicBezTo>
                  <a:cubicBezTo>
                    <a:pt x="1820" y="1080"/>
                    <a:pt x="1815" y="1074"/>
                    <a:pt x="1815" y="1068"/>
                  </a:cubicBezTo>
                  <a:close/>
                  <a:moveTo>
                    <a:pt x="1815" y="780"/>
                  </a:moveTo>
                  <a:lnTo>
                    <a:pt x="1815" y="612"/>
                  </a:lnTo>
                  <a:cubicBezTo>
                    <a:pt x="1815" y="605"/>
                    <a:pt x="1820" y="600"/>
                    <a:pt x="1827" y="600"/>
                  </a:cubicBezTo>
                  <a:cubicBezTo>
                    <a:pt x="1833" y="600"/>
                    <a:pt x="1839" y="605"/>
                    <a:pt x="1839" y="612"/>
                  </a:cubicBezTo>
                  <a:lnTo>
                    <a:pt x="1839" y="780"/>
                  </a:lnTo>
                  <a:cubicBezTo>
                    <a:pt x="1839" y="786"/>
                    <a:pt x="1833" y="792"/>
                    <a:pt x="1827" y="792"/>
                  </a:cubicBezTo>
                  <a:cubicBezTo>
                    <a:pt x="1820" y="792"/>
                    <a:pt x="1815" y="786"/>
                    <a:pt x="1815" y="780"/>
                  </a:cubicBezTo>
                  <a:close/>
                  <a:moveTo>
                    <a:pt x="1815" y="492"/>
                  </a:moveTo>
                  <a:lnTo>
                    <a:pt x="1815" y="324"/>
                  </a:lnTo>
                  <a:cubicBezTo>
                    <a:pt x="1815" y="317"/>
                    <a:pt x="1820" y="312"/>
                    <a:pt x="1827" y="312"/>
                  </a:cubicBezTo>
                  <a:cubicBezTo>
                    <a:pt x="1833" y="312"/>
                    <a:pt x="1839" y="317"/>
                    <a:pt x="1839" y="324"/>
                  </a:cubicBezTo>
                  <a:lnTo>
                    <a:pt x="1839" y="492"/>
                  </a:lnTo>
                  <a:cubicBezTo>
                    <a:pt x="1839" y="498"/>
                    <a:pt x="1833" y="504"/>
                    <a:pt x="1827" y="504"/>
                  </a:cubicBezTo>
                  <a:cubicBezTo>
                    <a:pt x="1820" y="504"/>
                    <a:pt x="1815" y="498"/>
                    <a:pt x="1815" y="492"/>
                  </a:cubicBezTo>
                  <a:close/>
                  <a:moveTo>
                    <a:pt x="1815" y="204"/>
                  </a:moveTo>
                  <a:lnTo>
                    <a:pt x="1815" y="36"/>
                  </a:lnTo>
                  <a:cubicBezTo>
                    <a:pt x="1815" y="29"/>
                    <a:pt x="1820" y="24"/>
                    <a:pt x="1827" y="24"/>
                  </a:cubicBezTo>
                  <a:cubicBezTo>
                    <a:pt x="1833" y="24"/>
                    <a:pt x="1839" y="29"/>
                    <a:pt x="1839" y="36"/>
                  </a:cubicBezTo>
                  <a:lnTo>
                    <a:pt x="1839" y="204"/>
                  </a:lnTo>
                  <a:cubicBezTo>
                    <a:pt x="1839" y="210"/>
                    <a:pt x="1833" y="216"/>
                    <a:pt x="1827" y="216"/>
                  </a:cubicBezTo>
                  <a:cubicBezTo>
                    <a:pt x="1820" y="216"/>
                    <a:pt x="1815" y="210"/>
                    <a:pt x="1815" y="204"/>
                  </a:cubicBezTo>
                  <a:close/>
                  <a:moveTo>
                    <a:pt x="1730" y="24"/>
                  </a:moveTo>
                  <a:lnTo>
                    <a:pt x="1562" y="24"/>
                  </a:lnTo>
                  <a:cubicBezTo>
                    <a:pt x="1555" y="24"/>
                    <a:pt x="1550" y="19"/>
                    <a:pt x="1550" y="12"/>
                  </a:cubicBezTo>
                  <a:cubicBezTo>
                    <a:pt x="1550" y="6"/>
                    <a:pt x="1555" y="0"/>
                    <a:pt x="1562" y="0"/>
                  </a:cubicBezTo>
                  <a:lnTo>
                    <a:pt x="1730" y="0"/>
                  </a:lnTo>
                  <a:cubicBezTo>
                    <a:pt x="1737" y="0"/>
                    <a:pt x="1742" y="6"/>
                    <a:pt x="1742" y="12"/>
                  </a:cubicBezTo>
                  <a:cubicBezTo>
                    <a:pt x="1742" y="19"/>
                    <a:pt x="1737" y="24"/>
                    <a:pt x="1730" y="24"/>
                  </a:cubicBezTo>
                  <a:close/>
                  <a:moveTo>
                    <a:pt x="1442" y="24"/>
                  </a:moveTo>
                  <a:lnTo>
                    <a:pt x="1274" y="24"/>
                  </a:lnTo>
                  <a:cubicBezTo>
                    <a:pt x="1267" y="24"/>
                    <a:pt x="1262" y="19"/>
                    <a:pt x="1262" y="12"/>
                  </a:cubicBezTo>
                  <a:cubicBezTo>
                    <a:pt x="1262" y="6"/>
                    <a:pt x="1267" y="0"/>
                    <a:pt x="1274" y="0"/>
                  </a:cubicBezTo>
                  <a:lnTo>
                    <a:pt x="1442" y="0"/>
                  </a:lnTo>
                  <a:cubicBezTo>
                    <a:pt x="1449" y="0"/>
                    <a:pt x="1454" y="6"/>
                    <a:pt x="1454" y="12"/>
                  </a:cubicBezTo>
                  <a:cubicBezTo>
                    <a:pt x="1454" y="19"/>
                    <a:pt x="1449" y="24"/>
                    <a:pt x="1442" y="24"/>
                  </a:cubicBezTo>
                  <a:close/>
                  <a:moveTo>
                    <a:pt x="1154" y="24"/>
                  </a:moveTo>
                  <a:lnTo>
                    <a:pt x="986" y="24"/>
                  </a:lnTo>
                  <a:cubicBezTo>
                    <a:pt x="979" y="24"/>
                    <a:pt x="974" y="19"/>
                    <a:pt x="974" y="12"/>
                  </a:cubicBezTo>
                  <a:cubicBezTo>
                    <a:pt x="974" y="6"/>
                    <a:pt x="979" y="0"/>
                    <a:pt x="986" y="0"/>
                  </a:cubicBezTo>
                  <a:lnTo>
                    <a:pt x="1154" y="0"/>
                  </a:lnTo>
                  <a:cubicBezTo>
                    <a:pt x="1161" y="0"/>
                    <a:pt x="1166" y="6"/>
                    <a:pt x="1166" y="12"/>
                  </a:cubicBezTo>
                  <a:cubicBezTo>
                    <a:pt x="1166" y="19"/>
                    <a:pt x="1161" y="24"/>
                    <a:pt x="1154" y="24"/>
                  </a:cubicBezTo>
                  <a:close/>
                  <a:moveTo>
                    <a:pt x="866" y="24"/>
                  </a:moveTo>
                  <a:lnTo>
                    <a:pt x="698" y="24"/>
                  </a:lnTo>
                  <a:cubicBezTo>
                    <a:pt x="691" y="24"/>
                    <a:pt x="686" y="19"/>
                    <a:pt x="686" y="12"/>
                  </a:cubicBezTo>
                  <a:cubicBezTo>
                    <a:pt x="686" y="6"/>
                    <a:pt x="691" y="0"/>
                    <a:pt x="698" y="0"/>
                  </a:cubicBezTo>
                  <a:lnTo>
                    <a:pt x="866" y="0"/>
                  </a:lnTo>
                  <a:cubicBezTo>
                    <a:pt x="873" y="0"/>
                    <a:pt x="878" y="6"/>
                    <a:pt x="878" y="12"/>
                  </a:cubicBezTo>
                  <a:cubicBezTo>
                    <a:pt x="878" y="19"/>
                    <a:pt x="873" y="24"/>
                    <a:pt x="866" y="24"/>
                  </a:cubicBezTo>
                  <a:close/>
                  <a:moveTo>
                    <a:pt x="578" y="24"/>
                  </a:moveTo>
                  <a:lnTo>
                    <a:pt x="410" y="24"/>
                  </a:lnTo>
                  <a:cubicBezTo>
                    <a:pt x="403" y="24"/>
                    <a:pt x="398" y="19"/>
                    <a:pt x="398" y="12"/>
                  </a:cubicBezTo>
                  <a:cubicBezTo>
                    <a:pt x="398" y="6"/>
                    <a:pt x="403" y="0"/>
                    <a:pt x="410" y="0"/>
                  </a:cubicBezTo>
                  <a:lnTo>
                    <a:pt x="578" y="0"/>
                  </a:lnTo>
                  <a:cubicBezTo>
                    <a:pt x="585" y="0"/>
                    <a:pt x="590" y="6"/>
                    <a:pt x="590" y="12"/>
                  </a:cubicBezTo>
                  <a:cubicBezTo>
                    <a:pt x="590" y="19"/>
                    <a:pt x="585" y="24"/>
                    <a:pt x="578" y="24"/>
                  </a:cubicBezTo>
                  <a:close/>
                  <a:moveTo>
                    <a:pt x="290" y="24"/>
                  </a:moveTo>
                  <a:lnTo>
                    <a:pt x="122" y="24"/>
                  </a:lnTo>
                  <a:cubicBezTo>
                    <a:pt x="115" y="24"/>
                    <a:pt x="110" y="19"/>
                    <a:pt x="110" y="12"/>
                  </a:cubicBezTo>
                  <a:cubicBezTo>
                    <a:pt x="110" y="6"/>
                    <a:pt x="115" y="0"/>
                    <a:pt x="122" y="0"/>
                  </a:cubicBezTo>
                  <a:lnTo>
                    <a:pt x="290" y="0"/>
                  </a:lnTo>
                  <a:cubicBezTo>
                    <a:pt x="297" y="0"/>
                    <a:pt x="302" y="6"/>
                    <a:pt x="302" y="12"/>
                  </a:cubicBezTo>
                  <a:cubicBezTo>
                    <a:pt x="302" y="19"/>
                    <a:pt x="297" y="24"/>
                    <a:pt x="290" y="24"/>
                  </a:cubicBez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 name="Rectangle 51">
              <a:extLst>
                <a:ext uri="{FF2B5EF4-FFF2-40B4-BE49-F238E27FC236}">
                  <a16:creationId xmlns:a16="http://schemas.microsoft.com/office/drawing/2014/main" id="{DBC65540-7C83-4355-A5AD-66D572BD49E8}"/>
                </a:ext>
              </a:extLst>
            </p:cNvPr>
            <p:cNvSpPr>
              <a:spLocks noChangeArrowheads="1"/>
            </p:cNvSpPr>
            <p:nvPr/>
          </p:nvSpPr>
          <p:spPr bwMode="auto">
            <a:xfrm>
              <a:off x="9911418" y="4989513"/>
              <a:ext cx="2635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NEF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0" name="Freeform 52">
              <a:extLst>
                <a:ext uri="{FF2B5EF4-FFF2-40B4-BE49-F238E27FC236}">
                  <a16:creationId xmlns:a16="http://schemas.microsoft.com/office/drawing/2014/main" id="{14A88F73-5E45-4935-AA97-D6C03B3DC24C}"/>
                </a:ext>
              </a:extLst>
            </p:cNvPr>
            <p:cNvSpPr>
              <a:spLocks noEditPoints="1"/>
            </p:cNvSpPr>
            <p:nvPr/>
          </p:nvSpPr>
          <p:spPr bwMode="auto">
            <a:xfrm>
              <a:off x="9268480" y="5064125"/>
              <a:ext cx="436563" cy="7938"/>
            </a:xfrm>
            <a:custGeom>
              <a:avLst/>
              <a:gdLst>
                <a:gd name="T0" fmla="*/ 12 w 1344"/>
                <a:gd name="T1" fmla="*/ 0 h 24"/>
                <a:gd name="T2" fmla="*/ 180 w 1344"/>
                <a:gd name="T3" fmla="*/ 0 h 24"/>
                <a:gd name="T4" fmla="*/ 192 w 1344"/>
                <a:gd name="T5" fmla="*/ 12 h 24"/>
                <a:gd name="T6" fmla="*/ 180 w 1344"/>
                <a:gd name="T7" fmla="*/ 24 h 24"/>
                <a:gd name="T8" fmla="*/ 12 w 1344"/>
                <a:gd name="T9" fmla="*/ 24 h 24"/>
                <a:gd name="T10" fmla="*/ 0 w 1344"/>
                <a:gd name="T11" fmla="*/ 12 h 24"/>
                <a:gd name="T12" fmla="*/ 12 w 1344"/>
                <a:gd name="T13" fmla="*/ 0 h 24"/>
                <a:gd name="T14" fmla="*/ 300 w 1344"/>
                <a:gd name="T15" fmla="*/ 0 h 24"/>
                <a:gd name="T16" fmla="*/ 468 w 1344"/>
                <a:gd name="T17" fmla="*/ 0 h 24"/>
                <a:gd name="T18" fmla="*/ 480 w 1344"/>
                <a:gd name="T19" fmla="*/ 12 h 24"/>
                <a:gd name="T20" fmla="*/ 468 w 1344"/>
                <a:gd name="T21" fmla="*/ 24 h 24"/>
                <a:gd name="T22" fmla="*/ 300 w 1344"/>
                <a:gd name="T23" fmla="*/ 24 h 24"/>
                <a:gd name="T24" fmla="*/ 288 w 1344"/>
                <a:gd name="T25" fmla="*/ 12 h 24"/>
                <a:gd name="T26" fmla="*/ 300 w 1344"/>
                <a:gd name="T27" fmla="*/ 0 h 24"/>
                <a:gd name="T28" fmla="*/ 588 w 1344"/>
                <a:gd name="T29" fmla="*/ 0 h 24"/>
                <a:gd name="T30" fmla="*/ 756 w 1344"/>
                <a:gd name="T31" fmla="*/ 0 h 24"/>
                <a:gd name="T32" fmla="*/ 768 w 1344"/>
                <a:gd name="T33" fmla="*/ 12 h 24"/>
                <a:gd name="T34" fmla="*/ 756 w 1344"/>
                <a:gd name="T35" fmla="*/ 24 h 24"/>
                <a:gd name="T36" fmla="*/ 588 w 1344"/>
                <a:gd name="T37" fmla="*/ 24 h 24"/>
                <a:gd name="T38" fmla="*/ 576 w 1344"/>
                <a:gd name="T39" fmla="*/ 12 h 24"/>
                <a:gd name="T40" fmla="*/ 588 w 1344"/>
                <a:gd name="T41" fmla="*/ 0 h 24"/>
                <a:gd name="T42" fmla="*/ 876 w 1344"/>
                <a:gd name="T43" fmla="*/ 0 h 24"/>
                <a:gd name="T44" fmla="*/ 1044 w 1344"/>
                <a:gd name="T45" fmla="*/ 0 h 24"/>
                <a:gd name="T46" fmla="*/ 1056 w 1344"/>
                <a:gd name="T47" fmla="*/ 12 h 24"/>
                <a:gd name="T48" fmla="*/ 1044 w 1344"/>
                <a:gd name="T49" fmla="*/ 24 h 24"/>
                <a:gd name="T50" fmla="*/ 876 w 1344"/>
                <a:gd name="T51" fmla="*/ 24 h 24"/>
                <a:gd name="T52" fmla="*/ 864 w 1344"/>
                <a:gd name="T53" fmla="*/ 12 h 24"/>
                <a:gd name="T54" fmla="*/ 876 w 1344"/>
                <a:gd name="T55" fmla="*/ 0 h 24"/>
                <a:gd name="T56" fmla="*/ 1164 w 1344"/>
                <a:gd name="T57" fmla="*/ 0 h 24"/>
                <a:gd name="T58" fmla="*/ 1332 w 1344"/>
                <a:gd name="T59" fmla="*/ 0 h 24"/>
                <a:gd name="T60" fmla="*/ 1344 w 1344"/>
                <a:gd name="T61" fmla="*/ 12 h 24"/>
                <a:gd name="T62" fmla="*/ 1332 w 1344"/>
                <a:gd name="T63" fmla="*/ 24 h 24"/>
                <a:gd name="T64" fmla="*/ 1164 w 1344"/>
                <a:gd name="T65" fmla="*/ 24 h 24"/>
                <a:gd name="T66" fmla="*/ 1152 w 1344"/>
                <a:gd name="T67" fmla="*/ 12 h 24"/>
                <a:gd name="T68" fmla="*/ 1164 w 1344"/>
                <a:gd name="T6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44" h="24">
                  <a:moveTo>
                    <a:pt x="12" y="0"/>
                  </a:moveTo>
                  <a:lnTo>
                    <a:pt x="180" y="0"/>
                  </a:lnTo>
                  <a:cubicBezTo>
                    <a:pt x="186" y="0"/>
                    <a:pt x="192" y="5"/>
                    <a:pt x="192" y="12"/>
                  </a:cubicBezTo>
                  <a:cubicBezTo>
                    <a:pt x="192" y="18"/>
                    <a:pt x="186" y="24"/>
                    <a:pt x="180" y="24"/>
                  </a:cubicBezTo>
                  <a:lnTo>
                    <a:pt x="12" y="24"/>
                  </a:lnTo>
                  <a:cubicBezTo>
                    <a:pt x="5" y="24"/>
                    <a:pt x="0" y="18"/>
                    <a:pt x="0" y="12"/>
                  </a:cubicBezTo>
                  <a:cubicBezTo>
                    <a:pt x="0" y="5"/>
                    <a:pt x="5" y="0"/>
                    <a:pt x="12" y="0"/>
                  </a:cubicBezTo>
                  <a:close/>
                  <a:moveTo>
                    <a:pt x="300" y="0"/>
                  </a:moveTo>
                  <a:lnTo>
                    <a:pt x="468" y="0"/>
                  </a:lnTo>
                  <a:cubicBezTo>
                    <a:pt x="474" y="0"/>
                    <a:pt x="480" y="5"/>
                    <a:pt x="480" y="12"/>
                  </a:cubicBezTo>
                  <a:cubicBezTo>
                    <a:pt x="480" y="18"/>
                    <a:pt x="474" y="24"/>
                    <a:pt x="468" y="24"/>
                  </a:cubicBezTo>
                  <a:lnTo>
                    <a:pt x="300" y="24"/>
                  </a:lnTo>
                  <a:cubicBezTo>
                    <a:pt x="293" y="24"/>
                    <a:pt x="288" y="18"/>
                    <a:pt x="288" y="12"/>
                  </a:cubicBezTo>
                  <a:cubicBezTo>
                    <a:pt x="288" y="5"/>
                    <a:pt x="293" y="0"/>
                    <a:pt x="300" y="0"/>
                  </a:cubicBezTo>
                  <a:close/>
                  <a:moveTo>
                    <a:pt x="588" y="0"/>
                  </a:moveTo>
                  <a:lnTo>
                    <a:pt x="756" y="0"/>
                  </a:lnTo>
                  <a:cubicBezTo>
                    <a:pt x="762" y="0"/>
                    <a:pt x="768" y="5"/>
                    <a:pt x="768" y="12"/>
                  </a:cubicBezTo>
                  <a:cubicBezTo>
                    <a:pt x="768" y="18"/>
                    <a:pt x="762" y="24"/>
                    <a:pt x="756" y="24"/>
                  </a:cubicBezTo>
                  <a:lnTo>
                    <a:pt x="588" y="24"/>
                  </a:lnTo>
                  <a:cubicBezTo>
                    <a:pt x="581" y="24"/>
                    <a:pt x="576" y="18"/>
                    <a:pt x="576" y="12"/>
                  </a:cubicBezTo>
                  <a:cubicBezTo>
                    <a:pt x="576" y="5"/>
                    <a:pt x="581" y="0"/>
                    <a:pt x="588" y="0"/>
                  </a:cubicBezTo>
                  <a:close/>
                  <a:moveTo>
                    <a:pt x="876" y="0"/>
                  </a:moveTo>
                  <a:lnTo>
                    <a:pt x="1044" y="0"/>
                  </a:lnTo>
                  <a:cubicBezTo>
                    <a:pt x="1050" y="0"/>
                    <a:pt x="1056" y="5"/>
                    <a:pt x="1056" y="12"/>
                  </a:cubicBezTo>
                  <a:cubicBezTo>
                    <a:pt x="1056" y="18"/>
                    <a:pt x="1050" y="24"/>
                    <a:pt x="1044" y="24"/>
                  </a:cubicBezTo>
                  <a:lnTo>
                    <a:pt x="876" y="24"/>
                  </a:lnTo>
                  <a:cubicBezTo>
                    <a:pt x="869" y="24"/>
                    <a:pt x="864" y="18"/>
                    <a:pt x="864" y="12"/>
                  </a:cubicBezTo>
                  <a:cubicBezTo>
                    <a:pt x="864" y="5"/>
                    <a:pt x="869" y="0"/>
                    <a:pt x="876" y="0"/>
                  </a:cubicBezTo>
                  <a:close/>
                  <a:moveTo>
                    <a:pt x="1164" y="0"/>
                  </a:moveTo>
                  <a:lnTo>
                    <a:pt x="1332" y="0"/>
                  </a:lnTo>
                  <a:cubicBezTo>
                    <a:pt x="1338" y="0"/>
                    <a:pt x="1344" y="5"/>
                    <a:pt x="1344" y="12"/>
                  </a:cubicBezTo>
                  <a:cubicBezTo>
                    <a:pt x="1344" y="18"/>
                    <a:pt x="1338" y="24"/>
                    <a:pt x="1332" y="24"/>
                  </a:cubicBezTo>
                  <a:lnTo>
                    <a:pt x="1164" y="24"/>
                  </a:lnTo>
                  <a:cubicBezTo>
                    <a:pt x="1157" y="24"/>
                    <a:pt x="1152" y="18"/>
                    <a:pt x="1152" y="12"/>
                  </a:cubicBezTo>
                  <a:cubicBezTo>
                    <a:pt x="1152" y="5"/>
                    <a:pt x="1157" y="0"/>
                    <a:pt x="1164" y="0"/>
                  </a:cubicBez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 name="Rectangle 53">
              <a:extLst>
                <a:ext uri="{FF2B5EF4-FFF2-40B4-BE49-F238E27FC236}">
                  <a16:creationId xmlns:a16="http://schemas.microsoft.com/office/drawing/2014/main" id="{2EE5638A-DEEC-4717-99D5-99F94182E1A0}"/>
                </a:ext>
              </a:extLst>
            </p:cNvPr>
            <p:cNvSpPr>
              <a:spLocks noChangeArrowheads="1"/>
            </p:cNvSpPr>
            <p:nvPr/>
          </p:nvSpPr>
          <p:spPr bwMode="auto">
            <a:xfrm>
              <a:off x="9389130" y="4992688"/>
              <a:ext cx="207963" cy="1508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Rectangle 54">
              <a:extLst>
                <a:ext uri="{FF2B5EF4-FFF2-40B4-BE49-F238E27FC236}">
                  <a16:creationId xmlns:a16="http://schemas.microsoft.com/office/drawing/2014/main" id="{7F6E3E61-5389-4189-B96E-CDE5A60AF9B4}"/>
                </a:ext>
              </a:extLst>
            </p:cNvPr>
            <p:cNvSpPr>
              <a:spLocks noChangeArrowheads="1"/>
            </p:cNvSpPr>
            <p:nvPr/>
          </p:nvSpPr>
          <p:spPr bwMode="auto">
            <a:xfrm>
              <a:off x="9392305" y="4989513"/>
              <a:ext cx="274638"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N33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3" name="Rectangle 55">
              <a:extLst>
                <a:ext uri="{FF2B5EF4-FFF2-40B4-BE49-F238E27FC236}">
                  <a16:creationId xmlns:a16="http://schemas.microsoft.com/office/drawing/2014/main" id="{9EB131FC-06C2-4ABF-B161-B1335FF5E179}"/>
                </a:ext>
              </a:extLst>
            </p:cNvPr>
            <p:cNvSpPr>
              <a:spLocks noChangeArrowheads="1"/>
            </p:cNvSpPr>
            <p:nvPr/>
          </p:nvSpPr>
          <p:spPr bwMode="auto">
            <a:xfrm>
              <a:off x="10889318" y="5287963"/>
              <a:ext cx="588963" cy="441325"/>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Rectangle 56">
              <a:extLst>
                <a:ext uri="{FF2B5EF4-FFF2-40B4-BE49-F238E27FC236}">
                  <a16:creationId xmlns:a16="http://schemas.microsoft.com/office/drawing/2014/main" id="{0176BD56-59AF-40FC-90F9-3FF32773F716}"/>
                </a:ext>
              </a:extLst>
            </p:cNvPr>
            <p:cNvSpPr>
              <a:spLocks noChangeArrowheads="1"/>
            </p:cNvSpPr>
            <p:nvPr/>
          </p:nvSpPr>
          <p:spPr bwMode="auto">
            <a:xfrm>
              <a:off x="10889318" y="5287963"/>
              <a:ext cx="588963" cy="441325"/>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 name="Rectangle 57">
              <a:extLst>
                <a:ext uri="{FF2B5EF4-FFF2-40B4-BE49-F238E27FC236}">
                  <a16:creationId xmlns:a16="http://schemas.microsoft.com/office/drawing/2014/main" id="{06186E33-8BE6-4DF2-BCC6-725AACADE628}"/>
                </a:ext>
              </a:extLst>
            </p:cNvPr>
            <p:cNvSpPr>
              <a:spLocks noChangeArrowheads="1"/>
            </p:cNvSpPr>
            <p:nvPr/>
          </p:nvSpPr>
          <p:spPr bwMode="auto">
            <a:xfrm>
              <a:off x="11121093" y="5430838"/>
              <a:ext cx="152400"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AS</a:t>
              </a:r>
              <a:endParaRPr kumimoji="0" lang="en-US" altLang="en-US" sz="1100" b="1" i="0" u="none" strike="noStrike" cap="none" normalizeH="0" baseline="0" dirty="0">
                <a:ln>
                  <a:noFill/>
                </a:ln>
                <a:solidFill>
                  <a:schemeClr val="tx1"/>
                </a:solidFill>
                <a:effectLst/>
              </a:endParaRPr>
            </a:p>
          </p:txBody>
        </p:sp>
        <p:sp>
          <p:nvSpPr>
            <p:cNvPr id="66" name="Line 58">
              <a:extLst>
                <a:ext uri="{FF2B5EF4-FFF2-40B4-BE49-F238E27FC236}">
                  <a16:creationId xmlns:a16="http://schemas.microsoft.com/office/drawing/2014/main" id="{0AB713E3-C35B-43F5-AD76-9CB5D7B7A8FD}"/>
                </a:ext>
              </a:extLst>
            </p:cNvPr>
            <p:cNvSpPr>
              <a:spLocks noChangeShapeType="1"/>
            </p:cNvSpPr>
            <p:nvPr/>
          </p:nvSpPr>
          <p:spPr bwMode="auto">
            <a:xfrm flipH="1">
              <a:off x="9273243" y="5508625"/>
              <a:ext cx="1616075"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 name="Rectangle 59">
              <a:extLst>
                <a:ext uri="{FF2B5EF4-FFF2-40B4-BE49-F238E27FC236}">
                  <a16:creationId xmlns:a16="http://schemas.microsoft.com/office/drawing/2014/main" id="{0BE343EE-8599-44CF-98E1-DE15BFD77F8D}"/>
                </a:ext>
              </a:extLst>
            </p:cNvPr>
            <p:cNvSpPr>
              <a:spLocks noChangeArrowheads="1"/>
            </p:cNvSpPr>
            <p:nvPr/>
          </p:nvSpPr>
          <p:spPr bwMode="auto">
            <a:xfrm>
              <a:off x="10016193" y="5434013"/>
              <a:ext cx="130175" cy="1508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Rectangle 60">
              <a:extLst>
                <a:ext uri="{FF2B5EF4-FFF2-40B4-BE49-F238E27FC236}">
                  <a16:creationId xmlns:a16="http://schemas.microsoft.com/office/drawing/2014/main" id="{4C74141B-01E8-4816-90F2-E0EDEE8C98B9}"/>
                </a:ext>
              </a:extLst>
            </p:cNvPr>
            <p:cNvSpPr>
              <a:spLocks noChangeArrowheads="1"/>
            </p:cNvSpPr>
            <p:nvPr/>
          </p:nvSpPr>
          <p:spPr bwMode="auto">
            <a:xfrm>
              <a:off x="10017780" y="5430838"/>
              <a:ext cx="152400"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R4</a:t>
              </a:r>
              <a:endParaRPr kumimoji="0" lang="en-US" altLang="en-US" sz="1100" b="1" i="0" u="none" strike="noStrike" cap="none" normalizeH="0" baseline="0" dirty="0">
                <a:ln>
                  <a:noFill/>
                </a:ln>
                <a:solidFill>
                  <a:schemeClr val="tx1"/>
                </a:solidFill>
                <a:effectLst/>
              </a:endParaRPr>
            </a:p>
          </p:txBody>
        </p:sp>
        <p:sp>
          <p:nvSpPr>
            <p:cNvPr id="69" name="Rectangle 61">
              <a:extLst>
                <a:ext uri="{FF2B5EF4-FFF2-40B4-BE49-F238E27FC236}">
                  <a16:creationId xmlns:a16="http://schemas.microsoft.com/office/drawing/2014/main" id="{E0C51EA4-1589-41E7-9C79-3D1CDE41D25E}"/>
                </a:ext>
              </a:extLst>
            </p:cNvPr>
            <p:cNvSpPr>
              <a:spLocks noChangeArrowheads="1"/>
            </p:cNvSpPr>
            <p:nvPr/>
          </p:nvSpPr>
          <p:spPr bwMode="auto">
            <a:xfrm>
              <a:off x="10743268" y="3524250"/>
              <a:ext cx="881063" cy="588963"/>
            </a:xfrm>
            <a:prstGeom prst="rect">
              <a:avLst/>
            </a:prstGeom>
            <a:solidFill>
              <a:srgbClr val="E5B9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Rectangle 62">
              <a:extLst>
                <a:ext uri="{FF2B5EF4-FFF2-40B4-BE49-F238E27FC236}">
                  <a16:creationId xmlns:a16="http://schemas.microsoft.com/office/drawing/2014/main" id="{F95B5DDD-5DC2-4F12-8457-6400CBB32FE4}"/>
                </a:ext>
              </a:extLst>
            </p:cNvPr>
            <p:cNvSpPr>
              <a:spLocks noChangeArrowheads="1"/>
            </p:cNvSpPr>
            <p:nvPr/>
          </p:nvSpPr>
          <p:spPr bwMode="auto">
            <a:xfrm>
              <a:off x="10743268" y="3524250"/>
              <a:ext cx="881063" cy="588963"/>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1" name="Rectangle 63">
              <a:extLst>
                <a:ext uri="{FF2B5EF4-FFF2-40B4-BE49-F238E27FC236}">
                  <a16:creationId xmlns:a16="http://schemas.microsoft.com/office/drawing/2014/main" id="{94C2EF2F-4604-47C5-A725-C22C754CF84B}"/>
                </a:ext>
              </a:extLst>
            </p:cNvPr>
            <p:cNvSpPr>
              <a:spLocks noChangeArrowheads="1"/>
            </p:cNvSpPr>
            <p:nvPr/>
          </p:nvSpPr>
          <p:spPr bwMode="auto">
            <a:xfrm>
              <a:off x="10990918" y="3589338"/>
              <a:ext cx="452438"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a:ln>
                    <a:noFill/>
                  </a:ln>
                  <a:solidFill>
                    <a:srgbClr val="000000"/>
                  </a:solidFill>
                  <a:effectLst/>
                  <a:latin typeface="Calibri" panose="020F0502020204030204" pitchFamily="34" charset="0"/>
                </a:rPr>
                <a:t>Indirect</a:t>
              </a:r>
              <a:endParaRPr kumimoji="0" lang="en-US" altLang="en-US" sz="1100" b="1" i="0" u="none" strike="noStrike" cap="none" normalizeH="0" baseline="0">
                <a:ln>
                  <a:noFill/>
                </a:ln>
                <a:solidFill>
                  <a:schemeClr val="tx1"/>
                </a:solidFill>
                <a:effectLst/>
              </a:endParaRPr>
            </a:p>
          </p:txBody>
        </p:sp>
        <p:sp>
          <p:nvSpPr>
            <p:cNvPr id="72" name="Rectangle 64">
              <a:extLst>
                <a:ext uri="{FF2B5EF4-FFF2-40B4-BE49-F238E27FC236}">
                  <a16:creationId xmlns:a16="http://schemas.microsoft.com/office/drawing/2014/main" id="{89E24F8B-385D-4AA9-BD11-3CF332CA8B94}"/>
                </a:ext>
              </a:extLst>
            </p:cNvPr>
            <p:cNvSpPr>
              <a:spLocks noChangeArrowheads="1"/>
            </p:cNvSpPr>
            <p:nvPr/>
          </p:nvSpPr>
          <p:spPr bwMode="auto">
            <a:xfrm>
              <a:off x="10752793" y="3736975"/>
              <a:ext cx="927100"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Data Collection </a:t>
              </a:r>
              <a:endParaRPr kumimoji="0" lang="en-US" altLang="en-US" sz="1100" b="1" i="0" u="none" strike="noStrike" cap="none" normalizeH="0" baseline="0" dirty="0">
                <a:ln>
                  <a:noFill/>
                </a:ln>
                <a:solidFill>
                  <a:schemeClr val="tx1"/>
                </a:solidFill>
                <a:effectLst/>
              </a:endParaRPr>
            </a:p>
          </p:txBody>
        </p:sp>
        <p:sp>
          <p:nvSpPr>
            <p:cNvPr id="73" name="Rectangle 65">
              <a:extLst>
                <a:ext uri="{FF2B5EF4-FFF2-40B4-BE49-F238E27FC236}">
                  <a16:creationId xmlns:a16="http://schemas.microsoft.com/office/drawing/2014/main" id="{B0AA2655-242A-4318-BC46-E2473CDB8918}"/>
                </a:ext>
              </a:extLst>
            </p:cNvPr>
            <p:cNvSpPr>
              <a:spLocks noChangeArrowheads="1"/>
            </p:cNvSpPr>
            <p:nvPr/>
          </p:nvSpPr>
          <p:spPr bwMode="auto">
            <a:xfrm>
              <a:off x="11040130" y="3889375"/>
              <a:ext cx="341313"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Client</a:t>
              </a:r>
              <a:endParaRPr kumimoji="0" lang="en-US" altLang="en-US" sz="1100" b="1" i="0" u="none" strike="noStrike" cap="none" normalizeH="0" baseline="0" dirty="0">
                <a:ln>
                  <a:noFill/>
                </a:ln>
                <a:solidFill>
                  <a:schemeClr val="tx1"/>
                </a:solidFill>
                <a:effectLst/>
              </a:endParaRPr>
            </a:p>
          </p:txBody>
        </p:sp>
        <p:sp>
          <p:nvSpPr>
            <p:cNvPr id="74" name="Rectangle 66">
              <a:extLst>
                <a:ext uri="{FF2B5EF4-FFF2-40B4-BE49-F238E27FC236}">
                  <a16:creationId xmlns:a16="http://schemas.microsoft.com/office/drawing/2014/main" id="{6C2EE588-50D3-42B1-9019-CC50B2081687}"/>
                </a:ext>
              </a:extLst>
            </p:cNvPr>
            <p:cNvSpPr>
              <a:spLocks noChangeArrowheads="1"/>
            </p:cNvSpPr>
            <p:nvPr/>
          </p:nvSpPr>
          <p:spPr bwMode="auto">
            <a:xfrm>
              <a:off x="10743268" y="4259263"/>
              <a:ext cx="881063" cy="441325"/>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Rectangle 67">
              <a:extLst>
                <a:ext uri="{FF2B5EF4-FFF2-40B4-BE49-F238E27FC236}">
                  <a16:creationId xmlns:a16="http://schemas.microsoft.com/office/drawing/2014/main" id="{73835FFA-C8A8-4B9B-8C8A-57523732098A}"/>
                </a:ext>
              </a:extLst>
            </p:cNvPr>
            <p:cNvSpPr>
              <a:spLocks noChangeArrowheads="1"/>
            </p:cNvSpPr>
            <p:nvPr/>
          </p:nvSpPr>
          <p:spPr bwMode="auto">
            <a:xfrm>
              <a:off x="10743268" y="4259263"/>
              <a:ext cx="881063" cy="441325"/>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6" name="Rectangle 68">
              <a:extLst>
                <a:ext uri="{FF2B5EF4-FFF2-40B4-BE49-F238E27FC236}">
                  <a16:creationId xmlns:a16="http://schemas.microsoft.com/office/drawing/2014/main" id="{B99B0339-37E3-4E53-9417-079BFE3BC25B}"/>
                </a:ext>
              </a:extLst>
            </p:cNvPr>
            <p:cNvSpPr>
              <a:spLocks noChangeArrowheads="1"/>
            </p:cNvSpPr>
            <p:nvPr/>
          </p:nvSpPr>
          <p:spPr bwMode="auto">
            <a:xfrm>
              <a:off x="10771843" y="4325938"/>
              <a:ext cx="890588"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000000"/>
                  </a:solidFill>
                  <a:effectLst/>
                  <a:latin typeface="Calibri" panose="020F0502020204030204" pitchFamily="34" charset="0"/>
                </a:rPr>
                <a:t>Event Consumer</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7" name="Rectangle 69">
              <a:extLst>
                <a:ext uri="{FF2B5EF4-FFF2-40B4-BE49-F238E27FC236}">
                  <a16:creationId xmlns:a16="http://schemas.microsoft.com/office/drawing/2014/main" id="{1FE40B99-6FF6-4EAA-9E24-B7E65E470B8A}"/>
                </a:ext>
              </a:extLst>
            </p:cNvPr>
            <p:cNvSpPr>
              <a:spLocks noChangeArrowheads="1"/>
            </p:cNvSpPr>
            <p:nvPr/>
          </p:nvSpPr>
          <p:spPr bwMode="auto">
            <a:xfrm>
              <a:off x="11121093" y="4475163"/>
              <a:ext cx="198438"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8" name="Line 70">
              <a:extLst>
                <a:ext uri="{FF2B5EF4-FFF2-40B4-BE49-F238E27FC236}">
                  <a16:creationId xmlns:a16="http://schemas.microsoft.com/office/drawing/2014/main" id="{DBEDF9DE-E2C0-4095-8C80-3CD78373294E}"/>
                </a:ext>
              </a:extLst>
            </p:cNvPr>
            <p:cNvSpPr>
              <a:spLocks noChangeShapeType="1"/>
            </p:cNvSpPr>
            <p:nvPr/>
          </p:nvSpPr>
          <p:spPr bwMode="auto">
            <a:xfrm>
              <a:off x="9273243" y="4479925"/>
              <a:ext cx="1470025"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9" name="Rectangle 71">
              <a:extLst>
                <a:ext uri="{FF2B5EF4-FFF2-40B4-BE49-F238E27FC236}">
                  <a16:creationId xmlns:a16="http://schemas.microsoft.com/office/drawing/2014/main" id="{B75C4A24-19E6-4305-9D34-0AE2B0634F4E}"/>
                </a:ext>
              </a:extLst>
            </p:cNvPr>
            <p:cNvSpPr>
              <a:spLocks noChangeArrowheads="1"/>
            </p:cNvSpPr>
            <p:nvPr/>
          </p:nvSpPr>
          <p:spPr bwMode="auto">
            <a:xfrm>
              <a:off x="9941580" y="4405313"/>
              <a:ext cx="131763" cy="1492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Rectangle 72">
              <a:extLst>
                <a:ext uri="{FF2B5EF4-FFF2-40B4-BE49-F238E27FC236}">
                  <a16:creationId xmlns:a16="http://schemas.microsoft.com/office/drawing/2014/main" id="{80EDE08A-DB09-4C5D-8B60-34E3D5998C68}"/>
                </a:ext>
              </a:extLst>
            </p:cNvPr>
            <p:cNvSpPr>
              <a:spLocks noChangeArrowheads="1"/>
            </p:cNvSpPr>
            <p:nvPr/>
          </p:nvSpPr>
          <p:spPr bwMode="auto">
            <a:xfrm>
              <a:off x="9944755" y="4400550"/>
              <a:ext cx="19685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1" name="Line 73">
              <a:extLst>
                <a:ext uri="{FF2B5EF4-FFF2-40B4-BE49-F238E27FC236}">
                  <a16:creationId xmlns:a16="http://schemas.microsoft.com/office/drawing/2014/main" id="{8A14836F-074F-4877-B8E3-F2E7297AC294}"/>
                </a:ext>
              </a:extLst>
            </p:cNvPr>
            <p:cNvSpPr>
              <a:spLocks noChangeShapeType="1"/>
            </p:cNvSpPr>
            <p:nvPr/>
          </p:nvSpPr>
          <p:spPr bwMode="auto">
            <a:xfrm>
              <a:off x="9273243" y="3817938"/>
              <a:ext cx="1470025"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2" name="Rectangle 74">
              <a:extLst>
                <a:ext uri="{FF2B5EF4-FFF2-40B4-BE49-F238E27FC236}">
                  <a16:creationId xmlns:a16="http://schemas.microsoft.com/office/drawing/2014/main" id="{E651264E-7E57-478C-B46E-8256BE5D4294}"/>
                </a:ext>
              </a:extLst>
            </p:cNvPr>
            <p:cNvSpPr>
              <a:spLocks noChangeArrowheads="1"/>
            </p:cNvSpPr>
            <p:nvPr/>
          </p:nvSpPr>
          <p:spPr bwMode="auto">
            <a:xfrm>
              <a:off x="9941580" y="3743325"/>
              <a:ext cx="131763" cy="1492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Rectangle 75">
              <a:extLst>
                <a:ext uri="{FF2B5EF4-FFF2-40B4-BE49-F238E27FC236}">
                  <a16:creationId xmlns:a16="http://schemas.microsoft.com/office/drawing/2014/main" id="{CC5E2F1A-3941-4800-A66C-9B15D0133E35}"/>
                </a:ext>
              </a:extLst>
            </p:cNvPr>
            <p:cNvSpPr>
              <a:spLocks noChangeArrowheads="1"/>
            </p:cNvSpPr>
            <p:nvPr/>
          </p:nvSpPr>
          <p:spPr bwMode="auto">
            <a:xfrm>
              <a:off x="9944755" y="3736975"/>
              <a:ext cx="152400"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R3</a:t>
              </a:r>
              <a:endParaRPr kumimoji="0" lang="en-US" altLang="en-US" sz="1100" b="1" i="0" u="none" strike="noStrike" cap="none" normalizeH="0" baseline="0" dirty="0">
                <a:ln>
                  <a:noFill/>
                </a:ln>
                <a:solidFill>
                  <a:schemeClr val="tx1"/>
                </a:solidFill>
                <a:effectLst/>
              </a:endParaRPr>
            </a:p>
          </p:txBody>
        </p:sp>
        <p:sp>
          <p:nvSpPr>
            <p:cNvPr id="84" name="Rectangle 76">
              <a:extLst>
                <a:ext uri="{FF2B5EF4-FFF2-40B4-BE49-F238E27FC236}">
                  <a16:creationId xmlns:a16="http://schemas.microsoft.com/office/drawing/2014/main" id="{DF0E2A03-1EB7-413F-8778-E6C3CD9210A2}"/>
                </a:ext>
              </a:extLst>
            </p:cNvPr>
            <p:cNvSpPr>
              <a:spLocks noChangeArrowheads="1"/>
            </p:cNvSpPr>
            <p:nvPr/>
          </p:nvSpPr>
          <p:spPr bwMode="auto">
            <a:xfrm>
              <a:off x="10743268" y="2935288"/>
              <a:ext cx="881063" cy="441325"/>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Rectangle 77">
              <a:extLst>
                <a:ext uri="{FF2B5EF4-FFF2-40B4-BE49-F238E27FC236}">
                  <a16:creationId xmlns:a16="http://schemas.microsoft.com/office/drawing/2014/main" id="{7746542B-1BBA-4E1E-9465-2C2255531380}"/>
                </a:ext>
              </a:extLst>
            </p:cNvPr>
            <p:cNvSpPr>
              <a:spLocks noChangeArrowheads="1"/>
            </p:cNvSpPr>
            <p:nvPr/>
          </p:nvSpPr>
          <p:spPr bwMode="auto">
            <a:xfrm>
              <a:off x="10743268" y="2935288"/>
              <a:ext cx="881063" cy="441325"/>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6" name="Rectangle 78">
              <a:extLst>
                <a:ext uri="{FF2B5EF4-FFF2-40B4-BE49-F238E27FC236}">
                  <a16:creationId xmlns:a16="http://schemas.microsoft.com/office/drawing/2014/main" id="{47BF06CF-D7A2-4F9C-B0D4-D73171E14724}"/>
                </a:ext>
              </a:extLst>
            </p:cNvPr>
            <p:cNvSpPr>
              <a:spLocks noChangeArrowheads="1"/>
            </p:cNvSpPr>
            <p:nvPr/>
          </p:nvSpPr>
          <p:spPr bwMode="auto">
            <a:xfrm>
              <a:off x="10798830" y="3078163"/>
              <a:ext cx="839788"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Provisioning 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7" name="Rectangle 86">
              <a:extLst>
                <a:ext uri="{FF2B5EF4-FFF2-40B4-BE49-F238E27FC236}">
                  <a16:creationId xmlns:a16="http://schemas.microsoft.com/office/drawing/2014/main" id="{4CA65B47-7648-4373-9C7F-6577BFDBCCFE}"/>
                </a:ext>
              </a:extLst>
            </p:cNvPr>
            <p:cNvSpPr/>
            <p:nvPr/>
          </p:nvSpPr>
          <p:spPr>
            <a:xfrm>
              <a:off x="10048875" y="3724275"/>
              <a:ext cx="146050" cy="169863"/>
            </a:xfrm>
            <a:prstGeom prst="rect">
              <a:avLst/>
            </a:prstGeom>
            <a:solidFill>
              <a:srgbClr val="E5FFE5">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C9F95F3-E1CB-4E75-A89D-8410CC040057}"/>
                </a:ext>
              </a:extLst>
            </p:cNvPr>
            <p:cNvSpPr/>
            <p:nvPr/>
          </p:nvSpPr>
          <p:spPr>
            <a:xfrm>
              <a:off x="9283135" y="5404046"/>
              <a:ext cx="1600200" cy="180975"/>
            </a:xfrm>
            <a:prstGeom prst="rect">
              <a:avLst/>
            </a:prstGeom>
            <a:solidFill>
              <a:schemeClr val="accent6">
                <a:lumMod val="60000"/>
                <a:lumOff val="4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A55811E-F870-4785-BF94-5DE77F703ADB}"/>
                </a:ext>
              </a:extLst>
            </p:cNvPr>
            <p:cNvSpPr/>
            <p:nvPr/>
          </p:nvSpPr>
          <p:spPr>
            <a:xfrm>
              <a:off x="7811554" y="4222946"/>
              <a:ext cx="868680" cy="180975"/>
            </a:xfrm>
            <a:prstGeom prst="rect">
              <a:avLst/>
            </a:prstGeom>
            <a:solidFill>
              <a:schemeClr val="accent6">
                <a:lumMod val="60000"/>
                <a:lumOff val="4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18F536D-CE28-4AC0-82AC-0D70AE4777C5}"/>
                </a:ext>
              </a:extLst>
            </p:cNvPr>
            <p:cNvSpPr/>
            <p:nvPr/>
          </p:nvSpPr>
          <p:spPr>
            <a:xfrm>
              <a:off x="9277289" y="3724910"/>
              <a:ext cx="1454864" cy="180975"/>
            </a:xfrm>
            <a:prstGeom prst="rect">
              <a:avLst/>
            </a:prstGeom>
            <a:solidFill>
              <a:schemeClr val="accent6">
                <a:lumMod val="60000"/>
                <a:lumOff val="4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2410951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a:xfrm>
            <a:off x="602427" y="365125"/>
            <a:ext cx="11008547" cy="1325563"/>
          </a:xfrm>
        </p:spPr>
        <p:txBody>
          <a:bodyPr>
            <a:normAutofit/>
          </a:bodyPr>
          <a:lstStyle/>
          <a:p>
            <a:r>
              <a:rPr lang="en-GB" sz="3200" b="1" i="1" dirty="0" err="1"/>
              <a:t>Nnef_DataReporting</a:t>
            </a:r>
            <a:r>
              <a:rPr lang="en-GB" sz="3200" b="1" dirty="0"/>
              <a:t> service Stage 2 and Stage 3 (Collaboration C)</a:t>
            </a:r>
          </a:p>
        </p:txBody>
      </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602428" y="1597417"/>
            <a:ext cx="5493572" cy="5193908"/>
          </a:xfrm>
        </p:spPr>
        <p:txBody>
          <a:bodyPr>
            <a:normAutofit/>
          </a:bodyPr>
          <a:lstStyle/>
          <a:p>
            <a:pPr marL="0" indent="0">
              <a:lnSpc>
                <a:spcPct val="100000"/>
              </a:lnSpc>
              <a:spcBef>
                <a:spcPts val="600"/>
              </a:spcBef>
              <a:buNone/>
            </a:pPr>
            <a:r>
              <a:rPr lang="en-GB" sz="2000" dirty="0"/>
              <a:t>Same logical functionality as </a:t>
            </a:r>
            <a:r>
              <a:rPr lang="en-GB" sz="2000" i="1" dirty="0" err="1"/>
              <a:t>Ndcaf_DataReporting</a:t>
            </a:r>
            <a:r>
              <a:rPr lang="en-GB" sz="2000" dirty="0"/>
              <a:t>, except that either the data collection client or Data Collection AF is assumed to reside in the Trust domain, while its peer entity is assumed to reside outside the Trusted domain.</a:t>
            </a:r>
          </a:p>
          <a:p>
            <a:pPr marL="342900" lvl="1">
              <a:lnSpc>
                <a:spcPct val="100000"/>
              </a:lnSpc>
              <a:spcBef>
                <a:spcPts val="600"/>
              </a:spcBef>
            </a:pPr>
            <a:r>
              <a:rPr lang="en-GB" sz="2000" dirty="0"/>
              <a:t>SA4 will produce the Stage 2 text for this functionality in TS 26.501.</a:t>
            </a:r>
          </a:p>
          <a:p>
            <a:pPr marL="342900" lvl="1">
              <a:lnSpc>
                <a:spcPct val="100000"/>
              </a:lnSpc>
              <a:spcBef>
                <a:spcPts val="600"/>
              </a:spcBef>
            </a:pPr>
            <a:r>
              <a:rPr lang="en-GB" sz="2000" dirty="0">
                <a:solidFill>
                  <a:srgbClr val="0000FF"/>
                </a:solidFill>
              </a:rPr>
              <a:t>CT3 is requested to specify the corresponding Stage 3 APIs in their specification (TS 29.522?).</a:t>
            </a:r>
          </a:p>
          <a:p>
            <a:pPr lvl="1">
              <a:lnSpc>
                <a:spcPct val="100000"/>
              </a:lnSpc>
              <a:spcBef>
                <a:spcPts val="600"/>
              </a:spcBef>
            </a:pPr>
            <a:endParaRPr lang="en-GB" sz="1500" dirty="0"/>
          </a:p>
        </p:txBody>
      </p:sp>
      <p:grpSp>
        <p:nvGrpSpPr>
          <p:cNvPr id="86" name="Group 79">
            <a:extLst>
              <a:ext uri="{FF2B5EF4-FFF2-40B4-BE49-F238E27FC236}">
                <a16:creationId xmlns:a16="http://schemas.microsoft.com/office/drawing/2014/main" id="{25186ADE-AAE1-4662-9E06-081DEE572FE6}"/>
              </a:ext>
            </a:extLst>
          </p:cNvPr>
          <p:cNvGrpSpPr>
            <a:grpSpLocks noChangeAspect="1"/>
          </p:cNvGrpSpPr>
          <p:nvPr/>
        </p:nvGrpSpPr>
        <p:grpSpPr bwMode="auto">
          <a:xfrm>
            <a:off x="6711880" y="1598416"/>
            <a:ext cx="5069577" cy="5086439"/>
            <a:chOff x="3960" y="935"/>
            <a:chExt cx="3307" cy="3318"/>
          </a:xfrm>
        </p:grpSpPr>
        <p:sp>
          <p:nvSpPr>
            <p:cNvPr id="87" name="AutoShape 78">
              <a:extLst>
                <a:ext uri="{FF2B5EF4-FFF2-40B4-BE49-F238E27FC236}">
                  <a16:creationId xmlns:a16="http://schemas.microsoft.com/office/drawing/2014/main" id="{AE6C91E7-180E-463F-90EB-8917834047CE}"/>
                </a:ext>
              </a:extLst>
            </p:cNvPr>
            <p:cNvSpPr>
              <a:spLocks noChangeAspect="1" noChangeArrowheads="1" noTextEdit="1"/>
            </p:cNvSpPr>
            <p:nvPr/>
          </p:nvSpPr>
          <p:spPr bwMode="auto">
            <a:xfrm>
              <a:off x="3960" y="935"/>
              <a:ext cx="3307" cy="3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Rectangle 80">
              <a:extLst>
                <a:ext uri="{FF2B5EF4-FFF2-40B4-BE49-F238E27FC236}">
                  <a16:creationId xmlns:a16="http://schemas.microsoft.com/office/drawing/2014/main" id="{5720B4F4-0187-46A7-8B5F-46922A5FE902}"/>
                </a:ext>
              </a:extLst>
            </p:cNvPr>
            <p:cNvSpPr>
              <a:spLocks noChangeArrowheads="1"/>
            </p:cNvSpPr>
            <p:nvPr/>
          </p:nvSpPr>
          <p:spPr bwMode="auto">
            <a:xfrm>
              <a:off x="5905" y="1816"/>
              <a:ext cx="387" cy="1839"/>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Rectangle 81">
              <a:extLst>
                <a:ext uri="{FF2B5EF4-FFF2-40B4-BE49-F238E27FC236}">
                  <a16:creationId xmlns:a16="http://schemas.microsoft.com/office/drawing/2014/main" id="{416AEE65-AB0E-4D00-B0E4-E8608A131E53}"/>
                </a:ext>
              </a:extLst>
            </p:cNvPr>
            <p:cNvSpPr>
              <a:spLocks noChangeArrowheads="1"/>
            </p:cNvSpPr>
            <p:nvPr/>
          </p:nvSpPr>
          <p:spPr bwMode="auto">
            <a:xfrm>
              <a:off x="5905" y="1816"/>
              <a:ext cx="387" cy="1839"/>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0" name="Rectangle 82">
              <a:extLst>
                <a:ext uri="{FF2B5EF4-FFF2-40B4-BE49-F238E27FC236}">
                  <a16:creationId xmlns:a16="http://schemas.microsoft.com/office/drawing/2014/main" id="{F78CF825-B9C8-425C-8E51-E2BE3BB4BAC7}"/>
                </a:ext>
              </a:extLst>
            </p:cNvPr>
            <p:cNvSpPr>
              <a:spLocks noChangeArrowheads="1"/>
            </p:cNvSpPr>
            <p:nvPr/>
          </p:nvSpPr>
          <p:spPr bwMode="auto">
            <a:xfrm>
              <a:off x="6035" y="2684"/>
              <a:ext cx="188"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NEF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1" name="Rectangle 83">
              <a:extLst>
                <a:ext uri="{FF2B5EF4-FFF2-40B4-BE49-F238E27FC236}">
                  <a16:creationId xmlns:a16="http://schemas.microsoft.com/office/drawing/2014/main" id="{B3AD0806-AEFE-461C-832E-2B320A42DFDD}"/>
                </a:ext>
              </a:extLst>
            </p:cNvPr>
            <p:cNvSpPr>
              <a:spLocks noChangeArrowheads="1"/>
            </p:cNvSpPr>
            <p:nvPr/>
          </p:nvSpPr>
          <p:spPr bwMode="auto">
            <a:xfrm>
              <a:off x="6486" y="1042"/>
              <a:ext cx="774" cy="2032"/>
            </a:xfrm>
            <a:prstGeom prst="rect">
              <a:avLst/>
            </a:prstGeom>
            <a:solidFill>
              <a:srgbClr val="B7DD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Rectangle 84">
              <a:extLst>
                <a:ext uri="{FF2B5EF4-FFF2-40B4-BE49-F238E27FC236}">
                  <a16:creationId xmlns:a16="http://schemas.microsoft.com/office/drawing/2014/main" id="{C8D74E31-AD3A-4CBB-84D5-A179A39D2F0A}"/>
                </a:ext>
              </a:extLst>
            </p:cNvPr>
            <p:cNvSpPr>
              <a:spLocks noChangeArrowheads="1"/>
            </p:cNvSpPr>
            <p:nvPr/>
          </p:nvSpPr>
          <p:spPr bwMode="auto">
            <a:xfrm>
              <a:off x="6486" y="1042"/>
              <a:ext cx="774" cy="2032"/>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3" name="Rectangle 85">
              <a:extLst>
                <a:ext uri="{FF2B5EF4-FFF2-40B4-BE49-F238E27FC236}">
                  <a16:creationId xmlns:a16="http://schemas.microsoft.com/office/drawing/2014/main" id="{B6586FAB-8311-4743-90B4-9FCEFB06F812}"/>
                </a:ext>
              </a:extLst>
            </p:cNvPr>
            <p:cNvSpPr>
              <a:spLocks noChangeArrowheads="1"/>
            </p:cNvSpPr>
            <p:nvPr/>
          </p:nvSpPr>
          <p:spPr bwMode="auto">
            <a:xfrm>
              <a:off x="6686" y="1067"/>
              <a:ext cx="457"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Application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4" name="Rectangle 86">
              <a:extLst>
                <a:ext uri="{FF2B5EF4-FFF2-40B4-BE49-F238E27FC236}">
                  <a16:creationId xmlns:a16="http://schemas.microsoft.com/office/drawing/2014/main" id="{B894207E-113E-46EC-9823-BF9BD46E4D2F}"/>
                </a:ext>
              </a:extLst>
            </p:cNvPr>
            <p:cNvSpPr>
              <a:spLocks noChangeArrowheads="1"/>
            </p:cNvSpPr>
            <p:nvPr/>
          </p:nvSpPr>
          <p:spPr bwMode="auto">
            <a:xfrm>
              <a:off x="6605" y="1164"/>
              <a:ext cx="631"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Service Provider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5" name="Rectangle 87">
              <a:extLst>
                <a:ext uri="{FF2B5EF4-FFF2-40B4-BE49-F238E27FC236}">
                  <a16:creationId xmlns:a16="http://schemas.microsoft.com/office/drawing/2014/main" id="{33F8E4B7-510F-4CDD-8D63-7C07532F5D52}"/>
                </a:ext>
              </a:extLst>
            </p:cNvPr>
            <p:cNvSpPr>
              <a:spLocks noChangeArrowheads="1"/>
            </p:cNvSpPr>
            <p:nvPr/>
          </p:nvSpPr>
          <p:spPr bwMode="auto">
            <a:xfrm>
              <a:off x="3970" y="945"/>
              <a:ext cx="774" cy="3290"/>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Rectangle 88">
              <a:extLst>
                <a:ext uri="{FF2B5EF4-FFF2-40B4-BE49-F238E27FC236}">
                  <a16:creationId xmlns:a16="http://schemas.microsoft.com/office/drawing/2014/main" id="{23DC9B62-5F8D-419D-878B-889890056055}"/>
                </a:ext>
              </a:extLst>
            </p:cNvPr>
            <p:cNvSpPr>
              <a:spLocks noChangeArrowheads="1"/>
            </p:cNvSpPr>
            <p:nvPr/>
          </p:nvSpPr>
          <p:spPr bwMode="auto">
            <a:xfrm>
              <a:off x="3970" y="945"/>
              <a:ext cx="774" cy="3290"/>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7" name="Rectangle 89">
              <a:extLst>
                <a:ext uri="{FF2B5EF4-FFF2-40B4-BE49-F238E27FC236}">
                  <a16:creationId xmlns:a16="http://schemas.microsoft.com/office/drawing/2014/main" id="{5A9947FA-BCD1-4567-AB85-11BFAB6B5E23}"/>
                </a:ext>
              </a:extLst>
            </p:cNvPr>
            <p:cNvSpPr>
              <a:spLocks noChangeArrowheads="1"/>
            </p:cNvSpPr>
            <p:nvPr/>
          </p:nvSpPr>
          <p:spPr bwMode="auto">
            <a:xfrm>
              <a:off x="4313" y="4106"/>
              <a:ext cx="147"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UE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8" name="Rectangle 90">
              <a:extLst>
                <a:ext uri="{FF2B5EF4-FFF2-40B4-BE49-F238E27FC236}">
                  <a16:creationId xmlns:a16="http://schemas.microsoft.com/office/drawing/2014/main" id="{AD4F5E44-08CF-4814-A497-BD6D3E1A8A58}"/>
                </a:ext>
              </a:extLst>
            </p:cNvPr>
            <p:cNvSpPr>
              <a:spLocks noChangeArrowheads="1"/>
            </p:cNvSpPr>
            <p:nvPr/>
          </p:nvSpPr>
          <p:spPr bwMode="auto">
            <a:xfrm>
              <a:off x="5228" y="1816"/>
              <a:ext cx="387" cy="1839"/>
            </a:xfrm>
            <a:prstGeom prst="rect">
              <a:avLst/>
            </a:prstGeom>
            <a:solidFill>
              <a:srgbClr val="E5B9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Rectangle 91">
              <a:extLst>
                <a:ext uri="{FF2B5EF4-FFF2-40B4-BE49-F238E27FC236}">
                  <a16:creationId xmlns:a16="http://schemas.microsoft.com/office/drawing/2014/main" id="{47404DC3-71AB-4690-8463-7ADBFD90571E}"/>
                </a:ext>
              </a:extLst>
            </p:cNvPr>
            <p:cNvSpPr>
              <a:spLocks noChangeArrowheads="1"/>
            </p:cNvSpPr>
            <p:nvPr/>
          </p:nvSpPr>
          <p:spPr bwMode="auto">
            <a:xfrm>
              <a:off x="5228" y="1816"/>
              <a:ext cx="387" cy="1839"/>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0" name="Rectangle 92">
              <a:extLst>
                <a:ext uri="{FF2B5EF4-FFF2-40B4-BE49-F238E27FC236}">
                  <a16:creationId xmlns:a16="http://schemas.microsoft.com/office/drawing/2014/main" id="{16CED83F-B6FF-4523-99FB-5D7A637B22FB}"/>
                </a:ext>
              </a:extLst>
            </p:cNvPr>
            <p:cNvSpPr>
              <a:spLocks noChangeArrowheads="1"/>
            </p:cNvSpPr>
            <p:nvPr/>
          </p:nvSpPr>
          <p:spPr bwMode="auto">
            <a:xfrm>
              <a:off x="5333" y="2584"/>
              <a:ext cx="293"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Data </a:t>
              </a:r>
              <a:endParaRPr kumimoji="0" lang="en-US" altLang="en-US" sz="1100" b="1" i="0" u="none" strike="noStrike" cap="none" normalizeH="0" baseline="0" dirty="0">
                <a:ln>
                  <a:noFill/>
                </a:ln>
                <a:solidFill>
                  <a:schemeClr val="tx1"/>
                </a:solidFill>
                <a:effectLst/>
              </a:endParaRPr>
            </a:p>
          </p:txBody>
        </p:sp>
        <p:sp>
          <p:nvSpPr>
            <p:cNvPr id="101" name="Rectangle 93">
              <a:extLst>
                <a:ext uri="{FF2B5EF4-FFF2-40B4-BE49-F238E27FC236}">
                  <a16:creationId xmlns:a16="http://schemas.microsoft.com/office/drawing/2014/main" id="{6FE47F29-1FFE-4381-8AE0-48CEBC8B8CB7}"/>
                </a:ext>
              </a:extLst>
            </p:cNvPr>
            <p:cNvSpPr>
              <a:spLocks noChangeArrowheads="1"/>
            </p:cNvSpPr>
            <p:nvPr/>
          </p:nvSpPr>
          <p:spPr bwMode="auto">
            <a:xfrm>
              <a:off x="5245" y="2696"/>
              <a:ext cx="390"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Collection </a:t>
              </a:r>
              <a:endParaRPr kumimoji="0" lang="en-US" altLang="en-US" sz="1100" b="1" i="0" u="none" strike="noStrike" cap="none" normalizeH="0" baseline="0" dirty="0">
                <a:ln>
                  <a:noFill/>
                </a:ln>
                <a:solidFill>
                  <a:schemeClr val="tx1"/>
                </a:solidFill>
                <a:effectLst/>
              </a:endParaRPr>
            </a:p>
          </p:txBody>
        </p:sp>
        <p:sp>
          <p:nvSpPr>
            <p:cNvPr id="102" name="Rectangle 94">
              <a:extLst>
                <a:ext uri="{FF2B5EF4-FFF2-40B4-BE49-F238E27FC236}">
                  <a16:creationId xmlns:a16="http://schemas.microsoft.com/office/drawing/2014/main" id="{E5FCA031-F299-4A2A-8C03-68207E6BAF9E}"/>
                </a:ext>
              </a:extLst>
            </p:cNvPr>
            <p:cNvSpPr>
              <a:spLocks noChangeArrowheads="1"/>
            </p:cNvSpPr>
            <p:nvPr/>
          </p:nvSpPr>
          <p:spPr bwMode="auto">
            <a:xfrm>
              <a:off x="5368" y="2793"/>
              <a:ext cx="171"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AF</a:t>
              </a:r>
              <a:endParaRPr kumimoji="0" lang="en-US" altLang="en-US" sz="1100" b="1" i="0" u="none" strike="noStrike" cap="none" normalizeH="0" baseline="0" dirty="0">
                <a:ln>
                  <a:noFill/>
                </a:ln>
                <a:solidFill>
                  <a:schemeClr val="tx1"/>
                </a:solidFill>
                <a:effectLst/>
              </a:endParaRPr>
            </a:p>
          </p:txBody>
        </p:sp>
        <p:sp>
          <p:nvSpPr>
            <p:cNvPr id="103" name="Rectangle 95">
              <a:extLst>
                <a:ext uri="{FF2B5EF4-FFF2-40B4-BE49-F238E27FC236}">
                  <a16:creationId xmlns:a16="http://schemas.microsoft.com/office/drawing/2014/main" id="{81DE0CD6-0C1B-4E3B-9C87-643A1463307D}"/>
                </a:ext>
              </a:extLst>
            </p:cNvPr>
            <p:cNvSpPr>
              <a:spLocks noChangeArrowheads="1"/>
            </p:cNvSpPr>
            <p:nvPr/>
          </p:nvSpPr>
          <p:spPr bwMode="auto">
            <a:xfrm>
              <a:off x="4067" y="2550"/>
              <a:ext cx="581" cy="387"/>
            </a:xfrm>
            <a:prstGeom prst="rect">
              <a:avLst/>
            </a:prstGeom>
            <a:solidFill>
              <a:srgbClr val="E5B9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Rectangle 96">
              <a:extLst>
                <a:ext uri="{FF2B5EF4-FFF2-40B4-BE49-F238E27FC236}">
                  <a16:creationId xmlns:a16="http://schemas.microsoft.com/office/drawing/2014/main" id="{B5585D50-9C37-4842-899D-3E7844842EBF}"/>
                </a:ext>
              </a:extLst>
            </p:cNvPr>
            <p:cNvSpPr>
              <a:spLocks noChangeArrowheads="1"/>
            </p:cNvSpPr>
            <p:nvPr/>
          </p:nvSpPr>
          <p:spPr bwMode="auto">
            <a:xfrm>
              <a:off x="4067" y="2550"/>
              <a:ext cx="581" cy="387"/>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5" name="Rectangle 97">
              <a:extLst>
                <a:ext uri="{FF2B5EF4-FFF2-40B4-BE49-F238E27FC236}">
                  <a16:creationId xmlns:a16="http://schemas.microsoft.com/office/drawing/2014/main" id="{50C3DA2A-31E5-43DA-9B7F-D26B2445FF66}"/>
                </a:ext>
              </a:extLst>
            </p:cNvPr>
            <p:cNvSpPr>
              <a:spLocks noChangeArrowheads="1"/>
            </p:cNvSpPr>
            <p:nvPr/>
          </p:nvSpPr>
          <p:spPr bwMode="auto">
            <a:xfrm>
              <a:off x="4259" y="2592"/>
              <a:ext cx="266"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Direct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6" name="Rectangle 98">
              <a:extLst>
                <a:ext uri="{FF2B5EF4-FFF2-40B4-BE49-F238E27FC236}">
                  <a16:creationId xmlns:a16="http://schemas.microsoft.com/office/drawing/2014/main" id="{E4DE974A-7073-4105-BFD0-B941670385EB}"/>
                </a:ext>
              </a:extLst>
            </p:cNvPr>
            <p:cNvSpPr>
              <a:spLocks noChangeArrowheads="1"/>
            </p:cNvSpPr>
            <p:nvPr/>
          </p:nvSpPr>
          <p:spPr bwMode="auto">
            <a:xfrm>
              <a:off x="4105" y="2690"/>
              <a:ext cx="618"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Data Collection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7" name="Rectangle 99">
              <a:extLst>
                <a:ext uri="{FF2B5EF4-FFF2-40B4-BE49-F238E27FC236}">
                  <a16:creationId xmlns:a16="http://schemas.microsoft.com/office/drawing/2014/main" id="{892E57CE-D870-49E3-A8CC-68B7B453550D}"/>
                </a:ext>
              </a:extLst>
            </p:cNvPr>
            <p:cNvSpPr>
              <a:spLocks noChangeArrowheads="1"/>
            </p:cNvSpPr>
            <p:nvPr/>
          </p:nvSpPr>
          <p:spPr bwMode="auto">
            <a:xfrm>
              <a:off x="4263" y="2790"/>
              <a:ext cx="256"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Client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8" name="Line 100">
              <a:extLst>
                <a:ext uri="{FF2B5EF4-FFF2-40B4-BE49-F238E27FC236}">
                  <a16:creationId xmlns:a16="http://schemas.microsoft.com/office/drawing/2014/main" id="{3E675E6E-E5D3-4898-96AC-FB50BAC8C232}"/>
                </a:ext>
              </a:extLst>
            </p:cNvPr>
            <p:cNvSpPr>
              <a:spLocks noChangeShapeType="1"/>
            </p:cNvSpPr>
            <p:nvPr/>
          </p:nvSpPr>
          <p:spPr bwMode="auto">
            <a:xfrm>
              <a:off x="4648" y="2736"/>
              <a:ext cx="580"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9" name="Rectangle 101">
              <a:extLst>
                <a:ext uri="{FF2B5EF4-FFF2-40B4-BE49-F238E27FC236}">
                  <a16:creationId xmlns:a16="http://schemas.microsoft.com/office/drawing/2014/main" id="{91A2A2D9-434D-4129-8905-43D170B8019D}"/>
                </a:ext>
              </a:extLst>
            </p:cNvPr>
            <p:cNvSpPr>
              <a:spLocks noChangeArrowheads="1"/>
            </p:cNvSpPr>
            <p:nvPr/>
          </p:nvSpPr>
          <p:spPr bwMode="auto">
            <a:xfrm>
              <a:off x="4895" y="2686"/>
              <a:ext cx="86" cy="9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Rectangle 102">
              <a:extLst>
                <a:ext uri="{FF2B5EF4-FFF2-40B4-BE49-F238E27FC236}">
                  <a16:creationId xmlns:a16="http://schemas.microsoft.com/office/drawing/2014/main" id="{1B1CA270-D698-472E-9A56-8570826CFD1F}"/>
                </a:ext>
              </a:extLst>
            </p:cNvPr>
            <p:cNvSpPr>
              <a:spLocks noChangeArrowheads="1"/>
            </p:cNvSpPr>
            <p:nvPr/>
          </p:nvSpPr>
          <p:spPr bwMode="auto">
            <a:xfrm>
              <a:off x="4896" y="2684"/>
              <a:ext cx="140"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1" name="Line 103">
              <a:extLst>
                <a:ext uri="{FF2B5EF4-FFF2-40B4-BE49-F238E27FC236}">
                  <a16:creationId xmlns:a16="http://schemas.microsoft.com/office/drawing/2014/main" id="{389DA61B-2DD6-4893-A464-EEC75B29397E}"/>
                </a:ext>
              </a:extLst>
            </p:cNvPr>
            <p:cNvSpPr>
              <a:spLocks noChangeShapeType="1"/>
            </p:cNvSpPr>
            <p:nvPr/>
          </p:nvSpPr>
          <p:spPr bwMode="auto">
            <a:xfrm>
              <a:off x="5615" y="1962"/>
              <a:ext cx="971"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2" name="Rectangle 104">
              <a:extLst>
                <a:ext uri="{FF2B5EF4-FFF2-40B4-BE49-F238E27FC236}">
                  <a16:creationId xmlns:a16="http://schemas.microsoft.com/office/drawing/2014/main" id="{9BF3665B-7FF9-4110-869E-B056F5E5543C}"/>
                </a:ext>
              </a:extLst>
            </p:cNvPr>
            <p:cNvSpPr>
              <a:spLocks noChangeArrowheads="1"/>
            </p:cNvSpPr>
            <p:nvPr/>
          </p:nvSpPr>
          <p:spPr bwMode="auto">
            <a:xfrm>
              <a:off x="6058" y="1912"/>
              <a:ext cx="85" cy="99"/>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Rectangle 105">
              <a:extLst>
                <a:ext uri="{FF2B5EF4-FFF2-40B4-BE49-F238E27FC236}">
                  <a16:creationId xmlns:a16="http://schemas.microsoft.com/office/drawing/2014/main" id="{87B58D00-31E6-4DEA-917D-42A59D8EA17B}"/>
                </a:ext>
              </a:extLst>
            </p:cNvPr>
            <p:cNvSpPr>
              <a:spLocks noChangeArrowheads="1"/>
            </p:cNvSpPr>
            <p:nvPr/>
          </p:nvSpPr>
          <p:spPr bwMode="auto">
            <a:xfrm>
              <a:off x="6059" y="1910"/>
              <a:ext cx="140"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4" name="Rectangle 106">
              <a:extLst>
                <a:ext uri="{FF2B5EF4-FFF2-40B4-BE49-F238E27FC236}">
                  <a16:creationId xmlns:a16="http://schemas.microsoft.com/office/drawing/2014/main" id="{D8C0FC33-CBE8-40AE-8607-DDD76338AE43}"/>
                </a:ext>
              </a:extLst>
            </p:cNvPr>
            <p:cNvSpPr>
              <a:spLocks noChangeArrowheads="1"/>
            </p:cNvSpPr>
            <p:nvPr/>
          </p:nvSpPr>
          <p:spPr bwMode="auto">
            <a:xfrm>
              <a:off x="5228" y="1333"/>
              <a:ext cx="387" cy="290"/>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Rectangle 107">
              <a:extLst>
                <a:ext uri="{FF2B5EF4-FFF2-40B4-BE49-F238E27FC236}">
                  <a16:creationId xmlns:a16="http://schemas.microsoft.com/office/drawing/2014/main" id="{E5EFAD29-009E-40F9-9B2B-489B59B11BA5}"/>
                </a:ext>
              </a:extLst>
            </p:cNvPr>
            <p:cNvSpPr>
              <a:spLocks noChangeArrowheads="1"/>
            </p:cNvSpPr>
            <p:nvPr/>
          </p:nvSpPr>
          <p:spPr bwMode="auto">
            <a:xfrm>
              <a:off x="5228" y="1333"/>
              <a:ext cx="387" cy="290"/>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6" name="Rectangle 108">
              <a:extLst>
                <a:ext uri="{FF2B5EF4-FFF2-40B4-BE49-F238E27FC236}">
                  <a16:creationId xmlns:a16="http://schemas.microsoft.com/office/drawing/2014/main" id="{CD03C273-E0F8-41DB-B8E7-73B944FA8412}"/>
                </a:ext>
              </a:extLst>
            </p:cNvPr>
            <p:cNvSpPr>
              <a:spLocks noChangeArrowheads="1"/>
            </p:cNvSpPr>
            <p:nvPr/>
          </p:nvSpPr>
          <p:spPr bwMode="auto">
            <a:xfrm>
              <a:off x="5356" y="1426"/>
              <a:ext cx="194"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NRF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7" name="Line 109">
              <a:extLst>
                <a:ext uri="{FF2B5EF4-FFF2-40B4-BE49-F238E27FC236}">
                  <a16:creationId xmlns:a16="http://schemas.microsoft.com/office/drawing/2014/main" id="{087F5E05-E0CE-4753-85B4-92472A68A57B}"/>
                </a:ext>
              </a:extLst>
            </p:cNvPr>
            <p:cNvSpPr>
              <a:spLocks noChangeShapeType="1"/>
            </p:cNvSpPr>
            <p:nvPr/>
          </p:nvSpPr>
          <p:spPr bwMode="auto">
            <a:xfrm flipV="1">
              <a:off x="5422" y="1623"/>
              <a:ext cx="0" cy="193"/>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8" name="Line 110">
              <a:extLst>
                <a:ext uri="{FF2B5EF4-FFF2-40B4-BE49-F238E27FC236}">
                  <a16:creationId xmlns:a16="http://schemas.microsoft.com/office/drawing/2014/main" id="{02DC6A90-15DF-4B8A-BF05-D24EC745DF75}"/>
                </a:ext>
              </a:extLst>
            </p:cNvPr>
            <p:cNvSpPr>
              <a:spLocks noChangeShapeType="1"/>
            </p:cNvSpPr>
            <p:nvPr/>
          </p:nvSpPr>
          <p:spPr bwMode="auto">
            <a:xfrm>
              <a:off x="4648" y="1187"/>
              <a:ext cx="1838"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9" name="Rectangle 111">
              <a:extLst>
                <a:ext uri="{FF2B5EF4-FFF2-40B4-BE49-F238E27FC236}">
                  <a16:creationId xmlns:a16="http://schemas.microsoft.com/office/drawing/2014/main" id="{E1B041F5-563F-49AC-B0AD-328D6BE624DE}"/>
                </a:ext>
              </a:extLst>
            </p:cNvPr>
            <p:cNvSpPr>
              <a:spLocks noChangeArrowheads="1"/>
            </p:cNvSpPr>
            <p:nvPr/>
          </p:nvSpPr>
          <p:spPr bwMode="auto">
            <a:xfrm>
              <a:off x="5524" y="1138"/>
              <a:ext cx="86" cy="9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Rectangle 112">
              <a:extLst>
                <a:ext uri="{FF2B5EF4-FFF2-40B4-BE49-F238E27FC236}">
                  <a16:creationId xmlns:a16="http://schemas.microsoft.com/office/drawing/2014/main" id="{DE3ED0C7-9E15-4B50-BD09-C8BB1EFA822B}"/>
                </a:ext>
              </a:extLst>
            </p:cNvPr>
            <p:cNvSpPr>
              <a:spLocks noChangeArrowheads="1"/>
            </p:cNvSpPr>
            <p:nvPr/>
          </p:nvSpPr>
          <p:spPr bwMode="auto">
            <a:xfrm>
              <a:off x="5525" y="1136"/>
              <a:ext cx="140"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1" name="Rectangle 113">
              <a:extLst>
                <a:ext uri="{FF2B5EF4-FFF2-40B4-BE49-F238E27FC236}">
                  <a16:creationId xmlns:a16="http://schemas.microsoft.com/office/drawing/2014/main" id="{6E0F61D4-9073-4D9F-8C9D-932DFD73CA43}"/>
                </a:ext>
              </a:extLst>
            </p:cNvPr>
            <p:cNvSpPr>
              <a:spLocks noChangeArrowheads="1"/>
            </p:cNvSpPr>
            <p:nvPr/>
          </p:nvSpPr>
          <p:spPr bwMode="auto">
            <a:xfrm>
              <a:off x="4067" y="1042"/>
              <a:ext cx="581" cy="291"/>
            </a:xfrm>
            <a:prstGeom prst="rect">
              <a:avLst/>
            </a:prstGeom>
            <a:solidFill>
              <a:srgbClr val="B7DD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Rectangle 114">
              <a:extLst>
                <a:ext uri="{FF2B5EF4-FFF2-40B4-BE49-F238E27FC236}">
                  <a16:creationId xmlns:a16="http://schemas.microsoft.com/office/drawing/2014/main" id="{1C02EFA6-8C48-4D08-8D73-4E6CEE6FACD2}"/>
                </a:ext>
              </a:extLst>
            </p:cNvPr>
            <p:cNvSpPr>
              <a:spLocks noChangeArrowheads="1"/>
            </p:cNvSpPr>
            <p:nvPr/>
          </p:nvSpPr>
          <p:spPr bwMode="auto">
            <a:xfrm>
              <a:off x="4067" y="1042"/>
              <a:ext cx="581" cy="291"/>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3" name="Rectangle 115">
              <a:extLst>
                <a:ext uri="{FF2B5EF4-FFF2-40B4-BE49-F238E27FC236}">
                  <a16:creationId xmlns:a16="http://schemas.microsoft.com/office/drawing/2014/main" id="{547C9A45-3209-40ED-8E64-06CFC9ED8F94}"/>
                </a:ext>
              </a:extLst>
            </p:cNvPr>
            <p:cNvSpPr>
              <a:spLocks noChangeArrowheads="1"/>
            </p:cNvSpPr>
            <p:nvPr/>
          </p:nvSpPr>
          <p:spPr bwMode="auto">
            <a:xfrm>
              <a:off x="4115" y="1136"/>
              <a:ext cx="580"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UE Application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4" name="Line 116">
              <a:extLst>
                <a:ext uri="{FF2B5EF4-FFF2-40B4-BE49-F238E27FC236}">
                  <a16:creationId xmlns:a16="http://schemas.microsoft.com/office/drawing/2014/main" id="{22DABE06-DB71-428A-A9CF-87D8C3FCBCFB}"/>
                </a:ext>
              </a:extLst>
            </p:cNvPr>
            <p:cNvSpPr>
              <a:spLocks noChangeShapeType="1"/>
            </p:cNvSpPr>
            <p:nvPr/>
          </p:nvSpPr>
          <p:spPr bwMode="auto">
            <a:xfrm>
              <a:off x="4357" y="1333"/>
              <a:ext cx="0" cy="1217"/>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5" name="Rectangle 117">
              <a:extLst>
                <a:ext uri="{FF2B5EF4-FFF2-40B4-BE49-F238E27FC236}">
                  <a16:creationId xmlns:a16="http://schemas.microsoft.com/office/drawing/2014/main" id="{E5161CE1-E67A-499F-9486-4B6AC480C70C}"/>
                </a:ext>
              </a:extLst>
            </p:cNvPr>
            <p:cNvSpPr>
              <a:spLocks noChangeArrowheads="1"/>
            </p:cNvSpPr>
            <p:nvPr/>
          </p:nvSpPr>
          <p:spPr bwMode="auto">
            <a:xfrm>
              <a:off x="4314" y="1892"/>
              <a:ext cx="86" cy="98"/>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Rectangle 118">
              <a:extLst>
                <a:ext uri="{FF2B5EF4-FFF2-40B4-BE49-F238E27FC236}">
                  <a16:creationId xmlns:a16="http://schemas.microsoft.com/office/drawing/2014/main" id="{DA663322-CDD9-4011-834A-24CDF4D15625}"/>
                </a:ext>
              </a:extLst>
            </p:cNvPr>
            <p:cNvSpPr>
              <a:spLocks noChangeArrowheads="1"/>
            </p:cNvSpPr>
            <p:nvPr/>
          </p:nvSpPr>
          <p:spPr bwMode="auto">
            <a:xfrm>
              <a:off x="4316" y="1888"/>
              <a:ext cx="140"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R7</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7" name="Rectangle 119">
              <a:extLst>
                <a:ext uri="{FF2B5EF4-FFF2-40B4-BE49-F238E27FC236}">
                  <a16:creationId xmlns:a16="http://schemas.microsoft.com/office/drawing/2014/main" id="{1E11F17F-D7D9-488F-ADC8-E13EEEA77BC7}"/>
                </a:ext>
              </a:extLst>
            </p:cNvPr>
            <p:cNvSpPr>
              <a:spLocks noChangeArrowheads="1"/>
            </p:cNvSpPr>
            <p:nvPr/>
          </p:nvSpPr>
          <p:spPr bwMode="auto">
            <a:xfrm>
              <a:off x="5228" y="3848"/>
              <a:ext cx="387" cy="291"/>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Rectangle 120">
              <a:extLst>
                <a:ext uri="{FF2B5EF4-FFF2-40B4-BE49-F238E27FC236}">
                  <a16:creationId xmlns:a16="http://schemas.microsoft.com/office/drawing/2014/main" id="{55950263-00C6-4F00-919D-3B0C00D96098}"/>
                </a:ext>
              </a:extLst>
            </p:cNvPr>
            <p:cNvSpPr>
              <a:spLocks noChangeArrowheads="1"/>
            </p:cNvSpPr>
            <p:nvPr/>
          </p:nvSpPr>
          <p:spPr bwMode="auto">
            <a:xfrm>
              <a:off x="5228" y="3848"/>
              <a:ext cx="387" cy="291"/>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9" name="Rectangle 121">
              <a:extLst>
                <a:ext uri="{FF2B5EF4-FFF2-40B4-BE49-F238E27FC236}">
                  <a16:creationId xmlns:a16="http://schemas.microsoft.com/office/drawing/2014/main" id="{D2BB356D-10AB-447A-A6F8-8ABA0061F7BE}"/>
                </a:ext>
              </a:extLst>
            </p:cNvPr>
            <p:cNvSpPr>
              <a:spLocks noChangeArrowheads="1"/>
            </p:cNvSpPr>
            <p:nvPr/>
          </p:nvSpPr>
          <p:spPr bwMode="auto">
            <a:xfrm>
              <a:off x="5293" y="3942"/>
              <a:ext cx="331"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NWDAF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30" name="Line 122">
              <a:extLst>
                <a:ext uri="{FF2B5EF4-FFF2-40B4-BE49-F238E27FC236}">
                  <a16:creationId xmlns:a16="http://schemas.microsoft.com/office/drawing/2014/main" id="{FBFD6ECA-082F-46F1-830F-5DCAE48116D7}"/>
                </a:ext>
              </a:extLst>
            </p:cNvPr>
            <p:cNvSpPr>
              <a:spLocks noChangeShapeType="1"/>
            </p:cNvSpPr>
            <p:nvPr/>
          </p:nvSpPr>
          <p:spPr bwMode="auto">
            <a:xfrm>
              <a:off x="5422" y="3655"/>
              <a:ext cx="0" cy="193"/>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1" name="Rectangle 123">
              <a:extLst>
                <a:ext uri="{FF2B5EF4-FFF2-40B4-BE49-F238E27FC236}">
                  <a16:creationId xmlns:a16="http://schemas.microsoft.com/office/drawing/2014/main" id="{4641F8B0-0AEC-41A8-92B9-C8CE27038B02}"/>
                </a:ext>
              </a:extLst>
            </p:cNvPr>
            <p:cNvSpPr>
              <a:spLocks noChangeArrowheads="1"/>
            </p:cNvSpPr>
            <p:nvPr/>
          </p:nvSpPr>
          <p:spPr bwMode="auto">
            <a:xfrm>
              <a:off x="5379" y="3702"/>
              <a:ext cx="86" cy="9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Rectangle 124">
              <a:extLst>
                <a:ext uri="{FF2B5EF4-FFF2-40B4-BE49-F238E27FC236}">
                  <a16:creationId xmlns:a16="http://schemas.microsoft.com/office/drawing/2014/main" id="{D74C72BA-062A-4FF8-B948-E54FA80FB634}"/>
                </a:ext>
              </a:extLst>
            </p:cNvPr>
            <p:cNvSpPr>
              <a:spLocks noChangeArrowheads="1"/>
            </p:cNvSpPr>
            <p:nvPr/>
          </p:nvSpPr>
          <p:spPr bwMode="auto">
            <a:xfrm>
              <a:off x="5380" y="3700"/>
              <a:ext cx="140"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33" name="Rectangle 125">
              <a:extLst>
                <a:ext uri="{FF2B5EF4-FFF2-40B4-BE49-F238E27FC236}">
                  <a16:creationId xmlns:a16="http://schemas.microsoft.com/office/drawing/2014/main" id="{3424E64D-2545-49AC-B1D0-352DE45CE3C1}"/>
                </a:ext>
              </a:extLst>
            </p:cNvPr>
            <p:cNvSpPr>
              <a:spLocks noChangeArrowheads="1"/>
            </p:cNvSpPr>
            <p:nvPr/>
          </p:nvSpPr>
          <p:spPr bwMode="auto">
            <a:xfrm>
              <a:off x="6679" y="3365"/>
              <a:ext cx="387" cy="290"/>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Rectangle 126">
              <a:extLst>
                <a:ext uri="{FF2B5EF4-FFF2-40B4-BE49-F238E27FC236}">
                  <a16:creationId xmlns:a16="http://schemas.microsoft.com/office/drawing/2014/main" id="{B726132E-641B-495F-A1CA-20C288FE5A9F}"/>
                </a:ext>
              </a:extLst>
            </p:cNvPr>
            <p:cNvSpPr>
              <a:spLocks noChangeArrowheads="1"/>
            </p:cNvSpPr>
            <p:nvPr/>
          </p:nvSpPr>
          <p:spPr bwMode="auto">
            <a:xfrm>
              <a:off x="6679" y="3365"/>
              <a:ext cx="387" cy="290"/>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5" name="Rectangle 127">
              <a:extLst>
                <a:ext uri="{FF2B5EF4-FFF2-40B4-BE49-F238E27FC236}">
                  <a16:creationId xmlns:a16="http://schemas.microsoft.com/office/drawing/2014/main" id="{0BE2A2B0-CCC1-427F-A663-13862C7BBFAF}"/>
                </a:ext>
              </a:extLst>
            </p:cNvPr>
            <p:cNvSpPr>
              <a:spLocks noChangeArrowheads="1"/>
            </p:cNvSpPr>
            <p:nvPr/>
          </p:nvSpPr>
          <p:spPr bwMode="auto">
            <a:xfrm>
              <a:off x="6832" y="3458"/>
              <a:ext cx="96"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AS</a:t>
              </a:r>
              <a:endParaRPr kumimoji="0" lang="en-US" altLang="en-US" sz="1100" b="1" i="0" u="none" strike="noStrike" cap="none" normalizeH="0" baseline="0" dirty="0">
                <a:ln>
                  <a:noFill/>
                </a:ln>
                <a:solidFill>
                  <a:schemeClr val="tx1"/>
                </a:solidFill>
                <a:effectLst/>
                <a:latin typeface="Arial" panose="020B0604020202020204" pitchFamily="34" charset="0"/>
              </a:endParaRPr>
            </a:p>
          </p:txBody>
        </p:sp>
        <p:sp>
          <p:nvSpPr>
            <p:cNvPr id="136" name="Line 128">
              <a:extLst>
                <a:ext uri="{FF2B5EF4-FFF2-40B4-BE49-F238E27FC236}">
                  <a16:creationId xmlns:a16="http://schemas.microsoft.com/office/drawing/2014/main" id="{787FCF20-F8CB-4F2E-B445-2E9B50909470}"/>
                </a:ext>
              </a:extLst>
            </p:cNvPr>
            <p:cNvSpPr>
              <a:spLocks noChangeShapeType="1"/>
            </p:cNvSpPr>
            <p:nvPr/>
          </p:nvSpPr>
          <p:spPr bwMode="auto">
            <a:xfrm flipH="1">
              <a:off x="5615" y="3510"/>
              <a:ext cx="1064"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7" name="Rectangle 129">
              <a:extLst>
                <a:ext uri="{FF2B5EF4-FFF2-40B4-BE49-F238E27FC236}">
                  <a16:creationId xmlns:a16="http://schemas.microsoft.com/office/drawing/2014/main" id="{145D9A56-B10C-4BD7-9368-29002369D4F9}"/>
                </a:ext>
              </a:extLst>
            </p:cNvPr>
            <p:cNvSpPr>
              <a:spLocks noChangeArrowheads="1"/>
            </p:cNvSpPr>
            <p:nvPr/>
          </p:nvSpPr>
          <p:spPr bwMode="auto">
            <a:xfrm>
              <a:off x="6104" y="3461"/>
              <a:ext cx="86" cy="98"/>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Rectangle 130">
              <a:extLst>
                <a:ext uri="{FF2B5EF4-FFF2-40B4-BE49-F238E27FC236}">
                  <a16:creationId xmlns:a16="http://schemas.microsoft.com/office/drawing/2014/main" id="{279D0F3A-8570-4C92-B9F1-C7200F29F19F}"/>
                </a:ext>
              </a:extLst>
            </p:cNvPr>
            <p:cNvSpPr>
              <a:spLocks noChangeArrowheads="1"/>
            </p:cNvSpPr>
            <p:nvPr/>
          </p:nvSpPr>
          <p:spPr bwMode="auto">
            <a:xfrm>
              <a:off x="6106" y="3458"/>
              <a:ext cx="96"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R4</a:t>
              </a:r>
              <a:endParaRPr kumimoji="0" lang="en-US" altLang="en-US" sz="1100" b="1" i="0" u="none" strike="noStrike" cap="none" normalizeH="0" baseline="0" dirty="0">
                <a:ln>
                  <a:noFill/>
                </a:ln>
                <a:solidFill>
                  <a:schemeClr val="tx1"/>
                </a:solidFill>
                <a:effectLst/>
              </a:endParaRPr>
            </a:p>
          </p:txBody>
        </p:sp>
        <p:sp>
          <p:nvSpPr>
            <p:cNvPr id="139" name="Rectangle 131">
              <a:extLst>
                <a:ext uri="{FF2B5EF4-FFF2-40B4-BE49-F238E27FC236}">
                  <a16:creationId xmlns:a16="http://schemas.microsoft.com/office/drawing/2014/main" id="{4ECD31BF-4018-4D81-ACDB-25CD4E05AAD6}"/>
                </a:ext>
              </a:extLst>
            </p:cNvPr>
            <p:cNvSpPr>
              <a:spLocks noChangeArrowheads="1"/>
            </p:cNvSpPr>
            <p:nvPr/>
          </p:nvSpPr>
          <p:spPr bwMode="auto">
            <a:xfrm>
              <a:off x="6582" y="2203"/>
              <a:ext cx="581" cy="387"/>
            </a:xfrm>
            <a:prstGeom prst="rect">
              <a:avLst/>
            </a:prstGeom>
            <a:solidFill>
              <a:srgbClr val="E5B9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Rectangle 132">
              <a:extLst>
                <a:ext uri="{FF2B5EF4-FFF2-40B4-BE49-F238E27FC236}">
                  <a16:creationId xmlns:a16="http://schemas.microsoft.com/office/drawing/2014/main" id="{E2C29AD4-D894-425A-A67E-90D92B291F03}"/>
                </a:ext>
              </a:extLst>
            </p:cNvPr>
            <p:cNvSpPr>
              <a:spLocks noChangeArrowheads="1"/>
            </p:cNvSpPr>
            <p:nvPr/>
          </p:nvSpPr>
          <p:spPr bwMode="auto">
            <a:xfrm>
              <a:off x="6582" y="2203"/>
              <a:ext cx="581" cy="387"/>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1" name="Rectangle 133">
              <a:extLst>
                <a:ext uri="{FF2B5EF4-FFF2-40B4-BE49-F238E27FC236}">
                  <a16:creationId xmlns:a16="http://schemas.microsoft.com/office/drawing/2014/main" id="{375C4140-AD48-44E4-A904-0A41847C6011}"/>
                </a:ext>
              </a:extLst>
            </p:cNvPr>
            <p:cNvSpPr>
              <a:spLocks noChangeArrowheads="1"/>
            </p:cNvSpPr>
            <p:nvPr/>
          </p:nvSpPr>
          <p:spPr bwMode="auto">
            <a:xfrm>
              <a:off x="6746" y="2247"/>
              <a:ext cx="28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Indirect</a:t>
              </a:r>
              <a:endParaRPr kumimoji="0" lang="en-US" altLang="en-US" sz="1100" b="1" i="0" u="none" strike="noStrike" cap="none" normalizeH="0" baseline="0" dirty="0">
                <a:ln>
                  <a:noFill/>
                </a:ln>
                <a:solidFill>
                  <a:schemeClr val="tx1"/>
                </a:solidFill>
                <a:effectLst/>
              </a:endParaRPr>
            </a:p>
          </p:txBody>
        </p:sp>
        <p:sp>
          <p:nvSpPr>
            <p:cNvPr id="142" name="Rectangle 134">
              <a:extLst>
                <a:ext uri="{FF2B5EF4-FFF2-40B4-BE49-F238E27FC236}">
                  <a16:creationId xmlns:a16="http://schemas.microsoft.com/office/drawing/2014/main" id="{74AC493D-E6E0-4F0A-B035-6933EF5AE0C0}"/>
                </a:ext>
              </a:extLst>
            </p:cNvPr>
            <p:cNvSpPr>
              <a:spLocks noChangeArrowheads="1"/>
            </p:cNvSpPr>
            <p:nvPr/>
          </p:nvSpPr>
          <p:spPr bwMode="auto">
            <a:xfrm>
              <a:off x="6597" y="2344"/>
              <a:ext cx="58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Data Collection </a:t>
              </a:r>
              <a:endParaRPr kumimoji="0" lang="en-US" altLang="en-US" sz="1100" b="1" i="0" u="none" strike="noStrike" cap="none" normalizeH="0" baseline="0" dirty="0">
                <a:ln>
                  <a:noFill/>
                </a:ln>
                <a:solidFill>
                  <a:schemeClr val="tx1"/>
                </a:solidFill>
                <a:effectLst/>
              </a:endParaRPr>
            </a:p>
          </p:txBody>
        </p:sp>
        <p:sp>
          <p:nvSpPr>
            <p:cNvPr id="143" name="Rectangle 135">
              <a:extLst>
                <a:ext uri="{FF2B5EF4-FFF2-40B4-BE49-F238E27FC236}">
                  <a16:creationId xmlns:a16="http://schemas.microsoft.com/office/drawing/2014/main" id="{203174B6-1981-4C59-836A-1CF0D15035E4}"/>
                </a:ext>
              </a:extLst>
            </p:cNvPr>
            <p:cNvSpPr>
              <a:spLocks noChangeArrowheads="1"/>
            </p:cNvSpPr>
            <p:nvPr/>
          </p:nvSpPr>
          <p:spPr bwMode="auto">
            <a:xfrm>
              <a:off x="6778" y="2442"/>
              <a:ext cx="21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a:ln>
                    <a:noFill/>
                  </a:ln>
                  <a:solidFill>
                    <a:srgbClr val="000000"/>
                  </a:solidFill>
                  <a:effectLst/>
                  <a:latin typeface="Calibri" panose="020F0502020204030204" pitchFamily="34" charset="0"/>
                </a:rPr>
                <a:t>Client</a:t>
              </a:r>
              <a:endParaRPr kumimoji="0" lang="en-US" altLang="en-US" sz="1100" b="1" i="0" u="none" strike="noStrike" cap="none" normalizeH="0" baseline="0">
                <a:ln>
                  <a:noFill/>
                </a:ln>
                <a:solidFill>
                  <a:schemeClr val="tx1"/>
                </a:solidFill>
                <a:effectLst/>
              </a:endParaRPr>
            </a:p>
          </p:txBody>
        </p:sp>
        <p:sp>
          <p:nvSpPr>
            <p:cNvPr id="144" name="Line 136">
              <a:extLst>
                <a:ext uri="{FF2B5EF4-FFF2-40B4-BE49-F238E27FC236}">
                  <a16:creationId xmlns:a16="http://schemas.microsoft.com/office/drawing/2014/main" id="{70C6EA49-6DDB-47C2-888C-2A039F004357}"/>
                </a:ext>
              </a:extLst>
            </p:cNvPr>
            <p:cNvSpPr>
              <a:spLocks noChangeShapeType="1"/>
            </p:cNvSpPr>
            <p:nvPr/>
          </p:nvSpPr>
          <p:spPr bwMode="auto">
            <a:xfrm>
              <a:off x="5615" y="2832"/>
              <a:ext cx="971"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5" name="Rectangle 137">
              <a:extLst>
                <a:ext uri="{FF2B5EF4-FFF2-40B4-BE49-F238E27FC236}">
                  <a16:creationId xmlns:a16="http://schemas.microsoft.com/office/drawing/2014/main" id="{D426FAC6-2861-451E-B7CA-5B3689618B7A}"/>
                </a:ext>
              </a:extLst>
            </p:cNvPr>
            <p:cNvSpPr>
              <a:spLocks noChangeArrowheads="1"/>
            </p:cNvSpPr>
            <p:nvPr/>
          </p:nvSpPr>
          <p:spPr bwMode="auto">
            <a:xfrm>
              <a:off x="6058" y="2783"/>
              <a:ext cx="85" cy="98"/>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Rectangle 138">
              <a:extLst>
                <a:ext uri="{FF2B5EF4-FFF2-40B4-BE49-F238E27FC236}">
                  <a16:creationId xmlns:a16="http://schemas.microsoft.com/office/drawing/2014/main" id="{34765FAB-54C7-4248-813C-BDE65B6B4263}"/>
                </a:ext>
              </a:extLst>
            </p:cNvPr>
            <p:cNvSpPr>
              <a:spLocks noChangeArrowheads="1"/>
            </p:cNvSpPr>
            <p:nvPr/>
          </p:nvSpPr>
          <p:spPr bwMode="auto">
            <a:xfrm>
              <a:off x="6059" y="2781"/>
              <a:ext cx="140"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7" name="Line 139">
              <a:extLst>
                <a:ext uri="{FF2B5EF4-FFF2-40B4-BE49-F238E27FC236}">
                  <a16:creationId xmlns:a16="http://schemas.microsoft.com/office/drawing/2014/main" id="{D6F5128D-D858-44F8-8D1B-0081730F35A2}"/>
                </a:ext>
              </a:extLst>
            </p:cNvPr>
            <p:cNvSpPr>
              <a:spLocks noChangeShapeType="1"/>
            </p:cNvSpPr>
            <p:nvPr/>
          </p:nvSpPr>
          <p:spPr bwMode="auto">
            <a:xfrm>
              <a:off x="5615" y="2397"/>
              <a:ext cx="967"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8" name="Rectangle 140">
              <a:extLst>
                <a:ext uri="{FF2B5EF4-FFF2-40B4-BE49-F238E27FC236}">
                  <a16:creationId xmlns:a16="http://schemas.microsoft.com/office/drawing/2014/main" id="{0FB76D71-51D1-46D2-9C63-96E93651528F}"/>
                </a:ext>
              </a:extLst>
            </p:cNvPr>
            <p:cNvSpPr>
              <a:spLocks noChangeArrowheads="1"/>
            </p:cNvSpPr>
            <p:nvPr/>
          </p:nvSpPr>
          <p:spPr bwMode="auto">
            <a:xfrm>
              <a:off x="6056" y="2348"/>
              <a:ext cx="86" cy="98"/>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Rectangle 141">
              <a:extLst>
                <a:ext uri="{FF2B5EF4-FFF2-40B4-BE49-F238E27FC236}">
                  <a16:creationId xmlns:a16="http://schemas.microsoft.com/office/drawing/2014/main" id="{30B2F072-FFEB-41E7-84CA-03D2AF2A11F6}"/>
                </a:ext>
              </a:extLst>
            </p:cNvPr>
            <p:cNvSpPr>
              <a:spLocks noChangeArrowheads="1"/>
            </p:cNvSpPr>
            <p:nvPr/>
          </p:nvSpPr>
          <p:spPr bwMode="auto">
            <a:xfrm>
              <a:off x="6057" y="2344"/>
              <a:ext cx="96"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R3</a:t>
              </a:r>
              <a:endParaRPr kumimoji="0" lang="en-US" altLang="en-US" sz="1100" b="1" i="0" u="none" strike="noStrike" cap="none" normalizeH="0" baseline="0" dirty="0">
                <a:ln>
                  <a:noFill/>
                </a:ln>
                <a:solidFill>
                  <a:schemeClr val="tx1"/>
                </a:solidFill>
                <a:effectLst/>
              </a:endParaRPr>
            </a:p>
          </p:txBody>
        </p:sp>
        <p:sp>
          <p:nvSpPr>
            <p:cNvPr id="150" name="Freeform 142">
              <a:extLst>
                <a:ext uri="{FF2B5EF4-FFF2-40B4-BE49-F238E27FC236}">
                  <a16:creationId xmlns:a16="http://schemas.microsoft.com/office/drawing/2014/main" id="{15B4A894-61FB-4119-BA82-FF4EF55E31B5}"/>
                </a:ext>
              </a:extLst>
            </p:cNvPr>
            <p:cNvSpPr>
              <a:spLocks noEditPoints="1"/>
            </p:cNvSpPr>
            <p:nvPr/>
          </p:nvSpPr>
          <p:spPr bwMode="auto">
            <a:xfrm>
              <a:off x="5129" y="943"/>
              <a:ext cx="1263" cy="3295"/>
            </a:xfrm>
            <a:custGeom>
              <a:avLst/>
              <a:gdLst>
                <a:gd name="T0" fmla="*/ 12 w 5920"/>
                <a:gd name="T1" fmla="*/ 792 h 15445"/>
                <a:gd name="T2" fmla="*/ 12 w 5920"/>
                <a:gd name="T3" fmla="*/ 1176 h 15445"/>
                <a:gd name="T4" fmla="*/ 24 w 5920"/>
                <a:gd name="T5" fmla="*/ 2220 h 15445"/>
                <a:gd name="T6" fmla="*/ 0 w 5920"/>
                <a:gd name="T7" fmla="*/ 2628 h 15445"/>
                <a:gd name="T8" fmla="*/ 24 w 5920"/>
                <a:gd name="T9" fmla="*/ 3492 h 15445"/>
                <a:gd name="T10" fmla="*/ 0 w 5920"/>
                <a:gd name="T11" fmla="*/ 4236 h 15445"/>
                <a:gd name="T12" fmla="*/ 24 w 5920"/>
                <a:gd name="T13" fmla="*/ 4644 h 15445"/>
                <a:gd name="T14" fmla="*/ 12 w 5920"/>
                <a:gd name="T15" fmla="*/ 5688 h 15445"/>
                <a:gd name="T16" fmla="*/ 12 w 5920"/>
                <a:gd name="T17" fmla="*/ 6072 h 15445"/>
                <a:gd name="T18" fmla="*/ 24 w 5920"/>
                <a:gd name="T19" fmla="*/ 7116 h 15445"/>
                <a:gd name="T20" fmla="*/ 0 w 5920"/>
                <a:gd name="T21" fmla="*/ 7524 h 15445"/>
                <a:gd name="T22" fmla="*/ 24 w 5920"/>
                <a:gd name="T23" fmla="*/ 8388 h 15445"/>
                <a:gd name="T24" fmla="*/ 0 w 5920"/>
                <a:gd name="T25" fmla="*/ 9132 h 15445"/>
                <a:gd name="T26" fmla="*/ 24 w 5920"/>
                <a:gd name="T27" fmla="*/ 9540 h 15445"/>
                <a:gd name="T28" fmla="*/ 12 w 5920"/>
                <a:gd name="T29" fmla="*/ 10584 h 15445"/>
                <a:gd name="T30" fmla="*/ 12 w 5920"/>
                <a:gd name="T31" fmla="*/ 10968 h 15445"/>
                <a:gd name="T32" fmla="*/ 24 w 5920"/>
                <a:gd name="T33" fmla="*/ 12012 h 15445"/>
                <a:gd name="T34" fmla="*/ 0 w 5920"/>
                <a:gd name="T35" fmla="*/ 12420 h 15445"/>
                <a:gd name="T36" fmla="*/ 24 w 5920"/>
                <a:gd name="T37" fmla="*/ 13284 h 15445"/>
                <a:gd name="T38" fmla="*/ 0 w 5920"/>
                <a:gd name="T39" fmla="*/ 14028 h 15445"/>
                <a:gd name="T40" fmla="*/ 24 w 5920"/>
                <a:gd name="T41" fmla="*/ 14436 h 15445"/>
                <a:gd name="T42" fmla="*/ 12 w 5920"/>
                <a:gd name="T43" fmla="*/ 15421 h 15445"/>
                <a:gd name="T44" fmla="*/ 624 w 5920"/>
                <a:gd name="T45" fmla="*/ 15421 h 15445"/>
                <a:gd name="T46" fmla="*/ 1032 w 5920"/>
                <a:gd name="T47" fmla="*/ 15445 h 15445"/>
                <a:gd name="T48" fmla="*/ 1896 w 5920"/>
                <a:gd name="T49" fmla="*/ 15421 h 15445"/>
                <a:gd name="T50" fmla="*/ 2640 w 5920"/>
                <a:gd name="T51" fmla="*/ 15445 h 15445"/>
                <a:gd name="T52" fmla="*/ 3048 w 5920"/>
                <a:gd name="T53" fmla="*/ 15421 h 15445"/>
                <a:gd name="T54" fmla="*/ 4092 w 5920"/>
                <a:gd name="T55" fmla="*/ 15433 h 15445"/>
                <a:gd name="T56" fmla="*/ 4476 w 5920"/>
                <a:gd name="T57" fmla="*/ 15433 h 15445"/>
                <a:gd name="T58" fmla="*/ 5520 w 5920"/>
                <a:gd name="T59" fmla="*/ 15421 h 15445"/>
                <a:gd name="T60" fmla="*/ 5920 w 5920"/>
                <a:gd name="T61" fmla="*/ 15413 h 15445"/>
                <a:gd name="T62" fmla="*/ 5896 w 5920"/>
                <a:gd name="T63" fmla="*/ 14549 h 15445"/>
                <a:gd name="T64" fmla="*/ 5920 w 5920"/>
                <a:gd name="T65" fmla="*/ 13805 h 15445"/>
                <a:gd name="T66" fmla="*/ 5896 w 5920"/>
                <a:gd name="T67" fmla="*/ 13397 h 15445"/>
                <a:gd name="T68" fmla="*/ 5908 w 5920"/>
                <a:gd name="T69" fmla="*/ 12353 h 15445"/>
                <a:gd name="T70" fmla="*/ 5908 w 5920"/>
                <a:gd name="T71" fmla="*/ 11969 h 15445"/>
                <a:gd name="T72" fmla="*/ 5896 w 5920"/>
                <a:gd name="T73" fmla="*/ 10925 h 15445"/>
                <a:gd name="T74" fmla="*/ 5920 w 5920"/>
                <a:gd name="T75" fmla="*/ 10517 h 15445"/>
                <a:gd name="T76" fmla="*/ 5896 w 5920"/>
                <a:gd name="T77" fmla="*/ 9653 h 15445"/>
                <a:gd name="T78" fmla="*/ 5920 w 5920"/>
                <a:gd name="T79" fmla="*/ 8909 h 15445"/>
                <a:gd name="T80" fmla="*/ 5896 w 5920"/>
                <a:gd name="T81" fmla="*/ 8501 h 15445"/>
                <a:gd name="T82" fmla="*/ 5908 w 5920"/>
                <a:gd name="T83" fmla="*/ 7457 h 15445"/>
                <a:gd name="T84" fmla="*/ 5908 w 5920"/>
                <a:gd name="T85" fmla="*/ 7073 h 15445"/>
                <a:gd name="T86" fmla="*/ 5896 w 5920"/>
                <a:gd name="T87" fmla="*/ 6029 h 15445"/>
                <a:gd name="T88" fmla="*/ 5920 w 5920"/>
                <a:gd name="T89" fmla="*/ 5621 h 15445"/>
                <a:gd name="T90" fmla="*/ 5896 w 5920"/>
                <a:gd name="T91" fmla="*/ 4757 h 15445"/>
                <a:gd name="T92" fmla="*/ 5920 w 5920"/>
                <a:gd name="T93" fmla="*/ 4013 h 15445"/>
                <a:gd name="T94" fmla="*/ 5896 w 5920"/>
                <a:gd name="T95" fmla="*/ 3605 h 15445"/>
                <a:gd name="T96" fmla="*/ 5908 w 5920"/>
                <a:gd name="T97" fmla="*/ 2561 h 15445"/>
                <a:gd name="T98" fmla="*/ 5908 w 5920"/>
                <a:gd name="T99" fmla="*/ 2177 h 15445"/>
                <a:gd name="T100" fmla="*/ 5896 w 5920"/>
                <a:gd name="T101" fmla="*/ 1133 h 15445"/>
                <a:gd name="T102" fmla="*/ 5920 w 5920"/>
                <a:gd name="T103" fmla="*/ 725 h 15445"/>
                <a:gd name="T104" fmla="*/ 5920 w 5920"/>
                <a:gd name="T105" fmla="*/ 12 h 15445"/>
                <a:gd name="T106" fmla="*/ 5469 w 5920"/>
                <a:gd name="T107" fmla="*/ 24 h 15445"/>
                <a:gd name="T108" fmla="*/ 4425 w 5920"/>
                <a:gd name="T109" fmla="*/ 12 h 15445"/>
                <a:gd name="T110" fmla="*/ 4041 w 5920"/>
                <a:gd name="T111" fmla="*/ 12 h 15445"/>
                <a:gd name="T112" fmla="*/ 2997 w 5920"/>
                <a:gd name="T113" fmla="*/ 24 h 15445"/>
                <a:gd name="T114" fmla="*/ 2589 w 5920"/>
                <a:gd name="T115" fmla="*/ 0 h 15445"/>
                <a:gd name="T116" fmla="*/ 1725 w 5920"/>
                <a:gd name="T117" fmla="*/ 24 h 15445"/>
                <a:gd name="T118" fmla="*/ 981 w 5920"/>
                <a:gd name="T119" fmla="*/ 0 h 15445"/>
                <a:gd name="T120" fmla="*/ 573 w 5920"/>
                <a:gd name="T121" fmla="*/ 24 h 15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920" h="15445">
                  <a:moveTo>
                    <a:pt x="24" y="36"/>
                  </a:moveTo>
                  <a:lnTo>
                    <a:pt x="24" y="204"/>
                  </a:lnTo>
                  <a:cubicBezTo>
                    <a:pt x="24" y="211"/>
                    <a:pt x="19" y="216"/>
                    <a:pt x="12" y="216"/>
                  </a:cubicBezTo>
                  <a:cubicBezTo>
                    <a:pt x="5" y="216"/>
                    <a:pt x="0" y="211"/>
                    <a:pt x="0" y="204"/>
                  </a:cubicBezTo>
                  <a:lnTo>
                    <a:pt x="0" y="36"/>
                  </a:lnTo>
                  <a:cubicBezTo>
                    <a:pt x="0" y="30"/>
                    <a:pt x="5" y="24"/>
                    <a:pt x="12" y="24"/>
                  </a:cubicBezTo>
                  <a:cubicBezTo>
                    <a:pt x="19" y="24"/>
                    <a:pt x="24" y="30"/>
                    <a:pt x="24" y="36"/>
                  </a:cubicBezTo>
                  <a:close/>
                  <a:moveTo>
                    <a:pt x="24" y="324"/>
                  </a:moveTo>
                  <a:lnTo>
                    <a:pt x="24" y="492"/>
                  </a:lnTo>
                  <a:cubicBezTo>
                    <a:pt x="24" y="499"/>
                    <a:pt x="19" y="504"/>
                    <a:pt x="12" y="504"/>
                  </a:cubicBezTo>
                  <a:cubicBezTo>
                    <a:pt x="5" y="504"/>
                    <a:pt x="0" y="499"/>
                    <a:pt x="0" y="492"/>
                  </a:cubicBezTo>
                  <a:lnTo>
                    <a:pt x="0" y="324"/>
                  </a:lnTo>
                  <a:cubicBezTo>
                    <a:pt x="0" y="318"/>
                    <a:pt x="5" y="312"/>
                    <a:pt x="12" y="312"/>
                  </a:cubicBezTo>
                  <a:cubicBezTo>
                    <a:pt x="19" y="312"/>
                    <a:pt x="24" y="318"/>
                    <a:pt x="24" y="324"/>
                  </a:cubicBezTo>
                  <a:close/>
                  <a:moveTo>
                    <a:pt x="24" y="612"/>
                  </a:moveTo>
                  <a:lnTo>
                    <a:pt x="24" y="780"/>
                  </a:lnTo>
                  <a:cubicBezTo>
                    <a:pt x="24" y="787"/>
                    <a:pt x="19" y="792"/>
                    <a:pt x="12" y="792"/>
                  </a:cubicBezTo>
                  <a:cubicBezTo>
                    <a:pt x="5" y="792"/>
                    <a:pt x="0" y="787"/>
                    <a:pt x="0" y="780"/>
                  </a:cubicBezTo>
                  <a:lnTo>
                    <a:pt x="0" y="612"/>
                  </a:lnTo>
                  <a:cubicBezTo>
                    <a:pt x="0" y="606"/>
                    <a:pt x="5" y="600"/>
                    <a:pt x="12" y="600"/>
                  </a:cubicBezTo>
                  <a:cubicBezTo>
                    <a:pt x="19" y="600"/>
                    <a:pt x="24" y="606"/>
                    <a:pt x="24" y="612"/>
                  </a:cubicBezTo>
                  <a:close/>
                  <a:moveTo>
                    <a:pt x="24" y="900"/>
                  </a:moveTo>
                  <a:lnTo>
                    <a:pt x="24" y="1068"/>
                  </a:lnTo>
                  <a:cubicBezTo>
                    <a:pt x="24" y="1075"/>
                    <a:pt x="19" y="1080"/>
                    <a:pt x="12" y="1080"/>
                  </a:cubicBezTo>
                  <a:cubicBezTo>
                    <a:pt x="5" y="1080"/>
                    <a:pt x="0" y="1075"/>
                    <a:pt x="0" y="1068"/>
                  </a:cubicBezTo>
                  <a:lnTo>
                    <a:pt x="0" y="900"/>
                  </a:lnTo>
                  <a:cubicBezTo>
                    <a:pt x="0" y="894"/>
                    <a:pt x="5" y="888"/>
                    <a:pt x="12" y="888"/>
                  </a:cubicBezTo>
                  <a:cubicBezTo>
                    <a:pt x="19" y="888"/>
                    <a:pt x="24" y="894"/>
                    <a:pt x="24" y="900"/>
                  </a:cubicBezTo>
                  <a:close/>
                  <a:moveTo>
                    <a:pt x="24" y="1188"/>
                  </a:moveTo>
                  <a:lnTo>
                    <a:pt x="24" y="1356"/>
                  </a:lnTo>
                  <a:cubicBezTo>
                    <a:pt x="24" y="1363"/>
                    <a:pt x="19" y="1368"/>
                    <a:pt x="12" y="1368"/>
                  </a:cubicBezTo>
                  <a:cubicBezTo>
                    <a:pt x="5" y="1368"/>
                    <a:pt x="0" y="1363"/>
                    <a:pt x="0" y="1356"/>
                  </a:cubicBezTo>
                  <a:lnTo>
                    <a:pt x="0" y="1188"/>
                  </a:lnTo>
                  <a:cubicBezTo>
                    <a:pt x="0" y="1182"/>
                    <a:pt x="5" y="1176"/>
                    <a:pt x="12" y="1176"/>
                  </a:cubicBezTo>
                  <a:cubicBezTo>
                    <a:pt x="19" y="1176"/>
                    <a:pt x="24" y="1182"/>
                    <a:pt x="24" y="1188"/>
                  </a:cubicBezTo>
                  <a:close/>
                  <a:moveTo>
                    <a:pt x="24" y="1476"/>
                  </a:moveTo>
                  <a:lnTo>
                    <a:pt x="24" y="1644"/>
                  </a:lnTo>
                  <a:cubicBezTo>
                    <a:pt x="24" y="1651"/>
                    <a:pt x="19" y="1656"/>
                    <a:pt x="12" y="1656"/>
                  </a:cubicBezTo>
                  <a:cubicBezTo>
                    <a:pt x="5" y="1656"/>
                    <a:pt x="0" y="1651"/>
                    <a:pt x="0" y="1644"/>
                  </a:cubicBezTo>
                  <a:lnTo>
                    <a:pt x="0" y="1476"/>
                  </a:lnTo>
                  <a:cubicBezTo>
                    <a:pt x="0" y="1470"/>
                    <a:pt x="5" y="1464"/>
                    <a:pt x="12" y="1464"/>
                  </a:cubicBezTo>
                  <a:cubicBezTo>
                    <a:pt x="19" y="1464"/>
                    <a:pt x="24" y="1470"/>
                    <a:pt x="24" y="1476"/>
                  </a:cubicBezTo>
                  <a:close/>
                  <a:moveTo>
                    <a:pt x="24" y="1764"/>
                  </a:moveTo>
                  <a:lnTo>
                    <a:pt x="24" y="1932"/>
                  </a:lnTo>
                  <a:cubicBezTo>
                    <a:pt x="24" y="1939"/>
                    <a:pt x="19" y="1944"/>
                    <a:pt x="12" y="1944"/>
                  </a:cubicBezTo>
                  <a:cubicBezTo>
                    <a:pt x="5" y="1944"/>
                    <a:pt x="0" y="1939"/>
                    <a:pt x="0" y="1932"/>
                  </a:cubicBezTo>
                  <a:lnTo>
                    <a:pt x="0" y="1764"/>
                  </a:lnTo>
                  <a:cubicBezTo>
                    <a:pt x="0" y="1758"/>
                    <a:pt x="5" y="1752"/>
                    <a:pt x="12" y="1752"/>
                  </a:cubicBezTo>
                  <a:cubicBezTo>
                    <a:pt x="19" y="1752"/>
                    <a:pt x="24" y="1758"/>
                    <a:pt x="24" y="1764"/>
                  </a:cubicBezTo>
                  <a:close/>
                  <a:moveTo>
                    <a:pt x="24" y="2052"/>
                  </a:moveTo>
                  <a:lnTo>
                    <a:pt x="24" y="2220"/>
                  </a:lnTo>
                  <a:cubicBezTo>
                    <a:pt x="24" y="2227"/>
                    <a:pt x="19" y="2232"/>
                    <a:pt x="12" y="2232"/>
                  </a:cubicBezTo>
                  <a:cubicBezTo>
                    <a:pt x="5" y="2232"/>
                    <a:pt x="0" y="2227"/>
                    <a:pt x="0" y="2220"/>
                  </a:cubicBezTo>
                  <a:lnTo>
                    <a:pt x="0" y="2052"/>
                  </a:lnTo>
                  <a:cubicBezTo>
                    <a:pt x="0" y="2046"/>
                    <a:pt x="5" y="2040"/>
                    <a:pt x="12" y="2040"/>
                  </a:cubicBezTo>
                  <a:cubicBezTo>
                    <a:pt x="19" y="2040"/>
                    <a:pt x="24" y="2046"/>
                    <a:pt x="24" y="2052"/>
                  </a:cubicBezTo>
                  <a:close/>
                  <a:moveTo>
                    <a:pt x="24" y="2340"/>
                  </a:moveTo>
                  <a:lnTo>
                    <a:pt x="24" y="2508"/>
                  </a:lnTo>
                  <a:cubicBezTo>
                    <a:pt x="24" y="2515"/>
                    <a:pt x="19" y="2520"/>
                    <a:pt x="12" y="2520"/>
                  </a:cubicBezTo>
                  <a:cubicBezTo>
                    <a:pt x="5" y="2520"/>
                    <a:pt x="0" y="2515"/>
                    <a:pt x="0" y="2508"/>
                  </a:cubicBezTo>
                  <a:lnTo>
                    <a:pt x="0" y="2340"/>
                  </a:lnTo>
                  <a:cubicBezTo>
                    <a:pt x="0" y="2334"/>
                    <a:pt x="5" y="2328"/>
                    <a:pt x="12" y="2328"/>
                  </a:cubicBezTo>
                  <a:cubicBezTo>
                    <a:pt x="19" y="2328"/>
                    <a:pt x="24" y="2334"/>
                    <a:pt x="24" y="2340"/>
                  </a:cubicBezTo>
                  <a:close/>
                  <a:moveTo>
                    <a:pt x="24" y="2628"/>
                  </a:moveTo>
                  <a:lnTo>
                    <a:pt x="24" y="2796"/>
                  </a:lnTo>
                  <a:cubicBezTo>
                    <a:pt x="24" y="2803"/>
                    <a:pt x="19" y="2808"/>
                    <a:pt x="12" y="2808"/>
                  </a:cubicBezTo>
                  <a:cubicBezTo>
                    <a:pt x="5" y="2808"/>
                    <a:pt x="0" y="2803"/>
                    <a:pt x="0" y="2796"/>
                  </a:cubicBezTo>
                  <a:lnTo>
                    <a:pt x="0" y="2628"/>
                  </a:lnTo>
                  <a:cubicBezTo>
                    <a:pt x="0" y="2622"/>
                    <a:pt x="5" y="2616"/>
                    <a:pt x="12" y="2616"/>
                  </a:cubicBezTo>
                  <a:cubicBezTo>
                    <a:pt x="19" y="2616"/>
                    <a:pt x="24" y="2622"/>
                    <a:pt x="24" y="2628"/>
                  </a:cubicBezTo>
                  <a:close/>
                  <a:moveTo>
                    <a:pt x="24" y="2916"/>
                  </a:moveTo>
                  <a:lnTo>
                    <a:pt x="24" y="3084"/>
                  </a:lnTo>
                  <a:cubicBezTo>
                    <a:pt x="24" y="3091"/>
                    <a:pt x="19" y="3096"/>
                    <a:pt x="12" y="3096"/>
                  </a:cubicBezTo>
                  <a:cubicBezTo>
                    <a:pt x="5" y="3096"/>
                    <a:pt x="0" y="3091"/>
                    <a:pt x="0" y="3084"/>
                  </a:cubicBezTo>
                  <a:lnTo>
                    <a:pt x="0" y="2916"/>
                  </a:lnTo>
                  <a:cubicBezTo>
                    <a:pt x="0" y="2910"/>
                    <a:pt x="5" y="2904"/>
                    <a:pt x="12" y="2904"/>
                  </a:cubicBezTo>
                  <a:cubicBezTo>
                    <a:pt x="19" y="2904"/>
                    <a:pt x="24" y="2910"/>
                    <a:pt x="24" y="2916"/>
                  </a:cubicBezTo>
                  <a:close/>
                  <a:moveTo>
                    <a:pt x="24" y="3204"/>
                  </a:moveTo>
                  <a:lnTo>
                    <a:pt x="24" y="3372"/>
                  </a:lnTo>
                  <a:cubicBezTo>
                    <a:pt x="24" y="3379"/>
                    <a:pt x="19" y="3384"/>
                    <a:pt x="12" y="3384"/>
                  </a:cubicBezTo>
                  <a:cubicBezTo>
                    <a:pt x="5" y="3384"/>
                    <a:pt x="0" y="3379"/>
                    <a:pt x="0" y="3372"/>
                  </a:cubicBezTo>
                  <a:lnTo>
                    <a:pt x="0" y="3204"/>
                  </a:lnTo>
                  <a:cubicBezTo>
                    <a:pt x="0" y="3198"/>
                    <a:pt x="5" y="3192"/>
                    <a:pt x="12" y="3192"/>
                  </a:cubicBezTo>
                  <a:cubicBezTo>
                    <a:pt x="19" y="3192"/>
                    <a:pt x="24" y="3198"/>
                    <a:pt x="24" y="3204"/>
                  </a:cubicBezTo>
                  <a:close/>
                  <a:moveTo>
                    <a:pt x="24" y="3492"/>
                  </a:moveTo>
                  <a:lnTo>
                    <a:pt x="24" y="3660"/>
                  </a:lnTo>
                  <a:cubicBezTo>
                    <a:pt x="24" y="3667"/>
                    <a:pt x="19" y="3672"/>
                    <a:pt x="12" y="3672"/>
                  </a:cubicBezTo>
                  <a:cubicBezTo>
                    <a:pt x="5" y="3672"/>
                    <a:pt x="0" y="3667"/>
                    <a:pt x="0" y="3660"/>
                  </a:cubicBezTo>
                  <a:lnTo>
                    <a:pt x="0" y="3492"/>
                  </a:lnTo>
                  <a:cubicBezTo>
                    <a:pt x="0" y="3486"/>
                    <a:pt x="5" y="3480"/>
                    <a:pt x="12" y="3480"/>
                  </a:cubicBezTo>
                  <a:cubicBezTo>
                    <a:pt x="19" y="3480"/>
                    <a:pt x="24" y="3486"/>
                    <a:pt x="24" y="3492"/>
                  </a:cubicBezTo>
                  <a:close/>
                  <a:moveTo>
                    <a:pt x="24" y="3780"/>
                  </a:moveTo>
                  <a:lnTo>
                    <a:pt x="24" y="3948"/>
                  </a:lnTo>
                  <a:cubicBezTo>
                    <a:pt x="24" y="3955"/>
                    <a:pt x="19" y="3960"/>
                    <a:pt x="12" y="3960"/>
                  </a:cubicBezTo>
                  <a:cubicBezTo>
                    <a:pt x="5" y="3960"/>
                    <a:pt x="0" y="3955"/>
                    <a:pt x="0" y="3948"/>
                  </a:cubicBezTo>
                  <a:lnTo>
                    <a:pt x="0" y="3780"/>
                  </a:lnTo>
                  <a:cubicBezTo>
                    <a:pt x="0" y="3774"/>
                    <a:pt x="5" y="3768"/>
                    <a:pt x="12" y="3768"/>
                  </a:cubicBezTo>
                  <a:cubicBezTo>
                    <a:pt x="19" y="3768"/>
                    <a:pt x="24" y="3774"/>
                    <a:pt x="24" y="3780"/>
                  </a:cubicBezTo>
                  <a:close/>
                  <a:moveTo>
                    <a:pt x="24" y="4068"/>
                  </a:moveTo>
                  <a:lnTo>
                    <a:pt x="24" y="4236"/>
                  </a:lnTo>
                  <a:cubicBezTo>
                    <a:pt x="24" y="4243"/>
                    <a:pt x="19" y="4248"/>
                    <a:pt x="12" y="4248"/>
                  </a:cubicBezTo>
                  <a:cubicBezTo>
                    <a:pt x="5" y="4248"/>
                    <a:pt x="0" y="4243"/>
                    <a:pt x="0" y="4236"/>
                  </a:cubicBezTo>
                  <a:lnTo>
                    <a:pt x="0" y="4068"/>
                  </a:lnTo>
                  <a:cubicBezTo>
                    <a:pt x="0" y="4062"/>
                    <a:pt x="5" y="4056"/>
                    <a:pt x="12" y="4056"/>
                  </a:cubicBezTo>
                  <a:cubicBezTo>
                    <a:pt x="19" y="4056"/>
                    <a:pt x="24" y="4062"/>
                    <a:pt x="24" y="4068"/>
                  </a:cubicBezTo>
                  <a:close/>
                  <a:moveTo>
                    <a:pt x="24" y="4356"/>
                  </a:moveTo>
                  <a:lnTo>
                    <a:pt x="24" y="4524"/>
                  </a:lnTo>
                  <a:cubicBezTo>
                    <a:pt x="24" y="4531"/>
                    <a:pt x="19" y="4536"/>
                    <a:pt x="12" y="4536"/>
                  </a:cubicBezTo>
                  <a:cubicBezTo>
                    <a:pt x="5" y="4536"/>
                    <a:pt x="0" y="4531"/>
                    <a:pt x="0" y="4524"/>
                  </a:cubicBezTo>
                  <a:lnTo>
                    <a:pt x="0" y="4356"/>
                  </a:lnTo>
                  <a:cubicBezTo>
                    <a:pt x="0" y="4350"/>
                    <a:pt x="5" y="4344"/>
                    <a:pt x="12" y="4344"/>
                  </a:cubicBezTo>
                  <a:cubicBezTo>
                    <a:pt x="19" y="4344"/>
                    <a:pt x="24" y="4350"/>
                    <a:pt x="24" y="4356"/>
                  </a:cubicBezTo>
                  <a:close/>
                  <a:moveTo>
                    <a:pt x="24" y="4644"/>
                  </a:moveTo>
                  <a:lnTo>
                    <a:pt x="24" y="4812"/>
                  </a:lnTo>
                  <a:cubicBezTo>
                    <a:pt x="24" y="4819"/>
                    <a:pt x="19" y="4824"/>
                    <a:pt x="12" y="4824"/>
                  </a:cubicBezTo>
                  <a:cubicBezTo>
                    <a:pt x="5" y="4824"/>
                    <a:pt x="0" y="4819"/>
                    <a:pt x="0" y="4812"/>
                  </a:cubicBezTo>
                  <a:lnTo>
                    <a:pt x="0" y="4644"/>
                  </a:lnTo>
                  <a:cubicBezTo>
                    <a:pt x="0" y="4638"/>
                    <a:pt x="5" y="4632"/>
                    <a:pt x="12" y="4632"/>
                  </a:cubicBezTo>
                  <a:cubicBezTo>
                    <a:pt x="19" y="4632"/>
                    <a:pt x="24" y="4638"/>
                    <a:pt x="24" y="4644"/>
                  </a:cubicBezTo>
                  <a:close/>
                  <a:moveTo>
                    <a:pt x="24" y="4932"/>
                  </a:moveTo>
                  <a:lnTo>
                    <a:pt x="24" y="5100"/>
                  </a:lnTo>
                  <a:cubicBezTo>
                    <a:pt x="24" y="5107"/>
                    <a:pt x="19" y="5112"/>
                    <a:pt x="12" y="5112"/>
                  </a:cubicBezTo>
                  <a:cubicBezTo>
                    <a:pt x="5" y="5112"/>
                    <a:pt x="0" y="5107"/>
                    <a:pt x="0" y="5100"/>
                  </a:cubicBezTo>
                  <a:lnTo>
                    <a:pt x="0" y="4932"/>
                  </a:lnTo>
                  <a:cubicBezTo>
                    <a:pt x="0" y="4926"/>
                    <a:pt x="5" y="4920"/>
                    <a:pt x="12" y="4920"/>
                  </a:cubicBezTo>
                  <a:cubicBezTo>
                    <a:pt x="19" y="4920"/>
                    <a:pt x="24" y="4926"/>
                    <a:pt x="24" y="4932"/>
                  </a:cubicBezTo>
                  <a:close/>
                  <a:moveTo>
                    <a:pt x="24" y="5220"/>
                  </a:moveTo>
                  <a:lnTo>
                    <a:pt x="24" y="5388"/>
                  </a:lnTo>
                  <a:cubicBezTo>
                    <a:pt x="24" y="5395"/>
                    <a:pt x="19" y="5400"/>
                    <a:pt x="12" y="5400"/>
                  </a:cubicBezTo>
                  <a:cubicBezTo>
                    <a:pt x="5" y="5400"/>
                    <a:pt x="0" y="5395"/>
                    <a:pt x="0" y="5388"/>
                  </a:cubicBezTo>
                  <a:lnTo>
                    <a:pt x="0" y="5220"/>
                  </a:lnTo>
                  <a:cubicBezTo>
                    <a:pt x="0" y="5214"/>
                    <a:pt x="5" y="5208"/>
                    <a:pt x="12" y="5208"/>
                  </a:cubicBezTo>
                  <a:cubicBezTo>
                    <a:pt x="19" y="5208"/>
                    <a:pt x="24" y="5214"/>
                    <a:pt x="24" y="5220"/>
                  </a:cubicBezTo>
                  <a:close/>
                  <a:moveTo>
                    <a:pt x="24" y="5508"/>
                  </a:moveTo>
                  <a:lnTo>
                    <a:pt x="24" y="5676"/>
                  </a:lnTo>
                  <a:cubicBezTo>
                    <a:pt x="24" y="5683"/>
                    <a:pt x="19" y="5688"/>
                    <a:pt x="12" y="5688"/>
                  </a:cubicBezTo>
                  <a:cubicBezTo>
                    <a:pt x="5" y="5688"/>
                    <a:pt x="0" y="5683"/>
                    <a:pt x="0" y="5676"/>
                  </a:cubicBezTo>
                  <a:lnTo>
                    <a:pt x="0" y="5508"/>
                  </a:lnTo>
                  <a:cubicBezTo>
                    <a:pt x="0" y="5502"/>
                    <a:pt x="5" y="5496"/>
                    <a:pt x="12" y="5496"/>
                  </a:cubicBezTo>
                  <a:cubicBezTo>
                    <a:pt x="19" y="5496"/>
                    <a:pt x="24" y="5502"/>
                    <a:pt x="24" y="5508"/>
                  </a:cubicBezTo>
                  <a:close/>
                  <a:moveTo>
                    <a:pt x="24" y="5796"/>
                  </a:moveTo>
                  <a:lnTo>
                    <a:pt x="24" y="5964"/>
                  </a:lnTo>
                  <a:cubicBezTo>
                    <a:pt x="24" y="5971"/>
                    <a:pt x="19" y="5976"/>
                    <a:pt x="12" y="5976"/>
                  </a:cubicBezTo>
                  <a:cubicBezTo>
                    <a:pt x="5" y="5976"/>
                    <a:pt x="0" y="5971"/>
                    <a:pt x="0" y="5964"/>
                  </a:cubicBezTo>
                  <a:lnTo>
                    <a:pt x="0" y="5796"/>
                  </a:lnTo>
                  <a:cubicBezTo>
                    <a:pt x="0" y="5790"/>
                    <a:pt x="5" y="5784"/>
                    <a:pt x="12" y="5784"/>
                  </a:cubicBezTo>
                  <a:cubicBezTo>
                    <a:pt x="19" y="5784"/>
                    <a:pt x="24" y="5790"/>
                    <a:pt x="24" y="5796"/>
                  </a:cubicBezTo>
                  <a:close/>
                  <a:moveTo>
                    <a:pt x="24" y="6084"/>
                  </a:moveTo>
                  <a:lnTo>
                    <a:pt x="24" y="6252"/>
                  </a:lnTo>
                  <a:cubicBezTo>
                    <a:pt x="24" y="6259"/>
                    <a:pt x="19" y="6264"/>
                    <a:pt x="12" y="6264"/>
                  </a:cubicBezTo>
                  <a:cubicBezTo>
                    <a:pt x="5" y="6264"/>
                    <a:pt x="0" y="6259"/>
                    <a:pt x="0" y="6252"/>
                  </a:cubicBezTo>
                  <a:lnTo>
                    <a:pt x="0" y="6084"/>
                  </a:lnTo>
                  <a:cubicBezTo>
                    <a:pt x="0" y="6078"/>
                    <a:pt x="5" y="6072"/>
                    <a:pt x="12" y="6072"/>
                  </a:cubicBezTo>
                  <a:cubicBezTo>
                    <a:pt x="19" y="6072"/>
                    <a:pt x="24" y="6078"/>
                    <a:pt x="24" y="6084"/>
                  </a:cubicBezTo>
                  <a:close/>
                  <a:moveTo>
                    <a:pt x="24" y="6372"/>
                  </a:moveTo>
                  <a:lnTo>
                    <a:pt x="24" y="6540"/>
                  </a:lnTo>
                  <a:cubicBezTo>
                    <a:pt x="24" y="6547"/>
                    <a:pt x="19" y="6552"/>
                    <a:pt x="12" y="6552"/>
                  </a:cubicBezTo>
                  <a:cubicBezTo>
                    <a:pt x="5" y="6552"/>
                    <a:pt x="0" y="6547"/>
                    <a:pt x="0" y="6540"/>
                  </a:cubicBezTo>
                  <a:lnTo>
                    <a:pt x="0" y="6372"/>
                  </a:lnTo>
                  <a:cubicBezTo>
                    <a:pt x="0" y="6366"/>
                    <a:pt x="5" y="6360"/>
                    <a:pt x="12" y="6360"/>
                  </a:cubicBezTo>
                  <a:cubicBezTo>
                    <a:pt x="19" y="6360"/>
                    <a:pt x="24" y="6366"/>
                    <a:pt x="24" y="6372"/>
                  </a:cubicBezTo>
                  <a:close/>
                  <a:moveTo>
                    <a:pt x="24" y="6660"/>
                  </a:moveTo>
                  <a:lnTo>
                    <a:pt x="24" y="6828"/>
                  </a:lnTo>
                  <a:cubicBezTo>
                    <a:pt x="24" y="6835"/>
                    <a:pt x="19" y="6840"/>
                    <a:pt x="12" y="6840"/>
                  </a:cubicBezTo>
                  <a:cubicBezTo>
                    <a:pt x="5" y="6840"/>
                    <a:pt x="0" y="6835"/>
                    <a:pt x="0" y="6828"/>
                  </a:cubicBezTo>
                  <a:lnTo>
                    <a:pt x="0" y="6660"/>
                  </a:lnTo>
                  <a:cubicBezTo>
                    <a:pt x="0" y="6654"/>
                    <a:pt x="5" y="6648"/>
                    <a:pt x="12" y="6648"/>
                  </a:cubicBezTo>
                  <a:cubicBezTo>
                    <a:pt x="19" y="6648"/>
                    <a:pt x="24" y="6654"/>
                    <a:pt x="24" y="6660"/>
                  </a:cubicBezTo>
                  <a:close/>
                  <a:moveTo>
                    <a:pt x="24" y="6948"/>
                  </a:moveTo>
                  <a:lnTo>
                    <a:pt x="24" y="7116"/>
                  </a:lnTo>
                  <a:cubicBezTo>
                    <a:pt x="24" y="7123"/>
                    <a:pt x="19" y="7128"/>
                    <a:pt x="12" y="7128"/>
                  </a:cubicBezTo>
                  <a:cubicBezTo>
                    <a:pt x="5" y="7128"/>
                    <a:pt x="0" y="7123"/>
                    <a:pt x="0" y="7116"/>
                  </a:cubicBezTo>
                  <a:lnTo>
                    <a:pt x="0" y="6948"/>
                  </a:lnTo>
                  <a:cubicBezTo>
                    <a:pt x="0" y="6942"/>
                    <a:pt x="5" y="6936"/>
                    <a:pt x="12" y="6936"/>
                  </a:cubicBezTo>
                  <a:cubicBezTo>
                    <a:pt x="19" y="6936"/>
                    <a:pt x="24" y="6942"/>
                    <a:pt x="24" y="6948"/>
                  </a:cubicBezTo>
                  <a:close/>
                  <a:moveTo>
                    <a:pt x="24" y="7236"/>
                  </a:moveTo>
                  <a:lnTo>
                    <a:pt x="24" y="7404"/>
                  </a:lnTo>
                  <a:cubicBezTo>
                    <a:pt x="24" y="7411"/>
                    <a:pt x="19" y="7416"/>
                    <a:pt x="12" y="7416"/>
                  </a:cubicBezTo>
                  <a:cubicBezTo>
                    <a:pt x="5" y="7416"/>
                    <a:pt x="0" y="7411"/>
                    <a:pt x="0" y="7404"/>
                  </a:cubicBezTo>
                  <a:lnTo>
                    <a:pt x="0" y="7236"/>
                  </a:lnTo>
                  <a:cubicBezTo>
                    <a:pt x="0" y="7230"/>
                    <a:pt x="5" y="7224"/>
                    <a:pt x="12" y="7224"/>
                  </a:cubicBezTo>
                  <a:cubicBezTo>
                    <a:pt x="19" y="7224"/>
                    <a:pt x="24" y="7230"/>
                    <a:pt x="24" y="7236"/>
                  </a:cubicBezTo>
                  <a:close/>
                  <a:moveTo>
                    <a:pt x="24" y="7524"/>
                  </a:moveTo>
                  <a:lnTo>
                    <a:pt x="24" y="7692"/>
                  </a:lnTo>
                  <a:cubicBezTo>
                    <a:pt x="24" y="7699"/>
                    <a:pt x="19" y="7704"/>
                    <a:pt x="12" y="7704"/>
                  </a:cubicBezTo>
                  <a:cubicBezTo>
                    <a:pt x="5" y="7704"/>
                    <a:pt x="0" y="7699"/>
                    <a:pt x="0" y="7692"/>
                  </a:cubicBezTo>
                  <a:lnTo>
                    <a:pt x="0" y="7524"/>
                  </a:lnTo>
                  <a:cubicBezTo>
                    <a:pt x="0" y="7518"/>
                    <a:pt x="5" y="7512"/>
                    <a:pt x="12" y="7512"/>
                  </a:cubicBezTo>
                  <a:cubicBezTo>
                    <a:pt x="19" y="7512"/>
                    <a:pt x="24" y="7518"/>
                    <a:pt x="24" y="7524"/>
                  </a:cubicBezTo>
                  <a:close/>
                  <a:moveTo>
                    <a:pt x="24" y="7812"/>
                  </a:moveTo>
                  <a:lnTo>
                    <a:pt x="24" y="7980"/>
                  </a:lnTo>
                  <a:cubicBezTo>
                    <a:pt x="24" y="7987"/>
                    <a:pt x="19" y="7992"/>
                    <a:pt x="12" y="7992"/>
                  </a:cubicBezTo>
                  <a:cubicBezTo>
                    <a:pt x="5" y="7992"/>
                    <a:pt x="0" y="7987"/>
                    <a:pt x="0" y="7980"/>
                  </a:cubicBezTo>
                  <a:lnTo>
                    <a:pt x="0" y="7812"/>
                  </a:lnTo>
                  <a:cubicBezTo>
                    <a:pt x="0" y="7806"/>
                    <a:pt x="5" y="7800"/>
                    <a:pt x="12" y="7800"/>
                  </a:cubicBezTo>
                  <a:cubicBezTo>
                    <a:pt x="19" y="7800"/>
                    <a:pt x="24" y="7806"/>
                    <a:pt x="24" y="7812"/>
                  </a:cubicBezTo>
                  <a:close/>
                  <a:moveTo>
                    <a:pt x="24" y="8100"/>
                  </a:moveTo>
                  <a:lnTo>
                    <a:pt x="24" y="8268"/>
                  </a:lnTo>
                  <a:cubicBezTo>
                    <a:pt x="24" y="8275"/>
                    <a:pt x="19" y="8280"/>
                    <a:pt x="12" y="8280"/>
                  </a:cubicBezTo>
                  <a:cubicBezTo>
                    <a:pt x="5" y="8280"/>
                    <a:pt x="0" y="8275"/>
                    <a:pt x="0" y="8268"/>
                  </a:cubicBezTo>
                  <a:lnTo>
                    <a:pt x="0" y="8100"/>
                  </a:lnTo>
                  <a:cubicBezTo>
                    <a:pt x="0" y="8094"/>
                    <a:pt x="5" y="8088"/>
                    <a:pt x="12" y="8088"/>
                  </a:cubicBezTo>
                  <a:cubicBezTo>
                    <a:pt x="19" y="8088"/>
                    <a:pt x="24" y="8094"/>
                    <a:pt x="24" y="8100"/>
                  </a:cubicBezTo>
                  <a:close/>
                  <a:moveTo>
                    <a:pt x="24" y="8388"/>
                  </a:moveTo>
                  <a:lnTo>
                    <a:pt x="24" y="8556"/>
                  </a:lnTo>
                  <a:cubicBezTo>
                    <a:pt x="24" y="8563"/>
                    <a:pt x="19" y="8568"/>
                    <a:pt x="12" y="8568"/>
                  </a:cubicBezTo>
                  <a:cubicBezTo>
                    <a:pt x="5" y="8568"/>
                    <a:pt x="0" y="8563"/>
                    <a:pt x="0" y="8556"/>
                  </a:cubicBezTo>
                  <a:lnTo>
                    <a:pt x="0" y="8388"/>
                  </a:lnTo>
                  <a:cubicBezTo>
                    <a:pt x="0" y="8382"/>
                    <a:pt x="5" y="8376"/>
                    <a:pt x="12" y="8376"/>
                  </a:cubicBezTo>
                  <a:cubicBezTo>
                    <a:pt x="19" y="8376"/>
                    <a:pt x="24" y="8382"/>
                    <a:pt x="24" y="8388"/>
                  </a:cubicBezTo>
                  <a:close/>
                  <a:moveTo>
                    <a:pt x="24" y="8676"/>
                  </a:moveTo>
                  <a:lnTo>
                    <a:pt x="24" y="8844"/>
                  </a:lnTo>
                  <a:cubicBezTo>
                    <a:pt x="24" y="8851"/>
                    <a:pt x="19" y="8856"/>
                    <a:pt x="12" y="8856"/>
                  </a:cubicBezTo>
                  <a:cubicBezTo>
                    <a:pt x="5" y="8856"/>
                    <a:pt x="0" y="8851"/>
                    <a:pt x="0" y="8844"/>
                  </a:cubicBezTo>
                  <a:lnTo>
                    <a:pt x="0" y="8676"/>
                  </a:lnTo>
                  <a:cubicBezTo>
                    <a:pt x="0" y="8670"/>
                    <a:pt x="5" y="8664"/>
                    <a:pt x="12" y="8664"/>
                  </a:cubicBezTo>
                  <a:cubicBezTo>
                    <a:pt x="19" y="8664"/>
                    <a:pt x="24" y="8670"/>
                    <a:pt x="24" y="8676"/>
                  </a:cubicBezTo>
                  <a:close/>
                  <a:moveTo>
                    <a:pt x="24" y="8964"/>
                  </a:moveTo>
                  <a:lnTo>
                    <a:pt x="24" y="9132"/>
                  </a:lnTo>
                  <a:cubicBezTo>
                    <a:pt x="24" y="9139"/>
                    <a:pt x="19" y="9144"/>
                    <a:pt x="12" y="9144"/>
                  </a:cubicBezTo>
                  <a:cubicBezTo>
                    <a:pt x="5" y="9144"/>
                    <a:pt x="0" y="9139"/>
                    <a:pt x="0" y="9132"/>
                  </a:cubicBezTo>
                  <a:lnTo>
                    <a:pt x="0" y="8964"/>
                  </a:lnTo>
                  <a:cubicBezTo>
                    <a:pt x="0" y="8958"/>
                    <a:pt x="5" y="8952"/>
                    <a:pt x="12" y="8952"/>
                  </a:cubicBezTo>
                  <a:cubicBezTo>
                    <a:pt x="19" y="8952"/>
                    <a:pt x="24" y="8958"/>
                    <a:pt x="24" y="8964"/>
                  </a:cubicBezTo>
                  <a:close/>
                  <a:moveTo>
                    <a:pt x="24" y="9252"/>
                  </a:moveTo>
                  <a:lnTo>
                    <a:pt x="24" y="9420"/>
                  </a:lnTo>
                  <a:cubicBezTo>
                    <a:pt x="24" y="9427"/>
                    <a:pt x="19" y="9432"/>
                    <a:pt x="12" y="9432"/>
                  </a:cubicBezTo>
                  <a:cubicBezTo>
                    <a:pt x="5" y="9432"/>
                    <a:pt x="0" y="9427"/>
                    <a:pt x="0" y="9420"/>
                  </a:cubicBezTo>
                  <a:lnTo>
                    <a:pt x="0" y="9252"/>
                  </a:lnTo>
                  <a:cubicBezTo>
                    <a:pt x="0" y="9246"/>
                    <a:pt x="5" y="9240"/>
                    <a:pt x="12" y="9240"/>
                  </a:cubicBezTo>
                  <a:cubicBezTo>
                    <a:pt x="19" y="9240"/>
                    <a:pt x="24" y="9246"/>
                    <a:pt x="24" y="9252"/>
                  </a:cubicBezTo>
                  <a:close/>
                  <a:moveTo>
                    <a:pt x="24" y="9540"/>
                  </a:moveTo>
                  <a:lnTo>
                    <a:pt x="24" y="9708"/>
                  </a:lnTo>
                  <a:cubicBezTo>
                    <a:pt x="24" y="9715"/>
                    <a:pt x="19" y="9720"/>
                    <a:pt x="12" y="9720"/>
                  </a:cubicBezTo>
                  <a:cubicBezTo>
                    <a:pt x="5" y="9720"/>
                    <a:pt x="0" y="9715"/>
                    <a:pt x="0" y="9708"/>
                  </a:cubicBezTo>
                  <a:lnTo>
                    <a:pt x="0" y="9540"/>
                  </a:lnTo>
                  <a:cubicBezTo>
                    <a:pt x="0" y="9534"/>
                    <a:pt x="5" y="9528"/>
                    <a:pt x="12" y="9528"/>
                  </a:cubicBezTo>
                  <a:cubicBezTo>
                    <a:pt x="19" y="9528"/>
                    <a:pt x="24" y="9534"/>
                    <a:pt x="24" y="9540"/>
                  </a:cubicBezTo>
                  <a:close/>
                  <a:moveTo>
                    <a:pt x="24" y="9828"/>
                  </a:moveTo>
                  <a:lnTo>
                    <a:pt x="24" y="9996"/>
                  </a:lnTo>
                  <a:cubicBezTo>
                    <a:pt x="24" y="10003"/>
                    <a:pt x="19" y="10008"/>
                    <a:pt x="12" y="10008"/>
                  </a:cubicBezTo>
                  <a:cubicBezTo>
                    <a:pt x="5" y="10008"/>
                    <a:pt x="0" y="10003"/>
                    <a:pt x="0" y="9996"/>
                  </a:cubicBezTo>
                  <a:lnTo>
                    <a:pt x="0" y="9828"/>
                  </a:lnTo>
                  <a:cubicBezTo>
                    <a:pt x="0" y="9822"/>
                    <a:pt x="5" y="9816"/>
                    <a:pt x="12" y="9816"/>
                  </a:cubicBezTo>
                  <a:cubicBezTo>
                    <a:pt x="19" y="9816"/>
                    <a:pt x="24" y="9822"/>
                    <a:pt x="24" y="9828"/>
                  </a:cubicBezTo>
                  <a:close/>
                  <a:moveTo>
                    <a:pt x="24" y="10116"/>
                  </a:moveTo>
                  <a:lnTo>
                    <a:pt x="24" y="10284"/>
                  </a:lnTo>
                  <a:cubicBezTo>
                    <a:pt x="24" y="10291"/>
                    <a:pt x="19" y="10296"/>
                    <a:pt x="12" y="10296"/>
                  </a:cubicBezTo>
                  <a:cubicBezTo>
                    <a:pt x="5" y="10296"/>
                    <a:pt x="0" y="10291"/>
                    <a:pt x="0" y="10284"/>
                  </a:cubicBezTo>
                  <a:lnTo>
                    <a:pt x="0" y="10116"/>
                  </a:lnTo>
                  <a:cubicBezTo>
                    <a:pt x="0" y="10110"/>
                    <a:pt x="5" y="10104"/>
                    <a:pt x="12" y="10104"/>
                  </a:cubicBezTo>
                  <a:cubicBezTo>
                    <a:pt x="19" y="10104"/>
                    <a:pt x="24" y="10110"/>
                    <a:pt x="24" y="10116"/>
                  </a:cubicBezTo>
                  <a:close/>
                  <a:moveTo>
                    <a:pt x="24" y="10404"/>
                  </a:moveTo>
                  <a:lnTo>
                    <a:pt x="24" y="10572"/>
                  </a:lnTo>
                  <a:cubicBezTo>
                    <a:pt x="24" y="10579"/>
                    <a:pt x="19" y="10584"/>
                    <a:pt x="12" y="10584"/>
                  </a:cubicBezTo>
                  <a:cubicBezTo>
                    <a:pt x="5" y="10584"/>
                    <a:pt x="0" y="10579"/>
                    <a:pt x="0" y="10572"/>
                  </a:cubicBezTo>
                  <a:lnTo>
                    <a:pt x="0" y="10404"/>
                  </a:lnTo>
                  <a:cubicBezTo>
                    <a:pt x="0" y="10398"/>
                    <a:pt x="5" y="10392"/>
                    <a:pt x="12" y="10392"/>
                  </a:cubicBezTo>
                  <a:cubicBezTo>
                    <a:pt x="19" y="10392"/>
                    <a:pt x="24" y="10398"/>
                    <a:pt x="24" y="10404"/>
                  </a:cubicBezTo>
                  <a:close/>
                  <a:moveTo>
                    <a:pt x="24" y="10692"/>
                  </a:moveTo>
                  <a:lnTo>
                    <a:pt x="24" y="10860"/>
                  </a:lnTo>
                  <a:cubicBezTo>
                    <a:pt x="24" y="10867"/>
                    <a:pt x="19" y="10872"/>
                    <a:pt x="12" y="10872"/>
                  </a:cubicBezTo>
                  <a:cubicBezTo>
                    <a:pt x="5" y="10872"/>
                    <a:pt x="0" y="10867"/>
                    <a:pt x="0" y="10860"/>
                  </a:cubicBezTo>
                  <a:lnTo>
                    <a:pt x="0" y="10692"/>
                  </a:lnTo>
                  <a:cubicBezTo>
                    <a:pt x="0" y="10686"/>
                    <a:pt x="5" y="10680"/>
                    <a:pt x="12" y="10680"/>
                  </a:cubicBezTo>
                  <a:cubicBezTo>
                    <a:pt x="19" y="10680"/>
                    <a:pt x="24" y="10686"/>
                    <a:pt x="24" y="10692"/>
                  </a:cubicBezTo>
                  <a:close/>
                  <a:moveTo>
                    <a:pt x="24" y="10980"/>
                  </a:moveTo>
                  <a:lnTo>
                    <a:pt x="24" y="11148"/>
                  </a:lnTo>
                  <a:cubicBezTo>
                    <a:pt x="24" y="11155"/>
                    <a:pt x="19" y="11160"/>
                    <a:pt x="12" y="11160"/>
                  </a:cubicBezTo>
                  <a:cubicBezTo>
                    <a:pt x="5" y="11160"/>
                    <a:pt x="0" y="11155"/>
                    <a:pt x="0" y="11148"/>
                  </a:cubicBezTo>
                  <a:lnTo>
                    <a:pt x="0" y="10980"/>
                  </a:lnTo>
                  <a:cubicBezTo>
                    <a:pt x="0" y="10974"/>
                    <a:pt x="5" y="10968"/>
                    <a:pt x="12" y="10968"/>
                  </a:cubicBezTo>
                  <a:cubicBezTo>
                    <a:pt x="19" y="10968"/>
                    <a:pt x="24" y="10974"/>
                    <a:pt x="24" y="10980"/>
                  </a:cubicBezTo>
                  <a:close/>
                  <a:moveTo>
                    <a:pt x="24" y="11268"/>
                  </a:moveTo>
                  <a:lnTo>
                    <a:pt x="24" y="11436"/>
                  </a:lnTo>
                  <a:cubicBezTo>
                    <a:pt x="24" y="11443"/>
                    <a:pt x="19" y="11448"/>
                    <a:pt x="12" y="11448"/>
                  </a:cubicBezTo>
                  <a:cubicBezTo>
                    <a:pt x="5" y="11448"/>
                    <a:pt x="0" y="11443"/>
                    <a:pt x="0" y="11436"/>
                  </a:cubicBezTo>
                  <a:lnTo>
                    <a:pt x="0" y="11268"/>
                  </a:lnTo>
                  <a:cubicBezTo>
                    <a:pt x="0" y="11262"/>
                    <a:pt x="5" y="11256"/>
                    <a:pt x="12" y="11256"/>
                  </a:cubicBezTo>
                  <a:cubicBezTo>
                    <a:pt x="19" y="11256"/>
                    <a:pt x="24" y="11262"/>
                    <a:pt x="24" y="11268"/>
                  </a:cubicBezTo>
                  <a:close/>
                  <a:moveTo>
                    <a:pt x="24" y="11556"/>
                  </a:moveTo>
                  <a:lnTo>
                    <a:pt x="24" y="11724"/>
                  </a:lnTo>
                  <a:cubicBezTo>
                    <a:pt x="24" y="11731"/>
                    <a:pt x="19" y="11736"/>
                    <a:pt x="12" y="11736"/>
                  </a:cubicBezTo>
                  <a:cubicBezTo>
                    <a:pt x="5" y="11736"/>
                    <a:pt x="0" y="11731"/>
                    <a:pt x="0" y="11724"/>
                  </a:cubicBezTo>
                  <a:lnTo>
                    <a:pt x="0" y="11556"/>
                  </a:lnTo>
                  <a:cubicBezTo>
                    <a:pt x="0" y="11550"/>
                    <a:pt x="5" y="11544"/>
                    <a:pt x="12" y="11544"/>
                  </a:cubicBezTo>
                  <a:cubicBezTo>
                    <a:pt x="19" y="11544"/>
                    <a:pt x="24" y="11550"/>
                    <a:pt x="24" y="11556"/>
                  </a:cubicBezTo>
                  <a:close/>
                  <a:moveTo>
                    <a:pt x="24" y="11844"/>
                  </a:moveTo>
                  <a:lnTo>
                    <a:pt x="24" y="12012"/>
                  </a:lnTo>
                  <a:cubicBezTo>
                    <a:pt x="24" y="12019"/>
                    <a:pt x="19" y="12024"/>
                    <a:pt x="12" y="12024"/>
                  </a:cubicBezTo>
                  <a:cubicBezTo>
                    <a:pt x="5" y="12024"/>
                    <a:pt x="0" y="12019"/>
                    <a:pt x="0" y="12012"/>
                  </a:cubicBezTo>
                  <a:lnTo>
                    <a:pt x="0" y="11844"/>
                  </a:lnTo>
                  <a:cubicBezTo>
                    <a:pt x="0" y="11838"/>
                    <a:pt x="5" y="11832"/>
                    <a:pt x="12" y="11832"/>
                  </a:cubicBezTo>
                  <a:cubicBezTo>
                    <a:pt x="19" y="11832"/>
                    <a:pt x="24" y="11838"/>
                    <a:pt x="24" y="11844"/>
                  </a:cubicBezTo>
                  <a:close/>
                  <a:moveTo>
                    <a:pt x="24" y="12132"/>
                  </a:moveTo>
                  <a:lnTo>
                    <a:pt x="24" y="12300"/>
                  </a:lnTo>
                  <a:cubicBezTo>
                    <a:pt x="24" y="12307"/>
                    <a:pt x="19" y="12312"/>
                    <a:pt x="12" y="12312"/>
                  </a:cubicBezTo>
                  <a:cubicBezTo>
                    <a:pt x="5" y="12312"/>
                    <a:pt x="0" y="12307"/>
                    <a:pt x="0" y="12300"/>
                  </a:cubicBezTo>
                  <a:lnTo>
                    <a:pt x="0" y="12132"/>
                  </a:lnTo>
                  <a:cubicBezTo>
                    <a:pt x="0" y="12126"/>
                    <a:pt x="5" y="12120"/>
                    <a:pt x="12" y="12120"/>
                  </a:cubicBezTo>
                  <a:cubicBezTo>
                    <a:pt x="19" y="12120"/>
                    <a:pt x="24" y="12126"/>
                    <a:pt x="24" y="12132"/>
                  </a:cubicBezTo>
                  <a:close/>
                  <a:moveTo>
                    <a:pt x="24" y="12420"/>
                  </a:moveTo>
                  <a:lnTo>
                    <a:pt x="24" y="12588"/>
                  </a:lnTo>
                  <a:cubicBezTo>
                    <a:pt x="24" y="12595"/>
                    <a:pt x="19" y="12600"/>
                    <a:pt x="12" y="12600"/>
                  </a:cubicBezTo>
                  <a:cubicBezTo>
                    <a:pt x="5" y="12600"/>
                    <a:pt x="0" y="12595"/>
                    <a:pt x="0" y="12588"/>
                  </a:cubicBezTo>
                  <a:lnTo>
                    <a:pt x="0" y="12420"/>
                  </a:lnTo>
                  <a:cubicBezTo>
                    <a:pt x="0" y="12414"/>
                    <a:pt x="5" y="12408"/>
                    <a:pt x="12" y="12408"/>
                  </a:cubicBezTo>
                  <a:cubicBezTo>
                    <a:pt x="19" y="12408"/>
                    <a:pt x="24" y="12414"/>
                    <a:pt x="24" y="12420"/>
                  </a:cubicBezTo>
                  <a:close/>
                  <a:moveTo>
                    <a:pt x="24" y="12708"/>
                  </a:moveTo>
                  <a:lnTo>
                    <a:pt x="24" y="12876"/>
                  </a:lnTo>
                  <a:cubicBezTo>
                    <a:pt x="24" y="12883"/>
                    <a:pt x="19" y="12888"/>
                    <a:pt x="12" y="12888"/>
                  </a:cubicBezTo>
                  <a:cubicBezTo>
                    <a:pt x="5" y="12888"/>
                    <a:pt x="0" y="12883"/>
                    <a:pt x="0" y="12876"/>
                  </a:cubicBezTo>
                  <a:lnTo>
                    <a:pt x="0" y="12708"/>
                  </a:lnTo>
                  <a:cubicBezTo>
                    <a:pt x="0" y="12702"/>
                    <a:pt x="5" y="12696"/>
                    <a:pt x="12" y="12696"/>
                  </a:cubicBezTo>
                  <a:cubicBezTo>
                    <a:pt x="19" y="12696"/>
                    <a:pt x="24" y="12702"/>
                    <a:pt x="24" y="12708"/>
                  </a:cubicBezTo>
                  <a:close/>
                  <a:moveTo>
                    <a:pt x="24" y="12996"/>
                  </a:moveTo>
                  <a:lnTo>
                    <a:pt x="24" y="13164"/>
                  </a:lnTo>
                  <a:cubicBezTo>
                    <a:pt x="24" y="13171"/>
                    <a:pt x="19" y="13176"/>
                    <a:pt x="12" y="13176"/>
                  </a:cubicBezTo>
                  <a:cubicBezTo>
                    <a:pt x="5" y="13176"/>
                    <a:pt x="0" y="13171"/>
                    <a:pt x="0" y="13164"/>
                  </a:cubicBezTo>
                  <a:lnTo>
                    <a:pt x="0" y="12996"/>
                  </a:lnTo>
                  <a:cubicBezTo>
                    <a:pt x="0" y="12990"/>
                    <a:pt x="5" y="12984"/>
                    <a:pt x="12" y="12984"/>
                  </a:cubicBezTo>
                  <a:cubicBezTo>
                    <a:pt x="19" y="12984"/>
                    <a:pt x="24" y="12990"/>
                    <a:pt x="24" y="12996"/>
                  </a:cubicBezTo>
                  <a:close/>
                  <a:moveTo>
                    <a:pt x="24" y="13284"/>
                  </a:moveTo>
                  <a:lnTo>
                    <a:pt x="24" y="13452"/>
                  </a:lnTo>
                  <a:cubicBezTo>
                    <a:pt x="24" y="13459"/>
                    <a:pt x="19" y="13464"/>
                    <a:pt x="12" y="13464"/>
                  </a:cubicBezTo>
                  <a:cubicBezTo>
                    <a:pt x="5" y="13464"/>
                    <a:pt x="0" y="13459"/>
                    <a:pt x="0" y="13452"/>
                  </a:cubicBezTo>
                  <a:lnTo>
                    <a:pt x="0" y="13284"/>
                  </a:lnTo>
                  <a:cubicBezTo>
                    <a:pt x="0" y="13278"/>
                    <a:pt x="5" y="13272"/>
                    <a:pt x="12" y="13272"/>
                  </a:cubicBezTo>
                  <a:cubicBezTo>
                    <a:pt x="19" y="13272"/>
                    <a:pt x="24" y="13278"/>
                    <a:pt x="24" y="13284"/>
                  </a:cubicBezTo>
                  <a:close/>
                  <a:moveTo>
                    <a:pt x="24" y="13572"/>
                  </a:moveTo>
                  <a:lnTo>
                    <a:pt x="24" y="13740"/>
                  </a:lnTo>
                  <a:cubicBezTo>
                    <a:pt x="24" y="13747"/>
                    <a:pt x="19" y="13752"/>
                    <a:pt x="12" y="13752"/>
                  </a:cubicBezTo>
                  <a:cubicBezTo>
                    <a:pt x="5" y="13752"/>
                    <a:pt x="0" y="13747"/>
                    <a:pt x="0" y="13740"/>
                  </a:cubicBezTo>
                  <a:lnTo>
                    <a:pt x="0" y="13572"/>
                  </a:lnTo>
                  <a:cubicBezTo>
                    <a:pt x="0" y="13566"/>
                    <a:pt x="5" y="13560"/>
                    <a:pt x="12" y="13560"/>
                  </a:cubicBezTo>
                  <a:cubicBezTo>
                    <a:pt x="19" y="13560"/>
                    <a:pt x="24" y="13566"/>
                    <a:pt x="24" y="13572"/>
                  </a:cubicBezTo>
                  <a:close/>
                  <a:moveTo>
                    <a:pt x="24" y="13860"/>
                  </a:moveTo>
                  <a:lnTo>
                    <a:pt x="24" y="14028"/>
                  </a:lnTo>
                  <a:cubicBezTo>
                    <a:pt x="24" y="14035"/>
                    <a:pt x="19" y="14040"/>
                    <a:pt x="12" y="14040"/>
                  </a:cubicBezTo>
                  <a:cubicBezTo>
                    <a:pt x="5" y="14040"/>
                    <a:pt x="0" y="14035"/>
                    <a:pt x="0" y="14028"/>
                  </a:cubicBezTo>
                  <a:lnTo>
                    <a:pt x="0" y="13860"/>
                  </a:lnTo>
                  <a:cubicBezTo>
                    <a:pt x="0" y="13854"/>
                    <a:pt x="5" y="13848"/>
                    <a:pt x="12" y="13848"/>
                  </a:cubicBezTo>
                  <a:cubicBezTo>
                    <a:pt x="19" y="13848"/>
                    <a:pt x="24" y="13854"/>
                    <a:pt x="24" y="13860"/>
                  </a:cubicBezTo>
                  <a:close/>
                  <a:moveTo>
                    <a:pt x="24" y="14148"/>
                  </a:moveTo>
                  <a:lnTo>
                    <a:pt x="24" y="14316"/>
                  </a:lnTo>
                  <a:cubicBezTo>
                    <a:pt x="24" y="14323"/>
                    <a:pt x="19" y="14328"/>
                    <a:pt x="12" y="14328"/>
                  </a:cubicBezTo>
                  <a:cubicBezTo>
                    <a:pt x="5" y="14328"/>
                    <a:pt x="0" y="14323"/>
                    <a:pt x="0" y="14316"/>
                  </a:cubicBezTo>
                  <a:lnTo>
                    <a:pt x="0" y="14148"/>
                  </a:lnTo>
                  <a:cubicBezTo>
                    <a:pt x="0" y="14142"/>
                    <a:pt x="5" y="14136"/>
                    <a:pt x="12" y="14136"/>
                  </a:cubicBezTo>
                  <a:cubicBezTo>
                    <a:pt x="19" y="14136"/>
                    <a:pt x="24" y="14142"/>
                    <a:pt x="24" y="14148"/>
                  </a:cubicBezTo>
                  <a:close/>
                  <a:moveTo>
                    <a:pt x="24" y="14436"/>
                  </a:moveTo>
                  <a:lnTo>
                    <a:pt x="24" y="14604"/>
                  </a:lnTo>
                  <a:cubicBezTo>
                    <a:pt x="24" y="14611"/>
                    <a:pt x="19" y="14616"/>
                    <a:pt x="12" y="14616"/>
                  </a:cubicBezTo>
                  <a:cubicBezTo>
                    <a:pt x="5" y="14616"/>
                    <a:pt x="0" y="14611"/>
                    <a:pt x="0" y="14604"/>
                  </a:cubicBezTo>
                  <a:lnTo>
                    <a:pt x="0" y="14436"/>
                  </a:lnTo>
                  <a:cubicBezTo>
                    <a:pt x="0" y="14430"/>
                    <a:pt x="5" y="14424"/>
                    <a:pt x="12" y="14424"/>
                  </a:cubicBezTo>
                  <a:cubicBezTo>
                    <a:pt x="19" y="14424"/>
                    <a:pt x="24" y="14430"/>
                    <a:pt x="24" y="14436"/>
                  </a:cubicBezTo>
                  <a:close/>
                  <a:moveTo>
                    <a:pt x="24" y="14724"/>
                  </a:moveTo>
                  <a:lnTo>
                    <a:pt x="24" y="14892"/>
                  </a:lnTo>
                  <a:cubicBezTo>
                    <a:pt x="24" y="14899"/>
                    <a:pt x="19" y="14904"/>
                    <a:pt x="12" y="14904"/>
                  </a:cubicBezTo>
                  <a:cubicBezTo>
                    <a:pt x="5" y="14904"/>
                    <a:pt x="0" y="14899"/>
                    <a:pt x="0" y="14892"/>
                  </a:cubicBezTo>
                  <a:lnTo>
                    <a:pt x="0" y="14724"/>
                  </a:lnTo>
                  <a:cubicBezTo>
                    <a:pt x="0" y="14718"/>
                    <a:pt x="5" y="14712"/>
                    <a:pt x="12" y="14712"/>
                  </a:cubicBezTo>
                  <a:cubicBezTo>
                    <a:pt x="19" y="14712"/>
                    <a:pt x="24" y="14718"/>
                    <a:pt x="24" y="14724"/>
                  </a:cubicBezTo>
                  <a:close/>
                  <a:moveTo>
                    <a:pt x="24" y="15012"/>
                  </a:moveTo>
                  <a:lnTo>
                    <a:pt x="24" y="15180"/>
                  </a:lnTo>
                  <a:cubicBezTo>
                    <a:pt x="24" y="15187"/>
                    <a:pt x="19" y="15192"/>
                    <a:pt x="12" y="15192"/>
                  </a:cubicBezTo>
                  <a:cubicBezTo>
                    <a:pt x="5" y="15192"/>
                    <a:pt x="0" y="15187"/>
                    <a:pt x="0" y="15180"/>
                  </a:cubicBezTo>
                  <a:lnTo>
                    <a:pt x="0" y="15012"/>
                  </a:lnTo>
                  <a:cubicBezTo>
                    <a:pt x="0" y="15006"/>
                    <a:pt x="5" y="15000"/>
                    <a:pt x="12" y="15000"/>
                  </a:cubicBezTo>
                  <a:cubicBezTo>
                    <a:pt x="19" y="15000"/>
                    <a:pt x="24" y="15006"/>
                    <a:pt x="24" y="15012"/>
                  </a:cubicBezTo>
                  <a:close/>
                  <a:moveTo>
                    <a:pt x="24" y="15300"/>
                  </a:moveTo>
                  <a:lnTo>
                    <a:pt x="24" y="15433"/>
                  </a:lnTo>
                  <a:lnTo>
                    <a:pt x="12" y="15421"/>
                  </a:lnTo>
                  <a:lnTo>
                    <a:pt x="48" y="15421"/>
                  </a:lnTo>
                  <a:cubicBezTo>
                    <a:pt x="54" y="15421"/>
                    <a:pt x="60" y="15426"/>
                    <a:pt x="60" y="15433"/>
                  </a:cubicBezTo>
                  <a:cubicBezTo>
                    <a:pt x="60" y="15440"/>
                    <a:pt x="54" y="15445"/>
                    <a:pt x="48" y="15445"/>
                  </a:cubicBezTo>
                  <a:lnTo>
                    <a:pt x="12" y="15445"/>
                  </a:lnTo>
                  <a:cubicBezTo>
                    <a:pt x="5" y="15445"/>
                    <a:pt x="0" y="15440"/>
                    <a:pt x="0" y="15433"/>
                  </a:cubicBezTo>
                  <a:lnTo>
                    <a:pt x="0" y="15300"/>
                  </a:lnTo>
                  <a:cubicBezTo>
                    <a:pt x="0" y="15294"/>
                    <a:pt x="5" y="15288"/>
                    <a:pt x="12" y="15288"/>
                  </a:cubicBezTo>
                  <a:cubicBezTo>
                    <a:pt x="19" y="15288"/>
                    <a:pt x="24" y="15294"/>
                    <a:pt x="24" y="15300"/>
                  </a:cubicBezTo>
                  <a:close/>
                  <a:moveTo>
                    <a:pt x="168" y="15421"/>
                  </a:moveTo>
                  <a:lnTo>
                    <a:pt x="336" y="15421"/>
                  </a:lnTo>
                  <a:cubicBezTo>
                    <a:pt x="342" y="15421"/>
                    <a:pt x="348" y="15426"/>
                    <a:pt x="348" y="15433"/>
                  </a:cubicBezTo>
                  <a:cubicBezTo>
                    <a:pt x="348" y="15440"/>
                    <a:pt x="342" y="15445"/>
                    <a:pt x="336" y="15445"/>
                  </a:cubicBezTo>
                  <a:lnTo>
                    <a:pt x="168" y="15445"/>
                  </a:lnTo>
                  <a:cubicBezTo>
                    <a:pt x="161" y="15445"/>
                    <a:pt x="156" y="15440"/>
                    <a:pt x="156" y="15433"/>
                  </a:cubicBezTo>
                  <a:cubicBezTo>
                    <a:pt x="156" y="15426"/>
                    <a:pt x="161" y="15421"/>
                    <a:pt x="168" y="15421"/>
                  </a:cubicBezTo>
                  <a:close/>
                  <a:moveTo>
                    <a:pt x="456" y="15421"/>
                  </a:moveTo>
                  <a:lnTo>
                    <a:pt x="624" y="15421"/>
                  </a:lnTo>
                  <a:cubicBezTo>
                    <a:pt x="630" y="15421"/>
                    <a:pt x="636" y="15426"/>
                    <a:pt x="636" y="15433"/>
                  </a:cubicBezTo>
                  <a:cubicBezTo>
                    <a:pt x="636" y="15440"/>
                    <a:pt x="630" y="15445"/>
                    <a:pt x="624" y="15445"/>
                  </a:cubicBezTo>
                  <a:lnTo>
                    <a:pt x="456" y="15445"/>
                  </a:lnTo>
                  <a:cubicBezTo>
                    <a:pt x="449" y="15445"/>
                    <a:pt x="444" y="15440"/>
                    <a:pt x="444" y="15433"/>
                  </a:cubicBezTo>
                  <a:cubicBezTo>
                    <a:pt x="444" y="15426"/>
                    <a:pt x="449" y="15421"/>
                    <a:pt x="456" y="15421"/>
                  </a:cubicBezTo>
                  <a:close/>
                  <a:moveTo>
                    <a:pt x="744" y="15421"/>
                  </a:moveTo>
                  <a:lnTo>
                    <a:pt x="912" y="15421"/>
                  </a:lnTo>
                  <a:cubicBezTo>
                    <a:pt x="918" y="15421"/>
                    <a:pt x="924" y="15426"/>
                    <a:pt x="924" y="15433"/>
                  </a:cubicBezTo>
                  <a:cubicBezTo>
                    <a:pt x="924" y="15440"/>
                    <a:pt x="918" y="15445"/>
                    <a:pt x="912" y="15445"/>
                  </a:cubicBezTo>
                  <a:lnTo>
                    <a:pt x="744" y="15445"/>
                  </a:lnTo>
                  <a:cubicBezTo>
                    <a:pt x="737" y="15445"/>
                    <a:pt x="732" y="15440"/>
                    <a:pt x="732" y="15433"/>
                  </a:cubicBezTo>
                  <a:cubicBezTo>
                    <a:pt x="732" y="15426"/>
                    <a:pt x="737" y="15421"/>
                    <a:pt x="744" y="15421"/>
                  </a:cubicBezTo>
                  <a:close/>
                  <a:moveTo>
                    <a:pt x="1032" y="15421"/>
                  </a:moveTo>
                  <a:lnTo>
                    <a:pt x="1200" y="15421"/>
                  </a:lnTo>
                  <a:cubicBezTo>
                    <a:pt x="1206" y="15421"/>
                    <a:pt x="1212" y="15426"/>
                    <a:pt x="1212" y="15433"/>
                  </a:cubicBezTo>
                  <a:cubicBezTo>
                    <a:pt x="1212" y="15440"/>
                    <a:pt x="1206" y="15445"/>
                    <a:pt x="1200" y="15445"/>
                  </a:cubicBezTo>
                  <a:lnTo>
                    <a:pt x="1032" y="15445"/>
                  </a:lnTo>
                  <a:cubicBezTo>
                    <a:pt x="1025" y="15445"/>
                    <a:pt x="1020" y="15440"/>
                    <a:pt x="1020" y="15433"/>
                  </a:cubicBezTo>
                  <a:cubicBezTo>
                    <a:pt x="1020" y="15426"/>
                    <a:pt x="1025" y="15421"/>
                    <a:pt x="1032" y="15421"/>
                  </a:cubicBezTo>
                  <a:close/>
                  <a:moveTo>
                    <a:pt x="1320" y="15421"/>
                  </a:moveTo>
                  <a:lnTo>
                    <a:pt x="1488" y="15421"/>
                  </a:lnTo>
                  <a:cubicBezTo>
                    <a:pt x="1494" y="15421"/>
                    <a:pt x="1500" y="15426"/>
                    <a:pt x="1500" y="15433"/>
                  </a:cubicBezTo>
                  <a:cubicBezTo>
                    <a:pt x="1500" y="15440"/>
                    <a:pt x="1494" y="15445"/>
                    <a:pt x="1488" y="15445"/>
                  </a:cubicBezTo>
                  <a:lnTo>
                    <a:pt x="1320" y="15445"/>
                  </a:lnTo>
                  <a:cubicBezTo>
                    <a:pt x="1313" y="15445"/>
                    <a:pt x="1308" y="15440"/>
                    <a:pt x="1308" y="15433"/>
                  </a:cubicBezTo>
                  <a:cubicBezTo>
                    <a:pt x="1308" y="15426"/>
                    <a:pt x="1313" y="15421"/>
                    <a:pt x="1320" y="15421"/>
                  </a:cubicBezTo>
                  <a:close/>
                  <a:moveTo>
                    <a:pt x="1608" y="15421"/>
                  </a:moveTo>
                  <a:lnTo>
                    <a:pt x="1776" y="15421"/>
                  </a:lnTo>
                  <a:cubicBezTo>
                    <a:pt x="1782" y="15421"/>
                    <a:pt x="1788" y="15426"/>
                    <a:pt x="1788" y="15433"/>
                  </a:cubicBezTo>
                  <a:cubicBezTo>
                    <a:pt x="1788" y="15440"/>
                    <a:pt x="1782" y="15445"/>
                    <a:pt x="1776" y="15445"/>
                  </a:cubicBezTo>
                  <a:lnTo>
                    <a:pt x="1608" y="15445"/>
                  </a:lnTo>
                  <a:cubicBezTo>
                    <a:pt x="1601" y="15445"/>
                    <a:pt x="1596" y="15440"/>
                    <a:pt x="1596" y="15433"/>
                  </a:cubicBezTo>
                  <a:cubicBezTo>
                    <a:pt x="1596" y="15426"/>
                    <a:pt x="1601" y="15421"/>
                    <a:pt x="1608" y="15421"/>
                  </a:cubicBezTo>
                  <a:close/>
                  <a:moveTo>
                    <a:pt x="1896" y="15421"/>
                  </a:moveTo>
                  <a:lnTo>
                    <a:pt x="2064" y="15421"/>
                  </a:lnTo>
                  <a:cubicBezTo>
                    <a:pt x="2070" y="15421"/>
                    <a:pt x="2076" y="15426"/>
                    <a:pt x="2076" y="15433"/>
                  </a:cubicBezTo>
                  <a:cubicBezTo>
                    <a:pt x="2076" y="15440"/>
                    <a:pt x="2070" y="15445"/>
                    <a:pt x="2064" y="15445"/>
                  </a:cubicBezTo>
                  <a:lnTo>
                    <a:pt x="1896" y="15445"/>
                  </a:lnTo>
                  <a:cubicBezTo>
                    <a:pt x="1889" y="15445"/>
                    <a:pt x="1884" y="15440"/>
                    <a:pt x="1884" y="15433"/>
                  </a:cubicBezTo>
                  <a:cubicBezTo>
                    <a:pt x="1884" y="15426"/>
                    <a:pt x="1889" y="15421"/>
                    <a:pt x="1896" y="15421"/>
                  </a:cubicBezTo>
                  <a:close/>
                  <a:moveTo>
                    <a:pt x="2184" y="15421"/>
                  </a:moveTo>
                  <a:lnTo>
                    <a:pt x="2352" y="15421"/>
                  </a:lnTo>
                  <a:cubicBezTo>
                    <a:pt x="2358" y="15421"/>
                    <a:pt x="2364" y="15426"/>
                    <a:pt x="2364" y="15433"/>
                  </a:cubicBezTo>
                  <a:cubicBezTo>
                    <a:pt x="2364" y="15440"/>
                    <a:pt x="2358" y="15445"/>
                    <a:pt x="2352" y="15445"/>
                  </a:cubicBezTo>
                  <a:lnTo>
                    <a:pt x="2184" y="15445"/>
                  </a:lnTo>
                  <a:cubicBezTo>
                    <a:pt x="2177" y="15445"/>
                    <a:pt x="2172" y="15440"/>
                    <a:pt x="2172" y="15433"/>
                  </a:cubicBezTo>
                  <a:cubicBezTo>
                    <a:pt x="2172" y="15426"/>
                    <a:pt x="2177" y="15421"/>
                    <a:pt x="2184" y="15421"/>
                  </a:cubicBezTo>
                  <a:close/>
                  <a:moveTo>
                    <a:pt x="2472" y="15421"/>
                  </a:moveTo>
                  <a:lnTo>
                    <a:pt x="2640" y="15421"/>
                  </a:lnTo>
                  <a:cubicBezTo>
                    <a:pt x="2646" y="15421"/>
                    <a:pt x="2652" y="15426"/>
                    <a:pt x="2652" y="15433"/>
                  </a:cubicBezTo>
                  <a:cubicBezTo>
                    <a:pt x="2652" y="15440"/>
                    <a:pt x="2646" y="15445"/>
                    <a:pt x="2640" y="15445"/>
                  </a:cubicBezTo>
                  <a:lnTo>
                    <a:pt x="2472" y="15445"/>
                  </a:lnTo>
                  <a:cubicBezTo>
                    <a:pt x="2465" y="15445"/>
                    <a:pt x="2460" y="15440"/>
                    <a:pt x="2460" y="15433"/>
                  </a:cubicBezTo>
                  <a:cubicBezTo>
                    <a:pt x="2460" y="15426"/>
                    <a:pt x="2465" y="15421"/>
                    <a:pt x="2472" y="15421"/>
                  </a:cubicBezTo>
                  <a:close/>
                  <a:moveTo>
                    <a:pt x="2760" y="15421"/>
                  </a:moveTo>
                  <a:lnTo>
                    <a:pt x="2928" y="15421"/>
                  </a:lnTo>
                  <a:cubicBezTo>
                    <a:pt x="2934" y="15421"/>
                    <a:pt x="2940" y="15426"/>
                    <a:pt x="2940" y="15433"/>
                  </a:cubicBezTo>
                  <a:cubicBezTo>
                    <a:pt x="2940" y="15440"/>
                    <a:pt x="2934" y="15445"/>
                    <a:pt x="2928" y="15445"/>
                  </a:cubicBezTo>
                  <a:lnTo>
                    <a:pt x="2760" y="15445"/>
                  </a:lnTo>
                  <a:cubicBezTo>
                    <a:pt x="2753" y="15445"/>
                    <a:pt x="2748" y="15440"/>
                    <a:pt x="2748" y="15433"/>
                  </a:cubicBezTo>
                  <a:cubicBezTo>
                    <a:pt x="2748" y="15426"/>
                    <a:pt x="2753" y="15421"/>
                    <a:pt x="2760" y="15421"/>
                  </a:cubicBezTo>
                  <a:close/>
                  <a:moveTo>
                    <a:pt x="3048" y="15421"/>
                  </a:moveTo>
                  <a:lnTo>
                    <a:pt x="3216" y="15421"/>
                  </a:lnTo>
                  <a:cubicBezTo>
                    <a:pt x="3222" y="15421"/>
                    <a:pt x="3228" y="15426"/>
                    <a:pt x="3228" y="15433"/>
                  </a:cubicBezTo>
                  <a:cubicBezTo>
                    <a:pt x="3228" y="15440"/>
                    <a:pt x="3222" y="15445"/>
                    <a:pt x="3216" y="15445"/>
                  </a:cubicBezTo>
                  <a:lnTo>
                    <a:pt x="3048" y="15445"/>
                  </a:lnTo>
                  <a:cubicBezTo>
                    <a:pt x="3041" y="15445"/>
                    <a:pt x="3036" y="15440"/>
                    <a:pt x="3036" y="15433"/>
                  </a:cubicBezTo>
                  <a:cubicBezTo>
                    <a:pt x="3036" y="15426"/>
                    <a:pt x="3041" y="15421"/>
                    <a:pt x="3048" y="15421"/>
                  </a:cubicBezTo>
                  <a:close/>
                  <a:moveTo>
                    <a:pt x="3336" y="15421"/>
                  </a:moveTo>
                  <a:lnTo>
                    <a:pt x="3504" y="15421"/>
                  </a:lnTo>
                  <a:cubicBezTo>
                    <a:pt x="3510" y="15421"/>
                    <a:pt x="3516" y="15426"/>
                    <a:pt x="3516" y="15433"/>
                  </a:cubicBezTo>
                  <a:cubicBezTo>
                    <a:pt x="3516" y="15440"/>
                    <a:pt x="3510" y="15445"/>
                    <a:pt x="3504" y="15445"/>
                  </a:cubicBezTo>
                  <a:lnTo>
                    <a:pt x="3336" y="15445"/>
                  </a:lnTo>
                  <a:cubicBezTo>
                    <a:pt x="3329" y="15445"/>
                    <a:pt x="3324" y="15440"/>
                    <a:pt x="3324" y="15433"/>
                  </a:cubicBezTo>
                  <a:cubicBezTo>
                    <a:pt x="3324" y="15426"/>
                    <a:pt x="3329" y="15421"/>
                    <a:pt x="3336" y="15421"/>
                  </a:cubicBezTo>
                  <a:close/>
                  <a:moveTo>
                    <a:pt x="3624" y="15421"/>
                  </a:moveTo>
                  <a:lnTo>
                    <a:pt x="3792" y="15421"/>
                  </a:lnTo>
                  <a:cubicBezTo>
                    <a:pt x="3798" y="15421"/>
                    <a:pt x="3804" y="15426"/>
                    <a:pt x="3804" y="15433"/>
                  </a:cubicBezTo>
                  <a:cubicBezTo>
                    <a:pt x="3804" y="15440"/>
                    <a:pt x="3798" y="15445"/>
                    <a:pt x="3792" y="15445"/>
                  </a:cubicBezTo>
                  <a:lnTo>
                    <a:pt x="3624" y="15445"/>
                  </a:lnTo>
                  <a:cubicBezTo>
                    <a:pt x="3617" y="15445"/>
                    <a:pt x="3612" y="15440"/>
                    <a:pt x="3612" y="15433"/>
                  </a:cubicBezTo>
                  <a:cubicBezTo>
                    <a:pt x="3612" y="15426"/>
                    <a:pt x="3617" y="15421"/>
                    <a:pt x="3624" y="15421"/>
                  </a:cubicBezTo>
                  <a:close/>
                  <a:moveTo>
                    <a:pt x="3912" y="15421"/>
                  </a:moveTo>
                  <a:lnTo>
                    <a:pt x="4080" y="15421"/>
                  </a:lnTo>
                  <a:cubicBezTo>
                    <a:pt x="4086" y="15421"/>
                    <a:pt x="4092" y="15426"/>
                    <a:pt x="4092" y="15433"/>
                  </a:cubicBezTo>
                  <a:cubicBezTo>
                    <a:pt x="4092" y="15440"/>
                    <a:pt x="4086" y="15445"/>
                    <a:pt x="4080" y="15445"/>
                  </a:cubicBezTo>
                  <a:lnTo>
                    <a:pt x="3912" y="15445"/>
                  </a:lnTo>
                  <a:cubicBezTo>
                    <a:pt x="3905" y="15445"/>
                    <a:pt x="3900" y="15440"/>
                    <a:pt x="3900" y="15433"/>
                  </a:cubicBezTo>
                  <a:cubicBezTo>
                    <a:pt x="3900" y="15426"/>
                    <a:pt x="3905" y="15421"/>
                    <a:pt x="3912" y="15421"/>
                  </a:cubicBezTo>
                  <a:close/>
                  <a:moveTo>
                    <a:pt x="4200" y="15421"/>
                  </a:moveTo>
                  <a:lnTo>
                    <a:pt x="4368" y="15421"/>
                  </a:lnTo>
                  <a:cubicBezTo>
                    <a:pt x="4374" y="15421"/>
                    <a:pt x="4380" y="15426"/>
                    <a:pt x="4380" y="15433"/>
                  </a:cubicBezTo>
                  <a:cubicBezTo>
                    <a:pt x="4380" y="15440"/>
                    <a:pt x="4374" y="15445"/>
                    <a:pt x="4368" y="15445"/>
                  </a:cubicBezTo>
                  <a:lnTo>
                    <a:pt x="4200" y="15445"/>
                  </a:lnTo>
                  <a:cubicBezTo>
                    <a:pt x="4193" y="15445"/>
                    <a:pt x="4188" y="15440"/>
                    <a:pt x="4188" y="15433"/>
                  </a:cubicBezTo>
                  <a:cubicBezTo>
                    <a:pt x="4188" y="15426"/>
                    <a:pt x="4193" y="15421"/>
                    <a:pt x="4200" y="15421"/>
                  </a:cubicBezTo>
                  <a:close/>
                  <a:moveTo>
                    <a:pt x="4488" y="15421"/>
                  </a:moveTo>
                  <a:lnTo>
                    <a:pt x="4656" y="15421"/>
                  </a:lnTo>
                  <a:cubicBezTo>
                    <a:pt x="4662" y="15421"/>
                    <a:pt x="4668" y="15426"/>
                    <a:pt x="4668" y="15433"/>
                  </a:cubicBezTo>
                  <a:cubicBezTo>
                    <a:pt x="4668" y="15440"/>
                    <a:pt x="4662" y="15445"/>
                    <a:pt x="4656" y="15445"/>
                  </a:cubicBezTo>
                  <a:lnTo>
                    <a:pt x="4488" y="15445"/>
                  </a:lnTo>
                  <a:cubicBezTo>
                    <a:pt x="4481" y="15445"/>
                    <a:pt x="4476" y="15440"/>
                    <a:pt x="4476" y="15433"/>
                  </a:cubicBezTo>
                  <a:cubicBezTo>
                    <a:pt x="4476" y="15426"/>
                    <a:pt x="4481" y="15421"/>
                    <a:pt x="4488" y="15421"/>
                  </a:cubicBezTo>
                  <a:close/>
                  <a:moveTo>
                    <a:pt x="4776" y="15421"/>
                  </a:moveTo>
                  <a:lnTo>
                    <a:pt x="4944" y="15421"/>
                  </a:lnTo>
                  <a:cubicBezTo>
                    <a:pt x="4950" y="15421"/>
                    <a:pt x="4956" y="15426"/>
                    <a:pt x="4956" y="15433"/>
                  </a:cubicBezTo>
                  <a:cubicBezTo>
                    <a:pt x="4956" y="15440"/>
                    <a:pt x="4950" y="15445"/>
                    <a:pt x="4944" y="15445"/>
                  </a:cubicBezTo>
                  <a:lnTo>
                    <a:pt x="4776" y="15445"/>
                  </a:lnTo>
                  <a:cubicBezTo>
                    <a:pt x="4769" y="15445"/>
                    <a:pt x="4764" y="15440"/>
                    <a:pt x="4764" y="15433"/>
                  </a:cubicBezTo>
                  <a:cubicBezTo>
                    <a:pt x="4764" y="15426"/>
                    <a:pt x="4769" y="15421"/>
                    <a:pt x="4776" y="15421"/>
                  </a:cubicBezTo>
                  <a:close/>
                  <a:moveTo>
                    <a:pt x="5064" y="15421"/>
                  </a:moveTo>
                  <a:lnTo>
                    <a:pt x="5232" y="15421"/>
                  </a:lnTo>
                  <a:cubicBezTo>
                    <a:pt x="5238" y="15421"/>
                    <a:pt x="5244" y="15426"/>
                    <a:pt x="5244" y="15433"/>
                  </a:cubicBezTo>
                  <a:cubicBezTo>
                    <a:pt x="5244" y="15440"/>
                    <a:pt x="5238" y="15445"/>
                    <a:pt x="5232" y="15445"/>
                  </a:cubicBezTo>
                  <a:lnTo>
                    <a:pt x="5064" y="15445"/>
                  </a:lnTo>
                  <a:cubicBezTo>
                    <a:pt x="5057" y="15445"/>
                    <a:pt x="5052" y="15440"/>
                    <a:pt x="5052" y="15433"/>
                  </a:cubicBezTo>
                  <a:cubicBezTo>
                    <a:pt x="5052" y="15426"/>
                    <a:pt x="5057" y="15421"/>
                    <a:pt x="5064" y="15421"/>
                  </a:cubicBezTo>
                  <a:close/>
                  <a:moveTo>
                    <a:pt x="5352" y="15421"/>
                  </a:moveTo>
                  <a:lnTo>
                    <a:pt x="5520" y="15421"/>
                  </a:lnTo>
                  <a:cubicBezTo>
                    <a:pt x="5526" y="15421"/>
                    <a:pt x="5532" y="15426"/>
                    <a:pt x="5532" y="15433"/>
                  </a:cubicBezTo>
                  <a:cubicBezTo>
                    <a:pt x="5532" y="15440"/>
                    <a:pt x="5526" y="15445"/>
                    <a:pt x="5520" y="15445"/>
                  </a:cubicBezTo>
                  <a:lnTo>
                    <a:pt x="5352" y="15445"/>
                  </a:lnTo>
                  <a:cubicBezTo>
                    <a:pt x="5345" y="15445"/>
                    <a:pt x="5340" y="15440"/>
                    <a:pt x="5340" y="15433"/>
                  </a:cubicBezTo>
                  <a:cubicBezTo>
                    <a:pt x="5340" y="15426"/>
                    <a:pt x="5345" y="15421"/>
                    <a:pt x="5352" y="15421"/>
                  </a:cubicBezTo>
                  <a:close/>
                  <a:moveTo>
                    <a:pt x="5640" y="15421"/>
                  </a:moveTo>
                  <a:lnTo>
                    <a:pt x="5808" y="15421"/>
                  </a:lnTo>
                  <a:cubicBezTo>
                    <a:pt x="5814" y="15421"/>
                    <a:pt x="5820" y="15426"/>
                    <a:pt x="5820" y="15433"/>
                  </a:cubicBezTo>
                  <a:cubicBezTo>
                    <a:pt x="5820" y="15440"/>
                    <a:pt x="5814" y="15445"/>
                    <a:pt x="5808" y="15445"/>
                  </a:cubicBezTo>
                  <a:lnTo>
                    <a:pt x="5640" y="15445"/>
                  </a:lnTo>
                  <a:cubicBezTo>
                    <a:pt x="5633" y="15445"/>
                    <a:pt x="5628" y="15440"/>
                    <a:pt x="5628" y="15433"/>
                  </a:cubicBezTo>
                  <a:cubicBezTo>
                    <a:pt x="5628" y="15426"/>
                    <a:pt x="5633" y="15421"/>
                    <a:pt x="5640" y="15421"/>
                  </a:cubicBezTo>
                  <a:close/>
                  <a:moveTo>
                    <a:pt x="5896" y="15413"/>
                  </a:moveTo>
                  <a:lnTo>
                    <a:pt x="5896" y="15245"/>
                  </a:lnTo>
                  <a:cubicBezTo>
                    <a:pt x="5896" y="15239"/>
                    <a:pt x="5901" y="15233"/>
                    <a:pt x="5908" y="15233"/>
                  </a:cubicBezTo>
                  <a:cubicBezTo>
                    <a:pt x="5915" y="15233"/>
                    <a:pt x="5920" y="15239"/>
                    <a:pt x="5920" y="15245"/>
                  </a:cubicBezTo>
                  <a:lnTo>
                    <a:pt x="5920" y="15413"/>
                  </a:lnTo>
                  <a:cubicBezTo>
                    <a:pt x="5920" y="15420"/>
                    <a:pt x="5915" y="15425"/>
                    <a:pt x="5908" y="15425"/>
                  </a:cubicBezTo>
                  <a:cubicBezTo>
                    <a:pt x="5901" y="15425"/>
                    <a:pt x="5896" y="15420"/>
                    <a:pt x="5896" y="15413"/>
                  </a:cubicBezTo>
                  <a:close/>
                  <a:moveTo>
                    <a:pt x="5896" y="15125"/>
                  </a:moveTo>
                  <a:lnTo>
                    <a:pt x="5896" y="14957"/>
                  </a:lnTo>
                  <a:cubicBezTo>
                    <a:pt x="5896" y="14951"/>
                    <a:pt x="5901" y="14945"/>
                    <a:pt x="5908" y="14945"/>
                  </a:cubicBezTo>
                  <a:cubicBezTo>
                    <a:pt x="5915" y="14945"/>
                    <a:pt x="5920" y="14951"/>
                    <a:pt x="5920" y="14957"/>
                  </a:cubicBezTo>
                  <a:lnTo>
                    <a:pt x="5920" y="15125"/>
                  </a:lnTo>
                  <a:cubicBezTo>
                    <a:pt x="5920" y="15132"/>
                    <a:pt x="5915" y="15137"/>
                    <a:pt x="5908" y="15137"/>
                  </a:cubicBezTo>
                  <a:cubicBezTo>
                    <a:pt x="5901" y="15137"/>
                    <a:pt x="5896" y="15132"/>
                    <a:pt x="5896" y="15125"/>
                  </a:cubicBezTo>
                  <a:close/>
                  <a:moveTo>
                    <a:pt x="5896" y="14837"/>
                  </a:moveTo>
                  <a:lnTo>
                    <a:pt x="5896" y="14669"/>
                  </a:lnTo>
                  <a:cubicBezTo>
                    <a:pt x="5896" y="14663"/>
                    <a:pt x="5901" y="14657"/>
                    <a:pt x="5908" y="14657"/>
                  </a:cubicBezTo>
                  <a:cubicBezTo>
                    <a:pt x="5915" y="14657"/>
                    <a:pt x="5920" y="14663"/>
                    <a:pt x="5920" y="14669"/>
                  </a:cubicBezTo>
                  <a:lnTo>
                    <a:pt x="5920" y="14837"/>
                  </a:lnTo>
                  <a:cubicBezTo>
                    <a:pt x="5920" y="14844"/>
                    <a:pt x="5915" y="14849"/>
                    <a:pt x="5908" y="14849"/>
                  </a:cubicBezTo>
                  <a:cubicBezTo>
                    <a:pt x="5901" y="14849"/>
                    <a:pt x="5896" y="14844"/>
                    <a:pt x="5896" y="14837"/>
                  </a:cubicBezTo>
                  <a:close/>
                  <a:moveTo>
                    <a:pt x="5896" y="14549"/>
                  </a:moveTo>
                  <a:lnTo>
                    <a:pt x="5896" y="14381"/>
                  </a:lnTo>
                  <a:cubicBezTo>
                    <a:pt x="5896" y="14375"/>
                    <a:pt x="5901" y="14369"/>
                    <a:pt x="5908" y="14369"/>
                  </a:cubicBezTo>
                  <a:cubicBezTo>
                    <a:pt x="5915" y="14369"/>
                    <a:pt x="5920" y="14375"/>
                    <a:pt x="5920" y="14381"/>
                  </a:cubicBezTo>
                  <a:lnTo>
                    <a:pt x="5920" y="14549"/>
                  </a:lnTo>
                  <a:cubicBezTo>
                    <a:pt x="5920" y="14556"/>
                    <a:pt x="5915" y="14561"/>
                    <a:pt x="5908" y="14561"/>
                  </a:cubicBezTo>
                  <a:cubicBezTo>
                    <a:pt x="5901" y="14561"/>
                    <a:pt x="5896" y="14556"/>
                    <a:pt x="5896" y="14549"/>
                  </a:cubicBezTo>
                  <a:close/>
                  <a:moveTo>
                    <a:pt x="5896" y="14261"/>
                  </a:moveTo>
                  <a:lnTo>
                    <a:pt x="5896" y="14093"/>
                  </a:lnTo>
                  <a:cubicBezTo>
                    <a:pt x="5896" y="14087"/>
                    <a:pt x="5901" y="14081"/>
                    <a:pt x="5908" y="14081"/>
                  </a:cubicBezTo>
                  <a:cubicBezTo>
                    <a:pt x="5915" y="14081"/>
                    <a:pt x="5920" y="14087"/>
                    <a:pt x="5920" y="14093"/>
                  </a:cubicBezTo>
                  <a:lnTo>
                    <a:pt x="5920" y="14261"/>
                  </a:lnTo>
                  <a:cubicBezTo>
                    <a:pt x="5920" y="14268"/>
                    <a:pt x="5915" y="14273"/>
                    <a:pt x="5908" y="14273"/>
                  </a:cubicBezTo>
                  <a:cubicBezTo>
                    <a:pt x="5901" y="14273"/>
                    <a:pt x="5896" y="14268"/>
                    <a:pt x="5896" y="14261"/>
                  </a:cubicBezTo>
                  <a:close/>
                  <a:moveTo>
                    <a:pt x="5896" y="13973"/>
                  </a:moveTo>
                  <a:lnTo>
                    <a:pt x="5896" y="13805"/>
                  </a:lnTo>
                  <a:cubicBezTo>
                    <a:pt x="5896" y="13799"/>
                    <a:pt x="5901" y="13793"/>
                    <a:pt x="5908" y="13793"/>
                  </a:cubicBezTo>
                  <a:cubicBezTo>
                    <a:pt x="5915" y="13793"/>
                    <a:pt x="5920" y="13799"/>
                    <a:pt x="5920" y="13805"/>
                  </a:cubicBezTo>
                  <a:lnTo>
                    <a:pt x="5920" y="13973"/>
                  </a:lnTo>
                  <a:cubicBezTo>
                    <a:pt x="5920" y="13980"/>
                    <a:pt x="5915" y="13985"/>
                    <a:pt x="5908" y="13985"/>
                  </a:cubicBezTo>
                  <a:cubicBezTo>
                    <a:pt x="5901" y="13985"/>
                    <a:pt x="5896" y="13980"/>
                    <a:pt x="5896" y="13973"/>
                  </a:cubicBezTo>
                  <a:close/>
                  <a:moveTo>
                    <a:pt x="5896" y="13685"/>
                  </a:moveTo>
                  <a:lnTo>
                    <a:pt x="5896" y="13517"/>
                  </a:lnTo>
                  <a:cubicBezTo>
                    <a:pt x="5896" y="13511"/>
                    <a:pt x="5901" y="13505"/>
                    <a:pt x="5908" y="13505"/>
                  </a:cubicBezTo>
                  <a:cubicBezTo>
                    <a:pt x="5915" y="13505"/>
                    <a:pt x="5920" y="13511"/>
                    <a:pt x="5920" y="13517"/>
                  </a:cubicBezTo>
                  <a:lnTo>
                    <a:pt x="5920" y="13685"/>
                  </a:lnTo>
                  <a:cubicBezTo>
                    <a:pt x="5920" y="13692"/>
                    <a:pt x="5915" y="13697"/>
                    <a:pt x="5908" y="13697"/>
                  </a:cubicBezTo>
                  <a:cubicBezTo>
                    <a:pt x="5901" y="13697"/>
                    <a:pt x="5896" y="13692"/>
                    <a:pt x="5896" y="13685"/>
                  </a:cubicBezTo>
                  <a:close/>
                  <a:moveTo>
                    <a:pt x="5896" y="13397"/>
                  </a:moveTo>
                  <a:lnTo>
                    <a:pt x="5896" y="13229"/>
                  </a:lnTo>
                  <a:cubicBezTo>
                    <a:pt x="5896" y="13223"/>
                    <a:pt x="5901" y="13217"/>
                    <a:pt x="5908" y="13217"/>
                  </a:cubicBezTo>
                  <a:cubicBezTo>
                    <a:pt x="5915" y="13217"/>
                    <a:pt x="5920" y="13223"/>
                    <a:pt x="5920" y="13229"/>
                  </a:cubicBezTo>
                  <a:lnTo>
                    <a:pt x="5920" y="13397"/>
                  </a:lnTo>
                  <a:cubicBezTo>
                    <a:pt x="5920" y="13404"/>
                    <a:pt x="5915" y="13409"/>
                    <a:pt x="5908" y="13409"/>
                  </a:cubicBezTo>
                  <a:cubicBezTo>
                    <a:pt x="5901" y="13409"/>
                    <a:pt x="5896" y="13404"/>
                    <a:pt x="5896" y="13397"/>
                  </a:cubicBezTo>
                  <a:close/>
                  <a:moveTo>
                    <a:pt x="5896" y="13109"/>
                  </a:moveTo>
                  <a:lnTo>
                    <a:pt x="5896" y="12941"/>
                  </a:lnTo>
                  <a:cubicBezTo>
                    <a:pt x="5896" y="12935"/>
                    <a:pt x="5901" y="12929"/>
                    <a:pt x="5908" y="12929"/>
                  </a:cubicBezTo>
                  <a:cubicBezTo>
                    <a:pt x="5915" y="12929"/>
                    <a:pt x="5920" y="12935"/>
                    <a:pt x="5920" y="12941"/>
                  </a:cubicBezTo>
                  <a:lnTo>
                    <a:pt x="5920" y="13109"/>
                  </a:lnTo>
                  <a:cubicBezTo>
                    <a:pt x="5920" y="13116"/>
                    <a:pt x="5915" y="13121"/>
                    <a:pt x="5908" y="13121"/>
                  </a:cubicBezTo>
                  <a:cubicBezTo>
                    <a:pt x="5901" y="13121"/>
                    <a:pt x="5896" y="13116"/>
                    <a:pt x="5896" y="13109"/>
                  </a:cubicBezTo>
                  <a:close/>
                  <a:moveTo>
                    <a:pt x="5896" y="12821"/>
                  </a:moveTo>
                  <a:lnTo>
                    <a:pt x="5896" y="12653"/>
                  </a:lnTo>
                  <a:cubicBezTo>
                    <a:pt x="5896" y="12647"/>
                    <a:pt x="5901" y="12641"/>
                    <a:pt x="5908" y="12641"/>
                  </a:cubicBezTo>
                  <a:cubicBezTo>
                    <a:pt x="5915" y="12641"/>
                    <a:pt x="5920" y="12647"/>
                    <a:pt x="5920" y="12653"/>
                  </a:cubicBezTo>
                  <a:lnTo>
                    <a:pt x="5920" y="12821"/>
                  </a:lnTo>
                  <a:cubicBezTo>
                    <a:pt x="5920" y="12828"/>
                    <a:pt x="5915" y="12833"/>
                    <a:pt x="5908" y="12833"/>
                  </a:cubicBezTo>
                  <a:cubicBezTo>
                    <a:pt x="5901" y="12833"/>
                    <a:pt x="5896" y="12828"/>
                    <a:pt x="5896" y="12821"/>
                  </a:cubicBezTo>
                  <a:close/>
                  <a:moveTo>
                    <a:pt x="5896" y="12533"/>
                  </a:moveTo>
                  <a:lnTo>
                    <a:pt x="5896" y="12365"/>
                  </a:lnTo>
                  <a:cubicBezTo>
                    <a:pt x="5896" y="12359"/>
                    <a:pt x="5901" y="12353"/>
                    <a:pt x="5908" y="12353"/>
                  </a:cubicBezTo>
                  <a:cubicBezTo>
                    <a:pt x="5915" y="12353"/>
                    <a:pt x="5920" y="12359"/>
                    <a:pt x="5920" y="12365"/>
                  </a:cubicBezTo>
                  <a:lnTo>
                    <a:pt x="5920" y="12533"/>
                  </a:lnTo>
                  <a:cubicBezTo>
                    <a:pt x="5920" y="12540"/>
                    <a:pt x="5915" y="12545"/>
                    <a:pt x="5908" y="12545"/>
                  </a:cubicBezTo>
                  <a:cubicBezTo>
                    <a:pt x="5901" y="12545"/>
                    <a:pt x="5896" y="12540"/>
                    <a:pt x="5896" y="12533"/>
                  </a:cubicBezTo>
                  <a:close/>
                  <a:moveTo>
                    <a:pt x="5896" y="12245"/>
                  </a:moveTo>
                  <a:lnTo>
                    <a:pt x="5896" y="12077"/>
                  </a:lnTo>
                  <a:cubicBezTo>
                    <a:pt x="5896" y="12071"/>
                    <a:pt x="5901" y="12065"/>
                    <a:pt x="5908" y="12065"/>
                  </a:cubicBezTo>
                  <a:cubicBezTo>
                    <a:pt x="5915" y="12065"/>
                    <a:pt x="5920" y="12071"/>
                    <a:pt x="5920" y="12077"/>
                  </a:cubicBezTo>
                  <a:lnTo>
                    <a:pt x="5920" y="12245"/>
                  </a:lnTo>
                  <a:cubicBezTo>
                    <a:pt x="5920" y="12252"/>
                    <a:pt x="5915" y="12257"/>
                    <a:pt x="5908" y="12257"/>
                  </a:cubicBezTo>
                  <a:cubicBezTo>
                    <a:pt x="5901" y="12257"/>
                    <a:pt x="5896" y="12252"/>
                    <a:pt x="5896" y="12245"/>
                  </a:cubicBezTo>
                  <a:close/>
                  <a:moveTo>
                    <a:pt x="5896" y="11957"/>
                  </a:moveTo>
                  <a:lnTo>
                    <a:pt x="5896" y="11789"/>
                  </a:lnTo>
                  <a:cubicBezTo>
                    <a:pt x="5896" y="11783"/>
                    <a:pt x="5901" y="11777"/>
                    <a:pt x="5908" y="11777"/>
                  </a:cubicBezTo>
                  <a:cubicBezTo>
                    <a:pt x="5915" y="11777"/>
                    <a:pt x="5920" y="11783"/>
                    <a:pt x="5920" y="11789"/>
                  </a:cubicBezTo>
                  <a:lnTo>
                    <a:pt x="5920" y="11957"/>
                  </a:lnTo>
                  <a:cubicBezTo>
                    <a:pt x="5920" y="11964"/>
                    <a:pt x="5915" y="11969"/>
                    <a:pt x="5908" y="11969"/>
                  </a:cubicBezTo>
                  <a:cubicBezTo>
                    <a:pt x="5901" y="11969"/>
                    <a:pt x="5896" y="11964"/>
                    <a:pt x="5896" y="11957"/>
                  </a:cubicBezTo>
                  <a:close/>
                  <a:moveTo>
                    <a:pt x="5896" y="11669"/>
                  </a:moveTo>
                  <a:lnTo>
                    <a:pt x="5896" y="11501"/>
                  </a:lnTo>
                  <a:cubicBezTo>
                    <a:pt x="5896" y="11495"/>
                    <a:pt x="5901" y="11489"/>
                    <a:pt x="5908" y="11489"/>
                  </a:cubicBezTo>
                  <a:cubicBezTo>
                    <a:pt x="5915" y="11489"/>
                    <a:pt x="5920" y="11495"/>
                    <a:pt x="5920" y="11501"/>
                  </a:cubicBezTo>
                  <a:lnTo>
                    <a:pt x="5920" y="11669"/>
                  </a:lnTo>
                  <a:cubicBezTo>
                    <a:pt x="5920" y="11676"/>
                    <a:pt x="5915" y="11681"/>
                    <a:pt x="5908" y="11681"/>
                  </a:cubicBezTo>
                  <a:cubicBezTo>
                    <a:pt x="5901" y="11681"/>
                    <a:pt x="5896" y="11676"/>
                    <a:pt x="5896" y="11669"/>
                  </a:cubicBezTo>
                  <a:close/>
                  <a:moveTo>
                    <a:pt x="5896" y="11381"/>
                  </a:moveTo>
                  <a:lnTo>
                    <a:pt x="5896" y="11213"/>
                  </a:lnTo>
                  <a:cubicBezTo>
                    <a:pt x="5896" y="11207"/>
                    <a:pt x="5901" y="11201"/>
                    <a:pt x="5908" y="11201"/>
                  </a:cubicBezTo>
                  <a:cubicBezTo>
                    <a:pt x="5915" y="11201"/>
                    <a:pt x="5920" y="11207"/>
                    <a:pt x="5920" y="11213"/>
                  </a:cubicBezTo>
                  <a:lnTo>
                    <a:pt x="5920" y="11381"/>
                  </a:lnTo>
                  <a:cubicBezTo>
                    <a:pt x="5920" y="11388"/>
                    <a:pt x="5915" y="11393"/>
                    <a:pt x="5908" y="11393"/>
                  </a:cubicBezTo>
                  <a:cubicBezTo>
                    <a:pt x="5901" y="11393"/>
                    <a:pt x="5896" y="11388"/>
                    <a:pt x="5896" y="11381"/>
                  </a:cubicBezTo>
                  <a:close/>
                  <a:moveTo>
                    <a:pt x="5896" y="11093"/>
                  </a:moveTo>
                  <a:lnTo>
                    <a:pt x="5896" y="10925"/>
                  </a:lnTo>
                  <a:cubicBezTo>
                    <a:pt x="5896" y="10919"/>
                    <a:pt x="5901" y="10913"/>
                    <a:pt x="5908" y="10913"/>
                  </a:cubicBezTo>
                  <a:cubicBezTo>
                    <a:pt x="5915" y="10913"/>
                    <a:pt x="5920" y="10919"/>
                    <a:pt x="5920" y="10925"/>
                  </a:cubicBezTo>
                  <a:lnTo>
                    <a:pt x="5920" y="11093"/>
                  </a:lnTo>
                  <a:cubicBezTo>
                    <a:pt x="5920" y="11100"/>
                    <a:pt x="5915" y="11105"/>
                    <a:pt x="5908" y="11105"/>
                  </a:cubicBezTo>
                  <a:cubicBezTo>
                    <a:pt x="5901" y="11105"/>
                    <a:pt x="5896" y="11100"/>
                    <a:pt x="5896" y="11093"/>
                  </a:cubicBezTo>
                  <a:close/>
                  <a:moveTo>
                    <a:pt x="5896" y="10805"/>
                  </a:moveTo>
                  <a:lnTo>
                    <a:pt x="5896" y="10637"/>
                  </a:lnTo>
                  <a:cubicBezTo>
                    <a:pt x="5896" y="10631"/>
                    <a:pt x="5901" y="10625"/>
                    <a:pt x="5908" y="10625"/>
                  </a:cubicBezTo>
                  <a:cubicBezTo>
                    <a:pt x="5915" y="10625"/>
                    <a:pt x="5920" y="10631"/>
                    <a:pt x="5920" y="10637"/>
                  </a:cubicBezTo>
                  <a:lnTo>
                    <a:pt x="5920" y="10805"/>
                  </a:lnTo>
                  <a:cubicBezTo>
                    <a:pt x="5920" y="10812"/>
                    <a:pt x="5915" y="10817"/>
                    <a:pt x="5908" y="10817"/>
                  </a:cubicBezTo>
                  <a:cubicBezTo>
                    <a:pt x="5901" y="10817"/>
                    <a:pt x="5896" y="10812"/>
                    <a:pt x="5896" y="10805"/>
                  </a:cubicBezTo>
                  <a:close/>
                  <a:moveTo>
                    <a:pt x="5896" y="10517"/>
                  </a:moveTo>
                  <a:lnTo>
                    <a:pt x="5896" y="10349"/>
                  </a:lnTo>
                  <a:cubicBezTo>
                    <a:pt x="5896" y="10343"/>
                    <a:pt x="5901" y="10337"/>
                    <a:pt x="5908" y="10337"/>
                  </a:cubicBezTo>
                  <a:cubicBezTo>
                    <a:pt x="5915" y="10337"/>
                    <a:pt x="5920" y="10343"/>
                    <a:pt x="5920" y="10349"/>
                  </a:cubicBezTo>
                  <a:lnTo>
                    <a:pt x="5920" y="10517"/>
                  </a:lnTo>
                  <a:cubicBezTo>
                    <a:pt x="5920" y="10524"/>
                    <a:pt x="5915" y="10529"/>
                    <a:pt x="5908" y="10529"/>
                  </a:cubicBezTo>
                  <a:cubicBezTo>
                    <a:pt x="5901" y="10529"/>
                    <a:pt x="5896" y="10524"/>
                    <a:pt x="5896" y="10517"/>
                  </a:cubicBezTo>
                  <a:close/>
                  <a:moveTo>
                    <a:pt x="5896" y="10229"/>
                  </a:moveTo>
                  <a:lnTo>
                    <a:pt x="5896" y="10061"/>
                  </a:lnTo>
                  <a:cubicBezTo>
                    <a:pt x="5896" y="10055"/>
                    <a:pt x="5901" y="10049"/>
                    <a:pt x="5908" y="10049"/>
                  </a:cubicBezTo>
                  <a:cubicBezTo>
                    <a:pt x="5915" y="10049"/>
                    <a:pt x="5920" y="10055"/>
                    <a:pt x="5920" y="10061"/>
                  </a:cubicBezTo>
                  <a:lnTo>
                    <a:pt x="5920" y="10229"/>
                  </a:lnTo>
                  <a:cubicBezTo>
                    <a:pt x="5920" y="10236"/>
                    <a:pt x="5915" y="10241"/>
                    <a:pt x="5908" y="10241"/>
                  </a:cubicBezTo>
                  <a:cubicBezTo>
                    <a:pt x="5901" y="10241"/>
                    <a:pt x="5896" y="10236"/>
                    <a:pt x="5896" y="10229"/>
                  </a:cubicBezTo>
                  <a:close/>
                  <a:moveTo>
                    <a:pt x="5896" y="9941"/>
                  </a:moveTo>
                  <a:lnTo>
                    <a:pt x="5896" y="9773"/>
                  </a:lnTo>
                  <a:cubicBezTo>
                    <a:pt x="5896" y="9767"/>
                    <a:pt x="5901" y="9761"/>
                    <a:pt x="5908" y="9761"/>
                  </a:cubicBezTo>
                  <a:cubicBezTo>
                    <a:pt x="5915" y="9761"/>
                    <a:pt x="5920" y="9767"/>
                    <a:pt x="5920" y="9773"/>
                  </a:cubicBezTo>
                  <a:lnTo>
                    <a:pt x="5920" y="9941"/>
                  </a:lnTo>
                  <a:cubicBezTo>
                    <a:pt x="5920" y="9948"/>
                    <a:pt x="5915" y="9953"/>
                    <a:pt x="5908" y="9953"/>
                  </a:cubicBezTo>
                  <a:cubicBezTo>
                    <a:pt x="5901" y="9953"/>
                    <a:pt x="5896" y="9948"/>
                    <a:pt x="5896" y="9941"/>
                  </a:cubicBezTo>
                  <a:close/>
                  <a:moveTo>
                    <a:pt x="5896" y="9653"/>
                  </a:moveTo>
                  <a:lnTo>
                    <a:pt x="5896" y="9485"/>
                  </a:lnTo>
                  <a:cubicBezTo>
                    <a:pt x="5896" y="9479"/>
                    <a:pt x="5901" y="9473"/>
                    <a:pt x="5908" y="9473"/>
                  </a:cubicBezTo>
                  <a:cubicBezTo>
                    <a:pt x="5915" y="9473"/>
                    <a:pt x="5920" y="9479"/>
                    <a:pt x="5920" y="9485"/>
                  </a:cubicBezTo>
                  <a:lnTo>
                    <a:pt x="5920" y="9653"/>
                  </a:lnTo>
                  <a:cubicBezTo>
                    <a:pt x="5920" y="9660"/>
                    <a:pt x="5915" y="9665"/>
                    <a:pt x="5908" y="9665"/>
                  </a:cubicBezTo>
                  <a:cubicBezTo>
                    <a:pt x="5901" y="9665"/>
                    <a:pt x="5896" y="9660"/>
                    <a:pt x="5896" y="9653"/>
                  </a:cubicBezTo>
                  <a:close/>
                  <a:moveTo>
                    <a:pt x="5896" y="9365"/>
                  </a:moveTo>
                  <a:lnTo>
                    <a:pt x="5896" y="9197"/>
                  </a:lnTo>
                  <a:cubicBezTo>
                    <a:pt x="5896" y="9191"/>
                    <a:pt x="5901" y="9185"/>
                    <a:pt x="5908" y="9185"/>
                  </a:cubicBezTo>
                  <a:cubicBezTo>
                    <a:pt x="5915" y="9185"/>
                    <a:pt x="5920" y="9191"/>
                    <a:pt x="5920" y="9197"/>
                  </a:cubicBezTo>
                  <a:lnTo>
                    <a:pt x="5920" y="9365"/>
                  </a:lnTo>
                  <a:cubicBezTo>
                    <a:pt x="5920" y="9372"/>
                    <a:pt x="5915" y="9377"/>
                    <a:pt x="5908" y="9377"/>
                  </a:cubicBezTo>
                  <a:cubicBezTo>
                    <a:pt x="5901" y="9377"/>
                    <a:pt x="5896" y="9372"/>
                    <a:pt x="5896" y="9365"/>
                  </a:cubicBezTo>
                  <a:close/>
                  <a:moveTo>
                    <a:pt x="5896" y="9077"/>
                  </a:moveTo>
                  <a:lnTo>
                    <a:pt x="5896" y="8909"/>
                  </a:lnTo>
                  <a:cubicBezTo>
                    <a:pt x="5896" y="8903"/>
                    <a:pt x="5901" y="8897"/>
                    <a:pt x="5908" y="8897"/>
                  </a:cubicBezTo>
                  <a:cubicBezTo>
                    <a:pt x="5915" y="8897"/>
                    <a:pt x="5920" y="8903"/>
                    <a:pt x="5920" y="8909"/>
                  </a:cubicBezTo>
                  <a:lnTo>
                    <a:pt x="5920" y="9077"/>
                  </a:lnTo>
                  <a:cubicBezTo>
                    <a:pt x="5920" y="9084"/>
                    <a:pt x="5915" y="9089"/>
                    <a:pt x="5908" y="9089"/>
                  </a:cubicBezTo>
                  <a:cubicBezTo>
                    <a:pt x="5901" y="9089"/>
                    <a:pt x="5896" y="9084"/>
                    <a:pt x="5896" y="9077"/>
                  </a:cubicBezTo>
                  <a:close/>
                  <a:moveTo>
                    <a:pt x="5896" y="8789"/>
                  </a:moveTo>
                  <a:lnTo>
                    <a:pt x="5896" y="8621"/>
                  </a:lnTo>
                  <a:cubicBezTo>
                    <a:pt x="5896" y="8615"/>
                    <a:pt x="5901" y="8609"/>
                    <a:pt x="5908" y="8609"/>
                  </a:cubicBezTo>
                  <a:cubicBezTo>
                    <a:pt x="5915" y="8609"/>
                    <a:pt x="5920" y="8615"/>
                    <a:pt x="5920" y="8621"/>
                  </a:cubicBezTo>
                  <a:lnTo>
                    <a:pt x="5920" y="8789"/>
                  </a:lnTo>
                  <a:cubicBezTo>
                    <a:pt x="5920" y="8796"/>
                    <a:pt x="5915" y="8801"/>
                    <a:pt x="5908" y="8801"/>
                  </a:cubicBezTo>
                  <a:cubicBezTo>
                    <a:pt x="5901" y="8801"/>
                    <a:pt x="5896" y="8796"/>
                    <a:pt x="5896" y="8789"/>
                  </a:cubicBezTo>
                  <a:close/>
                  <a:moveTo>
                    <a:pt x="5896" y="8501"/>
                  </a:moveTo>
                  <a:lnTo>
                    <a:pt x="5896" y="8333"/>
                  </a:lnTo>
                  <a:cubicBezTo>
                    <a:pt x="5896" y="8327"/>
                    <a:pt x="5901" y="8321"/>
                    <a:pt x="5908" y="8321"/>
                  </a:cubicBezTo>
                  <a:cubicBezTo>
                    <a:pt x="5915" y="8321"/>
                    <a:pt x="5920" y="8327"/>
                    <a:pt x="5920" y="8333"/>
                  </a:cubicBezTo>
                  <a:lnTo>
                    <a:pt x="5920" y="8501"/>
                  </a:lnTo>
                  <a:cubicBezTo>
                    <a:pt x="5920" y="8508"/>
                    <a:pt x="5915" y="8513"/>
                    <a:pt x="5908" y="8513"/>
                  </a:cubicBezTo>
                  <a:cubicBezTo>
                    <a:pt x="5901" y="8513"/>
                    <a:pt x="5896" y="8508"/>
                    <a:pt x="5896" y="8501"/>
                  </a:cubicBezTo>
                  <a:close/>
                  <a:moveTo>
                    <a:pt x="5896" y="8213"/>
                  </a:moveTo>
                  <a:lnTo>
                    <a:pt x="5896" y="8045"/>
                  </a:lnTo>
                  <a:cubicBezTo>
                    <a:pt x="5896" y="8039"/>
                    <a:pt x="5901" y="8033"/>
                    <a:pt x="5908" y="8033"/>
                  </a:cubicBezTo>
                  <a:cubicBezTo>
                    <a:pt x="5915" y="8033"/>
                    <a:pt x="5920" y="8039"/>
                    <a:pt x="5920" y="8045"/>
                  </a:cubicBezTo>
                  <a:lnTo>
                    <a:pt x="5920" y="8213"/>
                  </a:lnTo>
                  <a:cubicBezTo>
                    <a:pt x="5920" y="8220"/>
                    <a:pt x="5915" y="8225"/>
                    <a:pt x="5908" y="8225"/>
                  </a:cubicBezTo>
                  <a:cubicBezTo>
                    <a:pt x="5901" y="8225"/>
                    <a:pt x="5896" y="8220"/>
                    <a:pt x="5896" y="8213"/>
                  </a:cubicBezTo>
                  <a:close/>
                  <a:moveTo>
                    <a:pt x="5896" y="7925"/>
                  </a:moveTo>
                  <a:lnTo>
                    <a:pt x="5896" y="7757"/>
                  </a:lnTo>
                  <a:cubicBezTo>
                    <a:pt x="5896" y="7751"/>
                    <a:pt x="5901" y="7745"/>
                    <a:pt x="5908" y="7745"/>
                  </a:cubicBezTo>
                  <a:cubicBezTo>
                    <a:pt x="5915" y="7745"/>
                    <a:pt x="5920" y="7751"/>
                    <a:pt x="5920" y="7757"/>
                  </a:cubicBezTo>
                  <a:lnTo>
                    <a:pt x="5920" y="7925"/>
                  </a:lnTo>
                  <a:cubicBezTo>
                    <a:pt x="5920" y="7932"/>
                    <a:pt x="5915" y="7937"/>
                    <a:pt x="5908" y="7937"/>
                  </a:cubicBezTo>
                  <a:cubicBezTo>
                    <a:pt x="5901" y="7937"/>
                    <a:pt x="5896" y="7932"/>
                    <a:pt x="5896" y="7925"/>
                  </a:cubicBezTo>
                  <a:close/>
                  <a:moveTo>
                    <a:pt x="5896" y="7637"/>
                  </a:moveTo>
                  <a:lnTo>
                    <a:pt x="5896" y="7469"/>
                  </a:lnTo>
                  <a:cubicBezTo>
                    <a:pt x="5896" y="7463"/>
                    <a:pt x="5901" y="7457"/>
                    <a:pt x="5908" y="7457"/>
                  </a:cubicBezTo>
                  <a:cubicBezTo>
                    <a:pt x="5915" y="7457"/>
                    <a:pt x="5920" y="7463"/>
                    <a:pt x="5920" y="7469"/>
                  </a:cubicBezTo>
                  <a:lnTo>
                    <a:pt x="5920" y="7637"/>
                  </a:lnTo>
                  <a:cubicBezTo>
                    <a:pt x="5920" y="7644"/>
                    <a:pt x="5915" y="7649"/>
                    <a:pt x="5908" y="7649"/>
                  </a:cubicBezTo>
                  <a:cubicBezTo>
                    <a:pt x="5901" y="7649"/>
                    <a:pt x="5896" y="7644"/>
                    <a:pt x="5896" y="7637"/>
                  </a:cubicBezTo>
                  <a:close/>
                  <a:moveTo>
                    <a:pt x="5896" y="7349"/>
                  </a:moveTo>
                  <a:lnTo>
                    <a:pt x="5896" y="7181"/>
                  </a:lnTo>
                  <a:cubicBezTo>
                    <a:pt x="5896" y="7175"/>
                    <a:pt x="5901" y="7169"/>
                    <a:pt x="5908" y="7169"/>
                  </a:cubicBezTo>
                  <a:cubicBezTo>
                    <a:pt x="5915" y="7169"/>
                    <a:pt x="5920" y="7175"/>
                    <a:pt x="5920" y="7181"/>
                  </a:cubicBezTo>
                  <a:lnTo>
                    <a:pt x="5920" y="7349"/>
                  </a:lnTo>
                  <a:cubicBezTo>
                    <a:pt x="5920" y="7356"/>
                    <a:pt x="5915" y="7361"/>
                    <a:pt x="5908" y="7361"/>
                  </a:cubicBezTo>
                  <a:cubicBezTo>
                    <a:pt x="5901" y="7361"/>
                    <a:pt x="5896" y="7356"/>
                    <a:pt x="5896" y="7349"/>
                  </a:cubicBezTo>
                  <a:close/>
                  <a:moveTo>
                    <a:pt x="5896" y="7061"/>
                  </a:moveTo>
                  <a:lnTo>
                    <a:pt x="5896" y="6893"/>
                  </a:lnTo>
                  <a:cubicBezTo>
                    <a:pt x="5896" y="6887"/>
                    <a:pt x="5901" y="6881"/>
                    <a:pt x="5908" y="6881"/>
                  </a:cubicBezTo>
                  <a:cubicBezTo>
                    <a:pt x="5915" y="6881"/>
                    <a:pt x="5920" y="6887"/>
                    <a:pt x="5920" y="6893"/>
                  </a:cubicBezTo>
                  <a:lnTo>
                    <a:pt x="5920" y="7061"/>
                  </a:lnTo>
                  <a:cubicBezTo>
                    <a:pt x="5920" y="7068"/>
                    <a:pt x="5915" y="7073"/>
                    <a:pt x="5908" y="7073"/>
                  </a:cubicBezTo>
                  <a:cubicBezTo>
                    <a:pt x="5901" y="7073"/>
                    <a:pt x="5896" y="7068"/>
                    <a:pt x="5896" y="7061"/>
                  </a:cubicBezTo>
                  <a:close/>
                  <a:moveTo>
                    <a:pt x="5896" y="6773"/>
                  </a:moveTo>
                  <a:lnTo>
                    <a:pt x="5896" y="6605"/>
                  </a:lnTo>
                  <a:cubicBezTo>
                    <a:pt x="5896" y="6599"/>
                    <a:pt x="5901" y="6593"/>
                    <a:pt x="5908" y="6593"/>
                  </a:cubicBezTo>
                  <a:cubicBezTo>
                    <a:pt x="5915" y="6593"/>
                    <a:pt x="5920" y="6599"/>
                    <a:pt x="5920" y="6605"/>
                  </a:cubicBezTo>
                  <a:lnTo>
                    <a:pt x="5920" y="6773"/>
                  </a:lnTo>
                  <a:cubicBezTo>
                    <a:pt x="5920" y="6780"/>
                    <a:pt x="5915" y="6785"/>
                    <a:pt x="5908" y="6785"/>
                  </a:cubicBezTo>
                  <a:cubicBezTo>
                    <a:pt x="5901" y="6785"/>
                    <a:pt x="5896" y="6780"/>
                    <a:pt x="5896" y="6773"/>
                  </a:cubicBezTo>
                  <a:close/>
                  <a:moveTo>
                    <a:pt x="5896" y="6485"/>
                  </a:moveTo>
                  <a:lnTo>
                    <a:pt x="5896" y="6317"/>
                  </a:lnTo>
                  <a:cubicBezTo>
                    <a:pt x="5896" y="6311"/>
                    <a:pt x="5901" y="6305"/>
                    <a:pt x="5908" y="6305"/>
                  </a:cubicBezTo>
                  <a:cubicBezTo>
                    <a:pt x="5915" y="6305"/>
                    <a:pt x="5920" y="6311"/>
                    <a:pt x="5920" y="6317"/>
                  </a:cubicBezTo>
                  <a:lnTo>
                    <a:pt x="5920" y="6485"/>
                  </a:lnTo>
                  <a:cubicBezTo>
                    <a:pt x="5920" y="6492"/>
                    <a:pt x="5915" y="6497"/>
                    <a:pt x="5908" y="6497"/>
                  </a:cubicBezTo>
                  <a:cubicBezTo>
                    <a:pt x="5901" y="6497"/>
                    <a:pt x="5896" y="6492"/>
                    <a:pt x="5896" y="6485"/>
                  </a:cubicBezTo>
                  <a:close/>
                  <a:moveTo>
                    <a:pt x="5896" y="6197"/>
                  </a:moveTo>
                  <a:lnTo>
                    <a:pt x="5896" y="6029"/>
                  </a:lnTo>
                  <a:cubicBezTo>
                    <a:pt x="5896" y="6023"/>
                    <a:pt x="5901" y="6017"/>
                    <a:pt x="5908" y="6017"/>
                  </a:cubicBezTo>
                  <a:cubicBezTo>
                    <a:pt x="5915" y="6017"/>
                    <a:pt x="5920" y="6023"/>
                    <a:pt x="5920" y="6029"/>
                  </a:cubicBezTo>
                  <a:lnTo>
                    <a:pt x="5920" y="6197"/>
                  </a:lnTo>
                  <a:cubicBezTo>
                    <a:pt x="5920" y="6204"/>
                    <a:pt x="5915" y="6209"/>
                    <a:pt x="5908" y="6209"/>
                  </a:cubicBezTo>
                  <a:cubicBezTo>
                    <a:pt x="5901" y="6209"/>
                    <a:pt x="5896" y="6204"/>
                    <a:pt x="5896" y="6197"/>
                  </a:cubicBezTo>
                  <a:close/>
                  <a:moveTo>
                    <a:pt x="5896" y="5909"/>
                  </a:moveTo>
                  <a:lnTo>
                    <a:pt x="5896" y="5741"/>
                  </a:lnTo>
                  <a:cubicBezTo>
                    <a:pt x="5896" y="5735"/>
                    <a:pt x="5901" y="5729"/>
                    <a:pt x="5908" y="5729"/>
                  </a:cubicBezTo>
                  <a:cubicBezTo>
                    <a:pt x="5915" y="5729"/>
                    <a:pt x="5920" y="5735"/>
                    <a:pt x="5920" y="5741"/>
                  </a:cubicBezTo>
                  <a:lnTo>
                    <a:pt x="5920" y="5909"/>
                  </a:lnTo>
                  <a:cubicBezTo>
                    <a:pt x="5920" y="5916"/>
                    <a:pt x="5915" y="5921"/>
                    <a:pt x="5908" y="5921"/>
                  </a:cubicBezTo>
                  <a:cubicBezTo>
                    <a:pt x="5901" y="5921"/>
                    <a:pt x="5896" y="5916"/>
                    <a:pt x="5896" y="5909"/>
                  </a:cubicBezTo>
                  <a:close/>
                  <a:moveTo>
                    <a:pt x="5896" y="5621"/>
                  </a:moveTo>
                  <a:lnTo>
                    <a:pt x="5896" y="5453"/>
                  </a:lnTo>
                  <a:cubicBezTo>
                    <a:pt x="5896" y="5447"/>
                    <a:pt x="5901" y="5441"/>
                    <a:pt x="5908" y="5441"/>
                  </a:cubicBezTo>
                  <a:cubicBezTo>
                    <a:pt x="5915" y="5441"/>
                    <a:pt x="5920" y="5447"/>
                    <a:pt x="5920" y="5453"/>
                  </a:cubicBezTo>
                  <a:lnTo>
                    <a:pt x="5920" y="5621"/>
                  </a:lnTo>
                  <a:cubicBezTo>
                    <a:pt x="5920" y="5628"/>
                    <a:pt x="5915" y="5633"/>
                    <a:pt x="5908" y="5633"/>
                  </a:cubicBezTo>
                  <a:cubicBezTo>
                    <a:pt x="5901" y="5633"/>
                    <a:pt x="5896" y="5628"/>
                    <a:pt x="5896" y="5621"/>
                  </a:cubicBezTo>
                  <a:close/>
                  <a:moveTo>
                    <a:pt x="5896" y="5333"/>
                  </a:moveTo>
                  <a:lnTo>
                    <a:pt x="5896" y="5165"/>
                  </a:lnTo>
                  <a:cubicBezTo>
                    <a:pt x="5896" y="5159"/>
                    <a:pt x="5901" y="5153"/>
                    <a:pt x="5908" y="5153"/>
                  </a:cubicBezTo>
                  <a:cubicBezTo>
                    <a:pt x="5915" y="5153"/>
                    <a:pt x="5920" y="5159"/>
                    <a:pt x="5920" y="5165"/>
                  </a:cubicBezTo>
                  <a:lnTo>
                    <a:pt x="5920" y="5333"/>
                  </a:lnTo>
                  <a:cubicBezTo>
                    <a:pt x="5920" y="5340"/>
                    <a:pt x="5915" y="5345"/>
                    <a:pt x="5908" y="5345"/>
                  </a:cubicBezTo>
                  <a:cubicBezTo>
                    <a:pt x="5901" y="5345"/>
                    <a:pt x="5896" y="5340"/>
                    <a:pt x="5896" y="5333"/>
                  </a:cubicBezTo>
                  <a:close/>
                  <a:moveTo>
                    <a:pt x="5896" y="5045"/>
                  </a:moveTo>
                  <a:lnTo>
                    <a:pt x="5896" y="4877"/>
                  </a:lnTo>
                  <a:cubicBezTo>
                    <a:pt x="5896" y="4871"/>
                    <a:pt x="5901" y="4865"/>
                    <a:pt x="5908" y="4865"/>
                  </a:cubicBezTo>
                  <a:cubicBezTo>
                    <a:pt x="5915" y="4865"/>
                    <a:pt x="5920" y="4871"/>
                    <a:pt x="5920" y="4877"/>
                  </a:cubicBezTo>
                  <a:lnTo>
                    <a:pt x="5920" y="5045"/>
                  </a:lnTo>
                  <a:cubicBezTo>
                    <a:pt x="5920" y="5052"/>
                    <a:pt x="5915" y="5057"/>
                    <a:pt x="5908" y="5057"/>
                  </a:cubicBezTo>
                  <a:cubicBezTo>
                    <a:pt x="5901" y="5057"/>
                    <a:pt x="5896" y="5052"/>
                    <a:pt x="5896" y="5045"/>
                  </a:cubicBezTo>
                  <a:close/>
                  <a:moveTo>
                    <a:pt x="5896" y="4757"/>
                  </a:moveTo>
                  <a:lnTo>
                    <a:pt x="5896" y="4589"/>
                  </a:lnTo>
                  <a:cubicBezTo>
                    <a:pt x="5896" y="4583"/>
                    <a:pt x="5901" y="4577"/>
                    <a:pt x="5908" y="4577"/>
                  </a:cubicBezTo>
                  <a:cubicBezTo>
                    <a:pt x="5915" y="4577"/>
                    <a:pt x="5920" y="4583"/>
                    <a:pt x="5920" y="4589"/>
                  </a:cubicBezTo>
                  <a:lnTo>
                    <a:pt x="5920" y="4757"/>
                  </a:lnTo>
                  <a:cubicBezTo>
                    <a:pt x="5920" y="4764"/>
                    <a:pt x="5915" y="4769"/>
                    <a:pt x="5908" y="4769"/>
                  </a:cubicBezTo>
                  <a:cubicBezTo>
                    <a:pt x="5901" y="4769"/>
                    <a:pt x="5896" y="4764"/>
                    <a:pt x="5896" y="4757"/>
                  </a:cubicBezTo>
                  <a:close/>
                  <a:moveTo>
                    <a:pt x="5896" y="4469"/>
                  </a:moveTo>
                  <a:lnTo>
                    <a:pt x="5896" y="4301"/>
                  </a:lnTo>
                  <a:cubicBezTo>
                    <a:pt x="5896" y="4295"/>
                    <a:pt x="5901" y="4289"/>
                    <a:pt x="5908" y="4289"/>
                  </a:cubicBezTo>
                  <a:cubicBezTo>
                    <a:pt x="5915" y="4289"/>
                    <a:pt x="5920" y="4295"/>
                    <a:pt x="5920" y="4301"/>
                  </a:cubicBezTo>
                  <a:lnTo>
                    <a:pt x="5920" y="4469"/>
                  </a:lnTo>
                  <a:cubicBezTo>
                    <a:pt x="5920" y="4476"/>
                    <a:pt x="5915" y="4481"/>
                    <a:pt x="5908" y="4481"/>
                  </a:cubicBezTo>
                  <a:cubicBezTo>
                    <a:pt x="5901" y="4481"/>
                    <a:pt x="5896" y="4476"/>
                    <a:pt x="5896" y="4469"/>
                  </a:cubicBezTo>
                  <a:close/>
                  <a:moveTo>
                    <a:pt x="5896" y="4181"/>
                  </a:moveTo>
                  <a:lnTo>
                    <a:pt x="5896" y="4013"/>
                  </a:lnTo>
                  <a:cubicBezTo>
                    <a:pt x="5896" y="4007"/>
                    <a:pt x="5901" y="4001"/>
                    <a:pt x="5908" y="4001"/>
                  </a:cubicBezTo>
                  <a:cubicBezTo>
                    <a:pt x="5915" y="4001"/>
                    <a:pt x="5920" y="4007"/>
                    <a:pt x="5920" y="4013"/>
                  </a:cubicBezTo>
                  <a:lnTo>
                    <a:pt x="5920" y="4181"/>
                  </a:lnTo>
                  <a:cubicBezTo>
                    <a:pt x="5920" y="4188"/>
                    <a:pt x="5915" y="4193"/>
                    <a:pt x="5908" y="4193"/>
                  </a:cubicBezTo>
                  <a:cubicBezTo>
                    <a:pt x="5901" y="4193"/>
                    <a:pt x="5896" y="4188"/>
                    <a:pt x="5896" y="4181"/>
                  </a:cubicBezTo>
                  <a:close/>
                  <a:moveTo>
                    <a:pt x="5896" y="3893"/>
                  </a:moveTo>
                  <a:lnTo>
                    <a:pt x="5896" y="3725"/>
                  </a:lnTo>
                  <a:cubicBezTo>
                    <a:pt x="5896" y="3719"/>
                    <a:pt x="5901" y="3713"/>
                    <a:pt x="5908" y="3713"/>
                  </a:cubicBezTo>
                  <a:cubicBezTo>
                    <a:pt x="5915" y="3713"/>
                    <a:pt x="5920" y="3719"/>
                    <a:pt x="5920" y="3725"/>
                  </a:cubicBezTo>
                  <a:lnTo>
                    <a:pt x="5920" y="3893"/>
                  </a:lnTo>
                  <a:cubicBezTo>
                    <a:pt x="5920" y="3900"/>
                    <a:pt x="5915" y="3905"/>
                    <a:pt x="5908" y="3905"/>
                  </a:cubicBezTo>
                  <a:cubicBezTo>
                    <a:pt x="5901" y="3905"/>
                    <a:pt x="5896" y="3900"/>
                    <a:pt x="5896" y="3893"/>
                  </a:cubicBezTo>
                  <a:close/>
                  <a:moveTo>
                    <a:pt x="5896" y="3605"/>
                  </a:moveTo>
                  <a:lnTo>
                    <a:pt x="5896" y="3437"/>
                  </a:lnTo>
                  <a:cubicBezTo>
                    <a:pt x="5896" y="3431"/>
                    <a:pt x="5901" y="3425"/>
                    <a:pt x="5908" y="3425"/>
                  </a:cubicBezTo>
                  <a:cubicBezTo>
                    <a:pt x="5915" y="3425"/>
                    <a:pt x="5920" y="3431"/>
                    <a:pt x="5920" y="3437"/>
                  </a:cubicBezTo>
                  <a:lnTo>
                    <a:pt x="5920" y="3605"/>
                  </a:lnTo>
                  <a:cubicBezTo>
                    <a:pt x="5920" y="3612"/>
                    <a:pt x="5915" y="3617"/>
                    <a:pt x="5908" y="3617"/>
                  </a:cubicBezTo>
                  <a:cubicBezTo>
                    <a:pt x="5901" y="3617"/>
                    <a:pt x="5896" y="3612"/>
                    <a:pt x="5896" y="3605"/>
                  </a:cubicBezTo>
                  <a:close/>
                  <a:moveTo>
                    <a:pt x="5896" y="3317"/>
                  </a:moveTo>
                  <a:lnTo>
                    <a:pt x="5896" y="3149"/>
                  </a:lnTo>
                  <a:cubicBezTo>
                    <a:pt x="5896" y="3143"/>
                    <a:pt x="5901" y="3137"/>
                    <a:pt x="5908" y="3137"/>
                  </a:cubicBezTo>
                  <a:cubicBezTo>
                    <a:pt x="5915" y="3137"/>
                    <a:pt x="5920" y="3143"/>
                    <a:pt x="5920" y="3149"/>
                  </a:cubicBezTo>
                  <a:lnTo>
                    <a:pt x="5920" y="3317"/>
                  </a:lnTo>
                  <a:cubicBezTo>
                    <a:pt x="5920" y="3324"/>
                    <a:pt x="5915" y="3329"/>
                    <a:pt x="5908" y="3329"/>
                  </a:cubicBezTo>
                  <a:cubicBezTo>
                    <a:pt x="5901" y="3329"/>
                    <a:pt x="5896" y="3324"/>
                    <a:pt x="5896" y="3317"/>
                  </a:cubicBezTo>
                  <a:close/>
                  <a:moveTo>
                    <a:pt x="5896" y="3029"/>
                  </a:moveTo>
                  <a:lnTo>
                    <a:pt x="5896" y="2861"/>
                  </a:lnTo>
                  <a:cubicBezTo>
                    <a:pt x="5896" y="2855"/>
                    <a:pt x="5901" y="2849"/>
                    <a:pt x="5908" y="2849"/>
                  </a:cubicBezTo>
                  <a:cubicBezTo>
                    <a:pt x="5915" y="2849"/>
                    <a:pt x="5920" y="2855"/>
                    <a:pt x="5920" y="2861"/>
                  </a:cubicBezTo>
                  <a:lnTo>
                    <a:pt x="5920" y="3029"/>
                  </a:lnTo>
                  <a:cubicBezTo>
                    <a:pt x="5920" y="3036"/>
                    <a:pt x="5915" y="3041"/>
                    <a:pt x="5908" y="3041"/>
                  </a:cubicBezTo>
                  <a:cubicBezTo>
                    <a:pt x="5901" y="3041"/>
                    <a:pt x="5896" y="3036"/>
                    <a:pt x="5896" y="3029"/>
                  </a:cubicBezTo>
                  <a:close/>
                  <a:moveTo>
                    <a:pt x="5896" y="2741"/>
                  </a:moveTo>
                  <a:lnTo>
                    <a:pt x="5896" y="2573"/>
                  </a:lnTo>
                  <a:cubicBezTo>
                    <a:pt x="5896" y="2567"/>
                    <a:pt x="5901" y="2561"/>
                    <a:pt x="5908" y="2561"/>
                  </a:cubicBezTo>
                  <a:cubicBezTo>
                    <a:pt x="5915" y="2561"/>
                    <a:pt x="5920" y="2567"/>
                    <a:pt x="5920" y="2573"/>
                  </a:cubicBezTo>
                  <a:lnTo>
                    <a:pt x="5920" y="2741"/>
                  </a:lnTo>
                  <a:cubicBezTo>
                    <a:pt x="5920" y="2748"/>
                    <a:pt x="5915" y="2753"/>
                    <a:pt x="5908" y="2753"/>
                  </a:cubicBezTo>
                  <a:cubicBezTo>
                    <a:pt x="5901" y="2753"/>
                    <a:pt x="5896" y="2748"/>
                    <a:pt x="5896" y="2741"/>
                  </a:cubicBezTo>
                  <a:close/>
                  <a:moveTo>
                    <a:pt x="5896" y="2453"/>
                  </a:moveTo>
                  <a:lnTo>
                    <a:pt x="5896" y="2285"/>
                  </a:lnTo>
                  <a:cubicBezTo>
                    <a:pt x="5896" y="2279"/>
                    <a:pt x="5901" y="2273"/>
                    <a:pt x="5908" y="2273"/>
                  </a:cubicBezTo>
                  <a:cubicBezTo>
                    <a:pt x="5915" y="2273"/>
                    <a:pt x="5920" y="2279"/>
                    <a:pt x="5920" y="2285"/>
                  </a:cubicBezTo>
                  <a:lnTo>
                    <a:pt x="5920" y="2453"/>
                  </a:lnTo>
                  <a:cubicBezTo>
                    <a:pt x="5920" y="2460"/>
                    <a:pt x="5915" y="2465"/>
                    <a:pt x="5908" y="2465"/>
                  </a:cubicBezTo>
                  <a:cubicBezTo>
                    <a:pt x="5901" y="2465"/>
                    <a:pt x="5896" y="2460"/>
                    <a:pt x="5896" y="2453"/>
                  </a:cubicBezTo>
                  <a:close/>
                  <a:moveTo>
                    <a:pt x="5896" y="2165"/>
                  </a:moveTo>
                  <a:lnTo>
                    <a:pt x="5896" y="1997"/>
                  </a:lnTo>
                  <a:cubicBezTo>
                    <a:pt x="5896" y="1991"/>
                    <a:pt x="5901" y="1985"/>
                    <a:pt x="5908" y="1985"/>
                  </a:cubicBezTo>
                  <a:cubicBezTo>
                    <a:pt x="5915" y="1985"/>
                    <a:pt x="5920" y="1991"/>
                    <a:pt x="5920" y="1997"/>
                  </a:cubicBezTo>
                  <a:lnTo>
                    <a:pt x="5920" y="2165"/>
                  </a:lnTo>
                  <a:cubicBezTo>
                    <a:pt x="5920" y="2172"/>
                    <a:pt x="5915" y="2177"/>
                    <a:pt x="5908" y="2177"/>
                  </a:cubicBezTo>
                  <a:cubicBezTo>
                    <a:pt x="5901" y="2177"/>
                    <a:pt x="5896" y="2172"/>
                    <a:pt x="5896" y="2165"/>
                  </a:cubicBezTo>
                  <a:close/>
                  <a:moveTo>
                    <a:pt x="5896" y="1877"/>
                  </a:moveTo>
                  <a:lnTo>
                    <a:pt x="5896" y="1709"/>
                  </a:lnTo>
                  <a:cubicBezTo>
                    <a:pt x="5896" y="1703"/>
                    <a:pt x="5901" y="1697"/>
                    <a:pt x="5908" y="1697"/>
                  </a:cubicBezTo>
                  <a:cubicBezTo>
                    <a:pt x="5915" y="1697"/>
                    <a:pt x="5920" y="1703"/>
                    <a:pt x="5920" y="1709"/>
                  </a:cubicBezTo>
                  <a:lnTo>
                    <a:pt x="5920" y="1877"/>
                  </a:lnTo>
                  <a:cubicBezTo>
                    <a:pt x="5920" y="1884"/>
                    <a:pt x="5915" y="1889"/>
                    <a:pt x="5908" y="1889"/>
                  </a:cubicBezTo>
                  <a:cubicBezTo>
                    <a:pt x="5901" y="1889"/>
                    <a:pt x="5896" y="1884"/>
                    <a:pt x="5896" y="1877"/>
                  </a:cubicBezTo>
                  <a:close/>
                  <a:moveTo>
                    <a:pt x="5896" y="1589"/>
                  </a:moveTo>
                  <a:lnTo>
                    <a:pt x="5896" y="1421"/>
                  </a:lnTo>
                  <a:cubicBezTo>
                    <a:pt x="5896" y="1415"/>
                    <a:pt x="5901" y="1409"/>
                    <a:pt x="5908" y="1409"/>
                  </a:cubicBezTo>
                  <a:cubicBezTo>
                    <a:pt x="5915" y="1409"/>
                    <a:pt x="5920" y="1415"/>
                    <a:pt x="5920" y="1421"/>
                  </a:cubicBezTo>
                  <a:lnTo>
                    <a:pt x="5920" y="1589"/>
                  </a:lnTo>
                  <a:cubicBezTo>
                    <a:pt x="5920" y="1596"/>
                    <a:pt x="5915" y="1601"/>
                    <a:pt x="5908" y="1601"/>
                  </a:cubicBezTo>
                  <a:cubicBezTo>
                    <a:pt x="5901" y="1601"/>
                    <a:pt x="5896" y="1596"/>
                    <a:pt x="5896" y="1589"/>
                  </a:cubicBezTo>
                  <a:close/>
                  <a:moveTo>
                    <a:pt x="5896" y="1301"/>
                  </a:moveTo>
                  <a:lnTo>
                    <a:pt x="5896" y="1133"/>
                  </a:lnTo>
                  <a:cubicBezTo>
                    <a:pt x="5896" y="1127"/>
                    <a:pt x="5901" y="1121"/>
                    <a:pt x="5908" y="1121"/>
                  </a:cubicBezTo>
                  <a:cubicBezTo>
                    <a:pt x="5915" y="1121"/>
                    <a:pt x="5920" y="1127"/>
                    <a:pt x="5920" y="1133"/>
                  </a:cubicBezTo>
                  <a:lnTo>
                    <a:pt x="5920" y="1301"/>
                  </a:lnTo>
                  <a:cubicBezTo>
                    <a:pt x="5920" y="1308"/>
                    <a:pt x="5915" y="1313"/>
                    <a:pt x="5908" y="1313"/>
                  </a:cubicBezTo>
                  <a:cubicBezTo>
                    <a:pt x="5901" y="1313"/>
                    <a:pt x="5896" y="1308"/>
                    <a:pt x="5896" y="1301"/>
                  </a:cubicBezTo>
                  <a:close/>
                  <a:moveTo>
                    <a:pt x="5896" y="1013"/>
                  </a:moveTo>
                  <a:lnTo>
                    <a:pt x="5896" y="845"/>
                  </a:lnTo>
                  <a:cubicBezTo>
                    <a:pt x="5896" y="839"/>
                    <a:pt x="5901" y="833"/>
                    <a:pt x="5908" y="833"/>
                  </a:cubicBezTo>
                  <a:cubicBezTo>
                    <a:pt x="5915" y="833"/>
                    <a:pt x="5920" y="839"/>
                    <a:pt x="5920" y="845"/>
                  </a:cubicBezTo>
                  <a:lnTo>
                    <a:pt x="5920" y="1013"/>
                  </a:lnTo>
                  <a:cubicBezTo>
                    <a:pt x="5920" y="1020"/>
                    <a:pt x="5915" y="1025"/>
                    <a:pt x="5908" y="1025"/>
                  </a:cubicBezTo>
                  <a:cubicBezTo>
                    <a:pt x="5901" y="1025"/>
                    <a:pt x="5896" y="1020"/>
                    <a:pt x="5896" y="1013"/>
                  </a:cubicBezTo>
                  <a:close/>
                  <a:moveTo>
                    <a:pt x="5896" y="725"/>
                  </a:moveTo>
                  <a:lnTo>
                    <a:pt x="5896" y="557"/>
                  </a:lnTo>
                  <a:cubicBezTo>
                    <a:pt x="5896" y="551"/>
                    <a:pt x="5901" y="545"/>
                    <a:pt x="5908" y="545"/>
                  </a:cubicBezTo>
                  <a:cubicBezTo>
                    <a:pt x="5915" y="545"/>
                    <a:pt x="5920" y="551"/>
                    <a:pt x="5920" y="557"/>
                  </a:cubicBezTo>
                  <a:lnTo>
                    <a:pt x="5920" y="725"/>
                  </a:lnTo>
                  <a:cubicBezTo>
                    <a:pt x="5920" y="732"/>
                    <a:pt x="5915" y="737"/>
                    <a:pt x="5908" y="737"/>
                  </a:cubicBezTo>
                  <a:cubicBezTo>
                    <a:pt x="5901" y="737"/>
                    <a:pt x="5896" y="732"/>
                    <a:pt x="5896" y="725"/>
                  </a:cubicBezTo>
                  <a:close/>
                  <a:moveTo>
                    <a:pt x="5896" y="437"/>
                  </a:moveTo>
                  <a:lnTo>
                    <a:pt x="5896" y="269"/>
                  </a:lnTo>
                  <a:cubicBezTo>
                    <a:pt x="5896" y="263"/>
                    <a:pt x="5901" y="257"/>
                    <a:pt x="5908" y="257"/>
                  </a:cubicBezTo>
                  <a:cubicBezTo>
                    <a:pt x="5915" y="257"/>
                    <a:pt x="5920" y="263"/>
                    <a:pt x="5920" y="269"/>
                  </a:cubicBezTo>
                  <a:lnTo>
                    <a:pt x="5920" y="437"/>
                  </a:lnTo>
                  <a:cubicBezTo>
                    <a:pt x="5920" y="444"/>
                    <a:pt x="5915" y="449"/>
                    <a:pt x="5908" y="449"/>
                  </a:cubicBezTo>
                  <a:cubicBezTo>
                    <a:pt x="5901" y="449"/>
                    <a:pt x="5896" y="444"/>
                    <a:pt x="5896" y="437"/>
                  </a:cubicBezTo>
                  <a:close/>
                  <a:moveTo>
                    <a:pt x="5896" y="149"/>
                  </a:moveTo>
                  <a:lnTo>
                    <a:pt x="5896" y="12"/>
                  </a:lnTo>
                  <a:lnTo>
                    <a:pt x="5908" y="24"/>
                  </a:lnTo>
                  <a:lnTo>
                    <a:pt x="5877" y="24"/>
                  </a:lnTo>
                  <a:cubicBezTo>
                    <a:pt x="5870" y="24"/>
                    <a:pt x="5865" y="19"/>
                    <a:pt x="5865" y="12"/>
                  </a:cubicBezTo>
                  <a:cubicBezTo>
                    <a:pt x="5865" y="6"/>
                    <a:pt x="5870" y="0"/>
                    <a:pt x="5877" y="0"/>
                  </a:cubicBezTo>
                  <a:lnTo>
                    <a:pt x="5908" y="0"/>
                  </a:lnTo>
                  <a:cubicBezTo>
                    <a:pt x="5915" y="0"/>
                    <a:pt x="5920" y="6"/>
                    <a:pt x="5920" y="12"/>
                  </a:cubicBezTo>
                  <a:lnTo>
                    <a:pt x="5920" y="149"/>
                  </a:lnTo>
                  <a:cubicBezTo>
                    <a:pt x="5920" y="156"/>
                    <a:pt x="5915" y="161"/>
                    <a:pt x="5908" y="161"/>
                  </a:cubicBezTo>
                  <a:cubicBezTo>
                    <a:pt x="5901" y="161"/>
                    <a:pt x="5896" y="156"/>
                    <a:pt x="5896" y="149"/>
                  </a:cubicBezTo>
                  <a:close/>
                  <a:moveTo>
                    <a:pt x="5757" y="24"/>
                  </a:moveTo>
                  <a:lnTo>
                    <a:pt x="5589" y="24"/>
                  </a:lnTo>
                  <a:cubicBezTo>
                    <a:pt x="5582" y="24"/>
                    <a:pt x="5577" y="19"/>
                    <a:pt x="5577" y="12"/>
                  </a:cubicBezTo>
                  <a:cubicBezTo>
                    <a:pt x="5577" y="6"/>
                    <a:pt x="5582" y="0"/>
                    <a:pt x="5589" y="0"/>
                  </a:cubicBezTo>
                  <a:lnTo>
                    <a:pt x="5757" y="0"/>
                  </a:lnTo>
                  <a:cubicBezTo>
                    <a:pt x="5764" y="0"/>
                    <a:pt x="5769" y="6"/>
                    <a:pt x="5769" y="12"/>
                  </a:cubicBezTo>
                  <a:cubicBezTo>
                    <a:pt x="5769" y="19"/>
                    <a:pt x="5764" y="24"/>
                    <a:pt x="5757" y="24"/>
                  </a:cubicBezTo>
                  <a:close/>
                  <a:moveTo>
                    <a:pt x="5469" y="24"/>
                  </a:moveTo>
                  <a:lnTo>
                    <a:pt x="5301" y="24"/>
                  </a:lnTo>
                  <a:cubicBezTo>
                    <a:pt x="5294" y="24"/>
                    <a:pt x="5289" y="19"/>
                    <a:pt x="5289" y="12"/>
                  </a:cubicBezTo>
                  <a:cubicBezTo>
                    <a:pt x="5289" y="6"/>
                    <a:pt x="5294" y="0"/>
                    <a:pt x="5301" y="0"/>
                  </a:cubicBezTo>
                  <a:lnTo>
                    <a:pt x="5469" y="0"/>
                  </a:lnTo>
                  <a:cubicBezTo>
                    <a:pt x="5476" y="0"/>
                    <a:pt x="5481" y="6"/>
                    <a:pt x="5481" y="12"/>
                  </a:cubicBezTo>
                  <a:cubicBezTo>
                    <a:pt x="5481" y="19"/>
                    <a:pt x="5476" y="24"/>
                    <a:pt x="5469" y="24"/>
                  </a:cubicBezTo>
                  <a:close/>
                  <a:moveTo>
                    <a:pt x="5181" y="24"/>
                  </a:moveTo>
                  <a:lnTo>
                    <a:pt x="5013" y="24"/>
                  </a:lnTo>
                  <a:cubicBezTo>
                    <a:pt x="5006" y="24"/>
                    <a:pt x="5001" y="19"/>
                    <a:pt x="5001" y="12"/>
                  </a:cubicBezTo>
                  <a:cubicBezTo>
                    <a:pt x="5001" y="6"/>
                    <a:pt x="5006" y="0"/>
                    <a:pt x="5013" y="0"/>
                  </a:cubicBezTo>
                  <a:lnTo>
                    <a:pt x="5181" y="0"/>
                  </a:lnTo>
                  <a:cubicBezTo>
                    <a:pt x="5188" y="0"/>
                    <a:pt x="5193" y="6"/>
                    <a:pt x="5193" y="12"/>
                  </a:cubicBezTo>
                  <a:cubicBezTo>
                    <a:pt x="5193" y="19"/>
                    <a:pt x="5188" y="24"/>
                    <a:pt x="5181" y="24"/>
                  </a:cubicBezTo>
                  <a:close/>
                  <a:moveTo>
                    <a:pt x="4893" y="24"/>
                  </a:moveTo>
                  <a:lnTo>
                    <a:pt x="4725" y="24"/>
                  </a:lnTo>
                  <a:cubicBezTo>
                    <a:pt x="4718" y="24"/>
                    <a:pt x="4713" y="19"/>
                    <a:pt x="4713" y="12"/>
                  </a:cubicBezTo>
                  <a:cubicBezTo>
                    <a:pt x="4713" y="6"/>
                    <a:pt x="4718" y="0"/>
                    <a:pt x="4725" y="0"/>
                  </a:cubicBezTo>
                  <a:lnTo>
                    <a:pt x="4893" y="0"/>
                  </a:lnTo>
                  <a:cubicBezTo>
                    <a:pt x="4900" y="0"/>
                    <a:pt x="4905" y="6"/>
                    <a:pt x="4905" y="12"/>
                  </a:cubicBezTo>
                  <a:cubicBezTo>
                    <a:pt x="4905" y="19"/>
                    <a:pt x="4900" y="24"/>
                    <a:pt x="4893" y="24"/>
                  </a:cubicBezTo>
                  <a:close/>
                  <a:moveTo>
                    <a:pt x="4605" y="24"/>
                  </a:moveTo>
                  <a:lnTo>
                    <a:pt x="4437" y="24"/>
                  </a:lnTo>
                  <a:cubicBezTo>
                    <a:pt x="4430" y="24"/>
                    <a:pt x="4425" y="19"/>
                    <a:pt x="4425" y="12"/>
                  </a:cubicBezTo>
                  <a:cubicBezTo>
                    <a:pt x="4425" y="6"/>
                    <a:pt x="4430" y="0"/>
                    <a:pt x="4437" y="0"/>
                  </a:cubicBezTo>
                  <a:lnTo>
                    <a:pt x="4605" y="0"/>
                  </a:lnTo>
                  <a:cubicBezTo>
                    <a:pt x="4612" y="0"/>
                    <a:pt x="4617" y="6"/>
                    <a:pt x="4617" y="12"/>
                  </a:cubicBezTo>
                  <a:cubicBezTo>
                    <a:pt x="4617" y="19"/>
                    <a:pt x="4612" y="24"/>
                    <a:pt x="4605" y="24"/>
                  </a:cubicBezTo>
                  <a:close/>
                  <a:moveTo>
                    <a:pt x="4317" y="24"/>
                  </a:moveTo>
                  <a:lnTo>
                    <a:pt x="4149" y="24"/>
                  </a:lnTo>
                  <a:cubicBezTo>
                    <a:pt x="4142" y="24"/>
                    <a:pt x="4137" y="19"/>
                    <a:pt x="4137" y="12"/>
                  </a:cubicBezTo>
                  <a:cubicBezTo>
                    <a:pt x="4137" y="6"/>
                    <a:pt x="4142" y="0"/>
                    <a:pt x="4149" y="0"/>
                  </a:cubicBezTo>
                  <a:lnTo>
                    <a:pt x="4317" y="0"/>
                  </a:lnTo>
                  <a:cubicBezTo>
                    <a:pt x="4324" y="0"/>
                    <a:pt x="4329" y="6"/>
                    <a:pt x="4329" y="12"/>
                  </a:cubicBezTo>
                  <a:cubicBezTo>
                    <a:pt x="4329" y="19"/>
                    <a:pt x="4324" y="24"/>
                    <a:pt x="4317" y="24"/>
                  </a:cubicBezTo>
                  <a:close/>
                  <a:moveTo>
                    <a:pt x="4029" y="24"/>
                  </a:moveTo>
                  <a:lnTo>
                    <a:pt x="3861" y="24"/>
                  </a:lnTo>
                  <a:cubicBezTo>
                    <a:pt x="3854" y="24"/>
                    <a:pt x="3849" y="19"/>
                    <a:pt x="3849" y="12"/>
                  </a:cubicBezTo>
                  <a:cubicBezTo>
                    <a:pt x="3849" y="6"/>
                    <a:pt x="3854" y="0"/>
                    <a:pt x="3861" y="0"/>
                  </a:cubicBezTo>
                  <a:lnTo>
                    <a:pt x="4029" y="0"/>
                  </a:lnTo>
                  <a:cubicBezTo>
                    <a:pt x="4036" y="0"/>
                    <a:pt x="4041" y="6"/>
                    <a:pt x="4041" y="12"/>
                  </a:cubicBezTo>
                  <a:cubicBezTo>
                    <a:pt x="4041" y="19"/>
                    <a:pt x="4036" y="24"/>
                    <a:pt x="4029" y="24"/>
                  </a:cubicBezTo>
                  <a:close/>
                  <a:moveTo>
                    <a:pt x="3741" y="24"/>
                  </a:moveTo>
                  <a:lnTo>
                    <a:pt x="3573" y="24"/>
                  </a:lnTo>
                  <a:cubicBezTo>
                    <a:pt x="3566" y="24"/>
                    <a:pt x="3561" y="19"/>
                    <a:pt x="3561" y="12"/>
                  </a:cubicBezTo>
                  <a:cubicBezTo>
                    <a:pt x="3561" y="6"/>
                    <a:pt x="3566" y="0"/>
                    <a:pt x="3573" y="0"/>
                  </a:cubicBezTo>
                  <a:lnTo>
                    <a:pt x="3741" y="0"/>
                  </a:lnTo>
                  <a:cubicBezTo>
                    <a:pt x="3748" y="0"/>
                    <a:pt x="3753" y="6"/>
                    <a:pt x="3753" y="12"/>
                  </a:cubicBezTo>
                  <a:cubicBezTo>
                    <a:pt x="3753" y="19"/>
                    <a:pt x="3748" y="24"/>
                    <a:pt x="3741" y="24"/>
                  </a:cubicBezTo>
                  <a:close/>
                  <a:moveTo>
                    <a:pt x="3453" y="24"/>
                  </a:moveTo>
                  <a:lnTo>
                    <a:pt x="3285" y="24"/>
                  </a:lnTo>
                  <a:cubicBezTo>
                    <a:pt x="3278" y="24"/>
                    <a:pt x="3273" y="19"/>
                    <a:pt x="3273" y="12"/>
                  </a:cubicBezTo>
                  <a:cubicBezTo>
                    <a:pt x="3273" y="6"/>
                    <a:pt x="3278" y="0"/>
                    <a:pt x="3285" y="0"/>
                  </a:cubicBezTo>
                  <a:lnTo>
                    <a:pt x="3453" y="0"/>
                  </a:lnTo>
                  <a:cubicBezTo>
                    <a:pt x="3460" y="0"/>
                    <a:pt x="3465" y="6"/>
                    <a:pt x="3465" y="12"/>
                  </a:cubicBezTo>
                  <a:cubicBezTo>
                    <a:pt x="3465" y="19"/>
                    <a:pt x="3460" y="24"/>
                    <a:pt x="3453" y="24"/>
                  </a:cubicBezTo>
                  <a:close/>
                  <a:moveTo>
                    <a:pt x="3165" y="24"/>
                  </a:moveTo>
                  <a:lnTo>
                    <a:pt x="2997" y="24"/>
                  </a:lnTo>
                  <a:cubicBezTo>
                    <a:pt x="2990" y="24"/>
                    <a:pt x="2985" y="19"/>
                    <a:pt x="2985" y="12"/>
                  </a:cubicBezTo>
                  <a:cubicBezTo>
                    <a:pt x="2985" y="6"/>
                    <a:pt x="2990" y="0"/>
                    <a:pt x="2997" y="0"/>
                  </a:cubicBezTo>
                  <a:lnTo>
                    <a:pt x="3165" y="0"/>
                  </a:lnTo>
                  <a:cubicBezTo>
                    <a:pt x="3172" y="0"/>
                    <a:pt x="3177" y="6"/>
                    <a:pt x="3177" y="12"/>
                  </a:cubicBezTo>
                  <a:cubicBezTo>
                    <a:pt x="3177" y="19"/>
                    <a:pt x="3172" y="24"/>
                    <a:pt x="3165" y="24"/>
                  </a:cubicBezTo>
                  <a:close/>
                  <a:moveTo>
                    <a:pt x="2877" y="24"/>
                  </a:moveTo>
                  <a:lnTo>
                    <a:pt x="2709" y="24"/>
                  </a:lnTo>
                  <a:cubicBezTo>
                    <a:pt x="2702" y="24"/>
                    <a:pt x="2697" y="19"/>
                    <a:pt x="2697" y="12"/>
                  </a:cubicBezTo>
                  <a:cubicBezTo>
                    <a:pt x="2697" y="6"/>
                    <a:pt x="2702" y="0"/>
                    <a:pt x="2709" y="0"/>
                  </a:cubicBezTo>
                  <a:lnTo>
                    <a:pt x="2877" y="0"/>
                  </a:lnTo>
                  <a:cubicBezTo>
                    <a:pt x="2884" y="0"/>
                    <a:pt x="2889" y="6"/>
                    <a:pt x="2889" y="12"/>
                  </a:cubicBezTo>
                  <a:cubicBezTo>
                    <a:pt x="2889" y="19"/>
                    <a:pt x="2884" y="24"/>
                    <a:pt x="2877" y="24"/>
                  </a:cubicBezTo>
                  <a:close/>
                  <a:moveTo>
                    <a:pt x="2589" y="24"/>
                  </a:moveTo>
                  <a:lnTo>
                    <a:pt x="2421" y="24"/>
                  </a:lnTo>
                  <a:cubicBezTo>
                    <a:pt x="2414" y="24"/>
                    <a:pt x="2409" y="19"/>
                    <a:pt x="2409" y="12"/>
                  </a:cubicBezTo>
                  <a:cubicBezTo>
                    <a:pt x="2409" y="6"/>
                    <a:pt x="2414" y="0"/>
                    <a:pt x="2421" y="0"/>
                  </a:cubicBezTo>
                  <a:lnTo>
                    <a:pt x="2589" y="0"/>
                  </a:lnTo>
                  <a:cubicBezTo>
                    <a:pt x="2596" y="0"/>
                    <a:pt x="2601" y="6"/>
                    <a:pt x="2601" y="12"/>
                  </a:cubicBezTo>
                  <a:cubicBezTo>
                    <a:pt x="2601" y="19"/>
                    <a:pt x="2596" y="24"/>
                    <a:pt x="2589" y="24"/>
                  </a:cubicBezTo>
                  <a:close/>
                  <a:moveTo>
                    <a:pt x="2301" y="24"/>
                  </a:moveTo>
                  <a:lnTo>
                    <a:pt x="2133" y="24"/>
                  </a:lnTo>
                  <a:cubicBezTo>
                    <a:pt x="2126" y="24"/>
                    <a:pt x="2121" y="19"/>
                    <a:pt x="2121" y="12"/>
                  </a:cubicBezTo>
                  <a:cubicBezTo>
                    <a:pt x="2121" y="6"/>
                    <a:pt x="2126" y="0"/>
                    <a:pt x="2133" y="0"/>
                  </a:cubicBezTo>
                  <a:lnTo>
                    <a:pt x="2301" y="0"/>
                  </a:lnTo>
                  <a:cubicBezTo>
                    <a:pt x="2308" y="0"/>
                    <a:pt x="2313" y="6"/>
                    <a:pt x="2313" y="12"/>
                  </a:cubicBezTo>
                  <a:cubicBezTo>
                    <a:pt x="2313" y="19"/>
                    <a:pt x="2308" y="24"/>
                    <a:pt x="2301" y="24"/>
                  </a:cubicBezTo>
                  <a:close/>
                  <a:moveTo>
                    <a:pt x="2013" y="24"/>
                  </a:moveTo>
                  <a:lnTo>
                    <a:pt x="1845" y="24"/>
                  </a:lnTo>
                  <a:cubicBezTo>
                    <a:pt x="1838" y="24"/>
                    <a:pt x="1833" y="19"/>
                    <a:pt x="1833" y="12"/>
                  </a:cubicBezTo>
                  <a:cubicBezTo>
                    <a:pt x="1833" y="6"/>
                    <a:pt x="1838" y="0"/>
                    <a:pt x="1845" y="0"/>
                  </a:cubicBezTo>
                  <a:lnTo>
                    <a:pt x="2013" y="0"/>
                  </a:lnTo>
                  <a:cubicBezTo>
                    <a:pt x="2020" y="0"/>
                    <a:pt x="2025" y="6"/>
                    <a:pt x="2025" y="12"/>
                  </a:cubicBezTo>
                  <a:cubicBezTo>
                    <a:pt x="2025" y="19"/>
                    <a:pt x="2020" y="24"/>
                    <a:pt x="2013" y="24"/>
                  </a:cubicBezTo>
                  <a:close/>
                  <a:moveTo>
                    <a:pt x="1725" y="24"/>
                  </a:moveTo>
                  <a:lnTo>
                    <a:pt x="1557" y="24"/>
                  </a:lnTo>
                  <a:cubicBezTo>
                    <a:pt x="1550" y="24"/>
                    <a:pt x="1545" y="19"/>
                    <a:pt x="1545" y="12"/>
                  </a:cubicBezTo>
                  <a:cubicBezTo>
                    <a:pt x="1545" y="6"/>
                    <a:pt x="1550" y="0"/>
                    <a:pt x="1557" y="0"/>
                  </a:cubicBezTo>
                  <a:lnTo>
                    <a:pt x="1725" y="0"/>
                  </a:lnTo>
                  <a:cubicBezTo>
                    <a:pt x="1732" y="0"/>
                    <a:pt x="1737" y="6"/>
                    <a:pt x="1737" y="12"/>
                  </a:cubicBezTo>
                  <a:cubicBezTo>
                    <a:pt x="1737" y="19"/>
                    <a:pt x="1732" y="24"/>
                    <a:pt x="1725" y="24"/>
                  </a:cubicBezTo>
                  <a:close/>
                  <a:moveTo>
                    <a:pt x="1437" y="24"/>
                  </a:moveTo>
                  <a:lnTo>
                    <a:pt x="1269" y="24"/>
                  </a:lnTo>
                  <a:cubicBezTo>
                    <a:pt x="1262" y="24"/>
                    <a:pt x="1257" y="19"/>
                    <a:pt x="1257" y="12"/>
                  </a:cubicBezTo>
                  <a:cubicBezTo>
                    <a:pt x="1257" y="6"/>
                    <a:pt x="1262" y="0"/>
                    <a:pt x="1269" y="0"/>
                  </a:cubicBezTo>
                  <a:lnTo>
                    <a:pt x="1437" y="0"/>
                  </a:lnTo>
                  <a:cubicBezTo>
                    <a:pt x="1444" y="0"/>
                    <a:pt x="1449" y="6"/>
                    <a:pt x="1449" y="12"/>
                  </a:cubicBezTo>
                  <a:cubicBezTo>
                    <a:pt x="1449" y="19"/>
                    <a:pt x="1444" y="24"/>
                    <a:pt x="1437" y="24"/>
                  </a:cubicBezTo>
                  <a:close/>
                  <a:moveTo>
                    <a:pt x="1149" y="24"/>
                  </a:moveTo>
                  <a:lnTo>
                    <a:pt x="981" y="24"/>
                  </a:lnTo>
                  <a:cubicBezTo>
                    <a:pt x="974" y="24"/>
                    <a:pt x="969" y="19"/>
                    <a:pt x="969" y="12"/>
                  </a:cubicBezTo>
                  <a:cubicBezTo>
                    <a:pt x="969" y="6"/>
                    <a:pt x="974" y="0"/>
                    <a:pt x="981" y="0"/>
                  </a:cubicBezTo>
                  <a:lnTo>
                    <a:pt x="1149" y="0"/>
                  </a:lnTo>
                  <a:cubicBezTo>
                    <a:pt x="1156" y="0"/>
                    <a:pt x="1161" y="6"/>
                    <a:pt x="1161" y="12"/>
                  </a:cubicBezTo>
                  <a:cubicBezTo>
                    <a:pt x="1161" y="19"/>
                    <a:pt x="1156" y="24"/>
                    <a:pt x="1149" y="24"/>
                  </a:cubicBezTo>
                  <a:close/>
                  <a:moveTo>
                    <a:pt x="861" y="24"/>
                  </a:moveTo>
                  <a:lnTo>
                    <a:pt x="693" y="24"/>
                  </a:lnTo>
                  <a:cubicBezTo>
                    <a:pt x="686" y="24"/>
                    <a:pt x="681" y="19"/>
                    <a:pt x="681" y="12"/>
                  </a:cubicBezTo>
                  <a:cubicBezTo>
                    <a:pt x="681" y="6"/>
                    <a:pt x="686" y="0"/>
                    <a:pt x="693" y="0"/>
                  </a:cubicBezTo>
                  <a:lnTo>
                    <a:pt x="861" y="0"/>
                  </a:lnTo>
                  <a:cubicBezTo>
                    <a:pt x="868" y="0"/>
                    <a:pt x="873" y="6"/>
                    <a:pt x="873" y="12"/>
                  </a:cubicBezTo>
                  <a:cubicBezTo>
                    <a:pt x="873" y="19"/>
                    <a:pt x="868" y="24"/>
                    <a:pt x="861" y="24"/>
                  </a:cubicBezTo>
                  <a:close/>
                  <a:moveTo>
                    <a:pt x="573" y="24"/>
                  </a:moveTo>
                  <a:lnTo>
                    <a:pt x="405" y="24"/>
                  </a:lnTo>
                  <a:cubicBezTo>
                    <a:pt x="398" y="24"/>
                    <a:pt x="393" y="19"/>
                    <a:pt x="393" y="12"/>
                  </a:cubicBezTo>
                  <a:cubicBezTo>
                    <a:pt x="393" y="6"/>
                    <a:pt x="398" y="0"/>
                    <a:pt x="405" y="0"/>
                  </a:cubicBezTo>
                  <a:lnTo>
                    <a:pt x="573" y="0"/>
                  </a:lnTo>
                  <a:cubicBezTo>
                    <a:pt x="580" y="0"/>
                    <a:pt x="585" y="6"/>
                    <a:pt x="585" y="12"/>
                  </a:cubicBezTo>
                  <a:cubicBezTo>
                    <a:pt x="585" y="19"/>
                    <a:pt x="580" y="24"/>
                    <a:pt x="573" y="24"/>
                  </a:cubicBezTo>
                  <a:close/>
                  <a:moveTo>
                    <a:pt x="285" y="24"/>
                  </a:moveTo>
                  <a:lnTo>
                    <a:pt x="117" y="24"/>
                  </a:lnTo>
                  <a:cubicBezTo>
                    <a:pt x="110" y="24"/>
                    <a:pt x="105" y="19"/>
                    <a:pt x="105" y="12"/>
                  </a:cubicBezTo>
                  <a:cubicBezTo>
                    <a:pt x="105" y="6"/>
                    <a:pt x="110" y="0"/>
                    <a:pt x="117" y="0"/>
                  </a:cubicBezTo>
                  <a:lnTo>
                    <a:pt x="285" y="0"/>
                  </a:lnTo>
                  <a:cubicBezTo>
                    <a:pt x="292" y="0"/>
                    <a:pt x="297" y="6"/>
                    <a:pt x="297" y="12"/>
                  </a:cubicBezTo>
                  <a:cubicBezTo>
                    <a:pt x="297" y="19"/>
                    <a:pt x="292" y="24"/>
                    <a:pt x="285" y="24"/>
                  </a:cubicBez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1" name="Rectangle 143">
              <a:extLst>
                <a:ext uri="{FF2B5EF4-FFF2-40B4-BE49-F238E27FC236}">
                  <a16:creationId xmlns:a16="http://schemas.microsoft.com/office/drawing/2014/main" id="{2EFD3A38-1E36-489E-864B-38D8901EE925}"/>
                </a:ext>
              </a:extLst>
            </p:cNvPr>
            <p:cNvSpPr>
              <a:spLocks noChangeArrowheads="1"/>
            </p:cNvSpPr>
            <p:nvPr/>
          </p:nvSpPr>
          <p:spPr bwMode="auto">
            <a:xfrm>
              <a:off x="5160" y="969"/>
              <a:ext cx="615"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000000"/>
                  </a:solidFill>
                  <a:effectLst/>
                  <a:latin typeface="Calibri" panose="020F0502020204030204" pitchFamily="34" charset="0"/>
                </a:rPr>
                <a:t>Trusted domain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52" name="Rectangle 144">
              <a:extLst>
                <a:ext uri="{FF2B5EF4-FFF2-40B4-BE49-F238E27FC236}">
                  <a16:creationId xmlns:a16="http://schemas.microsoft.com/office/drawing/2014/main" id="{935D4252-464E-4DA3-8BBB-55BD062E0D1E}"/>
                </a:ext>
              </a:extLst>
            </p:cNvPr>
            <p:cNvSpPr>
              <a:spLocks noChangeArrowheads="1"/>
            </p:cNvSpPr>
            <p:nvPr/>
          </p:nvSpPr>
          <p:spPr bwMode="auto">
            <a:xfrm>
              <a:off x="6586" y="2687"/>
              <a:ext cx="581" cy="290"/>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Rectangle 145">
              <a:extLst>
                <a:ext uri="{FF2B5EF4-FFF2-40B4-BE49-F238E27FC236}">
                  <a16:creationId xmlns:a16="http://schemas.microsoft.com/office/drawing/2014/main" id="{7E35FB25-0524-4B27-95E8-23E67986A50B}"/>
                </a:ext>
              </a:extLst>
            </p:cNvPr>
            <p:cNvSpPr>
              <a:spLocks noChangeArrowheads="1"/>
            </p:cNvSpPr>
            <p:nvPr/>
          </p:nvSpPr>
          <p:spPr bwMode="auto">
            <a:xfrm>
              <a:off x="6586" y="2687"/>
              <a:ext cx="581" cy="290"/>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4" name="Rectangle 146">
              <a:extLst>
                <a:ext uri="{FF2B5EF4-FFF2-40B4-BE49-F238E27FC236}">
                  <a16:creationId xmlns:a16="http://schemas.microsoft.com/office/drawing/2014/main" id="{AC142DE3-72A4-4A0F-8924-07E7C9445F41}"/>
                </a:ext>
              </a:extLst>
            </p:cNvPr>
            <p:cNvSpPr>
              <a:spLocks noChangeArrowheads="1"/>
            </p:cNvSpPr>
            <p:nvPr/>
          </p:nvSpPr>
          <p:spPr bwMode="auto">
            <a:xfrm>
              <a:off x="6605" y="2730"/>
              <a:ext cx="641"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Event Consumer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55" name="Rectangle 147">
              <a:extLst>
                <a:ext uri="{FF2B5EF4-FFF2-40B4-BE49-F238E27FC236}">
                  <a16:creationId xmlns:a16="http://schemas.microsoft.com/office/drawing/2014/main" id="{0761FAD5-9495-46C1-A24A-010E117FCB82}"/>
                </a:ext>
              </a:extLst>
            </p:cNvPr>
            <p:cNvSpPr>
              <a:spLocks noChangeArrowheads="1"/>
            </p:cNvSpPr>
            <p:nvPr/>
          </p:nvSpPr>
          <p:spPr bwMode="auto">
            <a:xfrm>
              <a:off x="6835" y="2830"/>
              <a:ext cx="140"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56" name="Rectangle 148">
              <a:extLst>
                <a:ext uri="{FF2B5EF4-FFF2-40B4-BE49-F238E27FC236}">
                  <a16:creationId xmlns:a16="http://schemas.microsoft.com/office/drawing/2014/main" id="{F4021C3B-77CB-4624-97EC-75DECFCB8A3A}"/>
                </a:ext>
              </a:extLst>
            </p:cNvPr>
            <p:cNvSpPr>
              <a:spLocks noChangeArrowheads="1"/>
            </p:cNvSpPr>
            <p:nvPr/>
          </p:nvSpPr>
          <p:spPr bwMode="auto">
            <a:xfrm>
              <a:off x="6586" y="1816"/>
              <a:ext cx="581" cy="291"/>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Rectangle 149">
              <a:extLst>
                <a:ext uri="{FF2B5EF4-FFF2-40B4-BE49-F238E27FC236}">
                  <a16:creationId xmlns:a16="http://schemas.microsoft.com/office/drawing/2014/main" id="{DD3B3F3D-A974-45EF-A4BD-8DEF5CC9639B}"/>
                </a:ext>
              </a:extLst>
            </p:cNvPr>
            <p:cNvSpPr>
              <a:spLocks noChangeArrowheads="1"/>
            </p:cNvSpPr>
            <p:nvPr/>
          </p:nvSpPr>
          <p:spPr bwMode="auto">
            <a:xfrm>
              <a:off x="6586" y="1816"/>
              <a:ext cx="581" cy="291"/>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8" name="Rectangle 150">
              <a:extLst>
                <a:ext uri="{FF2B5EF4-FFF2-40B4-BE49-F238E27FC236}">
                  <a16:creationId xmlns:a16="http://schemas.microsoft.com/office/drawing/2014/main" id="{D312AE9A-E47B-4A29-BDB9-8E81144D5E3F}"/>
                </a:ext>
              </a:extLst>
            </p:cNvPr>
            <p:cNvSpPr>
              <a:spLocks noChangeArrowheads="1"/>
            </p:cNvSpPr>
            <p:nvPr/>
          </p:nvSpPr>
          <p:spPr bwMode="auto">
            <a:xfrm>
              <a:off x="6622" y="1910"/>
              <a:ext cx="604"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Provisioning 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
        <p:nvSpPr>
          <p:cNvPr id="85" name="Rectangle 84">
            <a:extLst>
              <a:ext uri="{FF2B5EF4-FFF2-40B4-BE49-F238E27FC236}">
                <a16:creationId xmlns:a16="http://schemas.microsoft.com/office/drawing/2014/main" id="{0B5C7E7B-F13A-47F5-9277-381D9321CBDD}"/>
              </a:ext>
            </a:extLst>
          </p:cNvPr>
          <p:cNvSpPr/>
          <p:nvPr/>
        </p:nvSpPr>
        <p:spPr>
          <a:xfrm>
            <a:off x="9248967" y="5464177"/>
            <a:ext cx="1623415" cy="156788"/>
          </a:xfrm>
          <a:prstGeom prst="rect">
            <a:avLst/>
          </a:prstGeom>
          <a:solidFill>
            <a:srgbClr val="FFFF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9" name="Rectangle 158">
            <a:extLst>
              <a:ext uri="{FF2B5EF4-FFF2-40B4-BE49-F238E27FC236}">
                <a16:creationId xmlns:a16="http://schemas.microsoft.com/office/drawing/2014/main" id="{4D7D136A-0193-4F36-9B6B-971905B1A1DE}"/>
              </a:ext>
            </a:extLst>
          </p:cNvPr>
          <p:cNvSpPr/>
          <p:nvPr/>
        </p:nvSpPr>
        <p:spPr>
          <a:xfrm>
            <a:off x="9248969" y="3773718"/>
            <a:ext cx="1480092" cy="148261"/>
          </a:xfrm>
          <a:prstGeom prst="rect">
            <a:avLst/>
          </a:prstGeom>
          <a:solidFill>
            <a:srgbClr val="FFFF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270324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p:txBody>
          <a:bodyPr>
            <a:normAutofit/>
          </a:bodyPr>
          <a:lstStyle/>
          <a:p>
            <a:r>
              <a:rPr lang="en-GB" sz="3200" b="1" dirty="0"/>
              <a:t>Meeting agenda</a:t>
            </a:r>
          </a:p>
        </p:txBody>
      </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602428" y="1825624"/>
            <a:ext cx="10972800" cy="5032375"/>
          </a:xfrm>
        </p:spPr>
        <p:txBody>
          <a:bodyPr>
            <a:normAutofit lnSpcReduction="10000"/>
          </a:bodyPr>
          <a:lstStyle/>
          <a:p>
            <a:pPr>
              <a:lnSpc>
                <a:spcPct val="100000"/>
              </a:lnSpc>
              <a:spcBef>
                <a:spcPts val="600"/>
              </a:spcBef>
            </a:pPr>
            <a:r>
              <a:rPr lang="en-GB" dirty="0"/>
              <a:t>Topics:</a:t>
            </a:r>
          </a:p>
          <a:p>
            <a:pPr lvl="1">
              <a:lnSpc>
                <a:spcPct val="100000"/>
              </a:lnSpc>
              <a:spcBef>
                <a:spcPts val="600"/>
              </a:spcBef>
            </a:pPr>
            <a:r>
              <a:rPr lang="en-US" dirty="0">
                <a:effectLst/>
                <a:latin typeface="Calibri" panose="020F0502020204030204" pitchFamily="34" charset="0"/>
                <a:ea typeface="Times New Roman" panose="02020603050405020304" pitchFamily="18" charset="0"/>
              </a:rPr>
              <a:t>Review SA4 EVEX Work Item objectives, system architecture, and collaboration scenarios.</a:t>
            </a:r>
          </a:p>
          <a:p>
            <a:pPr lvl="1">
              <a:lnSpc>
                <a:spcPct val="100000"/>
              </a:lnSpc>
              <a:spcBef>
                <a:spcPts val="600"/>
              </a:spcBef>
            </a:pPr>
            <a:r>
              <a:rPr lang="en-US" dirty="0">
                <a:effectLst/>
                <a:latin typeface="Calibri" panose="020F0502020204030204" pitchFamily="34" charset="0"/>
                <a:ea typeface="Times New Roman" panose="02020603050405020304" pitchFamily="18" charset="0"/>
              </a:rPr>
              <a:t>Highlight areas for collaborative SA4 work with CT3 and SA2.</a:t>
            </a:r>
          </a:p>
          <a:p>
            <a:pPr lvl="1">
              <a:lnSpc>
                <a:spcPct val="100000"/>
              </a:lnSpc>
              <a:spcBef>
                <a:spcPts val="600"/>
              </a:spcBef>
            </a:pPr>
            <a:r>
              <a:rPr lang="en-US" dirty="0">
                <a:latin typeface="Calibri" panose="020F0502020204030204" pitchFamily="34" charset="0"/>
                <a:ea typeface="Times New Roman" panose="02020603050405020304" pitchFamily="18" charset="0"/>
              </a:rPr>
              <a:t>D</a:t>
            </a:r>
            <a:r>
              <a:rPr lang="en-US" dirty="0">
                <a:effectLst/>
                <a:latin typeface="Calibri" panose="020F0502020204030204" pitchFamily="34" charset="0"/>
                <a:ea typeface="Times New Roman" panose="02020603050405020304" pitchFamily="18" charset="0"/>
              </a:rPr>
              <a:t>iscuss specific topics and questions from SA4 in the context of ongoing EVEX work and recent LS exchanges</a:t>
            </a:r>
            <a:endParaRPr lang="en-US" dirty="0">
              <a:latin typeface="Calibri" panose="020F0502020204030204" pitchFamily="34" charset="0"/>
              <a:ea typeface="Times New Roman" panose="02020603050405020304" pitchFamily="18" charset="0"/>
            </a:endParaRPr>
          </a:p>
          <a:p>
            <a:pPr>
              <a:lnSpc>
                <a:spcPct val="100000"/>
              </a:lnSpc>
              <a:spcBef>
                <a:spcPts val="600"/>
              </a:spcBef>
            </a:pPr>
            <a:r>
              <a:rPr lang="en-US" dirty="0">
                <a:effectLst/>
                <a:latin typeface="Calibri" panose="020F0502020204030204" pitchFamily="34" charset="0"/>
                <a:ea typeface="Times New Roman" panose="02020603050405020304" pitchFamily="18" charset="0"/>
              </a:rPr>
              <a:t>Objectives:</a:t>
            </a:r>
          </a:p>
          <a:p>
            <a:pPr lvl="1">
              <a:lnSpc>
                <a:spcPct val="100000"/>
              </a:lnSpc>
              <a:spcBef>
                <a:spcPts val="600"/>
              </a:spcBef>
            </a:pPr>
            <a:r>
              <a:rPr lang="en-US" dirty="0">
                <a:latin typeface="Calibri" panose="020F0502020204030204" pitchFamily="34" charset="0"/>
                <a:ea typeface="Times New Roman" panose="02020603050405020304" pitchFamily="18" charset="0"/>
              </a:rPr>
              <a:t>Ensure clear understanding of EVEX and related tasks/deliverables across the three WGs.</a:t>
            </a:r>
          </a:p>
          <a:p>
            <a:pPr lvl="1">
              <a:lnSpc>
                <a:spcPct val="100000"/>
              </a:lnSpc>
              <a:spcBef>
                <a:spcPts val="600"/>
              </a:spcBef>
            </a:pPr>
            <a:r>
              <a:rPr lang="en-US" dirty="0">
                <a:latin typeface="Calibri" panose="020F0502020204030204" pitchFamily="34" charset="0"/>
                <a:ea typeface="Times New Roman" panose="02020603050405020304" pitchFamily="18" charset="0"/>
              </a:rPr>
              <a:t>Agree on way forward for completion of EVEX-related technical specifications, including topics for further discussion, scheduling follow-up joint meeting (if necessary), etc.</a:t>
            </a:r>
            <a:endParaRPr lang="en-US" dirty="0">
              <a:effectLst/>
              <a:latin typeface="Calibri" panose="020F0502020204030204" pitchFamily="34" charset="0"/>
              <a:ea typeface="Times New Roman" panose="02020603050405020304" pitchFamily="18" charset="0"/>
            </a:endParaRPr>
          </a:p>
          <a:p>
            <a:pPr lvl="1">
              <a:lnSpc>
                <a:spcPct val="105000"/>
              </a:lnSpc>
              <a:spcBef>
                <a:spcPts val="400"/>
              </a:spcBef>
            </a:pPr>
            <a:endParaRPr lang="en-US" sz="2100" dirty="0">
              <a:effectLst/>
              <a:latin typeface="Calibri" panose="020F0502020204030204" pitchFamily="34" charset="0"/>
              <a:ea typeface="Times New Roman" panose="02020603050405020304" pitchFamily="18" charset="0"/>
            </a:endParaRPr>
          </a:p>
        </p:txBody>
      </p:sp>
    </p:spTree>
    <p:extLst>
      <p:ext uri="{BB962C8B-B14F-4D97-AF65-F5344CB8AC3E}">
        <p14:creationId xmlns:p14="http://schemas.microsoft.com/office/powerpoint/2010/main" val="34022587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a:xfrm>
            <a:off x="602427" y="365125"/>
            <a:ext cx="11008547" cy="1325563"/>
          </a:xfrm>
        </p:spPr>
        <p:txBody>
          <a:bodyPr>
            <a:normAutofit/>
          </a:bodyPr>
          <a:lstStyle/>
          <a:p>
            <a:r>
              <a:rPr lang="en-GB" sz="3200" b="1" i="1" dirty="0" err="1"/>
              <a:t>Nnef_NFManagement</a:t>
            </a:r>
            <a:r>
              <a:rPr lang="en-GB" sz="3200" b="1" dirty="0"/>
              <a:t> service Stage 2 and Stage 3 (Collaboration D)</a:t>
            </a:r>
          </a:p>
        </p:txBody>
      </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602428" y="1597417"/>
            <a:ext cx="5493572" cy="5193908"/>
          </a:xfrm>
        </p:spPr>
        <p:txBody>
          <a:bodyPr>
            <a:normAutofit lnSpcReduction="10000"/>
          </a:bodyPr>
          <a:lstStyle/>
          <a:p>
            <a:pPr marL="0" indent="0">
              <a:lnSpc>
                <a:spcPct val="100000"/>
              </a:lnSpc>
              <a:spcBef>
                <a:spcPts val="600"/>
              </a:spcBef>
              <a:buNone/>
            </a:pPr>
            <a:r>
              <a:rPr lang="en-GB" sz="2000" dirty="0"/>
              <a:t>Enables registration of externally-deployed Data Collection AF with the NRF (via NEF) for subsequent discovery by event service consumer functions.</a:t>
            </a:r>
          </a:p>
          <a:p>
            <a:pPr marL="342900" lvl="1">
              <a:lnSpc>
                <a:spcPct val="100000"/>
              </a:lnSpc>
              <a:spcBef>
                <a:spcPts val="600"/>
              </a:spcBef>
            </a:pPr>
            <a:r>
              <a:rPr lang="en-GB" sz="2000" dirty="0">
                <a:solidFill>
                  <a:srgbClr val="0000FF"/>
                </a:solidFill>
              </a:rPr>
              <a:t>SA2 is asked to advise on whether such service should be defined in TS 23.288 and TS 23.502.</a:t>
            </a:r>
          </a:p>
          <a:p>
            <a:pPr marL="685800" lvl="2">
              <a:lnSpc>
                <a:spcPct val="100000"/>
              </a:lnSpc>
              <a:spcBef>
                <a:spcPts val="600"/>
              </a:spcBef>
            </a:pPr>
            <a:r>
              <a:rPr lang="en-GB" sz="1700" dirty="0"/>
              <a:t>SA4’s understanding is that SA2 has working assumption that such AF registration with the NEF is currently performed via implementation-specific mechanisms.</a:t>
            </a:r>
          </a:p>
          <a:p>
            <a:pPr marL="685800" lvl="2">
              <a:lnSpc>
                <a:spcPct val="100000"/>
              </a:lnSpc>
              <a:spcBef>
                <a:spcPts val="600"/>
              </a:spcBef>
            </a:pPr>
            <a:r>
              <a:rPr lang="en-GB" sz="1700" dirty="0"/>
              <a:t>Should SA2 decide in future to define such procedure as a standardized service, TS 23.288 and/or TS 23.502 will need to be correspondingly extended.</a:t>
            </a:r>
          </a:p>
          <a:p>
            <a:pPr lvl="1">
              <a:lnSpc>
                <a:spcPct val="100000"/>
              </a:lnSpc>
              <a:spcBef>
                <a:spcPts val="600"/>
              </a:spcBef>
            </a:pPr>
            <a:r>
              <a:rPr lang="en-GB" sz="1700" dirty="0"/>
              <a:t>If the SA2 answer is “no”, then the </a:t>
            </a:r>
            <a:r>
              <a:rPr lang="en-GB" sz="1700" i="1" dirty="0" err="1"/>
              <a:t>Nnef_NFManagement</a:t>
            </a:r>
            <a:r>
              <a:rPr lang="en-GB" sz="1700" dirty="0"/>
              <a:t> service will likely not be included as part of EVEX (and related Rel-17 5G Media Streaming) specifications.</a:t>
            </a:r>
          </a:p>
        </p:txBody>
      </p:sp>
      <p:grpSp>
        <p:nvGrpSpPr>
          <p:cNvPr id="4" name="Group 5">
            <a:extLst>
              <a:ext uri="{FF2B5EF4-FFF2-40B4-BE49-F238E27FC236}">
                <a16:creationId xmlns:a16="http://schemas.microsoft.com/office/drawing/2014/main" id="{C056BF71-E1D9-4F46-BFD6-4ED7F3C6E81C}"/>
              </a:ext>
            </a:extLst>
          </p:cNvPr>
          <p:cNvGrpSpPr>
            <a:grpSpLocks noChangeAspect="1"/>
          </p:cNvGrpSpPr>
          <p:nvPr/>
        </p:nvGrpSpPr>
        <p:grpSpPr bwMode="auto">
          <a:xfrm>
            <a:off x="6690850" y="1564883"/>
            <a:ext cx="5093887" cy="5109295"/>
            <a:chOff x="3969" y="962"/>
            <a:chExt cx="3306" cy="3316"/>
          </a:xfrm>
        </p:grpSpPr>
        <p:sp>
          <p:nvSpPr>
            <p:cNvPr id="5" name="AutoShape 4">
              <a:extLst>
                <a:ext uri="{FF2B5EF4-FFF2-40B4-BE49-F238E27FC236}">
                  <a16:creationId xmlns:a16="http://schemas.microsoft.com/office/drawing/2014/main" id="{FA4B4C79-1ACB-4018-9A55-D0180496A8A6}"/>
                </a:ext>
              </a:extLst>
            </p:cNvPr>
            <p:cNvSpPr>
              <a:spLocks noChangeAspect="1" noChangeArrowheads="1" noTextEdit="1"/>
            </p:cNvSpPr>
            <p:nvPr/>
          </p:nvSpPr>
          <p:spPr bwMode="auto">
            <a:xfrm>
              <a:off x="3969" y="962"/>
              <a:ext cx="3306" cy="3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Rectangle 6">
              <a:extLst>
                <a:ext uri="{FF2B5EF4-FFF2-40B4-BE49-F238E27FC236}">
                  <a16:creationId xmlns:a16="http://schemas.microsoft.com/office/drawing/2014/main" id="{1EA80A92-119B-4923-93A6-8CA53EDD18B9}"/>
                </a:ext>
              </a:extLst>
            </p:cNvPr>
            <p:cNvSpPr>
              <a:spLocks noChangeArrowheads="1"/>
            </p:cNvSpPr>
            <p:nvPr/>
          </p:nvSpPr>
          <p:spPr bwMode="auto">
            <a:xfrm>
              <a:off x="5237" y="2906"/>
              <a:ext cx="387" cy="774"/>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Rectangle 7">
              <a:extLst>
                <a:ext uri="{FF2B5EF4-FFF2-40B4-BE49-F238E27FC236}">
                  <a16:creationId xmlns:a16="http://schemas.microsoft.com/office/drawing/2014/main" id="{CE73A78F-181C-4118-84AA-407C86161EF3}"/>
                </a:ext>
              </a:extLst>
            </p:cNvPr>
            <p:cNvSpPr>
              <a:spLocks noChangeArrowheads="1"/>
            </p:cNvSpPr>
            <p:nvPr/>
          </p:nvSpPr>
          <p:spPr bwMode="auto">
            <a:xfrm>
              <a:off x="5237" y="2906"/>
              <a:ext cx="387" cy="774"/>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Rectangle 8">
              <a:extLst>
                <a:ext uri="{FF2B5EF4-FFF2-40B4-BE49-F238E27FC236}">
                  <a16:creationId xmlns:a16="http://schemas.microsoft.com/office/drawing/2014/main" id="{7F20924E-6BB4-4745-BFA3-B29A96E52C95}"/>
                </a:ext>
              </a:extLst>
            </p:cNvPr>
            <p:cNvSpPr>
              <a:spLocks noChangeArrowheads="1"/>
            </p:cNvSpPr>
            <p:nvPr/>
          </p:nvSpPr>
          <p:spPr bwMode="auto">
            <a:xfrm>
              <a:off x="5367" y="3242"/>
              <a:ext cx="187"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NEF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 name="Rectangle 9">
              <a:extLst>
                <a:ext uri="{FF2B5EF4-FFF2-40B4-BE49-F238E27FC236}">
                  <a16:creationId xmlns:a16="http://schemas.microsoft.com/office/drawing/2014/main" id="{89A211F1-CB00-4B00-8612-DD7B75042A87}"/>
                </a:ext>
              </a:extLst>
            </p:cNvPr>
            <p:cNvSpPr>
              <a:spLocks noChangeArrowheads="1"/>
            </p:cNvSpPr>
            <p:nvPr/>
          </p:nvSpPr>
          <p:spPr bwMode="auto">
            <a:xfrm>
              <a:off x="5237" y="1843"/>
              <a:ext cx="387" cy="773"/>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Rectangle 10">
              <a:extLst>
                <a:ext uri="{FF2B5EF4-FFF2-40B4-BE49-F238E27FC236}">
                  <a16:creationId xmlns:a16="http://schemas.microsoft.com/office/drawing/2014/main" id="{AE4E3AC5-F92C-4A6A-8064-19D3C364F0CE}"/>
                </a:ext>
              </a:extLst>
            </p:cNvPr>
            <p:cNvSpPr>
              <a:spLocks noChangeArrowheads="1"/>
            </p:cNvSpPr>
            <p:nvPr/>
          </p:nvSpPr>
          <p:spPr bwMode="auto">
            <a:xfrm>
              <a:off x="5237" y="1843"/>
              <a:ext cx="387" cy="773"/>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Rectangle 11">
              <a:extLst>
                <a:ext uri="{FF2B5EF4-FFF2-40B4-BE49-F238E27FC236}">
                  <a16:creationId xmlns:a16="http://schemas.microsoft.com/office/drawing/2014/main" id="{9E9DF317-68D5-4678-A66D-9D4AEE1E370C}"/>
                </a:ext>
              </a:extLst>
            </p:cNvPr>
            <p:cNvSpPr>
              <a:spLocks noChangeArrowheads="1"/>
            </p:cNvSpPr>
            <p:nvPr/>
          </p:nvSpPr>
          <p:spPr bwMode="auto">
            <a:xfrm>
              <a:off x="5385" y="2226"/>
              <a:ext cx="187"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NEF</a:t>
              </a:r>
              <a:endParaRPr kumimoji="0" lang="en-US" altLang="en-US" sz="1100" b="1" i="0" u="none" strike="noStrike" cap="none" normalizeH="0" baseline="0" dirty="0">
                <a:ln>
                  <a:noFill/>
                </a:ln>
                <a:solidFill>
                  <a:schemeClr val="tx1"/>
                </a:solidFill>
                <a:effectLst/>
              </a:endParaRPr>
            </a:p>
          </p:txBody>
        </p:sp>
        <p:sp>
          <p:nvSpPr>
            <p:cNvPr id="12" name="Rectangle 12">
              <a:extLst>
                <a:ext uri="{FF2B5EF4-FFF2-40B4-BE49-F238E27FC236}">
                  <a16:creationId xmlns:a16="http://schemas.microsoft.com/office/drawing/2014/main" id="{F734EFAD-16E1-4DC7-9FC9-9335E091726E}"/>
                </a:ext>
              </a:extLst>
            </p:cNvPr>
            <p:cNvSpPr>
              <a:spLocks noChangeArrowheads="1"/>
            </p:cNvSpPr>
            <p:nvPr/>
          </p:nvSpPr>
          <p:spPr bwMode="auto">
            <a:xfrm>
              <a:off x="6494" y="1069"/>
              <a:ext cx="774" cy="2031"/>
            </a:xfrm>
            <a:prstGeom prst="rect">
              <a:avLst/>
            </a:prstGeom>
            <a:solidFill>
              <a:srgbClr val="B7DD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Rectangle 13">
              <a:extLst>
                <a:ext uri="{FF2B5EF4-FFF2-40B4-BE49-F238E27FC236}">
                  <a16:creationId xmlns:a16="http://schemas.microsoft.com/office/drawing/2014/main" id="{C12521BF-EAAF-4098-BAA0-FB5A6EA65911}"/>
                </a:ext>
              </a:extLst>
            </p:cNvPr>
            <p:cNvSpPr>
              <a:spLocks noChangeArrowheads="1"/>
            </p:cNvSpPr>
            <p:nvPr/>
          </p:nvSpPr>
          <p:spPr bwMode="auto">
            <a:xfrm>
              <a:off x="6494" y="1069"/>
              <a:ext cx="774" cy="2031"/>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Rectangle 14">
              <a:extLst>
                <a:ext uri="{FF2B5EF4-FFF2-40B4-BE49-F238E27FC236}">
                  <a16:creationId xmlns:a16="http://schemas.microsoft.com/office/drawing/2014/main" id="{6876D077-BC18-43A2-A3F5-3675E32EAC2C}"/>
                </a:ext>
              </a:extLst>
            </p:cNvPr>
            <p:cNvSpPr>
              <a:spLocks noChangeArrowheads="1"/>
            </p:cNvSpPr>
            <p:nvPr/>
          </p:nvSpPr>
          <p:spPr bwMode="auto">
            <a:xfrm>
              <a:off x="6694" y="1094"/>
              <a:ext cx="457"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Application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5" name="Rectangle 15">
              <a:extLst>
                <a:ext uri="{FF2B5EF4-FFF2-40B4-BE49-F238E27FC236}">
                  <a16:creationId xmlns:a16="http://schemas.microsoft.com/office/drawing/2014/main" id="{0AFCCB27-FA9C-4C3F-94C9-25BDF87E0754}"/>
                </a:ext>
              </a:extLst>
            </p:cNvPr>
            <p:cNvSpPr>
              <a:spLocks noChangeArrowheads="1"/>
            </p:cNvSpPr>
            <p:nvPr/>
          </p:nvSpPr>
          <p:spPr bwMode="auto">
            <a:xfrm>
              <a:off x="6613" y="1192"/>
              <a:ext cx="631"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Service Provider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 name="Rectangle 16">
              <a:extLst>
                <a:ext uri="{FF2B5EF4-FFF2-40B4-BE49-F238E27FC236}">
                  <a16:creationId xmlns:a16="http://schemas.microsoft.com/office/drawing/2014/main" id="{3D27DB19-6C48-4331-9A92-CC51CB560338}"/>
                </a:ext>
              </a:extLst>
            </p:cNvPr>
            <p:cNvSpPr>
              <a:spLocks noChangeArrowheads="1"/>
            </p:cNvSpPr>
            <p:nvPr/>
          </p:nvSpPr>
          <p:spPr bwMode="auto">
            <a:xfrm>
              <a:off x="3979" y="972"/>
              <a:ext cx="774" cy="3288"/>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Rectangle 17">
              <a:extLst>
                <a:ext uri="{FF2B5EF4-FFF2-40B4-BE49-F238E27FC236}">
                  <a16:creationId xmlns:a16="http://schemas.microsoft.com/office/drawing/2014/main" id="{8FA20106-8B60-448C-8AEE-8346DD7A6AB0}"/>
                </a:ext>
              </a:extLst>
            </p:cNvPr>
            <p:cNvSpPr>
              <a:spLocks noChangeArrowheads="1"/>
            </p:cNvSpPr>
            <p:nvPr/>
          </p:nvSpPr>
          <p:spPr bwMode="auto">
            <a:xfrm>
              <a:off x="3979" y="972"/>
              <a:ext cx="774" cy="3288"/>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 name="Rectangle 18">
              <a:extLst>
                <a:ext uri="{FF2B5EF4-FFF2-40B4-BE49-F238E27FC236}">
                  <a16:creationId xmlns:a16="http://schemas.microsoft.com/office/drawing/2014/main" id="{34C6D422-3920-4F58-949C-FB651D1EEDAB}"/>
                </a:ext>
              </a:extLst>
            </p:cNvPr>
            <p:cNvSpPr>
              <a:spLocks noChangeArrowheads="1"/>
            </p:cNvSpPr>
            <p:nvPr/>
          </p:nvSpPr>
          <p:spPr bwMode="auto">
            <a:xfrm>
              <a:off x="4322" y="4131"/>
              <a:ext cx="146"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UE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 name="Rectangle 19">
              <a:extLst>
                <a:ext uri="{FF2B5EF4-FFF2-40B4-BE49-F238E27FC236}">
                  <a16:creationId xmlns:a16="http://schemas.microsoft.com/office/drawing/2014/main" id="{6AFA07E4-073D-4998-A6C9-F85F40175993}"/>
                </a:ext>
              </a:extLst>
            </p:cNvPr>
            <p:cNvSpPr>
              <a:spLocks noChangeArrowheads="1"/>
            </p:cNvSpPr>
            <p:nvPr/>
          </p:nvSpPr>
          <p:spPr bwMode="auto">
            <a:xfrm>
              <a:off x="5914" y="1843"/>
              <a:ext cx="387" cy="1837"/>
            </a:xfrm>
            <a:prstGeom prst="rect">
              <a:avLst/>
            </a:prstGeom>
            <a:solidFill>
              <a:srgbClr val="E5B9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Rectangle 20">
              <a:extLst>
                <a:ext uri="{FF2B5EF4-FFF2-40B4-BE49-F238E27FC236}">
                  <a16:creationId xmlns:a16="http://schemas.microsoft.com/office/drawing/2014/main" id="{87F4E3DF-8267-4443-AE28-CCED26575B6A}"/>
                </a:ext>
              </a:extLst>
            </p:cNvPr>
            <p:cNvSpPr>
              <a:spLocks noChangeArrowheads="1"/>
            </p:cNvSpPr>
            <p:nvPr/>
          </p:nvSpPr>
          <p:spPr bwMode="auto">
            <a:xfrm>
              <a:off x="5914" y="1843"/>
              <a:ext cx="387" cy="1837"/>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 name="Rectangle 21">
              <a:extLst>
                <a:ext uri="{FF2B5EF4-FFF2-40B4-BE49-F238E27FC236}">
                  <a16:creationId xmlns:a16="http://schemas.microsoft.com/office/drawing/2014/main" id="{6715E91A-EDCA-4589-A9EC-F7D8ACB81D30}"/>
                </a:ext>
              </a:extLst>
            </p:cNvPr>
            <p:cNvSpPr>
              <a:spLocks noChangeArrowheads="1"/>
            </p:cNvSpPr>
            <p:nvPr/>
          </p:nvSpPr>
          <p:spPr bwMode="auto">
            <a:xfrm>
              <a:off x="6031" y="2610"/>
              <a:ext cx="19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Data </a:t>
              </a:r>
              <a:endParaRPr kumimoji="0" lang="en-US" altLang="en-US" sz="1100" b="1" i="0" u="none" strike="noStrike" cap="none" normalizeH="0" baseline="0" dirty="0">
                <a:ln>
                  <a:noFill/>
                </a:ln>
                <a:solidFill>
                  <a:schemeClr val="tx1"/>
                </a:solidFill>
                <a:effectLst/>
              </a:endParaRPr>
            </a:p>
          </p:txBody>
        </p:sp>
        <p:sp>
          <p:nvSpPr>
            <p:cNvPr id="22" name="Rectangle 22">
              <a:extLst>
                <a:ext uri="{FF2B5EF4-FFF2-40B4-BE49-F238E27FC236}">
                  <a16:creationId xmlns:a16="http://schemas.microsoft.com/office/drawing/2014/main" id="{83C9ADA1-4720-4ECC-89D6-24E4A1EE90E6}"/>
                </a:ext>
              </a:extLst>
            </p:cNvPr>
            <p:cNvSpPr>
              <a:spLocks noChangeArrowheads="1"/>
            </p:cNvSpPr>
            <p:nvPr/>
          </p:nvSpPr>
          <p:spPr bwMode="auto">
            <a:xfrm>
              <a:off x="5943" y="2710"/>
              <a:ext cx="390"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Collection </a:t>
              </a:r>
              <a:endParaRPr kumimoji="0" lang="en-US" altLang="en-US" sz="1100" b="1" i="0" u="none" strike="noStrike" cap="none" normalizeH="0" baseline="0" dirty="0">
                <a:ln>
                  <a:noFill/>
                </a:ln>
                <a:solidFill>
                  <a:schemeClr val="tx1"/>
                </a:solidFill>
                <a:effectLst/>
              </a:endParaRPr>
            </a:p>
          </p:txBody>
        </p:sp>
        <p:sp>
          <p:nvSpPr>
            <p:cNvPr id="23" name="Rectangle 23">
              <a:extLst>
                <a:ext uri="{FF2B5EF4-FFF2-40B4-BE49-F238E27FC236}">
                  <a16:creationId xmlns:a16="http://schemas.microsoft.com/office/drawing/2014/main" id="{23CCEA62-7A88-4AEB-A885-669731DC5B1E}"/>
                </a:ext>
              </a:extLst>
            </p:cNvPr>
            <p:cNvSpPr>
              <a:spLocks noChangeArrowheads="1"/>
            </p:cNvSpPr>
            <p:nvPr/>
          </p:nvSpPr>
          <p:spPr bwMode="auto">
            <a:xfrm>
              <a:off x="6066" y="2808"/>
              <a:ext cx="9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a:ln>
                    <a:noFill/>
                  </a:ln>
                  <a:solidFill>
                    <a:srgbClr val="000000"/>
                  </a:solidFill>
                  <a:effectLst/>
                  <a:latin typeface="Calibri" panose="020F0502020204030204" pitchFamily="34" charset="0"/>
                </a:rPr>
                <a:t>AF</a:t>
              </a:r>
              <a:endParaRPr kumimoji="0" lang="en-US" altLang="en-US" sz="1100" b="1" i="0" u="none" strike="noStrike" cap="none" normalizeH="0" baseline="0">
                <a:ln>
                  <a:noFill/>
                </a:ln>
                <a:solidFill>
                  <a:schemeClr val="tx1"/>
                </a:solidFill>
                <a:effectLst/>
              </a:endParaRPr>
            </a:p>
          </p:txBody>
        </p:sp>
        <p:sp>
          <p:nvSpPr>
            <p:cNvPr id="24" name="Rectangle 24">
              <a:extLst>
                <a:ext uri="{FF2B5EF4-FFF2-40B4-BE49-F238E27FC236}">
                  <a16:creationId xmlns:a16="http://schemas.microsoft.com/office/drawing/2014/main" id="{D7D77742-BABC-40FC-937C-EB74363F8744}"/>
                </a:ext>
              </a:extLst>
            </p:cNvPr>
            <p:cNvSpPr>
              <a:spLocks noChangeArrowheads="1"/>
            </p:cNvSpPr>
            <p:nvPr/>
          </p:nvSpPr>
          <p:spPr bwMode="auto">
            <a:xfrm>
              <a:off x="4076" y="2576"/>
              <a:ext cx="580" cy="387"/>
            </a:xfrm>
            <a:prstGeom prst="rect">
              <a:avLst/>
            </a:prstGeom>
            <a:solidFill>
              <a:srgbClr val="E5B9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Rectangle 25">
              <a:extLst>
                <a:ext uri="{FF2B5EF4-FFF2-40B4-BE49-F238E27FC236}">
                  <a16:creationId xmlns:a16="http://schemas.microsoft.com/office/drawing/2014/main" id="{86ADCE94-E5C7-4DD4-9EC7-BA2C476B4D87}"/>
                </a:ext>
              </a:extLst>
            </p:cNvPr>
            <p:cNvSpPr>
              <a:spLocks noChangeArrowheads="1"/>
            </p:cNvSpPr>
            <p:nvPr/>
          </p:nvSpPr>
          <p:spPr bwMode="auto">
            <a:xfrm>
              <a:off x="4076" y="2576"/>
              <a:ext cx="580" cy="387"/>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 name="Rectangle 26">
              <a:extLst>
                <a:ext uri="{FF2B5EF4-FFF2-40B4-BE49-F238E27FC236}">
                  <a16:creationId xmlns:a16="http://schemas.microsoft.com/office/drawing/2014/main" id="{A6EEE1B0-0734-4142-9656-D92B682561BA}"/>
                </a:ext>
              </a:extLst>
            </p:cNvPr>
            <p:cNvSpPr>
              <a:spLocks noChangeArrowheads="1"/>
            </p:cNvSpPr>
            <p:nvPr/>
          </p:nvSpPr>
          <p:spPr bwMode="auto">
            <a:xfrm>
              <a:off x="4268" y="2618"/>
              <a:ext cx="266"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Direct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 name="Rectangle 27">
              <a:extLst>
                <a:ext uri="{FF2B5EF4-FFF2-40B4-BE49-F238E27FC236}">
                  <a16:creationId xmlns:a16="http://schemas.microsoft.com/office/drawing/2014/main" id="{DEB62D22-D75A-422B-8937-04160932597D}"/>
                </a:ext>
              </a:extLst>
            </p:cNvPr>
            <p:cNvSpPr>
              <a:spLocks noChangeArrowheads="1"/>
            </p:cNvSpPr>
            <p:nvPr/>
          </p:nvSpPr>
          <p:spPr bwMode="auto">
            <a:xfrm>
              <a:off x="4114" y="2716"/>
              <a:ext cx="618"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Data Collection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 name="Rectangle 28">
              <a:extLst>
                <a:ext uri="{FF2B5EF4-FFF2-40B4-BE49-F238E27FC236}">
                  <a16:creationId xmlns:a16="http://schemas.microsoft.com/office/drawing/2014/main" id="{92D80232-E5A0-4C78-8DC0-16210C3ED379}"/>
                </a:ext>
              </a:extLst>
            </p:cNvPr>
            <p:cNvSpPr>
              <a:spLocks noChangeArrowheads="1"/>
            </p:cNvSpPr>
            <p:nvPr/>
          </p:nvSpPr>
          <p:spPr bwMode="auto">
            <a:xfrm>
              <a:off x="4272" y="2816"/>
              <a:ext cx="256"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Client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 name="Line 29">
              <a:extLst>
                <a:ext uri="{FF2B5EF4-FFF2-40B4-BE49-F238E27FC236}">
                  <a16:creationId xmlns:a16="http://schemas.microsoft.com/office/drawing/2014/main" id="{783162EB-5BCF-4EE6-9CBD-60C5242C8F64}"/>
                </a:ext>
              </a:extLst>
            </p:cNvPr>
            <p:cNvSpPr>
              <a:spLocks noChangeShapeType="1"/>
            </p:cNvSpPr>
            <p:nvPr/>
          </p:nvSpPr>
          <p:spPr bwMode="auto">
            <a:xfrm>
              <a:off x="4656" y="2761"/>
              <a:ext cx="1258"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 name="Rectangle 30">
              <a:extLst>
                <a:ext uri="{FF2B5EF4-FFF2-40B4-BE49-F238E27FC236}">
                  <a16:creationId xmlns:a16="http://schemas.microsoft.com/office/drawing/2014/main" id="{28A8BD0B-CD5E-46AD-AC52-3A5964DDE6BF}"/>
                </a:ext>
              </a:extLst>
            </p:cNvPr>
            <p:cNvSpPr>
              <a:spLocks noChangeArrowheads="1"/>
            </p:cNvSpPr>
            <p:nvPr/>
          </p:nvSpPr>
          <p:spPr bwMode="auto">
            <a:xfrm>
              <a:off x="5242" y="2712"/>
              <a:ext cx="86" cy="9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Rectangle 31">
              <a:extLst>
                <a:ext uri="{FF2B5EF4-FFF2-40B4-BE49-F238E27FC236}">
                  <a16:creationId xmlns:a16="http://schemas.microsoft.com/office/drawing/2014/main" id="{BBE92DE2-31B2-4E4F-A69B-2B30D4E875DE}"/>
                </a:ext>
              </a:extLst>
            </p:cNvPr>
            <p:cNvSpPr>
              <a:spLocks noChangeArrowheads="1"/>
            </p:cNvSpPr>
            <p:nvPr/>
          </p:nvSpPr>
          <p:spPr bwMode="auto">
            <a:xfrm>
              <a:off x="5244" y="2710"/>
              <a:ext cx="140"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4" name="Line 32">
              <a:extLst>
                <a:ext uri="{FF2B5EF4-FFF2-40B4-BE49-F238E27FC236}">
                  <a16:creationId xmlns:a16="http://schemas.microsoft.com/office/drawing/2014/main" id="{EAD5EDCC-5A3D-4DE5-B8C0-46665C6D7EA2}"/>
                </a:ext>
              </a:extLst>
            </p:cNvPr>
            <p:cNvSpPr>
              <a:spLocks noChangeShapeType="1"/>
            </p:cNvSpPr>
            <p:nvPr/>
          </p:nvSpPr>
          <p:spPr bwMode="auto">
            <a:xfrm>
              <a:off x="6301" y="1988"/>
              <a:ext cx="300"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 name="Rectangle 33">
              <a:extLst>
                <a:ext uri="{FF2B5EF4-FFF2-40B4-BE49-F238E27FC236}">
                  <a16:creationId xmlns:a16="http://schemas.microsoft.com/office/drawing/2014/main" id="{21D180EC-C035-4CB6-A603-652E072114D3}"/>
                </a:ext>
              </a:extLst>
            </p:cNvPr>
            <p:cNvSpPr>
              <a:spLocks noChangeArrowheads="1"/>
            </p:cNvSpPr>
            <p:nvPr/>
          </p:nvSpPr>
          <p:spPr bwMode="auto">
            <a:xfrm>
              <a:off x="6345" y="1941"/>
              <a:ext cx="104" cy="9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Rectangle 34">
              <a:extLst>
                <a:ext uri="{FF2B5EF4-FFF2-40B4-BE49-F238E27FC236}">
                  <a16:creationId xmlns:a16="http://schemas.microsoft.com/office/drawing/2014/main" id="{E456806C-ECEE-4CB1-9CB8-16ACA60BD935}"/>
                </a:ext>
              </a:extLst>
            </p:cNvPr>
            <p:cNvSpPr>
              <a:spLocks noChangeArrowheads="1"/>
            </p:cNvSpPr>
            <p:nvPr/>
          </p:nvSpPr>
          <p:spPr bwMode="auto">
            <a:xfrm>
              <a:off x="6347" y="1938"/>
              <a:ext cx="140"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7" name="Rectangle 35">
              <a:extLst>
                <a:ext uri="{FF2B5EF4-FFF2-40B4-BE49-F238E27FC236}">
                  <a16:creationId xmlns:a16="http://schemas.microsoft.com/office/drawing/2014/main" id="{8C72C7A1-7FD0-4465-BB6A-F53868117496}"/>
                </a:ext>
              </a:extLst>
            </p:cNvPr>
            <p:cNvSpPr>
              <a:spLocks noChangeArrowheads="1"/>
            </p:cNvSpPr>
            <p:nvPr/>
          </p:nvSpPr>
          <p:spPr bwMode="auto">
            <a:xfrm>
              <a:off x="6433" y="1938"/>
              <a:ext cx="19"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000000"/>
                  </a:solidFill>
                  <a:effectLst/>
                  <a:latin typeface="Calibri" panose="020F0502020204030204" pitchFamily="34" charset="0"/>
                </a:rPr>
                <a:t>′</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8" name="Rectangle 36">
              <a:extLst>
                <a:ext uri="{FF2B5EF4-FFF2-40B4-BE49-F238E27FC236}">
                  <a16:creationId xmlns:a16="http://schemas.microsoft.com/office/drawing/2014/main" id="{97880526-46CE-413A-94E7-5F4271D7D958}"/>
                </a:ext>
              </a:extLst>
            </p:cNvPr>
            <p:cNvSpPr>
              <a:spLocks noChangeArrowheads="1"/>
            </p:cNvSpPr>
            <p:nvPr/>
          </p:nvSpPr>
          <p:spPr bwMode="auto">
            <a:xfrm>
              <a:off x="5237" y="1359"/>
              <a:ext cx="387" cy="290"/>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Rectangle 37">
              <a:extLst>
                <a:ext uri="{FF2B5EF4-FFF2-40B4-BE49-F238E27FC236}">
                  <a16:creationId xmlns:a16="http://schemas.microsoft.com/office/drawing/2014/main" id="{9949F0A5-2AC2-413D-9820-25519291E74A}"/>
                </a:ext>
              </a:extLst>
            </p:cNvPr>
            <p:cNvSpPr>
              <a:spLocks noChangeArrowheads="1"/>
            </p:cNvSpPr>
            <p:nvPr/>
          </p:nvSpPr>
          <p:spPr bwMode="auto">
            <a:xfrm>
              <a:off x="5237" y="1359"/>
              <a:ext cx="387" cy="290"/>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0" name="Rectangle 38">
              <a:extLst>
                <a:ext uri="{FF2B5EF4-FFF2-40B4-BE49-F238E27FC236}">
                  <a16:creationId xmlns:a16="http://schemas.microsoft.com/office/drawing/2014/main" id="{1CFE1359-B7E3-49C8-9BA6-AEF686DD14DE}"/>
                </a:ext>
              </a:extLst>
            </p:cNvPr>
            <p:cNvSpPr>
              <a:spLocks noChangeArrowheads="1"/>
            </p:cNvSpPr>
            <p:nvPr/>
          </p:nvSpPr>
          <p:spPr bwMode="auto">
            <a:xfrm>
              <a:off x="5364" y="1451"/>
              <a:ext cx="14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NRF</a:t>
              </a:r>
              <a:endParaRPr kumimoji="0" lang="en-US" altLang="en-US" sz="1100" b="1" i="0" u="none" strike="noStrike" cap="none" normalizeH="0" baseline="0" dirty="0">
                <a:ln>
                  <a:noFill/>
                </a:ln>
                <a:solidFill>
                  <a:schemeClr val="tx1"/>
                </a:solidFill>
                <a:effectLst/>
              </a:endParaRPr>
            </a:p>
          </p:txBody>
        </p:sp>
        <p:sp>
          <p:nvSpPr>
            <p:cNvPr id="71" name="Freeform 39">
              <a:extLst>
                <a:ext uri="{FF2B5EF4-FFF2-40B4-BE49-F238E27FC236}">
                  <a16:creationId xmlns:a16="http://schemas.microsoft.com/office/drawing/2014/main" id="{932B0A11-F528-489B-98B8-68955FAFC785}"/>
                </a:ext>
              </a:extLst>
            </p:cNvPr>
            <p:cNvSpPr>
              <a:spLocks/>
            </p:cNvSpPr>
            <p:nvPr/>
          </p:nvSpPr>
          <p:spPr bwMode="auto">
            <a:xfrm>
              <a:off x="5430" y="1649"/>
              <a:ext cx="484" cy="484"/>
            </a:xfrm>
            <a:custGeom>
              <a:avLst/>
              <a:gdLst>
                <a:gd name="T0" fmla="*/ 484 w 484"/>
                <a:gd name="T1" fmla="*/ 484 h 484"/>
                <a:gd name="T2" fmla="*/ 0 w 484"/>
                <a:gd name="T3" fmla="*/ 484 h 484"/>
                <a:gd name="T4" fmla="*/ 0 w 484"/>
                <a:gd name="T5" fmla="*/ 0 h 484"/>
              </a:gdLst>
              <a:ahLst/>
              <a:cxnLst>
                <a:cxn ang="0">
                  <a:pos x="T0" y="T1"/>
                </a:cxn>
                <a:cxn ang="0">
                  <a:pos x="T2" y="T3"/>
                </a:cxn>
                <a:cxn ang="0">
                  <a:pos x="T4" y="T5"/>
                </a:cxn>
              </a:cxnLst>
              <a:rect l="0" t="0" r="r" b="b"/>
              <a:pathLst>
                <a:path w="484" h="484">
                  <a:moveTo>
                    <a:pt x="484" y="484"/>
                  </a:moveTo>
                  <a:lnTo>
                    <a:pt x="0" y="484"/>
                  </a:lnTo>
                  <a:lnTo>
                    <a:pt x="0" y="0"/>
                  </a:lnTo>
                </a:path>
              </a:pathLst>
            </a:custGeom>
            <a:noFill/>
            <a:ln w="190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2" name="Line 40">
              <a:extLst>
                <a:ext uri="{FF2B5EF4-FFF2-40B4-BE49-F238E27FC236}">
                  <a16:creationId xmlns:a16="http://schemas.microsoft.com/office/drawing/2014/main" id="{A096D198-E40C-4F98-B07F-C8653BC370C8}"/>
                </a:ext>
              </a:extLst>
            </p:cNvPr>
            <p:cNvSpPr>
              <a:spLocks noChangeShapeType="1"/>
            </p:cNvSpPr>
            <p:nvPr/>
          </p:nvSpPr>
          <p:spPr bwMode="auto">
            <a:xfrm>
              <a:off x="4656" y="1214"/>
              <a:ext cx="1838"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3" name="Rectangle 41">
              <a:extLst>
                <a:ext uri="{FF2B5EF4-FFF2-40B4-BE49-F238E27FC236}">
                  <a16:creationId xmlns:a16="http://schemas.microsoft.com/office/drawing/2014/main" id="{D0C8EA1B-BBE3-4E77-B276-3B122BD6F12D}"/>
                </a:ext>
              </a:extLst>
            </p:cNvPr>
            <p:cNvSpPr>
              <a:spLocks noChangeArrowheads="1"/>
            </p:cNvSpPr>
            <p:nvPr/>
          </p:nvSpPr>
          <p:spPr bwMode="auto">
            <a:xfrm>
              <a:off x="5532" y="1165"/>
              <a:ext cx="86" cy="9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Rectangle 42">
              <a:extLst>
                <a:ext uri="{FF2B5EF4-FFF2-40B4-BE49-F238E27FC236}">
                  <a16:creationId xmlns:a16="http://schemas.microsoft.com/office/drawing/2014/main" id="{A7A1A1A4-2EF1-4DF3-BF1D-C62B4B6151E6}"/>
                </a:ext>
              </a:extLst>
            </p:cNvPr>
            <p:cNvSpPr>
              <a:spLocks noChangeArrowheads="1"/>
            </p:cNvSpPr>
            <p:nvPr/>
          </p:nvSpPr>
          <p:spPr bwMode="auto">
            <a:xfrm>
              <a:off x="5534" y="1161"/>
              <a:ext cx="140"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5" name="Rectangle 43">
              <a:extLst>
                <a:ext uri="{FF2B5EF4-FFF2-40B4-BE49-F238E27FC236}">
                  <a16:creationId xmlns:a16="http://schemas.microsoft.com/office/drawing/2014/main" id="{D8C9EA42-BBCD-47E7-A0E0-3CBC1881A545}"/>
                </a:ext>
              </a:extLst>
            </p:cNvPr>
            <p:cNvSpPr>
              <a:spLocks noChangeArrowheads="1"/>
            </p:cNvSpPr>
            <p:nvPr/>
          </p:nvSpPr>
          <p:spPr bwMode="auto">
            <a:xfrm>
              <a:off x="4076" y="1069"/>
              <a:ext cx="580" cy="290"/>
            </a:xfrm>
            <a:prstGeom prst="rect">
              <a:avLst/>
            </a:prstGeom>
            <a:solidFill>
              <a:srgbClr val="B7DD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Rectangle 44">
              <a:extLst>
                <a:ext uri="{FF2B5EF4-FFF2-40B4-BE49-F238E27FC236}">
                  <a16:creationId xmlns:a16="http://schemas.microsoft.com/office/drawing/2014/main" id="{06EA4AD1-F7DD-4177-8FCF-92F5C752AC38}"/>
                </a:ext>
              </a:extLst>
            </p:cNvPr>
            <p:cNvSpPr>
              <a:spLocks noChangeArrowheads="1"/>
            </p:cNvSpPr>
            <p:nvPr/>
          </p:nvSpPr>
          <p:spPr bwMode="auto">
            <a:xfrm>
              <a:off x="4076" y="1069"/>
              <a:ext cx="580" cy="290"/>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7" name="Rectangle 45">
              <a:extLst>
                <a:ext uri="{FF2B5EF4-FFF2-40B4-BE49-F238E27FC236}">
                  <a16:creationId xmlns:a16="http://schemas.microsoft.com/office/drawing/2014/main" id="{76A14F1D-E45F-4664-B618-4A3958B50A53}"/>
                </a:ext>
              </a:extLst>
            </p:cNvPr>
            <p:cNvSpPr>
              <a:spLocks noChangeArrowheads="1"/>
            </p:cNvSpPr>
            <p:nvPr/>
          </p:nvSpPr>
          <p:spPr bwMode="auto">
            <a:xfrm>
              <a:off x="4124" y="1161"/>
              <a:ext cx="576"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UE Application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8" name="Line 46">
              <a:extLst>
                <a:ext uri="{FF2B5EF4-FFF2-40B4-BE49-F238E27FC236}">
                  <a16:creationId xmlns:a16="http://schemas.microsoft.com/office/drawing/2014/main" id="{67F3E13D-FA00-4DD4-87F1-CECA66ABFA92}"/>
                </a:ext>
              </a:extLst>
            </p:cNvPr>
            <p:cNvSpPr>
              <a:spLocks noChangeShapeType="1"/>
            </p:cNvSpPr>
            <p:nvPr/>
          </p:nvSpPr>
          <p:spPr bwMode="auto">
            <a:xfrm>
              <a:off x="4366" y="1359"/>
              <a:ext cx="0" cy="1217"/>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0" name="Rectangle 47">
              <a:extLst>
                <a:ext uri="{FF2B5EF4-FFF2-40B4-BE49-F238E27FC236}">
                  <a16:creationId xmlns:a16="http://schemas.microsoft.com/office/drawing/2014/main" id="{CD92242E-ED0F-4FD3-96D5-CA72F9AB92A8}"/>
                </a:ext>
              </a:extLst>
            </p:cNvPr>
            <p:cNvSpPr>
              <a:spLocks noChangeArrowheads="1"/>
            </p:cNvSpPr>
            <p:nvPr/>
          </p:nvSpPr>
          <p:spPr bwMode="auto">
            <a:xfrm>
              <a:off x="4323" y="1918"/>
              <a:ext cx="86" cy="99"/>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Rectangle 48">
              <a:extLst>
                <a:ext uri="{FF2B5EF4-FFF2-40B4-BE49-F238E27FC236}">
                  <a16:creationId xmlns:a16="http://schemas.microsoft.com/office/drawing/2014/main" id="{FA51681B-4DBB-47EB-BC9D-CE388D4D4E8D}"/>
                </a:ext>
              </a:extLst>
            </p:cNvPr>
            <p:cNvSpPr>
              <a:spLocks noChangeArrowheads="1"/>
            </p:cNvSpPr>
            <p:nvPr/>
          </p:nvSpPr>
          <p:spPr bwMode="auto">
            <a:xfrm>
              <a:off x="4325" y="1916"/>
              <a:ext cx="140"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R7</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2" name="Rectangle 49">
              <a:extLst>
                <a:ext uri="{FF2B5EF4-FFF2-40B4-BE49-F238E27FC236}">
                  <a16:creationId xmlns:a16="http://schemas.microsoft.com/office/drawing/2014/main" id="{CA141F2E-0E1A-4EB4-9FFD-22940B03C976}"/>
                </a:ext>
              </a:extLst>
            </p:cNvPr>
            <p:cNvSpPr>
              <a:spLocks noChangeArrowheads="1"/>
            </p:cNvSpPr>
            <p:nvPr/>
          </p:nvSpPr>
          <p:spPr bwMode="auto">
            <a:xfrm>
              <a:off x="5237" y="3874"/>
              <a:ext cx="387" cy="290"/>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Rectangle 50">
              <a:extLst>
                <a:ext uri="{FF2B5EF4-FFF2-40B4-BE49-F238E27FC236}">
                  <a16:creationId xmlns:a16="http://schemas.microsoft.com/office/drawing/2014/main" id="{7CDA99E8-2210-4F48-9289-D3838E0456D0}"/>
                </a:ext>
              </a:extLst>
            </p:cNvPr>
            <p:cNvSpPr>
              <a:spLocks noChangeArrowheads="1"/>
            </p:cNvSpPr>
            <p:nvPr/>
          </p:nvSpPr>
          <p:spPr bwMode="auto">
            <a:xfrm>
              <a:off x="5237" y="3874"/>
              <a:ext cx="387" cy="290"/>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9" name="Rectangle 51">
              <a:extLst>
                <a:ext uri="{FF2B5EF4-FFF2-40B4-BE49-F238E27FC236}">
                  <a16:creationId xmlns:a16="http://schemas.microsoft.com/office/drawing/2014/main" id="{A141E934-996E-4301-BF11-64CE2E2E7768}"/>
                </a:ext>
              </a:extLst>
            </p:cNvPr>
            <p:cNvSpPr>
              <a:spLocks noChangeArrowheads="1"/>
            </p:cNvSpPr>
            <p:nvPr/>
          </p:nvSpPr>
          <p:spPr bwMode="auto">
            <a:xfrm>
              <a:off x="5301" y="3967"/>
              <a:ext cx="331"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NWDAF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0" name="Freeform 52">
              <a:extLst>
                <a:ext uri="{FF2B5EF4-FFF2-40B4-BE49-F238E27FC236}">
                  <a16:creationId xmlns:a16="http://schemas.microsoft.com/office/drawing/2014/main" id="{BA297317-1102-4E6B-BABF-B7593A1AFAF2}"/>
                </a:ext>
              </a:extLst>
            </p:cNvPr>
            <p:cNvSpPr>
              <a:spLocks/>
            </p:cNvSpPr>
            <p:nvPr/>
          </p:nvSpPr>
          <p:spPr bwMode="auto">
            <a:xfrm>
              <a:off x="5430" y="3390"/>
              <a:ext cx="484" cy="484"/>
            </a:xfrm>
            <a:custGeom>
              <a:avLst/>
              <a:gdLst>
                <a:gd name="T0" fmla="*/ 484 w 484"/>
                <a:gd name="T1" fmla="*/ 0 h 484"/>
                <a:gd name="T2" fmla="*/ 0 w 484"/>
                <a:gd name="T3" fmla="*/ 0 h 484"/>
                <a:gd name="T4" fmla="*/ 0 w 484"/>
                <a:gd name="T5" fmla="*/ 484 h 484"/>
              </a:gdLst>
              <a:ahLst/>
              <a:cxnLst>
                <a:cxn ang="0">
                  <a:pos x="T0" y="T1"/>
                </a:cxn>
                <a:cxn ang="0">
                  <a:pos x="T2" y="T3"/>
                </a:cxn>
                <a:cxn ang="0">
                  <a:pos x="T4" y="T5"/>
                </a:cxn>
              </a:cxnLst>
              <a:rect l="0" t="0" r="r" b="b"/>
              <a:pathLst>
                <a:path w="484" h="484">
                  <a:moveTo>
                    <a:pt x="484" y="0"/>
                  </a:moveTo>
                  <a:lnTo>
                    <a:pt x="0" y="0"/>
                  </a:lnTo>
                  <a:lnTo>
                    <a:pt x="0" y="484"/>
                  </a:lnTo>
                </a:path>
              </a:pathLst>
            </a:cu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1" name="Rectangle 53">
              <a:extLst>
                <a:ext uri="{FF2B5EF4-FFF2-40B4-BE49-F238E27FC236}">
                  <a16:creationId xmlns:a16="http://schemas.microsoft.com/office/drawing/2014/main" id="{EE69E67C-2349-40A4-BD2F-A3D1EC807882}"/>
                </a:ext>
              </a:extLst>
            </p:cNvPr>
            <p:cNvSpPr>
              <a:spLocks noChangeArrowheads="1"/>
            </p:cNvSpPr>
            <p:nvPr/>
          </p:nvSpPr>
          <p:spPr bwMode="auto">
            <a:xfrm>
              <a:off x="5774" y="3341"/>
              <a:ext cx="86" cy="9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Rectangle 54">
              <a:extLst>
                <a:ext uri="{FF2B5EF4-FFF2-40B4-BE49-F238E27FC236}">
                  <a16:creationId xmlns:a16="http://schemas.microsoft.com/office/drawing/2014/main" id="{D7E5E65B-63AF-41FA-818E-74309A46DD9C}"/>
                </a:ext>
              </a:extLst>
            </p:cNvPr>
            <p:cNvSpPr>
              <a:spLocks noChangeArrowheads="1"/>
            </p:cNvSpPr>
            <p:nvPr/>
          </p:nvSpPr>
          <p:spPr bwMode="auto">
            <a:xfrm>
              <a:off x="5776" y="3337"/>
              <a:ext cx="140"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3" name="Rectangle 55">
              <a:extLst>
                <a:ext uri="{FF2B5EF4-FFF2-40B4-BE49-F238E27FC236}">
                  <a16:creationId xmlns:a16="http://schemas.microsoft.com/office/drawing/2014/main" id="{89EA970E-C8D8-45D1-844B-5A88FD1C3E78}"/>
                </a:ext>
              </a:extLst>
            </p:cNvPr>
            <p:cNvSpPr>
              <a:spLocks noChangeArrowheads="1"/>
            </p:cNvSpPr>
            <p:nvPr/>
          </p:nvSpPr>
          <p:spPr bwMode="auto">
            <a:xfrm>
              <a:off x="6687" y="3390"/>
              <a:ext cx="387" cy="290"/>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 name="Rectangle 56">
              <a:extLst>
                <a:ext uri="{FF2B5EF4-FFF2-40B4-BE49-F238E27FC236}">
                  <a16:creationId xmlns:a16="http://schemas.microsoft.com/office/drawing/2014/main" id="{895B37B4-1C45-4601-B938-7A4C9EAEEB59}"/>
                </a:ext>
              </a:extLst>
            </p:cNvPr>
            <p:cNvSpPr>
              <a:spLocks noChangeArrowheads="1"/>
            </p:cNvSpPr>
            <p:nvPr/>
          </p:nvSpPr>
          <p:spPr bwMode="auto">
            <a:xfrm>
              <a:off x="6687" y="3390"/>
              <a:ext cx="387" cy="290"/>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5" name="Rectangle 57">
              <a:extLst>
                <a:ext uri="{FF2B5EF4-FFF2-40B4-BE49-F238E27FC236}">
                  <a16:creationId xmlns:a16="http://schemas.microsoft.com/office/drawing/2014/main" id="{8AE7C021-4029-423B-8E62-9C49973E1A6A}"/>
                </a:ext>
              </a:extLst>
            </p:cNvPr>
            <p:cNvSpPr>
              <a:spLocks noChangeArrowheads="1"/>
            </p:cNvSpPr>
            <p:nvPr/>
          </p:nvSpPr>
          <p:spPr bwMode="auto">
            <a:xfrm>
              <a:off x="6840" y="3482"/>
              <a:ext cx="140"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AS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6" name="Line 58">
              <a:extLst>
                <a:ext uri="{FF2B5EF4-FFF2-40B4-BE49-F238E27FC236}">
                  <a16:creationId xmlns:a16="http://schemas.microsoft.com/office/drawing/2014/main" id="{25B2DD47-59EB-4130-B24A-F5E326255902}"/>
                </a:ext>
              </a:extLst>
            </p:cNvPr>
            <p:cNvSpPr>
              <a:spLocks noChangeShapeType="1"/>
            </p:cNvSpPr>
            <p:nvPr/>
          </p:nvSpPr>
          <p:spPr bwMode="auto">
            <a:xfrm flipH="1">
              <a:off x="6301" y="3535"/>
              <a:ext cx="386"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7" name="Rectangle 59">
              <a:extLst>
                <a:ext uri="{FF2B5EF4-FFF2-40B4-BE49-F238E27FC236}">
                  <a16:creationId xmlns:a16="http://schemas.microsoft.com/office/drawing/2014/main" id="{D2000A65-6025-4F35-B939-DF7E473C3CBF}"/>
                </a:ext>
              </a:extLst>
            </p:cNvPr>
            <p:cNvSpPr>
              <a:spLocks noChangeArrowheads="1"/>
            </p:cNvSpPr>
            <p:nvPr/>
          </p:nvSpPr>
          <p:spPr bwMode="auto">
            <a:xfrm>
              <a:off x="6442" y="3486"/>
              <a:ext cx="104" cy="9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 name="Rectangle 60">
              <a:extLst>
                <a:ext uri="{FF2B5EF4-FFF2-40B4-BE49-F238E27FC236}">
                  <a16:creationId xmlns:a16="http://schemas.microsoft.com/office/drawing/2014/main" id="{DE234A62-C985-4584-8C5B-83B94A4FEB84}"/>
                </a:ext>
              </a:extLst>
            </p:cNvPr>
            <p:cNvSpPr>
              <a:spLocks noChangeArrowheads="1"/>
            </p:cNvSpPr>
            <p:nvPr/>
          </p:nvSpPr>
          <p:spPr bwMode="auto">
            <a:xfrm>
              <a:off x="6444" y="3482"/>
              <a:ext cx="139"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9" name="Rectangle 61">
              <a:extLst>
                <a:ext uri="{FF2B5EF4-FFF2-40B4-BE49-F238E27FC236}">
                  <a16:creationId xmlns:a16="http://schemas.microsoft.com/office/drawing/2014/main" id="{BEBDF610-80C9-4409-8BC9-FA71E313631B}"/>
                </a:ext>
              </a:extLst>
            </p:cNvPr>
            <p:cNvSpPr>
              <a:spLocks noChangeArrowheads="1"/>
            </p:cNvSpPr>
            <p:nvPr/>
          </p:nvSpPr>
          <p:spPr bwMode="auto">
            <a:xfrm>
              <a:off x="6530" y="3482"/>
              <a:ext cx="19"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000000"/>
                  </a:solidFill>
                  <a:effectLst/>
                  <a:latin typeface="Calibri" panose="020F0502020204030204" pitchFamily="34" charset="0"/>
                </a:rPr>
                <a:t>′</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70" name="Rectangle 62">
              <a:extLst>
                <a:ext uri="{FF2B5EF4-FFF2-40B4-BE49-F238E27FC236}">
                  <a16:creationId xmlns:a16="http://schemas.microsoft.com/office/drawing/2014/main" id="{AE3B6F39-40B8-486A-8089-99FD7AF9D5CC}"/>
                </a:ext>
              </a:extLst>
            </p:cNvPr>
            <p:cNvSpPr>
              <a:spLocks noChangeArrowheads="1"/>
            </p:cNvSpPr>
            <p:nvPr/>
          </p:nvSpPr>
          <p:spPr bwMode="auto">
            <a:xfrm>
              <a:off x="6548" y="3482"/>
              <a:ext cx="92"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1" name="Rectangle 63">
              <a:extLst>
                <a:ext uri="{FF2B5EF4-FFF2-40B4-BE49-F238E27FC236}">
                  <a16:creationId xmlns:a16="http://schemas.microsoft.com/office/drawing/2014/main" id="{7E2E8982-83B7-4AE2-BB1C-8247B37FFD73}"/>
                </a:ext>
              </a:extLst>
            </p:cNvPr>
            <p:cNvSpPr>
              <a:spLocks noChangeArrowheads="1"/>
            </p:cNvSpPr>
            <p:nvPr/>
          </p:nvSpPr>
          <p:spPr bwMode="auto">
            <a:xfrm>
              <a:off x="6591" y="2230"/>
              <a:ext cx="580" cy="386"/>
            </a:xfrm>
            <a:prstGeom prst="rect">
              <a:avLst/>
            </a:prstGeom>
            <a:solidFill>
              <a:srgbClr val="E5B9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 name="Rectangle 64">
              <a:extLst>
                <a:ext uri="{FF2B5EF4-FFF2-40B4-BE49-F238E27FC236}">
                  <a16:creationId xmlns:a16="http://schemas.microsoft.com/office/drawing/2014/main" id="{C5707323-2583-4853-B856-323B37787743}"/>
                </a:ext>
              </a:extLst>
            </p:cNvPr>
            <p:cNvSpPr>
              <a:spLocks noChangeArrowheads="1"/>
            </p:cNvSpPr>
            <p:nvPr/>
          </p:nvSpPr>
          <p:spPr bwMode="auto">
            <a:xfrm>
              <a:off x="6591" y="2230"/>
              <a:ext cx="580" cy="386"/>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3" name="Rectangle 65">
              <a:extLst>
                <a:ext uri="{FF2B5EF4-FFF2-40B4-BE49-F238E27FC236}">
                  <a16:creationId xmlns:a16="http://schemas.microsoft.com/office/drawing/2014/main" id="{E3D8F4A4-FA49-493A-BFAC-8A9C5E2C2E7A}"/>
                </a:ext>
              </a:extLst>
            </p:cNvPr>
            <p:cNvSpPr>
              <a:spLocks noChangeArrowheads="1"/>
            </p:cNvSpPr>
            <p:nvPr/>
          </p:nvSpPr>
          <p:spPr bwMode="auto">
            <a:xfrm>
              <a:off x="6754" y="2273"/>
              <a:ext cx="328"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Indirect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4" name="Rectangle 66">
              <a:extLst>
                <a:ext uri="{FF2B5EF4-FFF2-40B4-BE49-F238E27FC236}">
                  <a16:creationId xmlns:a16="http://schemas.microsoft.com/office/drawing/2014/main" id="{394E404D-7F7B-4A5A-AF6F-66C4BC9EE0E8}"/>
                </a:ext>
              </a:extLst>
            </p:cNvPr>
            <p:cNvSpPr>
              <a:spLocks noChangeArrowheads="1"/>
            </p:cNvSpPr>
            <p:nvPr/>
          </p:nvSpPr>
          <p:spPr bwMode="auto">
            <a:xfrm>
              <a:off x="6629" y="2370"/>
              <a:ext cx="617"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Data Collection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5" name="Rectangle 67">
              <a:extLst>
                <a:ext uri="{FF2B5EF4-FFF2-40B4-BE49-F238E27FC236}">
                  <a16:creationId xmlns:a16="http://schemas.microsoft.com/office/drawing/2014/main" id="{EA066FA3-F634-4D0E-B54E-C02D4918789C}"/>
                </a:ext>
              </a:extLst>
            </p:cNvPr>
            <p:cNvSpPr>
              <a:spLocks noChangeArrowheads="1"/>
            </p:cNvSpPr>
            <p:nvPr/>
          </p:nvSpPr>
          <p:spPr bwMode="auto">
            <a:xfrm>
              <a:off x="6786" y="2468"/>
              <a:ext cx="256"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Client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6" name="Line 68">
              <a:extLst>
                <a:ext uri="{FF2B5EF4-FFF2-40B4-BE49-F238E27FC236}">
                  <a16:creationId xmlns:a16="http://schemas.microsoft.com/office/drawing/2014/main" id="{DE62ADD1-730C-44C2-A02F-9C32CA8CD01F}"/>
                </a:ext>
              </a:extLst>
            </p:cNvPr>
            <p:cNvSpPr>
              <a:spLocks noChangeShapeType="1"/>
            </p:cNvSpPr>
            <p:nvPr/>
          </p:nvSpPr>
          <p:spPr bwMode="auto">
            <a:xfrm>
              <a:off x="6301" y="2858"/>
              <a:ext cx="300"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7" name="Rectangle 69">
              <a:extLst>
                <a:ext uri="{FF2B5EF4-FFF2-40B4-BE49-F238E27FC236}">
                  <a16:creationId xmlns:a16="http://schemas.microsoft.com/office/drawing/2014/main" id="{20EF28EF-D4C0-420B-83B3-9B78E1B7ECEC}"/>
                </a:ext>
              </a:extLst>
            </p:cNvPr>
            <p:cNvSpPr>
              <a:spLocks noChangeArrowheads="1"/>
            </p:cNvSpPr>
            <p:nvPr/>
          </p:nvSpPr>
          <p:spPr bwMode="auto">
            <a:xfrm>
              <a:off x="6345" y="2811"/>
              <a:ext cx="104" cy="9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 name="Rectangle 70">
              <a:extLst>
                <a:ext uri="{FF2B5EF4-FFF2-40B4-BE49-F238E27FC236}">
                  <a16:creationId xmlns:a16="http://schemas.microsoft.com/office/drawing/2014/main" id="{E617F546-16A9-4DD6-8002-480639AD8E08}"/>
                </a:ext>
              </a:extLst>
            </p:cNvPr>
            <p:cNvSpPr>
              <a:spLocks noChangeArrowheads="1"/>
            </p:cNvSpPr>
            <p:nvPr/>
          </p:nvSpPr>
          <p:spPr bwMode="auto">
            <a:xfrm>
              <a:off x="6347" y="2807"/>
              <a:ext cx="140"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9" name="Rectangle 71">
              <a:extLst>
                <a:ext uri="{FF2B5EF4-FFF2-40B4-BE49-F238E27FC236}">
                  <a16:creationId xmlns:a16="http://schemas.microsoft.com/office/drawing/2014/main" id="{888C2A3C-4EF3-4EE0-9C40-43FA8D41DB43}"/>
                </a:ext>
              </a:extLst>
            </p:cNvPr>
            <p:cNvSpPr>
              <a:spLocks noChangeArrowheads="1"/>
            </p:cNvSpPr>
            <p:nvPr/>
          </p:nvSpPr>
          <p:spPr bwMode="auto">
            <a:xfrm>
              <a:off x="6433" y="2807"/>
              <a:ext cx="19"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000000"/>
                  </a:solidFill>
                  <a:effectLst/>
                  <a:latin typeface="Calibri" panose="020F0502020204030204" pitchFamily="34" charset="0"/>
                </a:rPr>
                <a:t>′</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80" name="Line 72">
              <a:extLst>
                <a:ext uri="{FF2B5EF4-FFF2-40B4-BE49-F238E27FC236}">
                  <a16:creationId xmlns:a16="http://schemas.microsoft.com/office/drawing/2014/main" id="{F5DEEA1A-6490-4D3E-BA50-BD6EB807163C}"/>
                </a:ext>
              </a:extLst>
            </p:cNvPr>
            <p:cNvSpPr>
              <a:spLocks noChangeShapeType="1"/>
            </p:cNvSpPr>
            <p:nvPr/>
          </p:nvSpPr>
          <p:spPr bwMode="auto">
            <a:xfrm>
              <a:off x="6301" y="2423"/>
              <a:ext cx="290"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1" name="Rectangle 73">
              <a:extLst>
                <a:ext uri="{FF2B5EF4-FFF2-40B4-BE49-F238E27FC236}">
                  <a16:creationId xmlns:a16="http://schemas.microsoft.com/office/drawing/2014/main" id="{BAB00A18-6D05-46EB-A5FC-505D59EF64C4}"/>
                </a:ext>
              </a:extLst>
            </p:cNvPr>
            <p:cNvSpPr>
              <a:spLocks noChangeArrowheads="1"/>
            </p:cNvSpPr>
            <p:nvPr/>
          </p:nvSpPr>
          <p:spPr bwMode="auto">
            <a:xfrm>
              <a:off x="6345" y="2374"/>
              <a:ext cx="104" cy="9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 name="Rectangle 74">
              <a:extLst>
                <a:ext uri="{FF2B5EF4-FFF2-40B4-BE49-F238E27FC236}">
                  <a16:creationId xmlns:a16="http://schemas.microsoft.com/office/drawing/2014/main" id="{20A56A18-38B6-477C-9506-A125B0D8F7B0}"/>
                </a:ext>
              </a:extLst>
            </p:cNvPr>
            <p:cNvSpPr>
              <a:spLocks noChangeArrowheads="1"/>
            </p:cNvSpPr>
            <p:nvPr/>
          </p:nvSpPr>
          <p:spPr bwMode="auto">
            <a:xfrm>
              <a:off x="6347" y="2370"/>
              <a:ext cx="140"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3" name="Rectangle 75">
              <a:extLst>
                <a:ext uri="{FF2B5EF4-FFF2-40B4-BE49-F238E27FC236}">
                  <a16:creationId xmlns:a16="http://schemas.microsoft.com/office/drawing/2014/main" id="{D853CCC8-37A8-4A81-8AC4-FDF4AFA45608}"/>
                </a:ext>
              </a:extLst>
            </p:cNvPr>
            <p:cNvSpPr>
              <a:spLocks noChangeArrowheads="1"/>
            </p:cNvSpPr>
            <p:nvPr/>
          </p:nvSpPr>
          <p:spPr bwMode="auto">
            <a:xfrm>
              <a:off x="6433" y="2370"/>
              <a:ext cx="19"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000000"/>
                  </a:solidFill>
                  <a:effectLst/>
                  <a:latin typeface="Calibri" panose="020F0502020204030204" pitchFamily="34" charset="0"/>
                </a:rPr>
                <a:t>′</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84" name="Freeform 76">
              <a:extLst>
                <a:ext uri="{FF2B5EF4-FFF2-40B4-BE49-F238E27FC236}">
                  <a16:creationId xmlns:a16="http://schemas.microsoft.com/office/drawing/2014/main" id="{48B17E04-CC51-4BA6-A5A7-FA2EFF8BF563}"/>
                </a:ext>
              </a:extLst>
            </p:cNvPr>
            <p:cNvSpPr>
              <a:spLocks noEditPoints="1"/>
            </p:cNvSpPr>
            <p:nvPr/>
          </p:nvSpPr>
          <p:spPr bwMode="auto">
            <a:xfrm>
              <a:off x="5137" y="970"/>
              <a:ext cx="586" cy="3293"/>
            </a:xfrm>
            <a:custGeom>
              <a:avLst/>
              <a:gdLst>
                <a:gd name="T0" fmla="*/ 24 w 2745"/>
                <a:gd name="T1" fmla="*/ 324 h 15445"/>
                <a:gd name="T2" fmla="*/ 24 w 2745"/>
                <a:gd name="T3" fmla="*/ 900 h 15445"/>
                <a:gd name="T4" fmla="*/ 24 w 2745"/>
                <a:gd name="T5" fmla="*/ 1476 h 15445"/>
                <a:gd name="T6" fmla="*/ 24 w 2745"/>
                <a:gd name="T7" fmla="*/ 2052 h 15445"/>
                <a:gd name="T8" fmla="*/ 24 w 2745"/>
                <a:gd name="T9" fmla="*/ 2628 h 15445"/>
                <a:gd name="T10" fmla="*/ 24 w 2745"/>
                <a:gd name="T11" fmla="*/ 3204 h 15445"/>
                <a:gd name="T12" fmla="*/ 24 w 2745"/>
                <a:gd name="T13" fmla="*/ 3780 h 15445"/>
                <a:gd name="T14" fmla="*/ 24 w 2745"/>
                <a:gd name="T15" fmla="*/ 4356 h 15445"/>
                <a:gd name="T16" fmla="*/ 24 w 2745"/>
                <a:gd name="T17" fmla="*/ 4932 h 15445"/>
                <a:gd name="T18" fmla="*/ 24 w 2745"/>
                <a:gd name="T19" fmla="*/ 5508 h 15445"/>
                <a:gd name="T20" fmla="*/ 24 w 2745"/>
                <a:gd name="T21" fmla="*/ 6084 h 15445"/>
                <a:gd name="T22" fmla="*/ 24 w 2745"/>
                <a:gd name="T23" fmla="*/ 6660 h 15445"/>
                <a:gd name="T24" fmla="*/ 24 w 2745"/>
                <a:gd name="T25" fmla="*/ 7236 h 15445"/>
                <a:gd name="T26" fmla="*/ 24 w 2745"/>
                <a:gd name="T27" fmla="*/ 7812 h 15445"/>
                <a:gd name="T28" fmla="*/ 24 w 2745"/>
                <a:gd name="T29" fmla="*/ 8388 h 15445"/>
                <a:gd name="T30" fmla="*/ 24 w 2745"/>
                <a:gd name="T31" fmla="*/ 8964 h 15445"/>
                <a:gd name="T32" fmla="*/ 24 w 2745"/>
                <a:gd name="T33" fmla="*/ 9540 h 15445"/>
                <a:gd name="T34" fmla="*/ 24 w 2745"/>
                <a:gd name="T35" fmla="*/ 10116 h 15445"/>
                <a:gd name="T36" fmla="*/ 24 w 2745"/>
                <a:gd name="T37" fmla="*/ 10692 h 15445"/>
                <a:gd name="T38" fmla="*/ 24 w 2745"/>
                <a:gd name="T39" fmla="*/ 11268 h 15445"/>
                <a:gd name="T40" fmla="*/ 24 w 2745"/>
                <a:gd name="T41" fmla="*/ 11844 h 15445"/>
                <a:gd name="T42" fmla="*/ 24 w 2745"/>
                <a:gd name="T43" fmla="*/ 12420 h 15445"/>
                <a:gd name="T44" fmla="*/ 24 w 2745"/>
                <a:gd name="T45" fmla="*/ 12996 h 15445"/>
                <a:gd name="T46" fmla="*/ 24 w 2745"/>
                <a:gd name="T47" fmla="*/ 13572 h 15445"/>
                <a:gd name="T48" fmla="*/ 24 w 2745"/>
                <a:gd name="T49" fmla="*/ 14148 h 15445"/>
                <a:gd name="T50" fmla="*/ 24 w 2745"/>
                <a:gd name="T51" fmla="*/ 14724 h 15445"/>
                <a:gd name="T52" fmla="*/ 12 w 2745"/>
                <a:gd name="T53" fmla="*/ 15445 h 15445"/>
                <a:gd name="T54" fmla="*/ 636 w 2745"/>
                <a:gd name="T55" fmla="*/ 15433 h 15445"/>
                <a:gd name="T56" fmla="*/ 1212 w 2745"/>
                <a:gd name="T57" fmla="*/ 15433 h 15445"/>
                <a:gd name="T58" fmla="*/ 1788 w 2745"/>
                <a:gd name="T59" fmla="*/ 15433 h 15445"/>
                <a:gd name="T60" fmla="*/ 2364 w 2745"/>
                <a:gd name="T61" fmla="*/ 15433 h 15445"/>
                <a:gd name="T62" fmla="*/ 2733 w 2745"/>
                <a:gd name="T63" fmla="*/ 15227 h 15445"/>
                <a:gd name="T64" fmla="*/ 2733 w 2745"/>
                <a:gd name="T65" fmla="*/ 14651 h 15445"/>
                <a:gd name="T66" fmla="*/ 2733 w 2745"/>
                <a:gd name="T67" fmla="*/ 14075 h 15445"/>
                <a:gd name="T68" fmla="*/ 2733 w 2745"/>
                <a:gd name="T69" fmla="*/ 13499 h 15445"/>
                <a:gd name="T70" fmla="*/ 2733 w 2745"/>
                <a:gd name="T71" fmla="*/ 12923 h 15445"/>
                <a:gd name="T72" fmla="*/ 2733 w 2745"/>
                <a:gd name="T73" fmla="*/ 12347 h 15445"/>
                <a:gd name="T74" fmla="*/ 2733 w 2745"/>
                <a:gd name="T75" fmla="*/ 11771 h 15445"/>
                <a:gd name="T76" fmla="*/ 2733 w 2745"/>
                <a:gd name="T77" fmla="*/ 11195 h 15445"/>
                <a:gd name="T78" fmla="*/ 2733 w 2745"/>
                <a:gd name="T79" fmla="*/ 10619 h 15445"/>
                <a:gd name="T80" fmla="*/ 2733 w 2745"/>
                <a:gd name="T81" fmla="*/ 10043 h 15445"/>
                <a:gd name="T82" fmla="*/ 2733 w 2745"/>
                <a:gd name="T83" fmla="*/ 9467 h 15445"/>
                <a:gd name="T84" fmla="*/ 2733 w 2745"/>
                <a:gd name="T85" fmla="*/ 8891 h 15445"/>
                <a:gd name="T86" fmla="*/ 2733 w 2745"/>
                <a:gd name="T87" fmla="*/ 8315 h 15445"/>
                <a:gd name="T88" fmla="*/ 2733 w 2745"/>
                <a:gd name="T89" fmla="*/ 7739 h 15445"/>
                <a:gd name="T90" fmla="*/ 2733 w 2745"/>
                <a:gd name="T91" fmla="*/ 7163 h 15445"/>
                <a:gd name="T92" fmla="*/ 2733 w 2745"/>
                <a:gd name="T93" fmla="*/ 6587 h 15445"/>
                <a:gd name="T94" fmla="*/ 2733 w 2745"/>
                <a:gd name="T95" fmla="*/ 6011 h 15445"/>
                <a:gd name="T96" fmla="*/ 2733 w 2745"/>
                <a:gd name="T97" fmla="*/ 5435 h 15445"/>
                <a:gd name="T98" fmla="*/ 2733 w 2745"/>
                <a:gd name="T99" fmla="*/ 4859 h 15445"/>
                <a:gd name="T100" fmla="*/ 2733 w 2745"/>
                <a:gd name="T101" fmla="*/ 4283 h 15445"/>
                <a:gd name="T102" fmla="*/ 2733 w 2745"/>
                <a:gd name="T103" fmla="*/ 3707 h 15445"/>
                <a:gd name="T104" fmla="*/ 2733 w 2745"/>
                <a:gd name="T105" fmla="*/ 3131 h 15445"/>
                <a:gd name="T106" fmla="*/ 2733 w 2745"/>
                <a:gd name="T107" fmla="*/ 2555 h 15445"/>
                <a:gd name="T108" fmla="*/ 2733 w 2745"/>
                <a:gd name="T109" fmla="*/ 1979 h 15445"/>
                <a:gd name="T110" fmla="*/ 2733 w 2745"/>
                <a:gd name="T111" fmla="*/ 1403 h 15445"/>
                <a:gd name="T112" fmla="*/ 2733 w 2745"/>
                <a:gd name="T113" fmla="*/ 827 h 15445"/>
                <a:gd name="T114" fmla="*/ 2733 w 2745"/>
                <a:gd name="T115" fmla="*/ 251 h 15445"/>
                <a:gd name="T116" fmla="*/ 2733 w 2745"/>
                <a:gd name="T117" fmla="*/ 155 h 15445"/>
                <a:gd name="T118" fmla="*/ 2299 w 2745"/>
                <a:gd name="T119" fmla="*/ 12 h 15445"/>
                <a:gd name="T120" fmla="*/ 1723 w 2745"/>
                <a:gd name="T121" fmla="*/ 12 h 15445"/>
                <a:gd name="T122" fmla="*/ 1147 w 2745"/>
                <a:gd name="T123" fmla="*/ 12 h 15445"/>
                <a:gd name="T124" fmla="*/ 571 w 2745"/>
                <a:gd name="T125" fmla="*/ 12 h 15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45" h="15445">
                  <a:moveTo>
                    <a:pt x="24" y="36"/>
                  </a:moveTo>
                  <a:lnTo>
                    <a:pt x="24" y="204"/>
                  </a:lnTo>
                  <a:cubicBezTo>
                    <a:pt x="24" y="211"/>
                    <a:pt x="19" y="216"/>
                    <a:pt x="12" y="216"/>
                  </a:cubicBezTo>
                  <a:cubicBezTo>
                    <a:pt x="5" y="216"/>
                    <a:pt x="0" y="211"/>
                    <a:pt x="0" y="204"/>
                  </a:cubicBezTo>
                  <a:lnTo>
                    <a:pt x="0" y="36"/>
                  </a:lnTo>
                  <a:cubicBezTo>
                    <a:pt x="0" y="30"/>
                    <a:pt x="5" y="24"/>
                    <a:pt x="12" y="24"/>
                  </a:cubicBezTo>
                  <a:cubicBezTo>
                    <a:pt x="19" y="24"/>
                    <a:pt x="24" y="30"/>
                    <a:pt x="24" y="36"/>
                  </a:cubicBezTo>
                  <a:close/>
                  <a:moveTo>
                    <a:pt x="24" y="324"/>
                  </a:moveTo>
                  <a:lnTo>
                    <a:pt x="24" y="492"/>
                  </a:lnTo>
                  <a:cubicBezTo>
                    <a:pt x="24" y="499"/>
                    <a:pt x="19" y="504"/>
                    <a:pt x="12" y="504"/>
                  </a:cubicBezTo>
                  <a:cubicBezTo>
                    <a:pt x="5" y="504"/>
                    <a:pt x="0" y="499"/>
                    <a:pt x="0" y="492"/>
                  </a:cubicBezTo>
                  <a:lnTo>
                    <a:pt x="0" y="324"/>
                  </a:lnTo>
                  <a:cubicBezTo>
                    <a:pt x="0" y="318"/>
                    <a:pt x="5" y="312"/>
                    <a:pt x="12" y="312"/>
                  </a:cubicBezTo>
                  <a:cubicBezTo>
                    <a:pt x="19" y="312"/>
                    <a:pt x="24" y="318"/>
                    <a:pt x="24" y="324"/>
                  </a:cubicBezTo>
                  <a:close/>
                  <a:moveTo>
                    <a:pt x="24" y="612"/>
                  </a:moveTo>
                  <a:lnTo>
                    <a:pt x="24" y="780"/>
                  </a:lnTo>
                  <a:cubicBezTo>
                    <a:pt x="24" y="787"/>
                    <a:pt x="19" y="792"/>
                    <a:pt x="12" y="792"/>
                  </a:cubicBezTo>
                  <a:cubicBezTo>
                    <a:pt x="5" y="792"/>
                    <a:pt x="0" y="787"/>
                    <a:pt x="0" y="780"/>
                  </a:cubicBezTo>
                  <a:lnTo>
                    <a:pt x="0" y="612"/>
                  </a:lnTo>
                  <a:cubicBezTo>
                    <a:pt x="0" y="606"/>
                    <a:pt x="5" y="600"/>
                    <a:pt x="12" y="600"/>
                  </a:cubicBezTo>
                  <a:cubicBezTo>
                    <a:pt x="19" y="600"/>
                    <a:pt x="24" y="606"/>
                    <a:pt x="24" y="612"/>
                  </a:cubicBezTo>
                  <a:close/>
                  <a:moveTo>
                    <a:pt x="24" y="900"/>
                  </a:moveTo>
                  <a:lnTo>
                    <a:pt x="24" y="1068"/>
                  </a:lnTo>
                  <a:cubicBezTo>
                    <a:pt x="24" y="1075"/>
                    <a:pt x="19" y="1080"/>
                    <a:pt x="12" y="1080"/>
                  </a:cubicBezTo>
                  <a:cubicBezTo>
                    <a:pt x="5" y="1080"/>
                    <a:pt x="0" y="1075"/>
                    <a:pt x="0" y="1068"/>
                  </a:cubicBezTo>
                  <a:lnTo>
                    <a:pt x="0" y="900"/>
                  </a:lnTo>
                  <a:cubicBezTo>
                    <a:pt x="0" y="894"/>
                    <a:pt x="5" y="888"/>
                    <a:pt x="12" y="888"/>
                  </a:cubicBezTo>
                  <a:cubicBezTo>
                    <a:pt x="19" y="888"/>
                    <a:pt x="24" y="894"/>
                    <a:pt x="24" y="900"/>
                  </a:cubicBezTo>
                  <a:close/>
                  <a:moveTo>
                    <a:pt x="24" y="1188"/>
                  </a:moveTo>
                  <a:lnTo>
                    <a:pt x="24" y="1356"/>
                  </a:lnTo>
                  <a:cubicBezTo>
                    <a:pt x="24" y="1363"/>
                    <a:pt x="19" y="1368"/>
                    <a:pt x="12" y="1368"/>
                  </a:cubicBezTo>
                  <a:cubicBezTo>
                    <a:pt x="5" y="1368"/>
                    <a:pt x="0" y="1363"/>
                    <a:pt x="0" y="1356"/>
                  </a:cubicBezTo>
                  <a:lnTo>
                    <a:pt x="0" y="1188"/>
                  </a:lnTo>
                  <a:cubicBezTo>
                    <a:pt x="0" y="1182"/>
                    <a:pt x="5" y="1176"/>
                    <a:pt x="12" y="1176"/>
                  </a:cubicBezTo>
                  <a:cubicBezTo>
                    <a:pt x="19" y="1176"/>
                    <a:pt x="24" y="1182"/>
                    <a:pt x="24" y="1188"/>
                  </a:cubicBezTo>
                  <a:close/>
                  <a:moveTo>
                    <a:pt x="24" y="1476"/>
                  </a:moveTo>
                  <a:lnTo>
                    <a:pt x="24" y="1644"/>
                  </a:lnTo>
                  <a:cubicBezTo>
                    <a:pt x="24" y="1651"/>
                    <a:pt x="19" y="1656"/>
                    <a:pt x="12" y="1656"/>
                  </a:cubicBezTo>
                  <a:cubicBezTo>
                    <a:pt x="5" y="1656"/>
                    <a:pt x="0" y="1651"/>
                    <a:pt x="0" y="1644"/>
                  </a:cubicBezTo>
                  <a:lnTo>
                    <a:pt x="0" y="1476"/>
                  </a:lnTo>
                  <a:cubicBezTo>
                    <a:pt x="0" y="1470"/>
                    <a:pt x="5" y="1464"/>
                    <a:pt x="12" y="1464"/>
                  </a:cubicBezTo>
                  <a:cubicBezTo>
                    <a:pt x="19" y="1464"/>
                    <a:pt x="24" y="1470"/>
                    <a:pt x="24" y="1476"/>
                  </a:cubicBezTo>
                  <a:close/>
                  <a:moveTo>
                    <a:pt x="24" y="1764"/>
                  </a:moveTo>
                  <a:lnTo>
                    <a:pt x="24" y="1932"/>
                  </a:lnTo>
                  <a:cubicBezTo>
                    <a:pt x="24" y="1939"/>
                    <a:pt x="19" y="1944"/>
                    <a:pt x="12" y="1944"/>
                  </a:cubicBezTo>
                  <a:cubicBezTo>
                    <a:pt x="5" y="1944"/>
                    <a:pt x="0" y="1939"/>
                    <a:pt x="0" y="1932"/>
                  </a:cubicBezTo>
                  <a:lnTo>
                    <a:pt x="0" y="1764"/>
                  </a:lnTo>
                  <a:cubicBezTo>
                    <a:pt x="0" y="1758"/>
                    <a:pt x="5" y="1752"/>
                    <a:pt x="12" y="1752"/>
                  </a:cubicBezTo>
                  <a:cubicBezTo>
                    <a:pt x="19" y="1752"/>
                    <a:pt x="24" y="1758"/>
                    <a:pt x="24" y="1764"/>
                  </a:cubicBezTo>
                  <a:close/>
                  <a:moveTo>
                    <a:pt x="24" y="2052"/>
                  </a:moveTo>
                  <a:lnTo>
                    <a:pt x="24" y="2220"/>
                  </a:lnTo>
                  <a:cubicBezTo>
                    <a:pt x="24" y="2227"/>
                    <a:pt x="19" y="2232"/>
                    <a:pt x="12" y="2232"/>
                  </a:cubicBezTo>
                  <a:cubicBezTo>
                    <a:pt x="5" y="2232"/>
                    <a:pt x="0" y="2227"/>
                    <a:pt x="0" y="2220"/>
                  </a:cubicBezTo>
                  <a:lnTo>
                    <a:pt x="0" y="2052"/>
                  </a:lnTo>
                  <a:cubicBezTo>
                    <a:pt x="0" y="2046"/>
                    <a:pt x="5" y="2040"/>
                    <a:pt x="12" y="2040"/>
                  </a:cubicBezTo>
                  <a:cubicBezTo>
                    <a:pt x="19" y="2040"/>
                    <a:pt x="24" y="2046"/>
                    <a:pt x="24" y="2052"/>
                  </a:cubicBezTo>
                  <a:close/>
                  <a:moveTo>
                    <a:pt x="24" y="2340"/>
                  </a:moveTo>
                  <a:lnTo>
                    <a:pt x="24" y="2508"/>
                  </a:lnTo>
                  <a:cubicBezTo>
                    <a:pt x="24" y="2515"/>
                    <a:pt x="19" y="2520"/>
                    <a:pt x="12" y="2520"/>
                  </a:cubicBezTo>
                  <a:cubicBezTo>
                    <a:pt x="5" y="2520"/>
                    <a:pt x="0" y="2515"/>
                    <a:pt x="0" y="2508"/>
                  </a:cubicBezTo>
                  <a:lnTo>
                    <a:pt x="0" y="2340"/>
                  </a:lnTo>
                  <a:cubicBezTo>
                    <a:pt x="0" y="2334"/>
                    <a:pt x="5" y="2328"/>
                    <a:pt x="12" y="2328"/>
                  </a:cubicBezTo>
                  <a:cubicBezTo>
                    <a:pt x="19" y="2328"/>
                    <a:pt x="24" y="2334"/>
                    <a:pt x="24" y="2340"/>
                  </a:cubicBezTo>
                  <a:close/>
                  <a:moveTo>
                    <a:pt x="24" y="2628"/>
                  </a:moveTo>
                  <a:lnTo>
                    <a:pt x="24" y="2796"/>
                  </a:lnTo>
                  <a:cubicBezTo>
                    <a:pt x="24" y="2803"/>
                    <a:pt x="19" y="2808"/>
                    <a:pt x="12" y="2808"/>
                  </a:cubicBezTo>
                  <a:cubicBezTo>
                    <a:pt x="5" y="2808"/>
                    <a:pt x="0" y="2803"/>
                    <a:pt x="0" y="2796"/>
                  </a:cubicBezTo>
                  <a:lnTo>
                    <a:pt x="0" y="2628"/>
                  </a:lnTo>
                  <a:cubicBezTo>
                    <a:pt x="0" y="2622"/>
                    <a:pt x="5" y="2616"/>
                    <a:pt x="12" y="2616"/>
                  </a:cubicBezTo>
                  <a:cubicBezTo>
                    <a:pt x="19" y="2616"/>
                    <a:pt x="24" y="2622"/>
                    <a:pt x="24" y="2628"/>
                  </a:cubicBezTo>
                  <a:close/>
                  <a:moveTo>
                    <a:pt x="24" y="2916"/>
                  </a:moveTo>
                  <a:lnTo>
                    <a:pt x="24" y="3084"/>
                  </a:lnTo>
                  <a:cubicBezTo>
                    <a:pt x="24" y="3091"/>
                    <a:pt x="19" y="3096"/>
                    <a:pt x="12" y="3096"/>
                  </a:cubicBezTo>
                  <a:cubicBezTo>
                    <a:pt x="5" y="3096"/>
                    <a:pt x="0" y="3091"/>
                    <a:pt x="0" y="3084"/>
                  </a:cubicBezTo>
                  <a:lnTo>
                    <a:pt x="0" y="2916"/>
                  </a:lnTo>
                  <a:cubicBezTo>
                    <a:pt x="0" y="2910"/>
                    <a:pt x="5" y="2904"/>
                    <a:pt x="12" y="2904"/>
                  </a:cubicBezTo>
                  <a:cubicBezTo>
                    <a:pt x="19" y="2904"/>
                    <a:pt x="24" y="2910"/>
                    <a:pt x="24" y="2916"/>
                  </a:cubicBezTo>
                  <a:close/>
                  <a:moveTo>
                    <a:pt x="24" y="3204"/>
                  </a:moveTo>
                  <a:lnTo>
                    <a:pt x="24" y="3372"/>
                  </a:lnTo>
                  <a:cubicBezTo>
                    <a:pt x="24" y="3379"/>
                    <a:pt x="19" y="3384"/>
                    <a:pt x="12" y="3384"/>
                  </a:cubicBezTo>
                  <a:cubicBezTo>
                    <a:pt x="5" y="3384"/>
                    <a:pt x="0" y="3379"/>
                    <a:pt x="0" y="3372"/>
                  </a:cubicBezTo>
                  <a:lnTo>
                    <a:pt x="0" y="3204"/>
                  </a:lnTo>
                  <a:cubicBezTo>
                    <a:pt x="0" y="3198"/>
                    <a:pt x="5" y="3192"/>
                    <a:pt x="12" y="3192"/>
                  </a:cubicBezTo>
                  <a:cubicBezTo>
                    <a:pt x="19" y="3192"/>
                    <a:pt x="24" y="3198"/>
                    <a:pt x="24" y="3204"/>
                  </a:cubicBezTo>
                  <a:close/>
                  <a:moveTo>
                    <a:pt x="24" y="3492"/>
                  </a:moveTo>
                  <a:lnTo>
                    <a:pt x="24" y="3660"/>
                  </a:lnTo>
                  <a:cubicBezTo>
                    <a:pt x="24" y="3667"/>
                    <a:pt x="19" y="3672"/>
                    <a:pt x="12" y="3672"/>
                  </a:cubicBezTo>
                  <a:cubicBezTo>
                    <a:pt x="5" y="3672"/>
                    <a:pt x="0" y="3667"/>
                    <a:pt x="0" y="3660"/>
                  </a:cubicBezTo>
                  <a:lnTo>
                    <a:pt x="0" y="3492"/>
                  </a:lnTo>
                  <a:cubicBezTo>
                    <a:pt x="0" y="3486"/>
                    <a:pt x="5" y="3480"/>
                    <a:pt x="12" y="3480"/>
                  </a:cubicBezTo>
                  <a:cubicBezTo>
                    <a:pt x="19" y="3480"/>
                    <a:pt x="24" y="3486"/>
                    <a:pt x="24" y="3492"/>
                  </a:cubicBezTo>
                  <a:close/>
                  <a:moveTo>
                    <a:pt x="24" y="3780"/>
                  </a:moveTo>
                  <a:lnTo>
                    <a:pt x="24" y="3948"/>
                  </a:lnTo>
                  <a:cubicBezTo>
                    <a:pt x="24" y="3955"/>
                    <a:pt x="19" y="3960"/>
                    <a:pt x="12" y="3960"/>
                  </a:cubicBezTo>
                  <a:cubicBezTo>
                    <a:pt x="5" y="3960"/>
                    <a:pt x="0" y="3955"/>
                    <a:pt x="0" y="3948"/>
                  </a:cubicBezTo>
                  <a:lnTo>
                    <a:pt x="0" y="3780"/>
                  </a:lnTo>
                  <a:cubicBezTo>
                    <a:pt x="0" y="3774"/>
                    <a:pt x="5" y="3768"/>
                    <a:pt x="12" y="3768"/>
                  </a:cubicBezTo>
                  <a:cubicBezTo>
                    <a:pt x="19" y="3768"/>
                    <a:pt x="24" y="3774"/>
                    <a:pt x="24" y="3780"/>
                  </a:cubicBezTo>
                  <a:close/>
                  <a:moveTo>
                    <a:pt x="24" y="4068"/>
                  </a:moveTo>
                  <a:lnTo>
                    <a:pt x="24" y="4236"/>
                  </a:lnTo>
                  <a:cubicBezTo>
                    <a:pt x="24" y="4243"/>
                    <a:pt x="19" y="4248"/>
                    <a:pt x="12" y="4248"/>
                  </a:cubicBezTo>
                  <a:cubicBezTo>
                    <a:pt x="5" y="4248"/>
                    <a:pt x="0" y="4243"/>
                    <a:pt x="0" y="4236"/>
                  </a:cubicBezTo>
                  <a:lnTo>
                    <a:pt x="0" y="4068"/>
                  </a:lnTo>
                  <a:cubicBezTo>
                    <a:pt x="0" y="4062"/>
                    <a:pt x="5" y="4056"/>
                    <a:pt x="12" y="4056"/>
                  </a:cubicBezTo>
                  <a:cubicBezTo>
                    <a:pt x="19" y="4056"/>
                    <a:pt x="24" y="4062"/>
                    <a:pt x="24" y="4068"/>
                  </a:cubicBezTo>
                  <a:close/>
                  <a:moveTo>
                    <a:pt x="24" y="4356"/>
                  </a:moveTo>
                  <a:lnTo>
                    <a:pt x="24" y="4524"/>
                  </a:lnTo>
                  <a:cubicBezTo>
                    <a:pt x="24" y="4531"/>
                    <a:pt x="19" y="4536"/>
                    <a:pt x="12" y="4536"/>
                  </a:cubicBezTo>
                  <a:cubicBezTo>
                    <a:pt x="5" y="4536"/>
                    <a:pt x="0" y="4531"/>
                    <a:pt x="0" y="4524"/>
                  </a:cubicBezTo>
                  <a:lnTo>
                    <a:pt x="0" y="4356"/>
                  </a:lnTo>
                  <a:cubicBezTo>
                    <a:pt x="0" y="4350"/>
                    <a:pt x="5" y="4344"/>
                    <a:pt x="12" y="4344"/>
                  </a:cubicBezTo>
                  <a:cubicBezTo>
                    <a:pt x="19" y="4344"/>
                    <a:pt x="24" y="4350"/>
                    <a:pt x="24" y="4356"/>
                  </a:cubicBezTo>
                  <a:close/>
                  <a:moveTo>
                    <a:pt x="24" y="4644"/>
                  </a:moveTo>
                  <a:lnTo>
                    <a:pt x="24" y="4812"/>
                  </a:lnTo>
                  <a:cubicBezTo>
                    <a:pt x="24" y="4819"/>
                    <a:pt x="19" y="4824"/>
                    <a:pt x="12" y="4824"/>
                  </a:cubicBezTo>
                  <a:cubicBezTo>
                    <a:pt x="5" y="4824"/>
                    <a:pt x="0" y="4819"/>
                    <a:pt x="0" y="4812"/>
                  </a:cubicBezTo>
                  <a:lnTo>
                    <a:pt x="0" y="4644"/>
                  </a:lnTo>
                  <a:cubicBezTo>
                    <a:pt x="0" y="4638"/>
                    <a:pt x="5" y="4632"/>
                    <a:pt x="12" y="4632"/>
                  </a:cubicBezTo>
                  <a:cubicBezTo>
                    <a:pt x="19" y="4632"/>
                    <a:pt x="24" y="4638"/>
                    <a:pt x="24" y="4644"/>
                  </a:cubicBezTo>
                  <a:close/>
                  <a:moveTo>
                    <a:pt x="24" y="4932"/>
                  </a:moveTo>
                  <a:lnTo>
                    <a:pt x="24" y="5100"/>
                  </a:lnTo>
                  <a:cubicBezTo>
                    <a:pt x="24" y="5107"/>
                    <a:pt x="19" y="5112"/>
                    <a:pt x="12" y="5112"/>
                  </a:cubicBezTo>
                  <a:cubicBezTo>
                    <a:pt x="5" y="5112"/>
                    <a:pt x="0" y="5107"/>
                    <a:pt x="0" y="5100"/>
                  </a:cubicBezTo>
                  <a:lnTo>
                    <a:pt x="0" y="4932"/>
                  </a:lnTo>
                  <a:cubicBezTo>
                    <a:pt x="0" y="4926"/>
                    <a:pt x="5" y="4920"/>
                    <a:pt x="12" y="4920"/>
                  </a:cubicBezTo>
                  <a:cubicBezTo>
                    <a:pt x="19" y="4920"/>
                    <a:pt x="24" y="4926"/>
                    <a:pt x="24" y="4932"/>
                  </a:cubicBezTo>
                  <a:close/>
                  <a:moveTo>
                    <a:pt x="24" y="5220"/>
                  </a:moveTo>
                  <a:lnTo>
                    <a:pt x="24" y="5388"/>
                  </a:lnTo>
                  <a:cubicBezTo>
                    <a:pt x="24" y="5395"/>
                    <a:pt x="19" y="5400"/>
                    <a:pt x="12" y="5400"/>
                  </a:cubicBezTo>
                  <a:cubicBezTo>
                    <a:pt x="5" y="5400"/>
                    <a:pt x="0" y="5395"/>
                    <a:pt x="0" y="5388"/>
                  </a:cubicBezTo>
                  <a:lnTo>
                    <a:pt x="0" y="5220"/>
                  </a:lnTo>
                  <a:cubicBezTo>
                    <a:pt x="0" y="5214"/>
                    <a:pt x="5" y="5208"/>
                    <a:pt x="12" y="5208"/>
                  </a:cubicBezTo>
                  <a:cubicBezTo>
                    <a:pt x="19" y="5208"/>
                    <a:pt x="24" y="5214"/>
                    <a:pt x="24" y="5220"/>
                  </a:cubicBezTo>
                  <a:close/>
                  <a:moveTo>
                    <a:pt x="24" y="5508"/>
                  </a:moveTo>
                  <a:lnTo>
                    <a:pt x="24" y="5676"/>
                  </a:lnTo>
                  <a:cubicBezTo>
                    <a:pt x="24" y="5683"/>
                    <a:pt x="19" y="5688"/>
                    <a:pt x="12" y="5688"/>
                  </a:cubicBezTo>
                  <a:cubicBezTo>
                    <a:pt x="5" y="5688"/>
                    <a:pt x="0" y="5683"/>
                    <a:pt x="0" y="5676"/>
                  </a:cubicBezTo>
                  <a:lnTo>
                    <a:pt x="0" y="5508"/>
                  </a:lnTo>
                  <a:cubicBezTo>
                    <a:pt x="0" y="5502"/>
                    <a:pt x="5" y="5496"/>
                    <a:pt x="12" y="5496"/>
                  </a:cubicBezTo>
                  <a:cubicBezTo>
                    <a:pt x="19" y="5496"/>
                    <a:pt x="24" y="5502"/>
                    <a:pt x="24" y="5508"/>
                  </a:cubicBezTo>
                  <a:close/>
                  <a:moveTo>
                    <a:pt x="24" y="5796"/>
                  </a:moveTo>
                  <a:lnTo>
                    <a:pt x="24" y="5964"/>
                  </a:lnTo>
                  <a:cubicBezTo>
                    <a:pt x="24" y="5971"/>
                    <a:pt x="19" y="5976"/>
                    <a:pt x="12" y="5976"/>
                  </a:cubicBezTo>
                  <a:cubicBezTo>
                    <a:pt x="5" y="5976"/>
                    <a:pt x="0" y="5971"/>
                    <a:pt x="0" y="5964"/>
                  </a:cubicBezTo>
                  <a:lnTo>
                    <a:pt x="0" y="5796"/>
                  </a:lnTo>
                  <a:cubicBezTo>
                    <a:pt x="0" y="5790"/>
                    <a:pt x="5" y="5784"/>
                    <a:pt x="12" y="5784"/>
                  </a:cubicBezTo>
                  <a:cubicBezTo>
                    <a:pt x="19" y="5784"/>
                    <a:pt x="24" y="5790"/>
                    <a:pt x="24" y="5796"/>
                  </a:cubicBezTo>
                  <a:close/>
                  <a:moveTo>
                    <a:pt x="24" y="6084"/>
                  </a:moveTo>
                  <a:lnTo>
                    <a:pt x="24" y="6252"/>
                  </a:lnTo>
                  <a:cubicBezTo>
                    <a:pt x="24" y="6259"/>
                    <a:pt x="19" y="6264"/>
                    <a:pt x="12" y="6264"/>
                  </a:cubicBezTo>
                  <a:cubicBezTo>
                    <a:pt x="5" y="6264"/>
                    <a:pt x="0" y="6259"/>
                    <a:pt x="0" y="6252"/>
                  </a:cubicBezTo>
                  <a:lnTo>
                    <a:pt x="0" y="6084"/>
                  </a:lnTo>
                  <a:cubicBezTo>
                    <a:pt x="0" y="6078"/>
                    <a:pt x="5" y="6072"/>
                    <a:pt x="12" y="6072"/>
                  </a:cubicBezTo>
                  <a:cubicBezTo>
                    <a:pt x="19" y="6072"/>
                    <a:pt x="24" y="6078"/>
                    <a:pt x="24" y="6084"/>
                  </a:cubicBezTo>
                  <a:close/>
                  <a:moveTo>
                    <a:pt x="24" y="6372"/>
                  </a:moveTo>
                  <a:lnTo>
                    <a:pt x="24" y="6540"/>
                  </a:lnTo>
                  <a:cubicBezTo>
                    <a:pt x="24" y="6547"/>
                    <a:pt x="19" y="6552"/>
                    <a:pt x="12" y="6552"/>
                  </a:cubicBezTo>
                  <a:cubicBezTo>
                    <a:pt x="5" y="6552"/>
                    <a:pt x="0" y="6547"/>
                    <a:pt x="0" y="6540"/>
                  </a:cubicBezTo>
                  <a:lnTo>
                    <a:pt x="0" y="6372"/>
                  </a:lnTo>
                  <a:cubicBezTo>
                    <a:pt x="0" y="6366"/>
                    <a:pt x="5" y="6360"/>
                    <a:pt x="12" y="6360"/>
                  </a:cubicBezTo>
                  <a:cubicBezTo>
                    <a:pt x="19" y="6360"/>
                    <a:pt x="24" y="6366"/>
                    <a:pt x="24" y="6372"/>
                  </a:cubicBezTo>
                  <a:close/>
                  <a:moveTo>
                    <a:pt x="24" y="6660"/>
                  </a:moveTo>
                  <a:lnTo>
                    <a:pt x="24" y="6828"/>
                  </a:lnTo>
                  <a:cubicBezTo>
                    <a:pt x="24" y="6835"/>
                    <a:pt x="19" y="6840"/>
                    <a:pt x="12" y="6840"/>
                  </a:cubicBezTo>
                  <a:cubicBezTo>
                    <a:pt x="5" y="6840"/>
                    <a:pt x="0" y="6835"/>
                    <a:pt x="0" y="6828"/>
                  </a:cubicBezTo>
                  <a:lnTo>
                    <a:pt x="0" y="6660"/>
                  </a:lnTo>
                  <a:cubicBezTo>
                    <a:pt x="0" y="6654"/>
                    <a:pt x="5" y="6648"/>
                    <a:pt x="12" y="6648"/>
                  </a:cubicBezTo>
                  <a:cubicBezTo>
                    <a:pt x="19" y="6648"/>
                    <a:pt x="24" y="6654"/>
                    <a:pt x="24" y="6660"/>
                  </a:cubicBezTo>
                  <a:close/>
                  <a:moveTo>
                    <a:pt x="24" y="6948"/>
                  </a:moveTo>
                  <a:lnTo>
                    <a:pt x="24" y="7116"/>
                  </a:lnTo>
                  <a:cubicBezTo>
                    <a:pt x="24" y="7123"/>
                    <a:pt x="19" y="7128"/>
                    <a:pt x="12" y="7128"/>
                  </a:cubicBezTo>
                  <a:cubicBezTo>
                    <a:pt x="5" y="7128"/>
                    <a:pt x="0" y="7123"/>
                    <a:pt x="0" y="7116"/>
                  </a:cubicBezTo>
                  <a:lnTo>
                    <a:pt x="0" y="6948"/>
                  </a:lnTo>
                  <a:cubicBezTo>
                    <a:pt x="0" y="6942"/>
                    <a:pt x="5" y="6936"/>
                    <a:pt x="12" y="6936"/>
                  </a:cubicBezTo>
                  <a:cubicBezTo>
                    <a:pt x="19" y="6936"/>
                    <a:pt x="24" y="6942"/>
                    <a:pt x="24" y="6948"/>
                  </a:cubicBezTo>
                  <a:close/>
                  <a:moveTo>
                    <a:pt x="24" y="7236"/>
                  </a:moveTo>
                  <a:lnTo>
                    <a:pt x="24" y="7404"/>
                  </a:lnTo>
                  <a:cubicBezTo>
                    <a:pt x="24" y="7411"/>
                    <a:pt x="19" y="7416"/>
                    <a:pt x="12" y="7416"/>
                  </a:cubicBezTo>
                  <a:cubicBezTo>
                    <a:pt x="5" y="7416"/>
                    <a:pt x="0" y="7411"/>
                    <a:pt x="0" y="7404"/>
                  </a:cubicBezTo>
                  <a:lnTo>
                    <a:pt x="0" y="7236"/>
                  </a:lnTo>
                  <a:cubicBezTo>
                    <a:pt x="0" y="7230"/>
                    <a:pt x="5" y="7224"/>
                    <a:pt x="12" y="7224"/>
                  </a:cubicBezTo>
                  <a:cubicBezTo>
                    <a:pt x="19" y="7224"/>
                    <a:pt x="24" y="7230"/>
                    <a:pt x="24" y="7236"/>
                  </a:cubicBezTo>
                  <a:close/>
                  <a:moveTo>
                    <a:pt x="24" y="7524"/>
                  </a:moveTo>
                  <a:lnTo>
                    <a:pt x="24" y="7692"/>
                  </a:lnTo>
                  <a:cubicBezTo>
                    <a:pt x="24" y="7699"/>
                    <a:pt x="19" y="7704"/>
                    <a:pt x="12" y="7704"/>
                  </a:cubicBezTo>
                  <a:cubicBezTo>
                    <a:pt x="5" y="7704"/>
                    <a:pt x="0" y="7699"/>
                    <a:pt x="0" y="7692"/>
                  </a:cubicBezTo>
                  <a:lnTo>
                    <a:pt x="0" y="7524"/>
                  </a:lnTo>
                  <a:cubicBezTo>
                    <a:pt x="0" y="7518"/>
                    <a:pt x="5" y="7512"/>
                    <a:pt x="12" y="7512"/>
                  </a:cubicBezTo>
                  <a:cubicBezTo>
                    <a:pt x="19" y="7512"/>
                    <a:pt x="24" y="7518"/>
                    <a:pt x="24" y="7524"/>
                  </a:cubicBezTo>
                  <a:close/>
                  <a:moveTo>
                    <a:pt x="24" y="7812"/>
                  </a:moveTo>
                  <a:lnTo>
                    <a:pt x="24" y="7980"/>
                  </a:lnTo>
                  <a:cubicBezTo>
                    <a:pt x="24" y="7987"/>
                    <a:pt x="19" y="7992"/>
                    <a:pt x="12" y="7992"/>
                  </a:cubicBezTo>
                  <a:cubicBezTo>
                    <a:pt x="5" y="7992"/>
                    <a:pt x="0" y="7987"/>
                    <a:pt x="0" y="7980"/>
                  </a:cubicBezTo>
                  <a:lnTo>
                    <a:pt x="0" y="7812"/>
                  </a:lnTo>
                  <a:cubicBezTo>
                    <a:pt x="0" y="7806"/>
                    <a:pt x="5" y="7800"/>
                    <a:pt x="12" y="7800"/>
                  </a:cubicBezTo>
                  <a:cubicBezTo>
                    <a:pt x="19" y="7800"/>
                    <a:pt x="24" y="7806"/>
                    <a:pt x="24" y="7812"/>
                  </a:cubicBezTo>
                  <a:close/>
                  <a:moveTo>
                    <a:pt x="24" y="8100"/>
                  </a:moveTo>
                  <a:lnTo>
                    <a:pt x="24" y="8268"/>
                  </a:lnTo>
                  <a:cubicBezTo>
                    <a:pt x="24" y="8275"/>
                    <a:pt x="19" y="8280"/>
                    <a:pt x="12" y="8280"/>
                  </a:cubicBezTo>
                  <a:cubicBezTo>
                    <a:pt x="5" y="8280"/>
                    <a:pt x="0" y="8275"/>
                    <a:pt x="0" y="8268"/>
                  </a:cubicBezTo>
                  <a:lnTo>
                    <a:pt x="0" y="8100"/>
                  </a:lnTo>
                  <a:cubicBezTo>
                    <a:pt x="0" y="8094"/>
                    <a:pt x="5" y="8088"/>
                    <a:pt x="12" y="8088"/>
                  </a:cubicBezTo>
                  <a:cubicBezTo>
                    <a:pt x="19" y="8088"/>
                    <a:pt x="24" y="8094"/>
                    <a:pt x="24" y="8100"/>
                  </a:cubicBezTo>
                  <a:close/>
                  <a:moveTo>
                    <a:pt x="24" y="8388"/>
                  </a:moveTo>
                  <a:lnTo>
                    <a:pt x="24" y="8556"/>
                  </a:lnTo>
                  <a:cubicBezTo>
                    <a:pt x="24" y="8563"/>
                    <a:pt x="19" y="8568"/>
                    <a:pt x="12" y="8568"/>
                  </a:cubicBezTo>
                  <a:cubicBezTo>
                    <a:pt x="5" y="8568"/>
                    <a:pt x="0" y="8563"/>
                    <a:pt x="0" y="8556"/>
                  </a:cubicBezTo>
                  <a:lnTo>
                    <a:pt x="0" y="8388"/>
                  </a:lnTo>
                  <a:cubicBezTo>
                    <a:pt x="0" y="8382"/>
                    <a:pt x="5" y="8376"/>
                    <a:pt x="12" y="8376"/>
                  </a:cubicBezTo>
                  <a:cubicBezTo>
                    <a:pt x="19" y="8376"/>
                    <a:pt x="24" y="8382"/>
                    <a:pt x="24" y="8388"/>
                  </a:cubicBezTo>
                  <a:close/>
                  <a:moveTo>
                    <a:pt x="24" y="8676"/>
                  </a:moveTo>
                  <a:lnTo>
                    <a:pt x="24" y="8844"/>
                  </a:lnTo>
                  <a:cubicBezTo>
                    <a:pt x="24" y="8851"/>
                    <a:pt x="19" y="8856"/>
                    <a:pt x="12" y="8856"/>
                  </a:cubicBezTo>
                  <a:cubicBezTo>
                    <a:pt x="5" y="8856"/>
                    <a:pt x="0" y="8851"/>
                    <a:pt x="0" y="8844"/>
                  </a:cubicBezTo>
                  <a:lnTo>
                    <a:pt x="0" y="8676"/>
                  </a:lnTo>
                  <a:cubicBezTo>
                    <a:pt x="0" y="8670"/>
                    <a:pt x="5" y="8664"/>
                    <a:pt x="12" y="8664"/>
                  </a:cubicBezTo>
                  <a:cubicBezTo>
                    <a:pt x="19" y="8664"/>
                    <a:pt x="24" y="8670"/>
                    <a:pt x="24" y="8676"/>
                  </a:cubicBezTo>
                  <a:close/>
                  <a:moveTo>
                    <a:pt x="24" y="8964"/>
                  </a:moveTo>
                  <a:lnTo>
                    <a:pt x="24" y="9132"/>
                  </a:lnTo>
                  <a:cubicBezTo>
                    <a:pt x="24" y="9139"/>
                    <a:pt x="19" y="9144"/>
                    <a:pt x="12" y="9144"/>
                  </a:cubicBezTo>
                  <a:cubicBezTo>
                    <a:pt x="5" y="9144"/>
                    <a:pt x="0" y="9139"/>
                    <a:pt x="0" y="9132"/>
                  </a:cubicBezTo>
                  <a:lnTo>
                    <a:pt x="0" y="8964"/>
                  </a:lnTo>
                  <a:cubicBezTo>
                    <a:pt x="0" y="8958"/>
                    <a:pt x="5" y="8952"/>
                    <a:pt x="12" y="8952"/>
                  </a:cubicBezTo>
                  <a:cubicBezTo>
                    <a:pt x="19" y="8952"/>
                    <a:pt x="24" y="8958"/>
                    <a:pt x="24" y="8964"/>
                  </a:cubicBezTo>
                  <a:close/>
                  <a:moveTo>
                    <a:pt x="24" y="9252"/>
                  </a:moveTo>
                  <a:lnTo>
                    <a:pt x="24" y="9420"/>
                  </a:lnTo>
                  <a:cubicBezTo>
                    <a:pt x="24" y="9427"/>
                    <a:pt x="19" y="9432"/>
                    <a:pt x="12" y="9432"/>
                  </a:cubicBezTo>
                  <a:cubicBezTo>
                    <a:pt x="5" y="9432"/>
                    <a:pt x="0" y="9427"/>
                    <a:pt x="0" y="9420"/>
                  </a:cubicBezTo>
                  <a:lnTo>
                    <a:pt x="0" y="9252"/>
                  </a:lnTo>
                  <a:cubicBezTo>
                    <a:pt x="0" y="9246"/>
                    <a:pt x="5" y="9240"/>
                    <a:pt x="12" y="9240"/>
                  </a:cubicBezTo>
                  <a:cubicBezTo>
                    <a:pt x="19" y="9240"/>
                    <a:pt x="24" y="9246"/>
                    <a:pt x="24" y="9252"/>
                  </a:cubicBezTo>
                  <a:close/>
                  <a:moveTo>
                    <a:pt x="24" y="9540"/>
                  </a:moveTo>
                  <a:lnTo>
                    <a:pt x="24" y="9708"/>
                  </a:lnTo>
                  <a:cubicBezTo>
                    <a:pt x="24" y="9715"/>
                    <a:pt x="19" y="9720"/>
                    <a:pt x="12" y="9720"/>
                  </a:cubicBezTo>
                  <a:cubicBezTo>
                    <a:pt x="5" y="9720"/>
                    <a:pt x="0" y="9715"/>
                    <a:pt x="0" y="9708"/>
                  </a:cubicBezTo>
                  <a:lnTo>
                    <a:pt x="0" y="9540"/>
                  </a:lnTo>
                  <a:cubicBezTo>
                    <a:pt x="0" y="9534"/>
                    <a:pt x="5" y="9528"/>
                    <a:pt x="12" y="9528"/>
                  </a:cubicBezTo>
                  <a:cubicBezTo>
                    <a:pt x="19" y="9528"/>
                    <a:pt x="24" y="9534"/>
                    <a:pt x="24" y="9540"/>
                  </a:cubicBezTo>
                  <a:close/>
                  <a:moveTo>
                    <a:pt x="24" y="9828"/>
                  </a:moveTo>
                  <a:lnTo>
                    <a:pt x="24" y="9996"/>
                  </a:lnTo>
                  <a:cubicBezTo>
                    <a:pt x="24" y="10003"/>
                    <a:pt x="19" y="10008"/>
                    <a:pt x="12" y="10008"/>
                  </a:cubicBezTo>
                  <a:cubicBezTo>
                    <a:pt x="5" y="10008"/>
                    <a:pt x="0" y="10003"/>
                    <a:pt x="0" y="9996"/>
                  </a:cubicBezTo>
                  <a:lnTo>
                    <a:pt x="0" y="9828"/>
                  </a:lnTo>
                  <a:cubicBezTo>
                    <a:pt x="0" y="9822"/>
                    <a:pt x="5" y="9816"/>
                    <a:pt x="12" y="9816"/>
                  </a:cubicBezTo>
                  <a:cubicBezTo>
                    <a:pt x="19" y="9816"/>
                    <a:pt x="24" y="9822"/>
                    <a:pt x="24" y="9828"/>
                  </a:cubicBezTo>
                  <a:close/>
                  <a:moveTo>
                    <a:pt x="24" y="10116"/>
                  </a:moveTo>
                  <a:lnTo>
                    <a:pt x="24" y="10284"/>
                  </a:lnTo>
                  <a:cubicBezTo>
                    <a:pt x="24" y="10291"/>
                    <a:pt x="19" y="10296"/>
                    <a:pt x="12" y="10296"/>
                  </a:cubicBezTo>
                  <a:cubicBezTo>
                    <a:pt x="5" y="10296"/>
                    <a:pt x="0" y="10291"/>
                    <a:pt x="0" y="10284"/>
                  </a:cubicBezTo>
                  <a:lnTo>
                    <a:pt x="0" y="10116"/>
                  </a:lnTo>
                  <a:cubicBezTo>
                    <a:pt x="0" y="10110"/>
                    <a:pt x="5" y="10104"/>
                    <a:pt x="12" y="10104"/>
                  </a:cubicBezTo>
                  <a:cubicBezTo>
                    <a:pt x="19" y="10104"/>
                    <a:pt x="24" y="10110"/>
                    <a:pt x="24" y="10116"/>
                  </a:cubicBezTo>
                  <a:close/>
                  <a:moveTo>
                    <a:pt x="24" y="10404"/>
                  </a:moveTo>
                  <a:lnTo>
                    <a:pt x="24" y="10572"/>
                  </a:lnTo>
                  <a:cubicBezTo>
                    <a:pt x="24" y="10579"/>
                    <a:pt x="19" y="10584"/>
                    <a:pt x="12" y="10584"/>
                  </a:cubicBezTo>
                  <a:cubicBezTo>
                    <a:pt x="5" y="10584"/>
                    <a:pt x="0" y="10579"/>
                    <a:pt x="0" y="10572"/>
                  </a:cubicBezTo>
                  <a:lnTo>
                    <a:pt x="0" y="10404"/>
                  </a:lnTo>
                  <a:cubicBezTo>
                    <a:pt x="0" y="10398"/>
                    <a:pt x="5" y="10392"/>
                    <a:pt x="12" y="10392"/>
                  </a:cubicBezTo>
                  <a:cubicBezTo>
                    <a:pt x="19" y="10392"/>
                    <a:pt x="24" y="10398"/>
                    <a:pt x="24" y="10404"/>
                  </a:cubicBezTo>
                  <a:close/>
                  <a:moveTo>
                    <a:pt x="24" y="10692"/>
                  </a:moveTo>
                  <a:lnTo>
                    <a:pt x="24" y="10860"/>
                  </a:lnTo>
                  <a:cubicBezTo>
                    <a:pt x="24" y="10867"/>
                    <a:pt x="19" y="10872"/>
                    <a:pt x="12" y="10872"/>
                  </a:cubicBezTo>
                  <a:cubicBezTo>
                    <a:pt x="5" y="10872"/>
                    <a:pt x="0" y="10867"/>
                    <a:pt x="0" y="10860"/>
                  </a:cubicBezTo>
                  <a:lnTo>
                    <a:pt x="0" y="10692"/>
                  </a:lnTo>
                  <a:cubicBezTo>
                    <a:pt x="0" y="10686"/>
                    <a:pt x="5" y="10680"/>
                    <a:pt x="12" y="10680"/>
                  </a:cubicBezTo>
                  <a:cubicBezTo>
                    <a:pt x="19" y="10680"/>
                    <a:pt x="24" y="10686"/>
                    <a:pt x="24" y="10692"/>
                  </a:cubicBezTo>
                  <a:close/>
                  <a:moveTo>
                    <a:pt x="24" y="10980"/>
                  </a:moveTo>
                  <a:lnTo>
                    <a:pt x="24" y="11148"/>
                  </a:lnTo>
                  <a:cubicBezTo>
                    <a:pt x="24" y="11155"/>
                    <a:pt x="19" y="11160"/>
                    <a:pt x="12" y="11160"/>
                  </a:cubicBezTo>
                  <a:cubicBezTo>
                    <a:pt x="5" y="11160"/>
                    <a:pt x="0" y="11155"/>
                    <a:pt x="0" y="11148"/>
                  </a:cubicBezTo>
                  <a:lnTo>
                    <a:pt x="0" y="10980"/>
                  </a:lnTo>
                  <a:cubicBezTo>
                    <a:pt x="0" y="10974"/>
                    <a:pt x="5" y="10968"/>
                    <a:pt x="12" y="10968"/>
                  </a:cubicBezTo>
                  <a:cubicBezTo>
                    <a:pt x="19" y="10968"/>
                    <a:pt x="24" y="10974"/>
                    <a:pt x="24" y="10980"/>
                  </a:cubicBezTo>
                  <a:close/>
                  <a:moveTo>
                    <a:pt x="24" y="11268"/>
                  </a:moveTo>
                  <a:lnTo>
                    <a:pt x="24" y="11436"/>
                  </a:lnTo>
                  <a:cubicBezTo>
                    <a:pt x="24" y="11443"/>
                    <a:pt x="19" y="11448"/>
                    <a:pt x="12" y="11448"/>
                  </a:cubicBezTo>
                  <a:cubicBezTo>
                    <a:pt x="5" y="11448"/>
                    <a:pt x="0" y="11443"/>
                    <a:pt x="0" y="11436"/>
                  </a:cubicBezTo>
                  <a:lnTo>
                    <a:pt x="0" y="11268"/>
                  </a:lnTo>
                  <a:cubicBezTo>
                    <a:pt x="0" y="11262"/>
                    <a:pt x="5" y="11256"/>
                    <a:pt x="12" y="11256"/>
                  </a:cubicBezTo>
                  <a:cubicBezTo>
                    <a:pt x="19" y="11256"/>
                    <a:pt x="24" y="11262"/>
                    <a:pt x="24" y="11268"/>
                  </a:cubicBezTo>
                  <a:close/>
                  <a:moveTo>
                    <a:pt x="24" y="11556"/>
                  </a:moveTo>
                  <a:lnTo>
                    <a:pt x="24" y="11724"/>
                  </a:lnTo>
                  <a:cubicBezTo>
                    <a:pt x="24" y="11731"/>
                    <a:pt x="19" y="11736"/>
                    <a:pt x="12" y="11736"/>
                  </a:cubicBezTo>
                  <a:cubicBezTo>
                    <a:pt x="5" y="11736"/>
                    <a:pt x="0" y="11731"/>
                    <a:pt x="0" y="11724"/>
                  </a:cubicBezTo>
                  <a:lnTo>
                    <a:pt x="0" y="11556"/>
                  </a:lnTo>
                  <a:cubicBezTo>
                    <a:pt x="0" y="11550"/>
                    <a:pt x="5" y="11544"/>
                    <a:pt x="12" y="11544"/>
                  </a:cubicBezTo>
                  <a:cubicBezTo>
                    <a:pt x="19" y="11544"/>
                    <a:pt x="24" y="11550"/>
                    <a:pt x="24" y="11556"/>
                  </a:cubicBezTo>
                  <a:close/>
                  <a:moveTo>
                    <a:pt x="24" y="11844"/>
                  </a:moveTo>
                  <a:lnTo>
                    <a:pt x="24" y="12012"/>
                  </a:lnTo>
                  <a:cubicBezTo>
                    <a:pt x="24" y="12019"/>
                    <a:pt x="19" y="12024"/>
                    <a:pt x="12" y="12024"/>
                  </a:cubicBezTo>
                  <a:cubicBezTo>
                    <a:pt x="5" y="12024"/>
                    <a:pt x="0" y="12019"/>
                    <a:pt x="0" y="12012"/>
                  </a:cubicBezTo>
                  <a:lnTo>
                    <a:pt x="0" y="11844"/>
                  </a:lnTo>
                  <a:cubicBezTo>
                    <a:pt x="0" y="11838"/>
                    <a:pt x="5" y="11832"/>
                    <a:pt x="12" y="11832"/>
                  </a:cubicBezTo>
                  <a:cubicBezTo>
                    <a:pt x="19" y="11832"/>
                    <a:pt x="24" y="11838"/>
                    <a:pt x="24" y="11844"/>
                  </a:cubicBezTo>
                  <a:close/>
                  <a:moveTo>
                    <a:pt x="24" y="12132"/>
                  </a:moveTo>
                  <a:lnTo>
                    <a:pt x="24" y="12300"/>
                  </a:lnTo>
                  <a:cubicBezTo>
                    <a:pt x="24" y="12307"/>
                    <a:pt x="19" y="12312"/>
                    <a:pt x="12" y="12312"/>
                  </a:cubicBezTo>
                  <a:cubicBezTo>
                    <a:pt x="5" y="12312"/>
                    <a:pt x="0" y="12307"/>
                    <a:pt x="0" y="12300"/>
                  </a:cubicBezTo>
                  <a:lnTo>
                    <a:pt x="0" y="12132"/>
                  </a:lnTo>
                  <a:cubicBezTo>
                    <a:pt x="0" y="12126"/>
                    <a:pt x="5" y="12120"/>
                    <a:pt x="12" y="12120"/>
                  </a:cubicBezTo>
                  <a:cubicBezTo>
                    <a:pt x="19" y="12120"/>
                    <a:pt x="24" y="12126"/>
                    <a:pt x="24" y="12132"/>
                  </a:cubicBezTo>
                  <a:close/>
                  <a:moveTo>
                    <a:pt x="24" y="12420"/>
                  </a:moveTo>
                  <a:lnTo>
                    <a:pt x="24" y="12588"/>
                  </a:lnTo>
                  <a:cubicBezTo>
                    <a:pt x="24" y="12595"/>
                    <a:pt x="19" y="12600"/>
                    <a:pt x="12" y="12600"/>
                  </a:cubicBezTo>
                  <a:cubicBezTo>
                    <a:pt x="5" y="12600"/>
                    <a:pt x="0" y="12595"/>
                    <a:pt x="0" y="12588"/>
                  </a:cubicBezTo>
                  <a:lnTo>
                    <a:pt x="0" y="12420"/>
                  </a:lnTo>
                  <a:cubicBezTo>
                    <a:pt x="0" y="12414"/>
                    <a:pt x="5" y="12408"/>
                    <a:pt x="12" y="12408"/>
                  </a:cubicBezTo>
                  <a:cubicBezTo>
                    <a:pt x="19" y="12408"/>
                    <a:pt x="24" y="12414"/>
                    <a:pt x="24" y="12420"/>
                  </a:cubicBezTo>
                  <a:close/>
                  <a:moveTo>
                    <a:pt x="24" y="12708"/>
                  </a:moveTo>
                  <a:lnTo>
                    <a:pt x="24" y="12876"/>
                  </a:lnTo>
                  <a:cubicBezTo>
                    <a:pt x="24" y="12883"/>
                    <a:pt x="19" y="12888"/>
                    <a:pt x="12" y="12888"/>
                  </a:cubicBezTo>
                  <a:cubicBezTo>
                    <a:pt x="5" y="12888"/>
                    <a:pt x="0" y="12883"/>
                    <a:pt x="0" y="12876"/>
                  </a:cubicBezTo>
                  <a:lnTo>
                    <a:pt x="0" y="12708"/>
                  </a:lnTo>
                  <a:cubicBezTo>
                    <a:pt x="0" y="12702"/>
                    <a:pt x="5" y="12696"/>
                    <a:pt x="12" y="12696"/>
                  </a:cubicBezTo>
                  <a:cubicBezTo>
                    <a:pt x="19" y="12696"/>
                    <a:pt x="24" y="12702"/>
                    <a:pt x="24" y="12708"/>
                  </a:cubicBezTo>
                  <a:close/>
                  <a:moveTo>
                    <a:pt x="24" y="12996"/>
                  </a:moveTo>
                  <a:lnTo>
                    <a:pt x="24" y="13164"/>
                  </a:lnTo>
                  <a:cubicBezTo>
                    <a:pt x="24" y="13171"/>
                    <a:pt x="19" y="13176"/>
                    <a:pt x="12" y="13176"/>
                  </a:cubicBezTo>
                  <a:cubicBezTo>
                    <a:pt x="5" y="13176"/>
                    <a:pt x="0" y="13171"/>
                    <a:pt x="0" y="13164"/>
                  </a:cubicBezTo>
                  <a:lnTo>
                    <a:pt x="0" y="12996"/>
                  </a:lnTo>
                  <a:cubicBezTo>
                    <a:pt x="0" y="12990"/>
                    <a:pt x="5" y="12984"/>
                    <a:pt x="12" y="12984"/>
                  </a:cubicBezTo>
                  <a:cubicBezTo>
                    <a:pt x="19" y="12984"/>
                    <a:pt x="24" y="12990"/>
                    <a:pt x="24" y="12996"/>
                  </a:cubicBezTo>
                  <a:close/>
                  <a:moveTo>
                    <a:pt x="24" y="13284"/>
                  </a:moveTo>
                  <a:lnTo>
                    <a:pt x="24" y="13452"/>
                  </a:lnTo>
                  <a:cubicBezTo>
                    <a:pt x="24" y="13459"/>
                    <a:pt x="19" y="13464"/>
                    <a:pt x="12" y="13464"/>
                  </a:cubicBezTo>
                  <a:cubicBezTo>
                    <a:pt x="5" y="13464"/>
                    <a:pt x="0" y="13459"/>
                    <a:pt x="0" y="13452"/>
                  </a:cubicBezTo>
                  <a:lnTo>
                    <a:pt x="0" y="13284"/>
                  </a:lnTo>
                  <a:cubicBezTo>
                    <a:pt x="0" y="13278"/>
                    <a:pt x="5" y="13272"/>
                    <a:pt x="12" y="13272"/>
                  </a:cubicBezTo>
                  <a:cubicBezTo>
                    <a:pt x="19" y="13272"/>
                    <a:pt x="24" y="13278"/>
                    <a:pt x="24" y="13284"/>
                  </a:cubicBezTo>
                  <a:close/>
                  <a:moveTo>
                    <a:pt x="24" y="13572"/>
                  </a:moveTo>
                  <a:lnTo>
                    <a:pt x="24" y="13740"/>
                  </a:lnTo>
                  <a:cubicBezTo>
                    <a:pt x="24" y="13747"/>
                    <a:pt x="19" y="13752"/>
                    <a:pt x="12" y="13752"/>
                  </a:cubicBezTo>
                  <a:cubicBezTo>
                    <a:pt x="5" y="13752"/>
                    <a:pt x="0" y="13747"/>
                    <a:pt x="0" y="13740"/>
                  </a:cubicBezTo>
                  <a:lnTo>
                    <a:pt x="0" y="13572"/>
                  </a:lnTo>
                  <a:cubicBezTo>
                    <a:pt x="0" y="13566"/>
                    <a:pt x="5" y="13560"/>
                    <a:pt x="12" y="13560"/>
                  </a:cubicBezTo>
                  <a:cubicBezTo>
                    <a:pt x="19" y="13560"/>
                    <a:pt x="24" y="13566"/>
                    <a:pt x="24" y="13572"/>
                  </a:cubicBezTo>
                  <a:close/>
                  <a:moveTo>
                    <a:pt x="24" y="13860"/>
                  </a:moveTo>
                  <a:lnTo>
                    <a:pt x="24" y="14028"/>
                  </a:lnTo>
                  <a:cubicBezTo>
                    <a:pt x="24" y="14035"/>
                    <a:pt x="19" y="14040"/>
                    <a:pt x="12" y="14040"/>
                  </a:cubicBezTo>
                  <a:cubicBezTo>
                    <a:pt x="5" y="14040"/>
                    <a:pt x="0" y="14035"/>
                    <a:pt x="0" y="14028"/>
                  </a:cubicBezTo>
                  <a:lnTo>
                    <a:pt x="0" y="13860"/>
                  </a:lnTo>
                  <a:cubicBezTo>
                    <a:pt x="0" y="13854"/>
                    <a:pt x="5" y="13848"/>
                    <a:pt x="12" y="13848"/>
                  </a:cubicBezTo>
                  <a:cubicBezTo>
                    <a:pt x="19" y="13848"/>
                    <a:pt x="24" y="13854"/>
                    <a:pt x="24" y="13860"/>
                  </a:cubicBezTo>
                  <a:close/>
                  <a:moveTo>
                    <a:pt x="24" y="14148"/>
                  </a:moveTo>
                  <a:lnTo>
                    <a:pt x="24" y="14316"/>
                  </a:lnTo>
                  <a:cubicBezTo>
                    <a:pt x="24" y="14323"/>
                    <a:pt x="19" y="14328"/>
                    <a:pt x="12" y="14328"/>
                  </a:cubicBezTo>
                  <a:cubicBezTo>
                    <a:pt x="5" y="14328"/>
                    <a:pt x="0" y="14323"/>
                    <a:pt x="0" y="14316"/>
                  </a:cubicBezTo>
                  <a:lnTo>
                    <a:pt x="0" y="14148"/>
                  </a:lnTo>
                  <a:cubicBezTo>
                    <a:pt x="0" y="14142"/>
                    <a:pt x="5" y="14136"/>
                    <a:pt x="12" y="14136"/>
                  </a:cubicBezTo>
                  <a:cubicBezTo>
                    <a:pt x="19" y="14136"/>
                    <a:pt x="24" y="14142"/>
                    <a:pt x="24" y="14148"/>
                  </a:cubicBezTo>
                  <a:close/>
                  <a:moveTo>
                    <a:pt x="24" y="14436"/>
                  </a:moveTo>
                  <a:lnTo>
                    <a:pt x="24" y="14604"/>
                  </a:lnTo>
                  <a:cubicBezTo>
                    <a:pt x="24" y="14611"/>
                    <a:pt x="19" y="14616"/>
                    <a:pt x="12" y="14616"/>
                  </a:cubicBezTo>
                  <a:cubicBezTo>
                    <a:pt x="5" y="14616"/>
                    <a:pt x="0" y="14611"/>
                    <a:pt x="0" y="14604"/>
                  </a:cubicBezTo>
                  <a:lnTo>
                    <a:pt x="0" y="14436"/>
                  </a:lnTo>
                  <a:cubicBezTo>
                    <a:pt x="0" y="14430"/>
                    <a:pt x="5" y="14424"/>
                    <a:pt x="12" y="14424"/>
                  </a:cubicBezTo>
                  <a:cubicBezTo>
                    <a:pt x="19" y="14424"/>
                    <a:pt x="24" y="14430"/>
                    <a:pt x="24" y="14436"/>
                  </a:cubicBezTo>
                  <a:close/>
                  <a:moveTo>
                    <a:pt x="24" y="14724"/>
                  </a:moveTo>
                  <a:lnTo>
                    <a:pt x="24" y="14892"/>
                  </a:lnTo>
                  <a:cubicBezTo>
                    <a:pt x="24" y="14899"/>
                    <a:pt x="19" y="14904"/>
                    <a:pt x="12" y="14904"/>
                  </a:cubicBezTo>
                  <a:cubicBezTo>
                    <a:pt x="5" y="14904"/>
                    <a:pt x="0" y="14899"/>
                    <a:pt x="0" y="14892"/>
                  </a:cubicBezTo>
                  <a:lnTo>
                    <a:pt x="0" y="14724"/>
                  </a:lnTo>
                  <a:cubicBezTo>
                    <a:pt x="0" y="14718"/>
                    <a:pt x="5" y="14712"/>
                    <a:pt x="12" y="14712"/>
                  </a:cubicBezTo>
                  <a:cubicBezTo>
                    <a:pt x="19" y="14712"/>
                    <a:pt x="24" y="14718"/>
                    <a:pt x="24" y="14724"/>
                  </a:cubicBezTo>
                  <a:close/>
                  <a:moveTo>
                    <a:pt x="24" y="15012"/>
                  </a:moveTo>
                  <a:lnTo>
                    <a:pt x="24" y="15180"/>
                  </a:lnTo>
                  <a:cubicBezTo>
                    <a:pt x="24" y="15187"/>
                    <a:pt x="19" y="15192"/>
                    <a:pt x="12" y="15192"/>
                  </a:cubicBezTo>
                  <a:cubicBezTo>
                    <a:pt x="5" y="15192"/>
                    <a:pt x="0" y="15187"/>
                    <a:pt x="0" y="15180"/>
                  </a:cubicBezTo>
                  <a:lnTo>
                    <a:pt x="0" y="15012"/>
                  </a:lnTo>
                  <a:cubicBezTo>
                    <a:pt x="0" y="15006"/>
                    <a:pt x="5" y="15000"/>
                    <a:pt x="12" y="15000"/>
                  </a:cubicBezTo>
                  <a:cubicBezTo>
                    <a:pt x="19" y="15000"/>
                    <a:pt x="24" y="15006"/>
                    <a:pt x="24" y="15012"/>
                  </a:cubicBezTo>
                  <a:close/>
                  <a:moveTo>
                    <a:pt x="24" y="15300"/>
                  </a:moveTo>
                  <a:lnTo>
                    <a:pt x="24" y="15433"/>
                  </a:lnTo>
                  <a:lnTo>
                    <a:pt x="12" y="15421"/>
                  </a:lnTo>
                  <a:lnTo>
                    <a:pt x="48" y="15421"/>
                  </a:lnTo>
                  <a:cubicBezTo>
                    <a:pt x="54" y="15421"/>
                    <a:pt x="60" y="15426"/>
                    <a:pt x="60" y="15433"/>
                  </a:cubicBezTo>
                  <a:cubicBezTo>
                    <a:pt x="60" y="15440"/>
                    <a:pt x="54" y="15445"/>
                    <a:pt x="48" y="15445"/>
                  </a:cubicBezTo>
                  <a:lnTo>
                    <a:pt x="12" y="15445"/>
                  </a:lnTo>
                  <a:cubicBezTo>
                    <a:pt x="5" y="15445"/>
                    <a:pt x="0" y="15440"/>
                    <a:pt x="0" y="15433"/>
                  </a:cubicBezTo>
                  <a:lnTo>
                    <a:pt x="0" y="15300"/>
                  </a:lnTo>
                  <a:cubicBezTo>
                    <a:pt x="0" y="15294"/>
                    <a:pt x="5" y="15288"/>
                    <a:pt x="12" y="15288"/>
                  </a:cubicBezTo>
                  <a:cubicBezTo>
                    <a:pt x="19" y="15288"/>
                    <a:pt x="24" y="15294"/>
                    <a:pt x="24" y="15300"/>
                  </a:cubicBezTo>
                  <a:close/>
                  <a:moveTo>
                    <a:pt x="168" y="15421"/>
                  </a:moveTo>
                  <a:lnTo>
                    <a:pt x="336" y="15421"/>
                  </a:lnTo>
                  <a:cubicBezTo>
                    <a:pt x="342" y="15421"/>
                    <a:pt x="348" y="15426"/>
                    <a:pt x="348" y="15433"/>
                  </a:cubicBezTo>
                  <a:cubicBezTo>
                    <a:pt x="348" y="15440"/>
                    <a:pt x="342" y="15445"/>
                    <a:pt x="336" y="15445"/>
                  </a:cubicBezTo>
                  <a:lnTo>
                    <a:pt x="168" y="15445"/>
                  </a:lnTo>
                  <a:cubicBezTo>
                    <a:pt x="161" y="15445"/>
                    <a:pt x="156" y="15440"/>
                    <a:pt x="156" y="15433"/>
                  </a:cubicBezTo>
                  <a:cubicBezTo>
                    <a:pt x="156" y="15426"/>
                    <a:pt x="161" y="15421"/>
                    <a:pt x="168" y="15421"/>
                  </a:cubicBezTo>
                  <a:close/>
                  <a:moveTo>
                    <a:pt x="456" y="15421"/>
                  </a:moveTo>
                  <a:lnTo>
                    <a:pt x="624" y="15421"/>
                  </a:lnTo>
                  <a:cubicBezTo>
                    <a:pt x="630" y="15421"/>
                    <a:pt x="636" y="15426"/>
                    <a:pt x="636" y="15433"/>
                  </a:cubicBezTo>
                  <a:cubicBezTo>
                    <a:pt x="636" y="15440"/>
                    <a:pt x="630" y="15445"/>
                    <a:pt x="624" y="15445"/>
                  </a:cubicBezTo>
                  <a:lnTo>
                    <a:pt x="456" y="15445"/>
                  </a:lnTo>
                  <a:cubicBezTo>
                    <a:pt x="449" y="15445"/>
                    <a:pt x="444" y="15440"/>
                    <a:pt x="444" y="15433"/>
                  </a:cubicBezTo>
                  <a:cubicBezTo>
                    <a:pt x="444" y="15426"/>
                    <a:pt x="449" y="15421"/>
                    <a:pt x="456" y="15421"/>
                  </a:cubicBezTo>
                  <a:close/>
                  <a:moveTo>
                    <a:pt x="744" y="15421"/>
                  </a:moveTo>
                  <a:lnTo>
                    <a:pt x="912" y="15421"/>
                  </a:lnTo>
                  <a:cubicBezTo>
                    <a:pt x="918" y="15421"/>
                    <a:pt x="924" y="15426"/>
                    <a:pt x="924" y="15433"/>
                  </a:cubicBezTo>
                  <a:cubicBezTo>
                    <a:pt x="924" y="15440"/>
                    <a:pt x="918" y="15445"/>
                    <a:pt x="912" y="15445"/>
                  </a:cubicBezTo>
                  <a:lnTo>
                    <a:pt x="744" y="15445"/>
                  </a:lnTo>
                  <a:cubicBezTo>
                    <a:pt x="737" y="15445"/>
                    <a:pt x="732" y="15440"/>
                    <a:pt x="732" y="15433"/>
                  </a:cubicBezTo>
                  <a:cubicBezTo>
                    <a:pt x="732" y="15426"/>
                    <a:pt x="737" y="15421"/>
                    <a:pt x="744" y="15421"/>
                  </a:cubicBezTo>
                  <a:close/>
                  <a:moveTo>
                    <a:pt x="1032" y="15421"/>
                  </a:moveTo>
                  <a:lnTo>
                    <a:pt x="1200" y="15421"/>
                  </a:lnTo>
                  <a:cubicBezTo>
                    <a:pt x="1206" y="15421"/>
                    <a:pt x="1212" y="15426"/>
                    <a:pt x="1212" y="15433"/>
                  </a:cubicBezTo>
                  <a:cubicBezTo>
                    <a:pt x="1212" y="15440"/>
                    <a:pt x="1206" y="15445"/>
                    <a:pt x="1200" y="15445"/>
                  </a:cubicBezTo>
                  <a:lnTo>
                    <a:pt x="1032" y="15445"/>
                  </a:lnTo>
                  <a:cubicBezTo>
                    <a:pt x="1025" y="15445"/>
                    <a:pt x="1020" y="15440"/>
                    <a:pt x="1020" y="15433"/>
                  </a:cubicBezTo>
                  <a:cubicBezTo>
                    <a:pt x="1020" y="15426"/>
                    <a:pt x="1025" y="15421"/>
                    <a:pt x="1032" y="15421"/>
                  </a:cubicBezTo>
                  <a:close/>
                  <a:moveTo>
                    <a:pt x="1320" y="15421"/>
                  </a:moveTo>
                  <a:lnTo>
                    <a:pt x="1488" y="15421"/>
                  </a:lnTo>
                  <a:cubicBezTo>
                    <a:pt x="1494" y="15421"/>
                    <a:pt x="1500" y="15426"/>
                    <a:pt x="1500" y="15433"/>
                  </a:cubicBezTo>
                  <a:cubicBezTo>
                    <a:pt x="1500" y="15440"/>
                    <a:pt x="1494" y="15445"/>
                    <a:pt x="1488" y="15445"/>
                  </a:cubicBezTo>
                  <a:lnTo>
                    <a:pt x="1320" y="15445"/>
                  </a:lnTo>
                  <a:cubicBezTo>
                    <a:pt x="1313" y="15445"/>
                    <a:pt x="1308" y="15440"/>
                    <a:pt x="1308" y="15433"/>
                  </a:cubicBezTo>
                  <a:cubicBezTo>
                    <a:pt x="1308" y="15426"/>
                    <a:pt x="1313" y="15421"/>
                    <a:pt x="1320" y="15421"/>
                  </a:cubicBezTo>
                  <a:close/>
                  <a:moveTo>
                    <a:pt x="1608" y="15421"/>
                  </a:moveTo>
                  <a:lnTo>
                    <a:pt x="1776" y="15421"/>
                  </a:lnTo>
                  <a:cubicBezTo>
                    <a:pt x="1782" y="15421"/>
                    <a:pt x="1788" y="15426"/>
                    <a:pt x="1788" y="15433"/>
                  </a:cubicBezTo>
                  <a:cubicBezTo>
                    <a:pt x="1788" y="15440"/>
                    <a:pt x="1782" y="15445"/>
                    <a:pt x="1776" y="15445"/>
                  </a:cubicBezTo>
                  <a:lnTo>
                    <a:pt x="1608" y="15445"/>
                  </a:lnTo>
                  <a:cubicBezTo>
                    <a:pt x="1601" y="15445"/>
                    <a:pt x="1596" y="15440"/>
                    <a:pt x="1596" y="15433"/>
                  </a:cubicBezTo>
                  <a:cubicBezTo>
                    <a:pt x="1596" y="15426"/>
                    <a:pt x="1601" y="15421"/>
                    <a:pt x="1608" y="15421"/>
                  </a:cubicBezTo>
                  <a:close/>
                  <a:moveTo>
                    <a:pt x="1896" y="15421"/>
                  </a:moveTo>
                  <a:lnTo>
                    <a:pt x="2064" y="15421"/>
                  </a:lnTo>
                  <a:cubicBezTo>
                    <a:pt x="2070" y="15421"/>
                    <a:pt x="2076" y="15426"/>
                    <a:pt x="2076" y="15433"/>
                  </a:cubicBezTo>
                  <a:cubicBezTo>
                    <a:pt x="2076" y="15440"/>
                    <a:pt x="2070" y="15445"/>
                    <a:pt x="2064" y="15445"/>
                  </a:cubicBezTo>
                  <a:lnTo>
                    <a:pt x="1896" y="15445"/>
                  </a:lnTo>
                  <a:cubicBezTo>
                    <a:pt x="1889" y="15445"/>
                    <a:pt x="1884" y="15440"/>
                    <a:pt x="1884" y="15433"/>
                  </a:cubicBezTo>
                  <a:cubicBezTo>
                    <a:pt x="1884" y="15426"/>
                    <a:pt x="1889" y="15421"/>
                    <a:pt x="1896" y="15421"/>
                  </a:cubicBezTo>
                  <a:close/>
                  <a:moveTo>
                    <a:pt x="2184" y="15421"/>
                  </a:moveTo>
                  <a:lnTo>
                    <a:pt x="2352" y="15421"/>
                  </a:lnTo>
                  <a:cubicBezTo>
                    <a:pt x="2358" y="15421"/>
                    <a:pt x="2364" y="15426"/>
                    <a:pt x="2364" y="15433"/>
                  </a:cubicBezTo>
                  <a:cubicBezTo>
                    <a:pt x="2364" y="15440"/>
                    <a:pt x="2358" y="15445"/>
                    <a:pt x="2352" y="15445"/>
                  </a:cubicBezTo>
                  <a:lnTo>
                    <a:pt x="2184" y="15445"/>
                  </a:lnTo>
                  <a:cubicBezTo>
                    <a:pt x="2177" y="15445"/>
                    <a:pt x="2172" y="15440"/>
                    <a:pt x="2172" y="15433"/>
                  </a:cubicBezTo>
                  <a:cubicBezTo>
                    <a:pt x="2172" y="15426"/>
                    <a:pt x="2177" y="15421"/>
                    <a:pt x="2184" y="15421"/>
                  </a:cubicBezTo>
                  <a:close/>
                  <a:moveTo>
                    <a:pt x="2472" y="15421"/>
                  </a:moveTo>
                  <a:lnTo>
                    <a:pt x="2640" y="15421"/>
                  </a:lnTo>
                  <a:cubicBezTo>
                    <a:pt x="2646" y="15421"/>
                    <a:pt x="2652" y="15426"/>
                    <a:pt x="2652" y="15433"/>
                  </a:cubicBezTo>
                  <a:cubicBezTo>
                    <a:pt x="2652" y="15440"/>
                    <a:pt x="2646" y="15445"/>
                    <a:pt x="2640" y="15445"/>
                  </a:cubicBezTo>
                  <a:lnTo>
                    <a:pt x="2472" y="15445"/>
                  </a:lnTo>
                  <a:cubicBezTo>
                    <a:pt x="2465" y="15445"/>
                    <a:pt x="2460" y="15440"/>
                    <a:pt x="2460" y="15433"/>
                  </a:cubicBezTo>
                  <a:cubicBezTo>
                    <a:pt x="2460" y="15426"/>
                    <a:pt x="2465" y="15421"/>
                    <a:pt x="2472" y="15421"/>
                  </a:cubicBezTo>
                  <a:close/>
                  <a:moveTo>
                    <a:pt x="2721" y="15407"/>
                  </a:moveTo>
                  <a:lnTo>
                    <a:pt x="2721" y="15239"/>
                  </a:lnTo>
                  <a:cubicBezTo>
                    <a:pt x="2721" y="15232"/>
                    <a:pt x="2727" y="15227"/>
                    <a:pt x="2733" y="15227"/>
                  </a:cubicBezTo>
                  <a:cubicBezTo>
                    <a:pt x="2740" y="15227"/>
                    <a:pt x="2745" y="15232"/>
                    <a:pt x="2745" y="15239"/>
                  </a:cubicBezTo>
                  <a:lnTo>
                    <a:pt x="2745" y="15407"/>
                  </a:lnTo>
                  <a:cubicBezTo>
                    <a:pt x="2745" y="15413"/>
                    <a:pt x="2740" y="15419"/>
                    <a:pt x="2733" y="15419"/>
                  </a:cubicBezTo>
                  <a:cubicBezTo>
                    <a:pt x="2727" y="15419"/>
                    <a:pt x="2721" y="15413"/>
                    <a:pt x="2721" y="15407"/>
                  </a:cubicBezTo>
                  <a:close/>
                  <a:moveTo>
                    <a:pt x="2721" y="15119"/>
                  </a:moveTo>
                  <a:lnTo>
                    <a:pt x="2721" y="14951"/>
                  </a:lnTo>
                  <a:cubicBezTo>
                    <a:pt x="2721" y="14944"/>
                    <a:pt x="2727" y="14939"/>
                    <a:pt x="2733" y="14939"/>
                  </a:cubicBezTo>
                  <a:cubicBezTo>
                    <a:pt x="2740" y="14939"/>
                    <a:pt x="2745" y="14944"/>
                    <a:pt x="2745" y="14951"/>
                  </a:cubicBezTo>
                  <a:lnTo>
                    <a:pt x="2745" y="15119"/>
                  </a:lnTo>
                  <a:cubicBezTo>
                    <a:pt x="2745" y="15125"/>
                    <a:pt x="2740" y="15131"/>
                    <a:pt x="2733" y="15131"/>
                  </a:cubicBezTo>
                  <a:cubicBezTo>
                    <a:pt x="2727" y="15131"/>
                    <a:pt x="2721" y="15125"/>
                    <a:pt x="2721" y="15119"/>
                  </a:cubicBezTo>
                  <a:close/>
                  <a:moveTo>
                    <a:pt x="2721" y="14831"/>
                  </a:moveTo>
                  <a:lnTo>
                    <a:pt x="2721" y="14663"/>
                  </a:lnTo>
                  <a:cubicBezTo>
                    <a:pt x="2721" y="14656"/>
                    <a:pt x="2727" y="14651"/>
                    <a:pt x="2733" y="14651"/>
                  </a:cubicBezTo>
                  <a:cubicBezTo>
                    <a:pt x="2740" y="14651"/>
                    <a:pt x="2745" y="14656"/>
                    <a:pt x="2745" y="14663"/>
                  </a:cubicBezTo>
                  <a:lnTo>
                    <a:pt x="2745" y="14831"/>
                  </a:lnTo>
                  <a:cubicBezTo>
                    <a:pt x="2745" y="14837"/>
                    <a:pt x="2740" y="14843"/>
                    <a:pt x="2733" y="14843"/>
                  </a:cubicBezTo>
                  <a:cubicBezTo>
                    <a:pt x="2727" y="14843"/>
                    <a:pt x="2721" y="14837"/>
                    <a:pt x="2721" y="14831"/>
                  </a:cubicBezTo>
                  <a:close/>
                  <a:moveTo>
                    <a:pt x="2721" y="14543"/>
                  </a:moveTo>
                  <a:lnTo>
                    <a:pt x="2721" y="14375"/>
                  </a:lnTo>
                  <a:cubicBezTo>
                    <a:pt x="2721" y="14368"/>
                    <a:pt x="2727" y="14363"/>
                    <a:pt x="2733" y="14363"/>
                  </a:cubicBezTo>
                  <a:cubicBezTo>
                    <a:pt x="2740" y="14363"/>
                    <a:pt x="2745" y="14368"/>
                    <a:pt x="2745" y="14375"/>
                  </a:cubicBezTo>
                  <a:lnTo>
                    <a:pt x="2745" y="14543"/>
                  </a:lnTo>
                  <a:cubicBezTo>
                    <a:pt x="2745" y="14549"/>
                    <a:pt x="2740" y="14555"/>
                    <a:pt x="2733" y="14555"/>
                  </a:cubicBezTo>
                  <a:cubicBezTo>
                    <a:pt x="2727" y="14555"/>
                    <a:pt x="2721" y="14549"/>
                    <a:pt x="2721" y="14543"/>
                  </a:cubicBezTo>
                  <a:close/>
                  <a:moveTo>
                    <a:pt x="2721" y="14255"/>
                  </a:moveTo>
                  <a:lnTo>
                    <a:pt x="2721" y="14087"/>
                  </a:lnTo>
                  <a:cubicBezTo>
                    <a:pt x="2721" y="14080"/>
                    <a:pt x="2727" y="14075"/>
                    <a:pt x="2733" y="14075"/>
                  </a:cubicBezTo>
                  <a:cubicBezTo>
                    <a:pt x="2740" y="14075"/>
                    <a:pt x="2745" y="14080"/>
                    <a:pt x="2745" y="14087"/>
                  </a:cubicBezTo>
                  <a:lnTo>
                    <a:pt x="2745" y="14255"/>
                  </a:lnTo>
                  <a:cubicBezTo>
                    <a:pt x="2745" y="14261"/>
                    <a:pt x="2740" y="14267"/>
                    <a:pt x="2733" y="14267"/>
                  </a:cubicBezTo>
                  <a:cubicBezTo>
                    <a:pt x="2727" y="14267"/>
                    <a:pt x="2721" y="14261"/>
                    <a:pt x="2721" y="14255"/>
                  </a:cubicBezTo>
                  <a:close/>
                  <a:moveTo>
                    <a:pt x="2721" y="13967"/>
                  </a:moveTo>
                  <a:lnTo>
                    <a:pt x="2721" y="13799"/>
                  </a:lnTo>
                  <a:cubicBezTo>
                    <a:pt x="2721" y="13792"/>
                    <a:pt x="2727" y="13787"/>
                    <a:pt x="2733" y="13787"/>
                  </a:cubicBezTo>
                  <a:cubicBezTo>
                    <a:pt x="2740" y="13787"/>
                    <a:pt x="2745" y="13792"/>
                    <a:pt x="2745" y="13799"/>
                  </a:cubicBezTo>
                  <a:lnTo>
                    <a:pt x="2745" y="13967"/>
                  </a:lnTo>
                  <a:cubicBezTo>
                    <a:pt x="2745" y="13973"/>
                    <a:pt x="2740" y="13979"/>
                    <a:pt x="2733" y="13979"/>
                  </a:cubicBezTo>
                  <a:cubicBezTo>
                    <a:pt x="2727" y="13979"/>
                    <a:pt x="2721" y="13973"/>
                    <a:pt x="2721" y="13967"/>
                  </a:cubicBezTo>
                  <a:close/>
                  <a:moveTo>
                    <a:pt x="2721" y="13679"/>
                  </a:moveTo>
                  <a:lnTo>
                    <a:pt x="2721" y="13511"/>
                  </a:lnTo>
                  <a:cubicBezTo>
                    <a:pt x="2721" y="13504"/>
                    <a:pt x="2727" y="13499"/>
                    <a:pt x="2733" y="13499"/>
                  </a:cubicBezTo>
                  <a:cubicBezTo>
                    <a:pt x="2740" y="13499"/>
                    <a:pt x="2745" y="13504"/>
                    <a:pt x="2745" y="13511"/>
                  </a:cubicBezTo>
                  <a:lnTo>
                    <a:pt x="2745" y="13679"/>
                  </a:lnTo>
                  <a:cubicBezTo>
                    <a:pt x="2745" y="13685"/>
                    <a:pt x="2740" y="13691"/>
                    <a:pt x="2733" y="13691"/>
                  </a:cubicBezTo>
                  <a:cubicBezTo>
                    <a:pt x="2727" y="13691"/>
                    <a:pt x="2721" y="13685"/>
                    <a:pt x="2721" y="13679"/>
                  </a:cubicBezTo>
                  <a:close/>
                  <a:moveTo>
                    <a:pt x="2721" y="13391"/>
                  </a:moveTo>
                  <a:lnTo>
                    <a:pt x="2721" y="13223"/>
                  </a:lnTo>
                  <a:cubicBezTo>
                    <a:pt x="2721" y="13216"/>
                    <a:pt x="2727" y="13211"/>
                    <a:pt x="2733" y="13211"/>
                  </a:cubicBezTo>
                  <a:cubicBezTo>
                    <a:pt x="2740" y="13211"/>
                    <a:pt x="2745" y="13216"/>
                    <a:pt x="2745" y="13223"/>
                  </a:cubicBezTo>
                  <a:lnTo>
                    <a:pt x="2745" y="13391"/>
                  </a:lnTo>
                  <a:cubicBezTo>
                    <a:pt x="2745" y="13397"/>
                    <a:pt x="2740" y="13403"/>
                    <a:pt x="2733" y="13403"/>
                  </a:cubicBezTo>
                  <a:cubicBezTo>
                    <a:pt x="2727" y="13403"/>
                    <a:pt x="2721" y="13397"/>
                    <a:pt x="2721" y="13391"/>
                  </a:cubicBezTo>
                  <a:close/>
                  <a:moveTo>
                    <a:pt x="2721" y="13103"/>
                  </a:moveTo>
                  <a:lnTo>
                    <a:pt x="2721" y="12935"/>
                  </a:lnTo>
                  <a:cubicBezTo>
                    <a:pt x="2721" y="12928"/>
                    <a:pt x="2727" y="12923"/>
                    <a:pt x="2733" y="12923"/>
                  </a:cubicBezTo>
                  <a:cubicBezTo>
                    <a:pt x="2740" y="12923"/>
                    <a:pt x="2745" y="12928"/>
                    <a:pt x="2745" y="12935"/>
                  </a:cubicBezTo>
                  <a:lnTo>
                    <a:pt x="2745" y="13103"/>
                  </a:lnTo>
                  <a:cubicBezTo>
                    <a:pt x="2745" y="13109"/>
                    <a:pt x="2740" y="13115"/>
                    <a:pt x="2733" y="13115"/>
                  </a:cubicBezTo>
                  <a:cubicBezTo>
                    <a:pt x="2727" y="13115"/>
                    <a:pt x="2721" y="13109"/>
                    <a:pt x="2721" y="13103"/>
                  </a:cubicBezTo>
                  <a:close/>
                  <a:moveTo>
                    <a:pt x="2721" y="12815"/>
                  </a:moveTo>
                  <a:lnTo>
                    <a:pt x="2721" y="12647"/>
                  </a:lnTo>
                  <a:cubicBezTo>
                    <a:pt x="2721" y="12640"/>
                    <a:pt x="2727" y="12635"/>
                    <a:pt x="2733" y="12635"/>
                  </a:cubicBezTo>
                  <a:cubicBezTo>
                    <a:pt x="2740" y="12635"/>
                    <a:pt x="2745" y="12640"/>
                    <a:pt x="2745" y="12647"/>
                  </a:cubicBezTo>
                  <a:lnTo>
                    <a:pt x="2745" y="12815"/>
                  </a:lnTo>
                  <a:cubicBezTo>
                    <a:pt x="2745" y="12821"/>
                    <a:pt x="2740" y="12827"/>
                    <a:pt x="2733" y="12827"/>
                  </a:cubicBezTo>
                  <a:cubicBezTo>
                    <a:pt x="2727" y="12827"/>
                    <a:pt x="2721" y="12821"/>
                    <a:pt x="2721" y="12815"/>
                  </a:cubicBezTo>
                  <a:close/>
                  <a:moveTo>
                    <a:pt x="2721" y="12527"/>
                  </a:moveTo>
                  <a:lnTo>
                    <a:pt x="2721" y="12359"/>
                  </a:lnTo>
                  <a:cubicBezTo>
                    <a:pt x="2721" y="12352"/>
                    <a:pt x="2727" y="12347"/>
                    <a:pt x="2733" y="12347"/>
                  </a:cubicBezTo>
                  <a:cubicBezTo>
                    <a:pt x="2740" y="12347"/>
                    <a:pt x="2745" y="12352"/>
                    <a:pt x="2745" y="12359"/>
                  </a:cubicBezTo>
                  <a:lnTo>
                    <a:pt x="2745" y="12527"/>
                  </a:lnTo>
                  <a:cubicBezTo>
                    <a:pt x="2745" y="12533"/>
                    <a:pt x="2740" y="12539"/>
                    <a:pt x="2733" y="12539"/>
                  </a:cubicBezTo>
                  <a:cubicBezTo>
                    <a:pt x="2727" y="12539"/>
                    <a:pt x="2721" y="12533"/>
                    <a:pt x="2721" y="12527"/>
                  </a:cubicBezTo>
                  <a:close/>
                  <a:moveTo>
                    <a:pt x="2721" y="12239"/>
                  </a:moveTo>
                  <a:lnTo>
                    <a:pt x="2721" y="12071"/>
                  </a:lnTo>
                  <a:cubicBezTo>
                    <a:pt x="2721" y="12064"/>
                    <a:pt x="2727" y="12059"/>
                    <a:pt x="2733" y="12059"/>
                  </a:cubicBezTo>
                  <a:cubicBezTo>
                    <a:pt x="2740" y="12059"/>
                    <a:pt x="2745" y="12064"/>
                    <a:pt x="2745" y="12071"/>
                  </a:cubicBezTo>
                  <a:lnTo>
                    <a:pt x="2745" y="12239"/>
                  </a:lnTo>
                  <a:cubicBezTo>
                    <a:pt x="2745" y="12245"/>
                    <a:pt x="2740" y="12251"/>
                    <a:pt x="2733" y="12251"/>
                  </a:cubicBezTo>
                  <a:cubicBezTo>
                    <a:pt x="2727" y="12251"/>
                    <a:pt x="2721" y="12245"/>
                    <a:pt x="2721" y="12239"/>
                  </a:cubicBezTo>
                  <a:close/>
                  <a:moveTo>
                    <a:pt x="2721" y="11951"/>
                  </a:moveTo>
                  <a:lnTo>
                    <a:pt x="2721" y="11783"/>
                  </a:lnTo>
                  <a:cubicBezTo>
                    <a:pt x="2721" y="11776"/>
                    <a:pt x="2727" y="11771"/>
                    <a:pt x="2733" y="11771"/>
                  </a:cubicBezTo>
                  <a:cubicBezTo>
                    <a:pt x="2740" y="11771"/>
                    <a:pt x="2745" y="11776"/>
                    <a:pt x="2745" y="11783"/>
                  </a:cubicBezTo>
                  <a:lnTo>
                    <a:pt x="2745" y="11951"/>
                  </a:lnTo>
                  <a:cubicBezTo>
                    <a:pt x="2745" y="11957"/>
                    <a:pt x="2740" y="11963"/>
                    <a:pt x="2733" y="11963"/>
                  </a:cubicBezTo>
                  <a:cubicBezTo>
                    <a:pt x="2727" y="11963"/>
                    <a:pt x="2721" y="11957"/>
                    <a:pt x="2721" y="11951"/>
                  </a:cubicBezTo>
                  <a:close/>
                  <a:moveTo>
                    <a:pt x="2721" y="11663"/>
                  </a:moveTo>
                  <a:lnTo>
                    <a:pt x="2721" y="11495"/>
                  </a:lnTo>
                  <a:cubicBezTo>
                    <a:pt x="2721" y="11488"/>
                    <a:pt x="2727" y="11483"/>
                    <a:pt x="2733" y="11483"/>
                  </a:cubicBezTo>
                  <a:cubicBezTo>
                    <a:pt x="2740" y="11483"/>
                    <a:pt x="2745" y="11488"/>
                    <a:pt x="2745" y="11495"/>
                  </a:cubicBezTo>
                  <a:lnTo>
                    <a:pt x="2745" y="11663"/>
                  </a:lnTo>
                  <a:cubicBezTo>
                    <a:pt x="2745" y="11669"/>
                    <a:pt x="2740" y="11675"/>
                    <a:pt x="2733" y="11675"/>
                  </a:cubicBezTo>
                  <a:cubicBezTo>
                    <a:pt x="2727" y="11675"/>
                    <a:pt x="2721" y="11669"/>
                    <a:pt x="2721" y="11663"/>
                  </a:cubicBezTo>
                  <a:close/>
                  <a:moveTo>
                    <a:pt x="2721" y="11375"/>
                  </a:moveTo>
                  <a:lnTo>
                    <a:pt x="2721" y="11207"/>
                  </a:lnTo>
                  <a:cubicBezTo>
                    <a:pt x="2721" y="11200"/>
                    <a:pt x="2727" y="11195"/>
                    <a:pt x="2733" y="11195"/>
                  </a:cubicBezTo>
                  <a:cubicBezTo>
                    <a:pt x="2740" y="11195"/>
                    <a:pt x="2745" y="11200"/>
                    <a:pt x="2745" y="11207"/>
                  </a:cubicBezTo>
                  <a:lnTo>
                    <a:pt x="2745" y="11375"/>
                  </a:lnTo>
                  <a:cubicBezTo>
                    <a:pt x="2745" y="11381"/>
                    <a:pt x="2740" y="11387"/>
                    <a:pt x="2733" y="11387"/>
                  </a:cubicBezTo>
                  <a:cubicBezTo>
                    <a:pt x="2727" y="11387"/>
                    <a:pt x="2721" y="11381"/>
                    <a:pt x="2721" y="11375"/>
                  </a:cubicBezTo>
                  <a:close/>
                  <a:moveTo>
                    <a:pt x="2721" y="11087"/>
                  </a:moveTo>
                  <a:lnTo>
                    <a:pt x="2721" y="10919"/>
                  </a:lnTo>
                  <a:cubicBezTo>
                    <a:pt x="2721" y="10912"/>
                    <a:pt x="2727" y="10907"/>
                    <a:pt x="2733" y="10907"/>
                  </a:cubicBezTo>
                  <a:cubicBezTo>
                    <a:pt x="2740" y="10907"/>
                    <a:pt x="2745" y="10912"/>
                    <a:pt x="2745" y="10919"/>
                  </a:cubicBezTo>
                  <a:lnTo>
                    <a:pt x="2745" y="11087"/>
                  </a:lnTo>
                  <a:cubicBezTo>
                    <a:pt x="2745" y="11093"/>
                    <a:pt x="2740" y="11099"/>
                    <a:pt x="2733" y="11099"/>
                  </a:cubicBezTo>
                  <a:cubicBezTo>
                    <a:pt x="2727" y="11099"/>
                    <a:pt x="2721" y="11093"/>
                    <a:pt x="2721" y="11087"/>
                  </a:cubicBezTo>
                  <a:close/>
                  <a:moveTo>
                    <a:pt x="2721" y="10799"/>
                  </a:moveTo>
                  <a:lnTo>
                    <a:pt x="2721" y="10631"/>
                  </a:lnTo>
                  <a:cubicBezTo>
                    <a:pt x="2721" y="10624"/>
                    <a:pt x="2727" y="10619"/>
                    <a:pt x="2733" y="10619"/>
                  </a:cubicBezTo>
                  <a:cubicBezTo>
                    <a:pt x="2740" y="10619"/>
                    <a:pt x="2745" y="10624"/>
                    <a:pt x="2745" y="10631"/>
                  </a:cubicBezTo>
                  <a:lnTo>
                    <a:pt x="2745" y="10799"/>
                  </a:lnTo>
                  <a:cubicBezTo>
                    <a:pt x="2745" y="10805"/>
                    <a:pt x="2740" y="10811"/>
                    <a:pt x="2733" y="10811"/>
                  </a:cubicBezTo>
                  <a:cubicBezTo>
                    <a:pt x="2727" y="10811"/>
                    <a:pt x="2721" y="10805"/>
                    <a:pt x="2721" y="10799"/>
                  </a:cubicBezTo>
                  <a:close/>
                  <a:moveTo>
                    <a:pt x="2721" y="10511"/>
                  </a:moveTo>
                  <a:lnTo>
                    <a:pt x="2721" y="10343"/>
                  </a:lnTo>
                  <a:cubicBezTo>
                    <a:pt x="2721" y="10336"/>
                    <a:pt x="2727" y="10331"/>
                    <a:pt x="2733" y="10331"/>
                  </a:cubicBezTo>
                  <a:cubicBezTo>
                    <a:pt x="2740" y="10331"/>
                    <a:pt x="2745" y="10336"/>
                    <a:pt x="2745" y="10343"/>
                  </a:cubicBezTo>
                  <a:lnTo>
                    <a:pt x="2745" y="10511"/>
                  </a:lnTo>
                  <a:cubicBezTo>
                    <a:pt x="2745" y="10517"/>
                    <a:pt x="2740" y="10523"/>
                    <a:pt x="2733" y="10523"/>
                  </a:cubicBezTo>
                  <a:cubicBezTo>
                    <a:pt x="2727" y="10523"/>
                    <a:pt x="2721" y="10517"/>
                    <a:pt x="2721" y="10511"/>
                  </a:cubicBezTo>
                  <a:close/>
                  <a:moveTo>
                    <a:pt x="2721" y="10223"/>
                  </a:moveTo>
                  <a:lnTo>
                    <a:pt x="2721" y="10055"/>
                  </a:lnTo>
                  <a:cubicBezTo>
                    <a:pt x="2721" y="10048"/>
                    <a:pt x="2727" y="10043"/>
                    <a:pt x="2733" y="10043"/>
                  </a:cubicBezTo>
                  <a:cubicBezTo>
                    <a:pt x="2740" y="10043"/>
                    <a:pt x="2745" y="10048"/>
                    <a:pt x="2745" y="10055"/>
                  </a:cubicBezTo>
                  <a:lnTo>
                    <a:pt x="2745" y="10223"/>
                  </a:lnTo>
                  <a:cubicBezTo>
                    <a:pt x="2745" y="10229"/>
                    <a:pt x="2740" y="10235"/>
                    <a:pt x="2733" y="10235"/>
                  </a:cubicBezTo>
                  <a:cubicBezTo>
                    <a:pt x="2727" y="10235"/>
                    <a:pt x="2721" y="10229"/>
                    <a:pt x="2721" y="10223"/>
                  </a:cubicBezTo>
                  <a:close/>
                  <a:moveTo>
                    <a:pt x="2721" y="9935"/>
                  </a:moveTo>
                  <a:lnTo>
                    <a:pt x="2721" y="9767"/>
                  </a:lnTo>
                  <a:cubicBezTo>
                    <a:pt x="2721" y="9760"/>
                    <a:pt x="2727" y="9755"/>
                    <a:pt x="2733" y="9755"/>
                  </a:cubicBezTo>
                  <a:cubicBezTo>
                    <a:pt x="2740" y="9755"/>
                    <a:pt x="2745" y="9760"/>
                    <a:pt x="2745" y="9767"/>
                  </a:cubicBezTo>
                  <a:lnTo>
                    <a:pt x="2745" y="9935"/>
                  </a:lnTo>
                  <a:cubicBezTo>
                    <a:pt x="2745" y="9941"/>
                    <a:pt x="2740" y="9947"/>
                    <a:pt x="2733" y="9947"/>
                  </a:cubicBezTo>
                  <a:cubicBezTo>
                    <a:pt x="2727" y="9947"/>
                    <a:pt x="2721" y="9941"/>
                    <a:pt x="2721" y="9935"/>
                  </a:cubicBezTo>
                  <a:close/>
                  <a:moveTo>
                    <a:pt x="2721" y="9647"/>
                  </a:moveTo>
                  <a:lnTo>
                    <a:pt x="2721" y="9479"/>
                  </a:lnTo>
                  <a:cubicBezTo>
                    <a:pt x="2721" y="9472"/>
                    <a:pt x="2727" y="9467"/>
                    <a:pt x="2733" y="9467"/>
                  </a:cubicBezTo>
                  <a:cubicBezTo>
                    <a:pt x="2740" y="9467"/>
                    <a:pt x="2745" y="9472"/>
                    <a:pt x="2745" y="9479"/>
                  </a:cubicBezTo>
                  <a:lnTo>
                    <a:pt x="2745" y="9647"/>
                  </a:lnTo>
                  <a:cubicBezTo>
                    <a:pt x="2745" y="9653"/>
                    <a:pt x="2740" y="9659"/>
                    <a:pt x="2733" y="9659"/>
                  </a:cubicBezTo>
                  <a:cubicBezTo>
                    <a:pt x="2727" y="9659"/>
                    <a:pt x="2721" y="9653"/>
                    <a:pt x="2721" y="9647"/>
                  </a:cubicBezTo>
                  <a:close/>
                  <a:moveTo>
                    <a:pt x="2721" y="9359"/>
                  </a:moveTo>
                  <a:lnTo>
                    <a:pt x="2721" y="9191"/>
                  </a:lnTo>
                  <a:cubicBezTo>
                    <a:pt x="2721" y="9184"/>
                    <a:pt x="2727" y="9179"/>
                    <a:pt x="2733" y="9179"/>
                  </a:cubicBezTo>
                  <a:cubicBezTo>
                    <a:pt x="2740" y="9179"/>
                    <a:pt x="2745" y="9184"/>
                    <a:pt x="2745" y="9191"/>
                  </a:cubicBezTo>
                  <a:lnTo>
                    <a:pt x="2745" y="9359"/>
                  </a:lnTo>
                  <a:cubicBezTo>
                    <a:pt x="2745" y="9365"/>
                    <a:pt x="2740" y="9371"/>
                    <a:pt x="2733" y="9371"/>
                  </a:cubicBezTo>
                  <a:cubicBezTo>
                    <a:pt x="2727" y="9371"/>
                    <a:pt x="2721" y="9365"/>
                    <a:pt x="2721" y="9359"/>
                  </a:cubicBezTo>
                  <a:close/>
                  <a:moveTo>
                    <a:pt x="2721" y="9071"/>
                  </a:moveTo>
                  <a:lnTo>
                    <a:pt x="2721" y="8903"/>
                  </a:lnTo>
                  <a:cubicBezTo>
                    <a:pt x="2721" y="8896"/>
                    <a:pt x="2727" y="8891"/>
                    <a:pt x="2733" y="8891"/>
                  </a:cubicBezTo>
                  <a:cubicBezTo>
                    <a:pt x="2740" y="8891"/>
                    <a:pt x="2745" y="8896"/>
                    <a:pt x="2745" y="8903"/>
                  </a:cubicBezTo>
                  <a:lnTo>
                    <a:pt x="2745" y="9071"/>
                  </a:lnTo>
                  <a:cubicBezTo>
                    <a:pt x="2745" y="9077"/>
                    <a:pt x="2740" y="9083"/>
                    <a:pt x="2733" y="9083"/>
                  </a:cubicBezTo>
                  <a:cubicBezTo>
                    <a:pt x="2727" y="9083"/>
                    <a:pt x="2721" y="9077"/>
                    <a:pt x="2721" y="9071"/>
                  </a:cubicBezTo>
                  <a:close/>
                  <a:moveTo>
                    <a:pt x="2721" y="8783"/>
                  </a:moveTo>
                  <a:lnTo>
                    <a:pt x="2721" y="8615"/>
                  </a:lnTo>
                  <a:cubicBezTo>
                    <a:pt x="2721" y="8608"/>
                    <a:pt x="2727" y="8603"/>
                    <a:pt x="2733" y="8603"/>
                  </a:cubicBezTo>
                  <a:cubicBezTo>
                    <a:pt x="2740" y="8603"/>
                    <a:pt x="2745" y="8608"/>
                    <a:pt x="2745" y="8615"/>
                  </a:cubicBezTo>
                  <a:lnTo>
                    <a:pt x="2745" y="8783"/>
                  </a:lnTo>
                  <a:cubicBezTo>
                    <a:pt x="2745" y="8789"/>
                    <a:pt x="2740" y="8795"/>
                    <a:pt x="2733" y="8795"/>
                  </a:cubicBezTo>
                  <a:cubicBezTo>
                    <a:pt x="2727" y="8795"/>
                    <a:pt x="2721" y="8789"/>
                    <a:pt x="2721" y="8783"/>
                  </a:cubicBezTo>
                  <a:close/>
                  <a:moveTo>
                    <a:pt x="2721" y="8495"/>
                  </a:moveTo>
                  <a:lnTo>
                    <a:pt x="2721" y="8327"/>
                  </a:lnTo>
                  <a:cubicBezTo>
                    <a:pt x="2721" y="8320"/>
                    <a:pt x="2727" y="8315"/>
                    <a:pt x="2733" y="8315"/>
                  </a:cubicBezTo>
                  <a:cubicBezTo>
                    <a:pt x="2740" y="8315"/>
                    <a:pt x="2745" y="8320"/>
                    <a:pt x="2745" y="8327"/>
                  </a:cubicBezTo>
                  <a:lnTo>
                    <a:pt x="2745" y="8495"/>
                  </a:lnTo>
                  <a:cubicBezTo>
                    <a:pt x="2745" y="8501"/>
                    <a:pt x="2740" y="8507"/>
                    <a:pt x="2733" y="8507"/>
                  </a:cubicBezTo>
                  <a:cubicBezTo>
                    <a:pt x="2727" y="8507"/>
                    <a:pt x="2721" y="8501"/>
                    <a:pt x="2721" y="8495"/>
                  </a:cubicBezTo>
                  <a:close/>
                  <a:moveTo>
                    <a:pt x="2721" y="8207"/>
                  </a:moveTo>
                  <a:lnTo>
                    <a:pt x="2721" y="8039"/>
                  </a:lnTo>
                  <a:cubicBezTo>
                    <a:pt x="2721" y="8032"/>
                    <a:pt x="2727" y="8027"/>
                    <a:pt x="2733" y="8027"/>
                  </a:cubicBezTo>
                  <a:cubicBezTo>
                    <a:pt x="2740" y="8027"/>
                    <a:pt x="2745" y="8032"/>
                    <a:pt x="2745" y="8039"/>
                  </a:cubicBezTo>
                  <a:lnTo>
                    <a:pt x="2745" y="8207"/>
                  </a:lnTo>
                  <a:cubicBezTo>
                    <a:pt x="2745" y="8213"/>
                    <a:pt x="2740" y="8219"/>
                    <a:pt x="2733" y="8219"/>
                  </a:cubicBezTo>
                  <a:cubicBezTo>
                    <a:pt x="2727" y="8219"/>
                    <a:pt x="2721" y="8213"/>
                    <a:pt x="2721" y="8207"/>
                  </a:cubicBezTo>
                  <a:close/>
                  <a:moveTo>
                    <a:pt x="2721" y="7919"/>
                  </a:moveTo>
                  <a:lnTo>
                    <a:pt x="2721" y="7751"/>
                  </a:lnTo>
                  <a:cubicBezTo>
                    <a:pt x="2721" y="7744"/>
                    <a:pt x="2727" y="7739"/>
                    <a:pt x="2733" y="7739"/>
                  </a:cubicBezTo>
                  <a:cubicBezTo>
                    <a:pt x="2740" y="7739"/>
                    <a:pt x="2745" y="7744"/>
                    <a:pt x="2745" y="7751"/>
                  </a:cubicBezTo>
                  <a:lnTo>
                    <a:pt x="2745" y="7919"/>
                  </a:lnTo>
                  <a:cubicBezTo>
                    <a:pt x="2745" y="7925"/>
                    <a:pt x="2740" y="7931"/>
                    <a:pt x="2733" y="7931"/>
                  </a:cubicBezTo>
                  <a:cubicBezTo>
                    <a:pt x="2727" y="7931"/>
                    <a:pt x="2721" y="7925"/>
                    <a:pt x="2721" y="7919"/>
                  </a:cubicBezTo>
                  <a:close/>
                  <a:moveTo>
                    <a:pt x="2721" y="7631"/>
                  </a:moveTo>
                  <a:lnTo>
                    <a:pt x="2721" y="7463"/>
                  </a:lnTo>
                  <a:cubicBezTo>
                    <a:pt x="2721" y="7456"/>
                    <a:pt x="2727" y="7451"/>
                    <a:pt x="2733" y="7451"/>
                  </a:cubicBezTo>
                  <a:cubicBezTo>
                    <a:pt x="2740" y="7451"/>
                    <a:pt x="2745" y="7456"/>
                    <a:pt x="2745" y="7463"/>
                  </a:cubicBezTo>
                  <a:lnTo>
                    <a:pt x="2745" y="7631"/>
                  </a:lnTo>
                  <a:cubicBezTo>
                    <a:pt x="2745" y="7637"/>
                    <a:pt x="2740" y="7643"/>
                    <a:pt x="2733" y="7643"/>
                  </a:cubicBezTo>
                  <a:cubicBezTo>
                    <a:pt x="2727" y="7643"/>
                    <a:pt x="2721" y="7637"/>
                    <a:pt x="2721" y="7631"/>
                  </a:cubicBezTo>
                  <a:close/>
                  <a:moveTo>
                    <a:pt x="2721" y="7343"/>
                  </a:moveTo>
                  <a:lnTo>
                    <a:pt x="2721" y="7175"/>
                  </a:lnTo>
                  <a:cubicBezTo>
                    <a:pt x="2721" y="7168"/>
                    <a:pt x="2727" y="7163"/>
                    <a:pt x="2733" y="7163"/>
                  </a:cubicBezTo>
                  <a:cubicBezTo>
                    <a:pt x="2740" y="7163"/>
                    <a:pt x="2745" y="7168"/>
                    <a:pt x="2745" y="7175"/>
                  </a:cubicBezTo>
                  <a:lnTo>
                    <a:pt x="2745" y="7343"/>
                  </a:lnTo>
                  <a:cubicBezTo>
                    <a:pt x="2745" y="7349"/>
                    <a:pt x="2740" y="7355"/>
                    <a:pt x="2733" y="7355"/>
                  </a:cubicBezTo>
                  <a:cubicBezTo>
                    <a:pt x="2727" y="7355"/>
                    <a:pt x="2721" y="7349"/>
                    <a:pt x="2721" y="7343"/>
                  </a:cubicBezTo>
                  <a:close/>
                  <a:moveTo>
                    <a:pt x="2721" y="7055"/>
                  </a:moveTo>
                  <a:lnTo>
                    <a:pt x="2721" y="6887"/>
                  </a:lnTo>
                  <a:cubicBezTo>
                    <a:pt x="2721" y="6880"/>
                    <a:pt x="2727" y="6875"/>
                    <a:pt x="2733" y="6875"/>
                  </a:cubicBezTo>
                  <a:cubicBezTo>
                    <a:pt x="2740" y="6875"/>
                    <a:pt x="2745" y="6880"/>
                    <a:pt x="2745" y="6887"/>
                  </a:cubicBezTo>
                  <a:lnTo>
                    <a:pt x="2745" y="7055"/>
                  </a:lnTo>
                  <a:cubicBezTo>
                    <a:pt x="2745" y="7061"/>
                    <a:pt x="2740" y="7067"/>
                    <a:pt x="2733" y="7067"/>
                  </a:cubicBezTo>
                  <a:cubicBezTo>
                    <a:pt x="2727" y="7067"/>
                    <a:pt x="2721" y="7061"/>
                    <a:pt x="2721" y="7055"/>
                  </a:cubicBezTo>
                  <a:close/>
                  <a:moveTo>
                    <a:pt x="2721" y="6767"/>
                  </a:moveTo>
                  <a:lnTo>
                    <a:pt x="2721" y="6599"/>
                  </a:lnTo>
                  <a:cubicBezTo>
                    <a:pt x="2721" y="6592"/>
                    <a:pt x="2727" y="6587"/>
                    <a:pt x="2733" y="6587"/>
                  </a:cubicBezTo>
                  <a:cubicBezTo>
                    <a:pt x="2740" y="6587"/>
                    <a:pt x="2745" y="6592"/>
                    <a:pt x="2745" y="6599"/>
                  </a:cubicBezTo>
                  <a:lnTo>
                    <a:pt x="2745" y="6767"/>
                  </a:lnTo>
                  <a:cubicBezTo>
                    <a:pt x="2745" y="6773"/>
                    <a:pt x="2740" y="6779"/>
                    <a:pt x="2733" y="6779"/>
                  </a:cubicBezTo>
                  <a:cubicBezTo>
                    <a:pt x="2727" y="6779"/>
                    <a:pt x="2721" y="6773"/>
                    <a:pt x="2721" y="6767"/>
                  </a:cubicBezTo>
                  <a:close/>
                  <a:moveTo>
                    <a:pt x="2721" y="6479"/>
                  </a:moveTo>
                  <a:lnTo>
                    <a:pt x="2721" y="6311"/>
                  </a:lnTo>
                  <a:cubicBezTo>
                    <a:pt x="2721" y="6304"/>
                    <a:pt x="2727" y="6299"/>
                    <a:pt x="2733" y="6299"/>
                  </a:cubicBezTo>
                  <a:cubicBezTo>
                    <a:pt x="2740" y="6299"/>
                    <a:pt x="2745" y="6304"/>
                    <a:pt x="2745" y="6311"/>
                  </a:cubicBezTo>
                  <a:lnTo>
                    <a:pt x="2745" y="6479"/>
                  </a:lnTo>
                  <a:cubicBezTo>
                    <a:pt x="2745" y="6485"/>
                    <a:pt x="2740" y="6491"/>
                    <a:pt x="2733" y="6491"/>
                  </a:cubicBezTo>
                  <a:cubicBezTo>
                    <a:pt x="2727" y="6491"/>
                    <a:pt x="2721" y="6485"/>
                    <a:pt x="2721" y="6479"/>
                  </a:cubicBezTo>
                  <a:close/>
                  <a:moveTo>
                    <a:pt x="2721" y="6191"/>
                  </a:moveTo>
                  <a:lnTo>
                    <a:pt x="2721" y="6023"/>
                  </a:lnTo>
                  <a:cubicBezTo>
                    <a:pt x="2721" y="6016"/>
                    <a:pt x="2727" y="6011"/>
                    <a:pt x="2733" y="6011"/>
                  </a:cubicBezTo>
                  <a:cubicBezTo>
                    <a:pt x="2740" y="6011"/>
                    <a:pt x="2745" y="6016"/>
                    <a:pt x="2745" y="6023"/>
                  </a:cubicBezTo>
                  <a:lnTo>
                    <a:pt x="2745" y="6191"/>
                  </a:lnTo>
                  <a:cubicBezTo>
                    <a:pt x="2745" y="6197"/>
                    <a:pt x="2740" y="6203"/>
                    <a:pt x="2733" y="6203"/>
                  </a:cubicBezTo>
                  <a:cubicBezTo>
                    <a:pt x="2727" y="6203"/>
                    <a:pt x="2721" y="6197"/>
                    <a:pt x="2721" y="6191"/>
                  </a:cubicBezTo>
                  <a:close/>
                  <a:moveTo>
                    <a:pt x="2721" y="5903"/>
                  </a:moveTo>
                  <a:lnTo>
                    <a:pt x="2721" y="5735"/>
                  </a:lnTo>
                  <a:cubicBezTo>
                    <a:pt x="2721" y="5728"/>
                    <a:pt x="2727" y="5723"/>
                    <a:pt x="2733" y="5723"/>
                  </a:cubicBezTo>
                  <a:cubicBezTo>
                    <a:pt x="2740" y="5723"/>
                    <a:pt x="2745" y="5728"/>
                    <a:pt x="2745" y="5735"/>
                  </a:cubicBezTo>
                  <a:lnTo>
                    <a:pt x="2745" y="5903"/>
                  </a:lnTo>
                  <a:cubicBezTo>
                    <a:pt x="2745" y="5909"/>
                    <a:pt x="2740" y="5915"/>
                    <a:pt x="2733" y="5915"/>
                  </a:cubicBezTo>
                  <a:cubicBezTo>
                    <a:pt x="2727" y="5915"/>
                    <a:pt x="2721" y="5909"/>
                    <a:pt x="2721" y="5903"/>
                  </a:cubicBezTo>
                  <a:close/>
                  <a:moveTo>
                    <a:pt x="2721" y="5615"/>
                  </a:moveTo>
                  <a:lnTo>
                    <a:pt x="2721" y="5447"/>
                  </a:lnTo>
                  <a:cubicBezTo>
                    <a:pt x="2721" y="5440"/>
                    <a:pt x="2727" y="5435"/>
                    <a:pt x="2733" y="5435"/>
                  </a:cubicBezTo>
                  <a:cubicBezTo>
                    <a:pt x="2740" y="5435"/>
                    <a:pt x="2745" y="5440"/>
                    <a:pt x="2745" y="5447"/>
                  </a:cubicBezTo>
                  <a:lnTo>
                    <a:pt x="2745" y="5615"/>
                  </a:lnTo>
                  <a:cubicBezTo>
                    <a:pt x="2745" y="5621"/>
                    <a:pt x="2740" y="5627"/>
                    <a:pt x="2733" y="5627"/>
                  </a:cubicBezTo>
                  <a:cubicBezTo>
                    <a:pt x="2727" y="5627"/>
                    <a:pt x="2721" y="5621"/>
                    <a:pt x="2721" y="5615"/>
                  </a:cubicBezTo>
                  <a:close/>
                  <a:moveTo>
                    <a:pt x="2721" y="5327"/>
                  </a:moveTo>
                  <a:lnTo>
                    <a:pt x="2721" y="5159"/>
                  </a:lnTo>
                  <a:cubicBezTo>
                    <a:pt x="2721" y="5152"/>
                    <a:pt x="2727" y="5147"/>
                    <a:pt x="2733" y="5147"/>
                  </a:cubicBezTo>
                  <a:cubicBezTo>
                    <a:pt x="2740" y="5147"/>
                    <a:pt x="2745" y="5152"/>
                    <a:pt x="2745" y="5159"/>
                  </a:cubicBezTo>
                  <a:lnTo>
                    <a:pt x="2745" y="5327"/>
                  </a:lnTo>
                  <a:cubicBezTo>
                    <a:pt x="2745" y="5333"/>
                    <a:pt x="2740" y="5339"/>
                    <a:pt x="2733" y="5339"/>
                  </a:cubicBezTo>
                  <a:cubicBezTo>
                    <a:pt x="2727" y="5339"/>
                    <a:pt x="2721" y="5333"/>
                    <a:pt x="2721" y="5327"/>
                  </a:cubicBezTo>
                  <a:close/>
                  <a:moveTo>
                    <a:pt x="2721" y="5039"/>
                  </a:moveTo>
                  <a:lnTo>
                    <a:pt x="2721" y="4871"/>
                  </a:lnTo>
                  <a:cubicBezTo>
                    <a:pt x="2721" y="4864"/>
                    <a:pt x="2727" y="4859"/>
                    <a:pt x="2733" y="4859"/>
                  </a:cubicBezTo>
                  <a:cubicBezTo>
                    <a:pt x="2740" y="4859"/>
                    <a:pt x="2745" y="4864"/>
                    <a:pt x="2745" y="4871"/>
                  </a:cubicBezTo>
                  <a:lnTo>
                    <a:pt x="2745" y="5039"/>
                  </a:lnTo>
                  <a:cubicBezTo>
                    <a:pt x="2745" y="5045"/>
                    <a:pt x="2740" y="5051"/>
                    <a:pt x="2733" y="5051"/>
                  </a:cubicBezTo>
                  <a:cubicBezTo>
                    <a:pt x="2727" y="5051"/>
                    <a:pt x="2721" y="5045"/>
                    <a:pt x="2721" y="5039"/>
                  </a:cubicBezTo>
                  <a:close/>
                  <a:moveTo>
                    <a:pt x="2721" y="4751"/>
                  </a:moveTo>
                  <a:lnTo>
                    <a:pt x="2721" y="4583"/>
                  </a:lnTo>
                  <a:cubicBezTo>
                    <a:pt x="2721" y="4576"/>
                    <a:pt x="2727" y="4571"/>
                    <a:pt x="2733" y="4571"/>
                  </a:cubicBezTo>
                  <a:cubicBezTo>
                    <a:pt x="2740" y="4571"/>
                    <a:pt x="2745" y="4576"/>
                    <a:pt x="2745" y="4583"/>
                  </a:cubicBezTo>
                  <a:lnTo>
                    <a:pt x="2745" y="4751"/>
                  </a:lnTo>
                  <a:cubicBezTo>
                    <a:pt x="2745" y="4757"/>
                    <a:pt x="2740" y="4763"/>
                    <a:pt x="2733" y="4763"/>
                  </a:cubicBezTo>
                  <a:cubicBezTo>
                    <a:pt x="2727" y="4763"/>
                    <a:pt x="2721" y="4757"/>
                    <a:pt x="2721" y="4751"/>
                  </a:cubicBezTo>
                  <a:close/>
                  <a:moveTo>
                    <a:pt x="2721" y="4463"/>
                  </a:moveTo>
                  <a:lnTo>
                    <a:pt x="2721" y="4295"/>
                  </a:lnTo>
                  <a:cubicBezTo>
                    <a:pt x="2721" y="4288"/>
                    <a:pt x="2727" y="4283"/>
                    <a:pt x="2733" y="4283"/>
                  </a:cubicBezTo>
                  <a:cubicBezTo>
                    <a:pt x="2740" y="4283"/>
                    <a:pt x="2745" y="4288"/>
                    <a:pt x="2745" y="4295"/>
                  </a:cubicBezTo>
                  <a:lnTo>
                    <a:pt x="2745" y="4463"/>
                  </a:lnTo>
                  <a:cubicBezTo>
                    <a:pt x="2745" y="4469"/>
                    <a:pt x="2740" y="4475"/>
                    <a:pt x="2733" y="4475"/>
                  </a:cubicBezTo>
                  <a:cubicBezTo>
                    <a:pt x="2727" y="4475"/>
                    <a:pt x="2721" y="4469"/>
                    <a:pt x="2721" y="4463"/>
                  </a:cubicBezTo>
                  <a:close/>
                  <a:moveTo>
                    <a:pt x="2721" y="4175"/>
                  </a:moveTo>
                  <a:lnTo>
                    <a:pt x="2721" y="4007"/>
                  </a:lnTo>
                  <a:cubicBezTo>
                    <a:pt x="2721" y="4000"/>
                    <a:pt x="2727" y="3995"/>
                    <a:pt x="2733" y="3995"/>
                  </a:cubicBezTo>
                  <a:cubicBezTo>
                    <a:pt x="2740" y="3995"/>
                    <a:pt x="2745" y="4000"/>
                    <a:pt x="2745" y="4007"/>
                  </a:cubicBezTo>
                  <a:lnTo>
                    <a:pt x="2745" y="4175"/>
                  </a:lnTo>
                  <a:cubicBezTo>
                    <a:pt x="2745" y="4181"/>
                    <a:pt x="2740" y="4187"/>
                    <a:pt x="2733" y="4187"/>
                  </a:cubicBezTo>
                  <a:cubicBezTo>
                    <a:pt x="2727" y="4187"/>
                    <a:pt x="2721" y="4181"/>
                    <a:pt x="2721" y="4175"/>
                  </a:cubicBezTo>
                  <a:close/>
                  <a:moveTo>
                    <a:pt x="2721" y="3887"/>
                  </a:moveTo>
                  <a:lnTo>
                    <a:pt x="2721" y="3719"/>
                  </a:lnTo>
                  <a:cubicBezTo>
                    <a:pt x="2721" y="3712"/>
                    <a:pt x="2727" y="3707"/>
                    <a:pt x="2733" y="3707"/>
                  </a:cubicBezTo>
                  <a:cubicBezTo>
                    <a:pt x="2740" y="3707"/>
                    <a:pt x="2745" y="3712"/>
                    <a:pt x="2745" y="3719"/>
                  </a:cubicBezTo>
                  <a:lnTo>
                    <a:pt x="2745" y="3887"/>
                  </a:lnTo>
                  <a:cubicBezTo>
                    <a:pt x="2745" y="3893"/>
                    <a:pt x="2740" y="3899"/>
                    <a:pt x="2733" y="3899"/>
                  </a:cubicBezTo>
                  <a:cubicBezTo>
                    <a:pt x="2727" y="3899"/>
                    <a:pt x="2721" y="3893"/>
                    <a:pt x="2721" y="3887"/>
                  </a:cubicBezTo>
                  <a:close/>
                  <a:moveTo>
                    <a:pt x="2721" y="3599"/>
                  </a:moveTo>
                  <a:lnTo>
                    <a:pt x="2721" y="3431"/>
                  </a:lnTo>
                  <a:cubicBezTo>
                    <a:pt x="2721" y="3424"/>
                    <a:pt x="2727" y="3419"/>
                    <a:pt x="2733" y="3419"/>
                  </a:cubicBezTo>
                  <a:cubicBezTo>
                    <a:pt x="2740" y="3419"/>
                    <a:pt x="2745" y="3424"/>
                    <a:pt x="2745" y="3431"/>
                  </a:cubicBezTo>
                  <a:lnTo>
                    <a:pt x="2745" y="3599"/>
                  </a:lnTo>
                  <a:cubicBezTo>
                    <a:pt x="2745" y="3605"/>
                    <a:pt x="2740" y="3611"/>
                    <a:pt x="2733" y="3611"/>
                  </a:cubicBezTo>
                  <a:cubicBezTo>
                    <a:pt x="2727" y="3611"/>
                    <a:pt x="2721" y="3605"/>
                    <a:pt x="2721" y="3599"/>
                  </a:cubicBezTo>
                  <a:close/>
                  <a:moveTo>
                    <a:pt x="2721" y="3311"/>
                  </a:moveTo>
                  <a:lnTo>
                    <a:pt x="2721" y="3143"/>
                  </a:lnTo>
                  <a:cubicBezTo>
                    <a:pt x="2721" y="3136"/>
                    <a:pt x="2727" y="3131"/>
                    <a:pt x="2733" y="3131"/>
                  </a:cubicBezTo>
                  <a:cubicBezTo>
                    <a:pt x="2740" y="3131"/>
                    <a:pt x="2745" y="3136"/>
                    <a:pt x="2745" y="3143"/>
                  </a:cubicBezTo>
                  <a:lnTo>
                    <a:pt x="2745" y="3311"/>
                  </a:lnTo>
                  <a:cubicBezTo>
                    <a:pt x="2745" y="3317"/>
                    <a:pt x="2740" y="3323"/>
                    <a:pt x="2733" y="3323"/>
                  </a:cubicBezTo>
                  <a:cubicBezTo>
                    <a:pt x="2727" y="3323"/>
                    <a:pt x="2721" y="3317"/>
                    <a:pt x="2721" y="3311"/>
                  </a:cubicBezTo>
                  <a:close/>
                  <a:moveTo>
                    <a:pt x="2721" y="3023"/>
                  </a:moveTo>
                  <a:lnTo>
                    <a:pt x="2721" y="2855"/>
                  </a:lnTo>
                  <a:cubicBezTo>
                    <a:pt x="2721" y="2848"/>
                    <a:pt x="2727" y="2843"/>
                    <a:pt x="2733" y="2843"/>
                  </a:cubicBezTo>
                  <a:cubicBezTo>
                    <a:pt x="2740" y="2843"/>
                    <a:pt x="2745" y="2848"/>
                    <a:pt x="2745" y="2855"/>
                  </a:cubicBezTo>
                  <a:lnTo>
                    <a:pt x="2745" y="3023"/>
                  </a:lnTo>
                  <a:cubicBezTo>
                    <a:pt x="2745" y="3029"/>
                    <a:pt x="2740" y="3035"/>
                    <a:pt x="2733" y="3035"/>
                  </a:cubicBezTo>
                  <a:cubicBezTo>
                    <a:pt x="2727" y="3035"/>
                    <a:pt x="2721" y="3029"/>
                    <a:pt x="2721" y="3023"/>
                  </a:cubicBezTo>
                  <a:close/>
                  <a:moveTo>
                    <a:pt x="2721" y="2735"/>
                  </a:moveTo>
                  <a:lnTo>
                    <a:pt x="2721" y="2567"/>
                  </a:lnTo>
                  <a:cubicBezTo>
                    <a:pt x="2721" y="2560"/>
                    <a:pt x="2727" y="2555"/>
                    <a:pt x="2733" y="2555"/>
                  </a:cubicBezTo>
                  <a:cubicBezTo>
                    <a:pt x="2740" y="2555"/>
                    <a:pt x="2745" y="2560"/>
                    <a:pt x="2745" y="2567"/>
                  </a:cubicBezTo>
                  <a:lnTo>
                    <a:pt x="2745" y="2735"/>
                  </a:lnTo>
                  <a:cubicBezTo>
                    <a:pt x="2745" y="2741"/>
                    <a:pt x="2740" y="2747"/>
                    <a:pt x="2733" y="2747"/>
                  </a:cubicBezTo>
                  <a:cubicBezTo>
                    <a:pt x="2727" y="2747"/>
                    <a:pt x="2721" y="2741"/>
                    <a:pt x="2721" y="2735"/>
                  </a:cubicBezTo>
                  <a:close/>
                  <a:moveTo>
                    <a:pt x="2721" y="2447"/>
                  </a:moveTo>
                  <a:lnTo>
                    <a:pt x="2721" y="2279"/>
                  </a:lnTo>
                  <a:cubicBezTo>
                    <a:pt x="2721" y="2272"/>
                    <a:pt x="2727" y="2267"/>
                    <a:pt x="2733" y="2267"/>
                  </a:cubicBezTo>
                  <a:cubicBezTo>
                    <a:pt x="2740" y="2267"/>
                    <a:pt x="2745" y="2272"/>
                    <a:pt x="2745" y="2279"/>
                  </a:cubicBezTo>
                  <a:lnTo>
                    <a:pt x="2745" y="2447"/>
                  </a:lnTo>
                  <a:cubicBezTo>
                    <a:pt x="2745" y="2453"/>
                    <a:pt x="2740" y="2459"/>
                    <a:pt x="2733" y="2459"/>
                  </a:cubicBezTo>
                  <a:cubicBezTo>
                    <a:pt x="2727" y="2459"/>
                    <a:pt x="2721" y="2453"/>
                    <a:pt x="2721" y="2447"/>
                  </a:cubicBezTo>
                  <a:close/>
                  <a:moveTo>
                    <a:pt x="2721" y="2159"/>
                  </a:moveTo>
                  <a:lnTo>
                    <a:pt x="2721" y="1991"/>
                  </a:lnTo>
                  <a:cubicBezTo>
                    <a:pt x="2721" y="1984"/>
                    <a:pt x="2727" y="1979"/>
                    <a:pt x="2733" y="1979"/>
                  </a:cubicBezTo>
                  <a:cubicBezTo>
                    <a:pt x="2740" y="1979"/>
                    <a:pt x="2745" y="1984"/>
                    <a:pt x="2745" y="1991"/>
                  </a:cubicBezTo>
                  <a:lnTo>
                    <a:pt x="2745" y="2159"/>
                  </a:lnTo>
                  <a:cubicBezTo>
                    <a:pt x="2745" y="2165"/>
                    <a:pt x="2740" y="2171"/>
                    <a:pt x="2733" y="2171"/>
                  </a:cubicBezTo>
                  <a:cubicBezTo>
                    <a:pt x="2727" y="2171"/>
                    <a:pt x="2721" y="2165"/>
                    <a:pt x="2721" y="2159"/>
                  </a:cubicBezTo>
                  <a:close/>
                  <a:moveTo>
                    <a:pt x="2721" y="1871"/>
                  </a:moveTo>
                  <a:lnTo>
                    <a:pt x="2721" y="1703"/>
                  </a:lnTo>
                  <a:cubicBezTo>
                    <a:pt x="2721" y="1696"/>
                    <a:pt x="2727" y="1691"/>
                    <a:pt x="2733" y="1691"/>
                  </a:cubicBezTo>
                  <a:cubicBezTo>
                    <a:pt x="2740" y="1691"/>
                    <a:pt x="2745" y="1696"/>
                    <a:pt x="2745" y="1703"/>
                  </a:cubicBezTo>
                  <a:lnTo>
                    <a:pt x="2745" y="1871"/>
                  </a:lnTo>
                  <a:cubicBezTo>
                    <a:pt x="2745" y="1877"/>
                    <a:pt x="2740" y="1883"/>
                    <a:pt x="2733" y="1883"/>
                  </a:cubicBezTo>
                  <a:cubicBezTo>
                    <a:pt x="2727" y="1883"/>
                    <a:pt x="2721" y="1877"/>
                    <a:pt x="2721" y="1871"/>
                  </a:cubicBezTo>
                  <a:close/>
                  <a:moveTo>
                    <a:pt x="2721" y="1583"/>
                  </a:moveTo>
                  <a:lnTo>
                    <a:pt x="2721" y="1415"/>
                  </a:lnTo>
                  <a:cubicBezTo>
                    <a:pt x="2721" y="1408"/>
                    <a:pt x="2727" y="1403"/>
                    <a:pt x="2733" y="1403"/>
                  </a:cubicBezTo>
                  <a:cubicBezTo>
                    <a:pt x="2740" y="1403"/>
                    <a:pt x="2745" y="1408"/>
                    <a:pt x="2745" y="1415"/>
                  </a:cubicBezTo>
                  <a:lnTo>
                    <a:pt x="2745" y="1583"/>
                  </a:lnTo>
                  <a:cubicBezTo>
                    <a:pt x="2745" y="1589"/>
                    <a:pt x="2740" y="1595"/>
                    <a:pt x="2733" y="1595"/>
                  </a:cubicBezTo>
                  <a:cubicBezTo>
                    <a:pt x="2727" y="1595"/>
                    <a:pt x="2721" y="1589"/>
                    <a:pt x="2721" y="1583"/>
                  </a:cubicBezTo>
                  <a:close/>
                  <a:moveTo>
                    <a:pt x="2721" y="1295"/>
                  </a:moveTo>
                  <a:lnTo>
                    <a:pt x="2721" y="1127"/>
                  </a:lnTo>
                  <a:cubicBezTo>
                    <a:pt x="2721" y="1120"/>
                    <a:pt x="2727" y="1115"/>
                    <a:pt x="2733" y="1115"/>
                  </a:cubicBezTo>
                  <a:cubicBezTo>
                    <a:pt x="2740" y="1115"/>
                    <a:pt x="2745" y="1120"/>
                    <a:pt x="2745" y="1127"/>
                  </a:cubicBezTo>
                  <a:lnTo>
                    <a:pt x="2745" y="1295"/>
                  </a:lnTo>
                  <a:cubicBezTo>
                    <a:pt x="2745" y="1301"/>
                    <a:pt x="2740" y="1307"/>
                    <a:pt x="2733" y="1307"/>
                  </a:cubicBezTo>
                  <a:cubicBezTo>
                    <a:pt x="2727" y="1307"/>
                    <a:pt x="2721" y="1301"/>
                    <a:pt x="2721" y="1295"/>
                  </a:cubicBezTo>
                  <a:close/>
                  <a:moveTo>
                    <a:pt x="2721" y="1007"/>
                  </a:moveTo>
                  <a:lnTo>
                    <a:pt x="2721" y="839"/>
                  </a:lnTo>
                  <a:cubicBezTo>
                    <a:pt x="2721" y="832"/>
                    <a:pt x="2727" y="827"/>
                    <a:pt x="2733" y="827"/>
                  </a:cubicBezTo>
                  <a:cubicBezTo>
                    <a:pt x="2740" y="827"/>
                    <a:pt x="2745" y="832"/>
                    <a:pt x="2745" y="839"/>
                  </a:cubicBezTo>
                  <a:lnTo>
                    <a:pt x="2745" y="1007"/>
                  </a:lnTo>
                  <a:cubicBezTo>
                    <a:pt x="2745" y="1013"/>
                    <a:pt x="2740" y="1019"/>
                    <a:pt x="2733" y="1019"/>
                  </a:cubicBezTo>
                  <a:cubicBezTo>
                    <a:pt x="2727" y="1019"/>
                    <a:pt x="2721" y="1013"/>
                    <a:pt x="2721" y="1007"/>
                  </a:cubicBezTo>
                  <a:close/>
                  <a:moveTo>
                    <a:pt x="2721" y="719"/>
                  </a:moveTo>
                  <a:lnTo>
                    <a:pt x="2721" y="551"/>
                  </a:lnTo>
                  <a:cubicBezTo>
                    <a:pt x="2721" y="544"/>
                    <a:pt x="2727" y="539"/>
                    <a:pt x="2733" y="539"/>
                  </a:cubicBezTo>
                  <a:cubicBezTo>
                    <a:pt x="2740" y="539"/>
                    <a:pt x="2745" y="544"/>
                    <a:pt x="2745" y="551"/>
                  </a:cubicBezTo>
                  <a:lnTo>
                    <a:pt x="2745" y="719"/>
                  </a:lnTo>
                  <a:cubicBezTo>
                    <a:pt x="2745" y="725"/>
                    <a:pt x="2740" y="731"/>
                    <a:pt x="2733" y="731"/>
                  </a:cubicBezTo>
                  <a:cubicBezTo>
                    <a:pt x="2727" y="731"/>
                    <a:pt x="2721" y="725"/>
                    <a:pt x="2721" y="719"/>
                  </a:cubicBezTo>
                  <a:close/>
                  <a:moveTo>
                    <a:pt x="2721" y="431"/>
                  </a:moveTo>
                  <a:lnTo>
                    <a:pt x="2721" y="263"/>
                  </a:lnTo>
                  <a:cubicBezTo>
                    <a:pt x="2721" y="256"/>
                    <a:pt x="2727" y="251"/>
                    <a:pt x="2733" y="251"/>
                  </a:cubicBezTo>
                  <a:cubicBezTo>
                    <a:pt x="2740" y="251"/>
                    <a:pt x="2745" y="256"/>
                    <a:pt x="2745" y="263"/>
                  </a:cubicBezTo>
                  <a:lnTo>
                    <a:pt x="2745" y="431"/>
                  </a:lnTo>
                  <a:cubicBezTo>
                    <a:pt x="2745" y="437"/>
                    <a:pt x="2740" y="443"/>
                    <a:pt x="2733" y="443"/>
                  </a:cubicBezTo>
                  <a:cubicBezTo>
                    <a:pt x="2727" y="443"/>
                    <a:pt x="2721" y="437"/>
                    <a:pt x="2721" y="431"/>
                  </a:cubicBezTo>
                  <a:close/>
                  <a:moveTo>
                    <a:pt x="2721" y="143"/>
                  </a:moveTo>
                  <a:lnTo>
                    <a:pt x="2721" y="12"/>
                  </a:lnTo>
                  <a:lnTo>
                    <a:pt x="2733" y="24"/>
                  </a:lnTo>
                  <a:lnTo>
                    <a:pt x="2695" y="24"/>
                  </a:lnTo>
                  <a:cubicBezTo>
                    <a:pt x="2689" y="24"/>
                    <a:pt x="2683" y="19"/>
                    <a:pt x="2683" y="12"/>
                  </a:cubicBezTo>
                  <a:cubicBezTo>
                    <a:pt x="2683" y="6"/>
                    <a:pt x="2689" y="0"/>
                    <a:pt x="2695" y="0"/>
                  </a:cubicBezTo>
                  <a:lnTo>
                    <a:pt x="2733" y="0"/>
                  </a:lnTo>
                  <a:cubicBezTo>
                    <a:pt x="2740" y="0"/>
                    <a:pt x="2745" y="6"/>
                    <a:pt x="2745" y="12"/>
                  </a:cubicBezTo>
                  <a:lnTo>
                    <a:pt x="2745" y="143"/>
                  </a:lnTo>
                  <a:cubicBezTo>
                    <a:pt x="2745" y="149"/>
                    <a:pt x="2740" y="155"/>
                    <a:pt x="2733" y="155"/>
                  </a:cubicBezTo>
                  <a:cubicBezTo>
                    <a:pt x="2727" y="155"/>
                    <a:pt x="2721" y="149"/>
                    <a:pt x="2721" y="143"/>
                  </a:cubicBezTo>
                  <a:close/>
                  <a:moveTo>
                    <a:pt x="2575" y="24"/>
                  </a:moveTo>
                  <a:lnTo>
                    <a:pt x="2407" y="24"/>
                  </a:lnTo>
                  <a:cubicBezTo>
                    <a:pt x="2401" y="24"/>
                    <a:pt x="2395" y="19"/>
                    <a:pt x="2395" y="12"/>
                  </a:cubicBezTo>
                  <a:cubicBezTo>
                    <a:pt x="2395" y="6"/>
                    <a:pt x="2401" y="0"/>
                    <a:pt x="2407" y="0"/>
                  </a:cubicBezTo>
                  <a:lnTo>
                    <a:pt x="2575" y="0"/>
                  </a:lnTo>
                  <a:cubicBezTo>
                    <a:pt x="2582" y="0"/>
                    <a:pt x="2587" y="6"/>
                    <a:pt x="2587" y="12"/>
                  </a:cubicBezTo>
                  <a:cubicBezTo>
                    <a:pt x="2587" y="19"/>
                    <a:pt x="2582" y="24"/>
                    <a:pt x="2575" y="24"/>
                  </a:cubicBezTo>
                  <a:close/>
                  <a:moveTo>
                    <a:pt x="2287" y="24"/>
                  </a:moveTo>
                  <a:lnTo>
                    <a:pt x="2119" y="24"/>
                  </a:lnTo>
                  <a:cubicBezTo>
                    <a:pt x="2113" y="24"/>
                    <a:pt x="2107" y="19"/>
                    <a:pt x="2107" y="12"/>
                  </a:cubicBezTo>
                  <a:cubicBezTo>
                    <a:pt x="2107" y="6"/>
                    <a:pt x="2113" y="0"/>
                    <a:pt x="2119" y="0"/>
                  </a:cubicBezTo>
                  <a:lnTo>
                    <a:pt x="2287" y="0"/>
                  </a:lnTo>
                  <a:cubicBezTo>
                    <a:pt x="2294" y="0"/>
                    <a:pt x="2299" y="6"/>
                    <a:pt x="2299" y="12"/>
                  </a:cubicBezTo>
                  <a:cubicBezTo>
                    <a:pt x="2299" y="19"/>
                    <a:pt x="2294" y="24"/>
                    <a:pt x="2287" y="24"/>
                  </a:cubicBezTo>
                  <a:close/>
                  <a:moveTo>
                    <a:pt x="1999" y="24"/>
                  </a:moveTo>
                  <a:lnTo>
                    <a:pt x="1831" y="24"/>
                  </a:lnTo>
                  <a:cubicBezTo>
                    <a:pt x="1825" y="24"/>
                    <a:pt x="1819" y="19"/>
                    <a:pt x="1819" y="12"/>
                  </a:cubicBezTo>
                  <a:cubicBezTo>
                    <a:pt x="1819" y="6"/>
                    <a:pt x="1825" y="0"/>
                    <a:pt x="1831" y="0"/>
                  </a:cubicBezTo>
                  <a:lnTo>
                    <a:pt x="1999" y="0"/>
                  </a:lnTo>
                  <a:cubicBezTo>
                    <a:pt x="2006" y="0"/>
                    <a:pt x="2011" y="6"/>
                    <a:pt x="2011" y="12"/>
                  </a:cubicBezTo>
                  <a:cubicBezTo>
                    <a:pt x="2011" y="19"/>
                    <a:pt x="2006" y="24"/>
                    <a:pt x="1999" y="24"/>
                  </a:cubicBezTo>
                  <a:close/>
                  <a:moveTo>
                    <a:pt x="1711" y="24"/>
                  </a:moveTo>
                  <a:lnTo>
                    <a:pt x="1543" y="24"/>
                  </a:lnTo>
                  <a:cubicBezTo>
                    <a:pt x="1537" y="24"/>
                    <a:pt x="1531" y="19"/>
                    <a:pt x="1531" y="12"/>
                  </a:cubicBezTo>
                  <a:cubicBezTo>
                    <a:pt x="1531" y="6"/>
                    <a:pt x="1537" y="0"/>
                    <a:pt x="1543" y="0"/>
                  </a:cubicBezTo>
                  <a:lnTo>
                    <a:pt x="1711" y="0"/>
                  </a:lnTo>
                  <a:cubicBezTo>
                    <a:pt x="1718" y="0"/>
                    <a:pt x="1723" y="6"/>
                    <a:pt x="1723" y="12"/>
                  </a:cubicBezTo>
                  <a:cubicBezTo>
                    <a:pt x="1723" y="19"/>
                    <a:pt x="1718" y="24"/>
                    <a:pt x="1711" y="24"/>
                  </a:cubicBezTo>
                  <a:close/>
                  <a:moveTo>
                    <a:pt x="1423" y="24"/>
                  </a:moveTo>
                  <a:lnTo>
                    <a:pt x="1255" y="24"/>
                  </a:lnTo>
                  <a:cubicBezTo>
                    <a:pt x="1249" y="24"/>
                    <a:pt x="1243" y="19"/>
                    <a:pt x="1243" y="12"/>
                  </a:cubicBezTo>
                  <a:cubicBezTo>
                    <a:pt x="1243" y="6"/>
                    <a:pt x="1249" y="0"/>
                    <a:pt x="1255" y="0"/>
                  </a:cubicBezTo>
                  <a:lnTo>
                    <a:pt x="1423" y="0"/>
                  </a:lnTo>
                  <a:cubicBezTo>
                    <a:pt x="1430" y="0"/>
                    <a:pt x="1435" y="6"/>
                    <a:pt x="1435" y="12"/>
                  </a:cubicBezTo>
                  <a:cubicBezTo>
                    <a:pt x="1435" y="19"/>
                    <a:pt x="1430" y="24"/>
                    <a:pt x="1423" y="24"/>
                  </a:cubicBezTo>
                  <a:close/>
                  <a:moveTo>
                    <a:pt x="1135" y="24"/>
                  </a:moveTo>
                  <a:lnTo>
                    <a:pt x="967" y="24"/>
                  </a:lnTo>
                  <a:cubicBezTo>
                    <a:pt x="961" y="24"/>
                    <a:pt x="955" y="19"/>
                    <a:pt x="955" y="12"/>
                  </a:cubicBezTo>
                  <a:cubicBezTo>
                    <a:pt x="955" y="6"/>
                    <a:pt x="961" y="0"/>
                    <a:pt x="967" y="0"/>
                  </a:cubicBezTo>
                  <a:lnTo>
                    <a:pt x="1135" y="0"/>
                  </a:lnTo>
                  <a:cubicBezTo>
                    <a:pt x="1142" y="0"/>
                    <a:pt x="1147" y="6"/>
                    <a:pt x="1147" y="12"/>
                  </a:cubicBezTo>
                  <a:cubicBezTo>
                    <a:pt x="1147" y="19"/>
                    <a:pt x="1142" y="24"/>
                    <a:pt x="1135" y="24"/>
                  </a:cubicBezTo>
                  <a:close/>
                  <a:moveTo>
                    <a:pt x="847" y="24"/>
                  </a:moveTo>
                  <a:lnTo>
                    <a:pt x="679" y="24"/>
                  </a:lnTo>
                  <a:cubicBezTo>
                    <a:pt x="673" y="24"/>
                    <a:pt x="667" y="19"/>
                    <a:pt x="667" y="12"/>
                  </a:cubicBezTo>
                  <a:cubicBezTo>
                    <a:pt x="667" y="6"/>
                    <a:pt x="673" y="0"/>
                    <a:pt x="679" y="0"/>
                  </a:cubicBezTo>
                  <a:lnTo>
                    <a:pt x="847" y="0"/>
                  </a:lnTo>
                  <a:cubicBezTo>
                    <a:pt x="854" y="0"/>
                    <a:pt x="859" y="6"/>
                    <a:pt x="859" y="12"/>
                  </a:cubicBezTo>
                  <a:cubicBezTo>
                    <a:pt x="859" y="19"/>
                    <a:pt x="854" y="24"/>
                    <a:pt x="847" y="24"/>
                  </a:cubicBezTo>
                  <a:close/>
                  <a:moveTo>
                    <a:pt x="559" y="24"/>
                  </a:moveTo>
                  <a:lnTo>
                    <a:pt x="391" y="24"/>
                  </a:lnTo>
                  <a:cubicBezTo>
                    <a:pt x="385" y="24"/>
                    <a:pt x="379" y="19"/>
                    <a:pt x="379" y="12"/>
                  </a:cubicBezTo>
                  <a:cubicBezTo>
                    <a:pt x="379" y="6"/>
                    <a:pt x="385" y="0"/>
                    <a:pt x="391" y="0"/>
                  </a:cubicBezTo>
                  <a:lnTo>
                    <a:pt x="559" y="0"/>
                  </a:lnTo>
                  <a:cubicBezTo>
                    <a:pt x="566" y="0"/>
                    <a:pt x="571" y="6"/>
                    <a:pt x="571" y="12"/>
                  </a:cubicBezTo>
                  <a:cubicBezTo>
                    <a:pt x="571" y="19"/>
                    <a:pt x="566" y="24"/>
                    <a:pt x="559" y="24"/>
                  </a:cubicBezTo>
                  <a:close/>
                  <a:moveTo>
                    <a:pt x="271" y="24"/>
                  </a:moveTo>
                  <a:lnTo>
                    <a:pt x="103" y="24"/>
                  </a:lnTo>
                  <a:cubicBezTo>
                    <a:pt x="97" y="24"/>
                    <a:pt x="91" y="19"/>
                    <a:pt x="91" y="12"/>
                  </a:cubicBezTo>
                  <a:cubicBezTo>
                    <a:pt x="91" y="6"/>
                    <a:pt x="97" y="0"/>
                    <a:pt x="103" y="0"/>
                  </a:cubicBezTo>
                  <a:lnTo>
                    <a:pt x="271" y="0"/>
                  </a:lnTo>
                  <a:cubicBezTo>
                    <a:pt x="278" y="0"/>
                    <a:pt x="283" y="6"/>
                    <a:pt x="283" y="12"/>
                  </a:cubicBezTo>
                  <a:cubicBezTo>
                    <a:pt x="283" y="19"/>
                    <a:pt x="278" y="24"/>
                    <a:pt x="271" y="24"/>
                  </a:cubicBez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5" name="Rectangle 77">
              <a:extLst>
                <a:ext uri="{FF2B5EF4-FFF2-40B4-BE49-F238E27FC236}">
                  <a16:creationId xmlns:a16="http://schemas.microsoft.com/office/drawing/2014/main" id="{B628079C-4D4D-42D5-B90E-727B1D530704}"/>
                </a:ext>
              </a:extLst>
            </p:cNvPr>
            <p:cNvSpPr>
              <a:spLocks noChangeArrowheads="1"/>
            </p:cNvSpPr>
            <p:nvPr/>
          </p:nvSpPr>
          <p:spPr bwMode="auto">
            <a:xfrm>
              <a:off x="5169" y="997"/>
              <a:ext cx="614"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000000"/>
                  </a:solidFill>
                  <a:effectLst/>
                  <a:latin typeface="Calibri" panose="020F0502020204030204" pitchFamily="34" charset="0"/>
                </a:rPr>
                <a:t>Trusted domain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6" name="Rectangle 78">
              <a:extLst>
                <a:ext uri="{FF2B5EF4-FFF2-40B4-BE49-F238E27FC236}">
                  <a16:creationId xmlns:a16="http://schemas.microsoft.com/office/drawing/2014/main" id="{195FF57C-F115-4722-B67D-595F21B78B0C}"/>
                </a:ext>
              </a:extLst>
            </p:cNvPr>
            <p:cNvSpPr>
              <a:spLocks noChangeArrowheads="1"/>
            </p:cNvSpPr>
            <p:nvPr/>
          </p:nvSpPr>
          <p:spPr bwMode="auto">
            <a:xfrm>
              <a:off x="6601" y="2713"/>
              <a:ext cx="580" cy="290"/>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 name="Rectangle 79">
              <a:extLst>
                <a:ext uri="{FF2B5EF4-FFF2-40B4-BE49-F238E27FC236}">
                  <a16:creationId xmlns:a16="http://schemas.microsoft.com/office/drawing/2014/main" id="{14BCDF39-546A-42BC-B379-588A8FE6EC14}"/>
                </a:ext>
              </a:extLst>
            </p:cNvPr>
            <p:cNvSpPr>
              <a:spLocks noChangeArrowheads="1"/>
            </p:cNvSpPr>
            <p:nvPr/>
          </p:nvSpPr>
          <p:spPr bwMode="auto">
            <a:xfrm>
              <a:off x="6601" y="2713"/>
              <a:ext cx="580" cy="290"/>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8" name="Rectangle 80">
              <a:extLst>
                <a:ext uri="{FF2B5EF4-FFF2-40B4-BE49-F238E27FC236}">
                  <a16:creationId xmlns:a16="http://schemas.microsoft.com/office/drawing/2014/main" id="{1AE29046-FABE-407A-A97C-575369C45B2D}"/>
                </a:ext>
              </a:extLst>
            </p:cNvPr>
            <p:cNvSpPr>
              <a:spLocks noChangeArrowheads="1"/>
            </p:cNvSpPr>
            <p:nvPr/>
          </p:nvSpPr>
          <p:spPr bwMode="auto">
            <a:xfrm>
              <a:off x="6620" y="2756"/>
              <a:ext cx="641"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Event Consumer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9" name="Rectangle 81">
              <a:extLst>
                <a:ext uri="{FF2B5EF4-FFF2-40B4-BE49-F238E27FC236}">
                  <a16:creationId xmlns:a16="http://schemas.microsoft.com/office/drawing/2014/main" id="{D53FFBD5-4C9C-4E0D-8CC8-063E05DC2ED4}"/>
                </a:ext>
              </a:extLst>
            </p:cNvPr>
            <p:cNvSpPr>
              <a:spLocks noChangeArrowheads="1"/>
            </p:cNvSpPr>
            <p:nvPr/>
          </p:nvSpPr>
          <p:spPr bwMode="auto">
            <a:xfrm>
              <a:off x="6850" y="2854"/>
              <a:ext cx="140"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0" name="Rectangle 82">
              <a:extLst>
                <a:ext uri="{FF2B5EF4-FFF2-40B4-BE49-F238E27FC236}">
                  <a16:creationId xmlns:a16="http://schemas.microsoft.com/office/drawing/2014/main" id="{816E08FF-AE98-422A-93BC-7EFB2067D1E3}"/>
                </a:ext>
              </a:extLst>
            </p:cNvPr>
            <p:cNvSpPr>
              <a:spLocks noChangeArrowheads="1"/>
            </p:cNvSpPr>
            <p:nvPr/>
          </p:nvSpPr>
          <p:spPr bwMode="auto">
            <a:xfrm>
              <a:off x="6601" y="1843"/>
              <a:ext cx="580" cy="290"/>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Rectangle 83">
              <a:extLst>
                <a:ext uri="{FF2B5EF4-FFF2-40B4-BE49-F238E27FC236}">
                  <a16:creationId xmlns:a16="http://schemas.microsoft.com/office/drawing/2014/main" id="{FB70E8E4-5E2B-4C2D-9659-A6A6ADC3CC47}"/>
                </a:ext>
              </a:extLst>
            </p:cNvPr>
            <p:cNvSpPr>
              <a:spLocks noChangeArrowheads="1"/>
            </p:cNvSpPr>
            <p:nvPr/>
          </p:nvSpPr>
          <p:spPr bwMode="auto">
            <a:xfrm>
              <a:off x="6601" y="1843"/>
              <a:ext cx="580" cy="290"/>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2" name="Rectangle 84">
              <a:extLst>
                <a:ext uri="{FF2B5EF4-FFF2-40B4-BE49-F238E27FC236}">
                  <a16:creationId xmlns:a16="http://schemas.microsoft.com/office/drawing/2014/main" id="{F3B98F67-8291-4CD1-869E-B13B5506C148}"/>
                </a:ext>
              </a:extLst>
            </p:cNvPr>
            <p:cNvSpPr>
              <a:spLocks noChangeArrowheads="1"/>
            </p:cNvSpPr>
            <p:nvPr/>
          </p:nvSpPr>
          <p:spPr bwMode="auto">
            <a:xfrm>
              <a:off x="6637" y="1936"/>
              <a:ext cx="601"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Provisioning 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195" name="Group 194">
            <a:extLst>
              <a:ext uri="{FF2B5EF4-FFF2-40B4-BE49-F238E27FC236}">
                <a16:creationId xmlns:a16="http://schemas.microsoft.com/office/drawing/2014/main" id="{AF3B9B24-E1E3-4117-9481-1455AA74BA75}"/>
              </a:ext>
            </a:extLst>
          </p:cNvPr>
          <p:cNvGrpSpPr/>
          <p:nvPr/>
        </p:nvGrpSpPr>
        <p:grpSpPr>
          <a:xfrm>
            <a:off x="8872666" y="2617788"/>
            <a:ext cx="841248" cy="827881"/>
            <a:chOff x="8542466" y="2617788"/>
            <a:chExt cx="841248" cy="827881"/>
          </a:xfrm>
          <a:solidFill>
            <a:srgbClr val="FFC000">
              <a:alpha val="40000"/>
            </a:srgbClr>
          </a:solidFill>
        </p:grpSpPr>
        <p:sp>
          <p:nvSpPr>
            <p:cNvPr id="193" name="Rectangle 192">
              <a:extLst>
                <a:ext uri="{FF2B5EF4-FFF2-40B4-BE49-F238E27FC236}">
                  <a16:creationId xmlns:a16="http://schemas.microsoft.com/office/drawing/2014/main" id="{3AABE43A-8F42-4972-A652-A31A6732A12B}"/>
                </a:ext>
              </a:extLst>
            </p:cNvPr>
            <p:cNvSpPr/>
            <p:nvPr/>
          </p:nvSpPr>
          <p:spPr>
            <a:xfrm>
              <a:off x="8547101" y="2617788"/>
              <a:ext cx="127000" cy="7040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4" name="Rectangle 193">
              <a:extLst>
                <a:ext uri="{FF2B5EF4-FFF2-40B4-BE49-F238E27FC236}">
                  <a16:creationId xmlns:a16="http://schemas.microsoft.com/office/drawing/2014/main" id="{E50BDB97-0C36-47B1-BB98-91FE586B2529}"/>
                </a:ext>
              </a:extLst>
            </p:cNvPr>
            <p:cNvSpPr/>
            <p:nvPr/>
          </p:nvSpPr>
          <p:spPr>
            <a:xfrm rot="5400000">
              <a:off x="8899590" y="2961545"/>
              <a:ext cx="127000" cy="8412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4567128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a:xfrm>
            <a:off x="739346" y="204487"/>
            <a:ext cx="10515600" cy="1325563"/>
          </a:xfrm>
        </p:spPr>
        <p:txBody>
          <a:bodyPr>
            <a:normAutofit/>
          </a:bodyPr>
          <a:lstStyle/>
          <a:p>
            <a:r>
              <a:rPr lang="en-GB" sz="3200" b="1" dirty="0"/>
              <a:t>Discussion and next steps</a:t>
            </a:r>
          </a:p>
        </p:txBody>
      </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466502" y="1825625"/>
            <a:ext cx="5798374" cy="4908808"/>
          </a:xfrm>
        </p:spPr>
        <p:txBody>
          <a:bodyPr>
            <a:normAutofit fontScale="85000" lnSpcReduction="10000"/>
          </a:bodyPr>
          <a:lstStyle/>
          <a:p>
            <a:pPr marL="346075" indent="-346075">
              <a:lnSpc>
                <a:spcPct val="120000"/>
              </a:lnSpc>
              <a:spcBef>
                <a:spcPts val="600"/>
              </a:spcBef>
            </a:pPr>
            <a:r>
              <a:rPr lang="en-GB" sz="2400" dirty="0"/>
              <a:t>Above slides represent summary of key expected tasks for SA4, CT3 and possibly SA2 to perform to align specifications across the WGs in support of the EVEX Work Item.</a:t>
            </a:r>
          </a:p>
          <a:p>
            <a:pPr marL="346075" indent="-346075">
              <a:lnSpc>
                <a:spcPct val="120000"/>
              </a:lnSpc>
              <a:spcBef>
                <a:spcPts val="600"/>
              </a:spcBef>
            </a:pPr>
            <a:r>
              <a:rPr lang="en-GB" sz="2400" dirty="0"/>
              <a:t>SA2 and CT3 feedback on questions and suggested actions in slides 14-16, 18-20; do we have consensus?</a:t>
            </a:r>
          </a:p>
          <a:p>
            <a:pPr marL="346075" indent="-346075">
              <a:lnSpc>
                <a:spcPct val="120000"/>
              </a:lnSpc>
              <a:spcBef>
                <a:spcPts val="600"/>
              </a:spcBef>
            </a:pPr>
            <a:r>
              <a:rPr lang="en-GB" sz="2400" dirty="0">
                <a:latin typeface="Calibri" panose="020F0502020204030204" pitchFamily="34" charset="0"/>
                <a:ea typeface="Times New Roman" panose="02020603050405020304" pitchFamily="18" charset="0"/>
              </a:rPr>
              <a:t>Identify areas for further discussion/agreement.</a:t>
            </a:r>
          </a:p>
          <a:p>
            <a:pPr marL="346075" indent="-346075">
              <a:lnSpc>
                <a:spcPct val="120000"/>
              </a:lnSpc>
              <a:spcBef>
                <a:spcPts val="600"/>
              </a:spcBef>
            </a:pPr>
            <a:r>
              <a:rPr lang="en-GB" sz="2400" dirty="0">
                <a:effectLst/>
                <a:latin typeface="Calibri" panose="020F0502020204030204" pitchFamily="34" charset="0"/>
                <a:ea typeface="Times New Roman" panose="02020603050405020304" pitchFamily="18" charset="0"/>
              </a:rPr>
              <a:t>Agree on high level plan towards Rel-17 work completion.</a:t>
            </a:r>
            <a:endParaRPr lang="en-GB" sz="2400" dirty="0">
              <a:latin typeface="Calibri" panose="020F0502020204030204" pitchFamily="34" charset="0"/>
              <a:ea typeface="Times New Roman" panose="02020603050405020304" pitchFamily="18" charset="0"/>
            </a:endParaRPr>
          </a:p>
          <a:p>
            <a:pPr marL="346075" indent="-346075">
              <a:lnSpc>
                <a:spcPct val="120000"/>
              </a:lnSpc>
              <a:spcBef>
                <a:spcPts val="600"/>
              </a:spcBef>
            </a:pPr>
            <a:r>
              <a:rPr lang="en-GB" sz="2400" dirty="0">
                <a:effectLst/>
                <a:highlight>
                  <a:srgbClr val="FFFF00"/>
                </a:highlight>
                <a:latin typeface="Calibri" panose="020F0502020204030204" pitchFamily="34" charset="0"/>
                <a:ea typeface="Times New Roman" panose="02020603050405020304" pitchFamily="18" charset="0"/>
              </a:rPr>
              <a:t>Suggest informal follow-up rapporteur’s call among CT3, SA2 and SA4 on Jan 26 from 16:00-17:00 CET.</a:t>
            </a:r>
          </a:p>
          <a:p>
            <a:pPr marL="803275" lvl="1" indent="-346075">
              <a:lnSpc>
                <a:spcPct val="120000"/>
              </a:lnSpc>
              <a:spcBef>
                <a:spcPts val="600"/>
              </a:spcBef>
            </a:pPr>
            <a:endParaRPr lang="en-GB" sz="2000" dirty="0">
              <a:effectLst/>
              <a:latin typeface="Calibri" panose="020F0502020204030204" pitchFamily="34" charset="0"/>
              <a:ea typeface="Times New Roman" panose="02020603050405020304" pitchFamily="18" charset="0"/>
            </a:endParaRPr>
          </a:p>
        </p:txBody>
      </p:sp>
      <p:sp>
        <p:nvSpPr>
          <p:cNvPr id="4" name="Content Placeholder 2">
            <a:extLst>
              <a:ext uri="{FF2B5EF4-FFF2-40B4-BE49-F238E27FC236}">
                <a16:creationId xmlns:a16="http://schemas.microsoft.com/office/drawing/2014/main" id="{EEC724FE-88C3-4102-8079-ADE84E7E902B}"/>
              </a:ext>
            </a:extLst>
          </p:cNvPr>
          <p:cNvSpPr txBox="1">
            <a:spLocks/>
          </p:cNvSpPr>
          <p:nvPr/>
        </p:nvSpPr>
        <p:spPr>
          <a:xfrm>
            <a:off x="6450224" y="2026508"/>
            <a:ext cx="5472974" cy="4315683"/>
          </a:xfrm>
          <a:prstGeom prst="rect">
            <a:avLst/>
          </a:prstGeom>
          <a:solidFill>
            <a:schemeClr val="accent5">
              <a:lumMod val="20000"/>
              <a:lumOff val="80000"/>
            </a:schemeClr>
          </a:solid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600"/>
              </a:spcBef>
              <a:spcAft>
                <a:spcPts val="600"/>
              </a:spcAft>
              <a:buNone/>
            </a:pPr>
            <a:r>
              <a:rPr lang="en-GB" sz="2200" dirty="0"/>
              <a:t>Future meeting schedule of CT3, SA2 and SA4</a:t>
            </a:r>
          </a:p>
          <a:p>
            <a:pPr marL="457200" lvl="1" indent="0">
              <a:lnSpc>
                <a:spcPct val="100000"/>
              </a:lnSpc>
              <a:spcBef>
                <a:spcPts val="300"/>
              </a:spcBef>
              <a:buNone/>
            </a:pPr>
            <a:r>
              <a:rPr lang="fr-FR" sz="1900" dirty="0">
                <a:effectLst/>
                <a:latin typeface="Calibri" panose="020F0502020204030204" pitchFamily="34" charset="0"/>
                <a:ea typeface="DengXian" panose="02010600030101010101" pitchFamily="2" charset="-122"/>
              </a:rPr>
              <a:t>CT3#119-bis-e   17-21 Jan. 2022</a:t>
            </a:r>
            <a:endParaRPr lang="en-US" sz="1900" dirty="0">
              <a:effectLst/>
              <a:latin typeface="Calibri" panose="020F0502020204030204" pitchFamily="34" charset="0"/>
              <a:ea typeface="DengXian" panose="02010600030101010101" pitchFamily="2" charset="-122"/>
            </a:endParaRPr>
          </a:p>
          <a:p>
            <a:pPr marL="457200" lvl="1" indent="0">
              <a:lnSpc>
                <a:spcPct val="100000"/>
              </a:lnSpc>
              <a:spcBef>
                <a:spcPts val="300"/>
              </a:spcBef>
              <a:buNone/>
            </a:pPr>
            <a:r>
              <a:rPr lang="en-US" sz="1900" dirty="0">
                <a:effectLst/>
                <a:latin typeface="Calibri" panose="020F0502020204030204" pitchFamily="34" charset="0"/>
                <a:ea typeface="DengXian" panose="02010600030101010101" pitchFamily="2" charset="-122"/>
              </a:rPr>
              <a:t>CT3#120-e           17-25 Feb. 2022</a:t>
            </a:r>
          </a:p>
          <a:p>
            <a:pPr marL="457200" lvl="1" indent="0">
              <a:lnSpc>
                <a:spcPct val="100000"/>
              </a:lnSpc>
              <a:spcBef>
                <a:spcPts val="300"/>
              </a:spcBef>
              <a:buNone/>
            </a:pPr>
            <a:r>
              <a:rPr lang="en-US" sz="1900" dirty="0">
                <a:effectLst/>
                <a:latin typeface="Calibri" panose="020F0502020204030204" pitchFamily="34" charset="0"/>
                <a:ea typeface="DengXian" panose="02010600030101010101" pitchFamily="2" charset="-122"/>
              </a:rPr>
              <a:t>CT3#121-e           6-12 Apr. 2022</a:t>
            </a:r>
          </a:p>
          <a:p>
            <a:pPr marL="457200" lvl="1" indent="0">
              <a:lnSpc>
                <a:spcPct val="100000"/>
              </a:lnSpc>
              <a:spcBef>
                <a:spcPts val="300"/>
              </a:spcBef>
              <a:buNone/>
            </a:pPr>
            <a:r>
              <a:rPr lang="en-US" sz="1900" dirty="0">
                <a:effectLst/>
                <a:latin typeface="Calibri" panose="020F0502020204030204" pitchFamily="34" charset="0"/>
                <a:ea typeface="DengXian" panose="02010600030101010101" pitchFamily="2" charset="-122"/>
              </a:rPr>
              <a:t>CT3#122-e           12-20 May. 2022</a:t>
            </a:r>
          </a:p>
          <a:p>
            <a:pPr marL="457200" lvl="1" indent="0">
              <a:lnSpc>
                <a:spcPct val="100000"/>
              </a:lnSpc>
              <a:spcBef>
                <a:spcPts val="300"/>
              </a:spcBef>
              <a:buNone/>
            </a:pPr>
            <a:endParaRPr lang="en-US" sz="1900" dirty="0">
              <a:effectLst/>
              <a:latin typeface="Calibri" panose="020F0502020204030204" pitchFamily="34" charset="0"/>
              <a:ea typeface="DengXian" panose="02010600030101010101" pitchFamily="2" charset="-122"/>
            </a:endParaRPr>
          </a:p>
          <a:p>
            <a:pPr marL="457200" marR="0" indent="0">
              <a:lnSpc>
                <a:spcPct val="100000"/>
              </a:lnSpc>
              <a:spcBef>
                <a:spcPts val="0"/>
              </a:spcBef>
              <a:spcAft>
                <a:spcPts val="0"/>
              </a:spcAft>
              <a:buNone/>
            </a:pPr>
            <a:r>
              <a:rPr lang="fr-FR" sz="1900" dirty="0">
                <a:effectLst/>
                <a:latin typeface="Calibri" panose="020F0502020204030204" pitchFamily="34" charset="0"/>
                <a:ea typeface="DengXian" panose="02010600030101010101" pitchFamily="2" charset="-122"/>
              </a:rPr>
              <a:t>SA2#149-e          14-25 </a:t>
            </a:r>
            <a:r>
              <a:rPr lang="fr-FR" sz="1900" dirty="0" err="1">
                <a:effectLst/>
                <a:latin typeface="Calibri" panose="020F0502020204030204" pitchFamily="34" charset="0"/>
                <a:ea typeface="DengXian" panose="02010600030101010101" pitchFamily="2" charset="-122"/>
              </a:rPr>
              <a:t>Feb</a:t>
            </a:r>
            <a:r>
              <a:rPr lang="fr-FR" sz="1900" dirty="0">
                <a:effectLst/>
                <a:latin typeface="Calibri" panose="020F0502020204030204" pitchFamily="34" charset="0"/>
                <a:ea typeface="DengXian" panose="02010600030101010101" pitchFamily="2" charset="-122"/>
              </a:rPr>
              <a:t>. 2022</a:t>
            </a:r>
            <a:endParaRPr lang="en-US" sz="1900" dirty="0">
              <a:effectLst/>
              <a:latin typeface="Calibri" panose="020F0502020204030204" pitchFamily="34" charset="0"/>
              <a:ea typeface="DengXian" panose="02010600030101010101" pitchFamily="2" charset="-122"/>
            </a:endParaRPr>
          </a:p>
          <a:p>
            <a:pPr marL="457200" marR="0" indent="0">
              <a:lnSpc>
                <a:spcPct val="100000"/>
              </a:lnSpc>
              <a:spcBef>
                <a:spcPts val="300"/>
              </a:spcBef>
              <a:spcAft>
                <a:spcPts val="0"/>
              </a:spcAft>
              <a:buNone/>
            </a:pPr>
            <a:r>
              <a:rPr lang="fr-FR" sz="1900" dirty="0">
                <a:effectLst/>
                <a:latin typeface="Calibri" panose="020F0502020204030204" pitchFamily="34" charset="0"/>
                <a:ea typeface="DengXian" panose="02010600030101010101" pitchFamily="2" charset="-122"/>
              </a:rPr>
              <a:t>SA2#150-e          April 2022</a:t>
            </a:r>
            <a:endParaRPr lang="en-US" sz="1900" dirty="0">
              <a:effectLst/>
              <a:latin typeface="Calibri" panose="020F0502020204030204" pitchFamily="34" charset="0"/>
              <a:ea typeface="DengXian" panose="02010600030101010101" pitchFamily="2" charset="-122"/>
            </a:endParaRPr>
          </a:p>
          <a:p>
            <a:pPr marL="457200" marR="0" indent="0">
              <a:lnSpc>
                <a:spcPct val="100000"/>
              </a:lnSpc>
              <a:spcBef>
                <a:spcPts val="300"/>
              </a:spcBef>
              <a:spcAft>
                <a:spcPts val="0"/>
              </a:spcAft>
              <a:buNone/>
            </a:pPr>
            <a:r>
              <a:rPr lang="fr-FR" sz="1900" dirty="0">
                <a:effectLst/>
                <a:latin typeface="Calibri" panose="020F0502020204030204" pitchFamily="34" charset="0"/>
                <a:ea typeface="DengXian" panose="02010600030101010101" pitchFamily="2" charset="-122"/>
              </a:rPr>
              <a:t>SA2#151-e          May 2022</a:t>
            </a:r>
          </a:p>
          <a:p>
            <a:pPr marL="457200" marR="0" indent="0">
              <a:lnSpc>
                <a:spcPct val="100000"/>
              </a:lnSpc>
              <a:spcBef>
                <a:spcPts val="300"/>
              </a:spcBef>
              <a:spcAft>
                <a:spcPts val="0"/>
              </a:spcAft>
              <a:buNone/>
            </a:pPr>
            <a:endParaRPr lang="fr-FR" sz="1900" dirty="0">
              <a:latin typeface="Calibri" panose="020F0502020204030204" pitchFamily="34" charset="0"/>
              <a:ea typeface="DengXian" panose="02010600030101010101" pitchFamily="2" charset="-122"/>
            </a:endParaRPr>
          </a:p>
          <a:p>
            <a:pPr marL="457200" marR="0" indent="0">
              <a:spcBef>
                <a:spcPts val="0"/>
              </a:spcBef>
              <a:spcAft>
                <a:spcPts val="0"/>
              </a:spcAft>
              <a:buNone/>
            </a:pPr>
            <a:r>
              <a:rPr lang="fr-FR" sz="1900" dirty="0">
                <a:effectLst/>
                <a:latin typeface="Calibri" panose="020F0502020204030204" pitchFamily="34" charset="0"/>
                <a:ea typeface="DengXian" panose="02010600030101010101" pitchFamily="2" charset="-122"/>
              </a:rPr>
              <a:t>SA4#117-e          14-23 </a:t>
            </a:r>
            <a:r>
              <a:rPr lang="fr-FR" sz="1900" dirty="0" err="1">
                <a:effectLst/>
                <a:latin typeface="Calibri" panose="020F0502020204030204" pitchFamily="34" charset="0"/>
                <a:ea typeface="DengXian" panose="02010600030101010101" pitchFamily="2" charset="-122"/>
              </a:rPr>
              <a:t>Feb</a:t>
            </a:r>
            <a:r>
              <a:rPr lang="fr-FR" sz="1900" dirty="0">
                <a:effectLst/>
                <a:latin typeface="Calibri" panose="020F0502020204030204" pitchFamily="34" charset="0"/>
                <a:ea typeface="DengXian" panose="02010600030101010101" pitchFamily="2" charset="-122"/>
              </a:rPr>
              <a:t>. 2022</a:t>
            </a:r>
            <a:endParaRPr lang="en-US" sz="1900" dirty="0">
              <a:effectLst/>
              <a:latin typeface="Calibri" panose="020F0502020204030204" pitchFamily="34" charset="0"/>
              <a:ea typeface="DengXian" panose="02010600030101010101" pitchFamily="2" charset="-122"/>
            </a:endParaRPr>
          </a:p>
          <a:p>
            <a:pPr marL="457200" marR="0" indent="0">
              <a:spcBef>
                <a:spcPts val="300"/>
              </a:spcBef>
              <a:spcAft>
                <a:spcPts val="0"/>
              </a:spcAft>
              <a:buNone/>
            </a:pPr>
            <a:r>
              <a:rPr lang="fr-FR" sz="1900" dirty="0">
                <a:effectLst/>
                <a:latin typeface="Calibri" panose="020F0502020204030204" pitchFamily="34" charset="0"/>
                <a:ea typeface="DengXian" panose="02010600030101010101" pitchFamily="2" charset="-122"/>
              </a:rPr>
              <a:t>SA4#118-e          6-14 Apr. 2022</a:t>
            </a:r>
            <a:endParaRPr lang="en-US" sz="1900" dirty="0">
              <a:effectLst/>
              <a:latin typeface="Calibri" panose="020F0502020204030204" pitchFamily="34" charset="0"/>
              <a:ea typeface="DengXian" panose="02010600030101010101" pitchFamily="2" charset="-122"/>
            </a:endParaRPr>
          </a:p>
          <a:p>
            <a:pPr marL="457200" marR="0" indent="0">
              <a:spcBef>
                <a:spcPts val="300"/>
              </a:spcBef>
              <a:spcAft>
                <a:spcPts val="0"/>
              </a:spcAft>
              <a:buNone/>
            </a:pPr>
            <a:r>
              <a:rPr lang="en-US" sz="1900" dirty="0">
                <a:effectLst/>
                <a:latin typeface="Calibri" panose="020F0502020204030204" pitchFamily="34" charset="0"/>
                <a:ea typeface="DengXian" panose="02010600030101010101" pitchFamily="2" charset="-122"/>
              </a:rPr>
              <a:t>SA4#119-e          11-20 May. 2022</a:t>
            </a:r>
          </a:p>
          <a:p>
            <a:pPr marL="457200" marR="0" indent="0">
              <a:lnSpc>
                <a:spcPct val="100000"/>
              </a:lnSpc>
              <a:spcBef>
                <a:spcPts val="300"/>
              </a:spcBef>
              <a:spcAft>
                <a:spcPts val="0"/>
              </a:spcAft>
              <a:buNone/>
            </a:pPr>
            <a:endParaRPr lang="en-US" sz="1900" dirty="0">
              <a:effectLst/>
              <a:latin typeface="Calibri" panose="020F0502020204030204" pitchFamily="34" charset="0"/>
              <a:ea typeface="DengXian" panose="02010600030101010101" pitchFamily="2" charset="-122"/>
            </a:endParaRPr>
          </a:p>
          <a:p>
            <a:pPr marL="457200" lvl="1" indent="0">
              <a:lnSpc>
                <a:spcPct val="120000"/>
              </a:lnSpc>
              <a:spcBef>
                <a:spcPts val="600"/>
              </a:spcBef>
              <a:buNone/>
            </a:pPr>
            <a:endParaRPr lang="en-GB" sz="2000" dirty="0">
              <a:latin typeface="Calibri" panose="020F0502020204030204" pitchFamily="34" charset="0"/>
              <a:ea typeface="Times New Roman" panose="02020603050405020304" pitchFamily="18" charset="0"/>
            </a:endParaRPr>
          </a:p>
        </p:txBody>
      </p:sp>
    </p:spTree>
    <p:extLst>
      <p:ext uri="{BB962C8B-B14F-4D97-AF65-F5344CB8AC3E}">
        <p14:creationId xmlns:p14="http://schemas.microsoft.com/office/powerpoint/2010/main" val="26779809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p:txBody>
          <a:bodyPr>
            <a:normAutofit/>
          </a:bodyPr>
          <a:lstStyle/>
          <a:p>
            <a:r>
              <a:rPr lang="en-GB" sz="3200" b="1" dirty="0"/>
              <a:t>EVEX Work Item Description</a:t>
            </a:r>
          </a:p>
        </p:txBody>
      </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602428" y="1825624"/>
            <a:ext cx="10972800" cy="5032375"/>
          </a:xfrm>
        </p:spPr>
        <p:txBody>
          <a:bodyPr>
            <a:normAutofit lnSpcReduction="10000"/>
          </a:bodyPr>
          <a:lstStyle/>
          <a:p>
            <a:pPr>
              <a:lnSpc>
                <a:spcPct val="105000"/>
              </a:lnSpc>
              <a:spcBef>
                <a:spcPts val="400"/>
              </a:spcBef>
            </a:pPr>
            <a:r>
              <a:rPr lang="en-GB" sz="2200" dirty="0"/>
              <a:t>SA2 defines in TS 23.288 a generic network data source, the </a:t>
            </a:r>
            <a:r>
              <a:rPr lang="en-GB" sz="2200" b="1" i="1" dirty="0"/>
              <a:t>Data Collection AF</a:t>
            </a:r>
            <a:r>
              <a:rPr lang="en-GB" sz="2200" i="1" dirty="0"/>
              <a:t> </a:t>
            </a:r>
            <a:r>
              <a:rPr lang="en-GB" sz="2200" dirty="0"/>
              <a:t>(DC-AF), from which the NWDAF can obtain network and UE related information via AF Event Exposure services.</a:t>
            </a:r>
          </a:p>
          <a:p>
            <a:pPr>
              <a:lnSpc>
                <a:spcPct val="105000"/>
              </a:lnSpc>
              <a:spcBef>
                <a:spcPts val="400"/>
              </a:spcBef>
            </a:pPr>
            <a:r>
              <a:rPr lang="en-GB" sz="2200" dirty="0"/>
              <a:t>SA2 requested SA4 to devise a system architecture supporting the provisioning, collection and event exposure of UE application-specific data (“UE data”) by the DC-AF to the NWDAF, which SA4 agreed to support as one of its Rel-17 EVEX Work Item objectives.</a:t>
            </a:r>
          </a:p>
          <a:p>
            <a:pPr>
              <a:lnSpc>
                <a:spcPct val="105000"/>
              </a:lnSpc>
              <a:spcBef>
                <a:spcPts val="400"/>
              </a:spcBef>
            </a:pPr>
            <a:r>
              <a:rPr lang="en-GB" sz="2200" dirty="0"/>
              <a:t>The other EVEX objectives are to:</a:t>
            </a:r>
          </a:p>
          <a:p>
            <a:pPr marL="800100" lvl="1" indent="-342900">
              <a:lnSpc>
                <a:spcPct val="105000"/>
              </a:lnSpc>
              <a:spcBef>
                <a:spcPts val="400"/>
              </a:spcBef>
              <a:buFont typeface="+mj-lt"/>
              <a:buAutoNum type="arabicPeriod"/>
            </a:pPr>
            <a:r>
              <a:rPr lang="en-GB" sz="1800" dirty="0"/>
              <a:t>Extend Rel-16 5GMS (5G Media Streaming) functionality to support event exposure by the 5GMS AF, a domain-specific instantiation of the DC-AF, to multiple consumer entities – NWDAF, Application Service Provider (ASP), etc.</a:t>
            </a:r>
          </a:p>
          <a:p>
            <a:pPr lvl="2">
              <a:lnSpc>
                <a:spcPct val="105000"/>
              </a:lnSpc>
              <a:spcBef>
                <a:spcPts val="400"/>
              </a:spcBef>
            </a:pPr>
            <a:r>
              <a:rPr lang="en-GB" sz="1500" dirty="0"/>
              <a:t>5GMS-specific UE data deemed useful for event exposure include </a:t>
            </a:r>
            <a:r>
              <a:rPr lang="en-GB" sz="1500" dirty="0">
                <a:effectLst/>
                <a:ea typeface="Times New Roman" panose="02020603050405020304" pitchFamily="18" charset="0"/>
                <a:cs typeface="Vrinda" panose="020B0502040204020203" pitchFamily="34" charset="0"/>
              </a:rPr>
              <a:t>CDN access logging, QoS and charging policy modifications, network assistance, and reporting of service consumption and </a:t>
            </a:r>
            <a:r>
              <a:rPr lang="en-GB" sz="1500" dirty="0" err="1">
                <a:effectLst/>
                <a:ea typeface="Times New Roman" panose="02020603050405020304" pitchFamily="18" charset="0"/>
                <a:cs typeface="Vrinda" panose="020B0502040204020203" pitchFamily="34" charset="0"/>
              </a:rPr>
              <a:t>QoE</a:t>
            </a:r>
            <a:r>
              <a:rPr lang="en-GB" sz="1500" dirty="0">
                <a:effectLst/>
                <a:ea typeface="Times New Roman" panose="02020603050405020304" pitchFamily="18" charset="0"/>
                <a:cs typeface="Vrinda" panose="020B0502040204020203" pitchFamily="34" charset="0"/>
              </a:rPr>
              <a:t> metrics</a:t>
            </a:r>
            <a:endParaRPr lang="en-GB" sz="1500" dirty="0"/>
          </a:p>
          <a:p>
            <a:pPr marL="800100" lvl="1" indent="-342900">
              <a:lnSpc>
                <a:spcPct val="105000"/>
              </a:lnSpc>
              <a:spcBef>
                <a:spcPts val="400"/>
              </a:spcBef>
              <a:buFont typeface="+mj-lt"/>
              <a:buAutoNum type="arabicPeriod"/>
            </a:pPr>
            <a:r>
              <a:rPr lang="en-GB" sz="1800" dirty="0"/>
              <a:t>Enhance the 5GMS AF in support of both direct and indirect collection of UE data.</a:t>
            </a:r>
          </a:p>
          <a:p>
            <a:pPr marL="800100" lvl="1" indent="-342900">
              <a:lnSpc>
                <a:spcPct val="105000"/>
              </a:lnSpc>
              <a:spcBef>
                <a:spcPts val="400"/>
              </a:spcBef>
              <a:buFont typeface="+mj-lt"/>
              <a:buAutoNum type="arabicPeriod"/>
            </a:pPr>
            <a:r>
              <a:rPr lang="en-GB" sz="1800" dirty="0"/>
              <a:t>Devise mechanisms that enable the ASP to control access by event consumers to UE data collected by the AF.</a:t>
            </a:r>
          </a:p>
        </p:txBody>
      </p:sp>
    </p:spTree>
    <p:extLst>
      <p:ext uri="{BB962C8B-B14F-4D97-AF65-F5344CB8AC3E}">
        <p14:creationId xmlns:p14="http://schemas.microsoft.com/office/powerpoint/2010/main" val="10759610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2" name="Rectangle 16">
            <a:extLst>
              <a:ext uri="{FF2B5EF4-FFF2-40B4-BE49-F238E27FC236}">
                <a16:creationId xmlns:a16="http://schemas.microsoft.com/office/drawing/2014/main" id="{131BAD53-4E89-4F62-BBB7-26359763E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Shape 18">
            <a:extLst>
              <a:ext uri="{FF2B5EF4-FFF2-40B4-BE49-F238E27FC236}">
                <a16:creationId xmlns:a16="http://schemas.microsoft.com/office/drawing/2014/main" id="{62756DA2-40EB-4C6F-B962-5822FFB54F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653438" cy="6858000"/>
          </a:xfrm>
          <a:custGeom>
            <a:avLst/>
            <a:gdLst>
              <a:gd name="connsiteX0" fmla="*/ 0 w 6096000"/>
              <a:gd name="connsiteY0" fmla="*/ 0 h 6858000"/>
              <a:gd name="connsiteX1" fmla="*/ 5567517 w 6096000"/>
              <a:gd name="connsiteY1" fmla="*/ 0 h 6858000"/>
              <a:gd name="connsiteX2" fmla="*/ 5566938 w 6096000"/>
              <a:gd name="connsiteY2" fmla="*/ 1705 h 6858000"/>
              <a:gd name="connsiteX3" fmla="*/ 5551594 w 6096000"/>
              <a:gd name="connsiteY3" fmla="*/ 17287 h 6858000"/>
              <a:gd name="connsiteX4" fmla="*/ 5545641 w 6096000"/>
              <a:gd name="connsiteY4" fmla="*/ 130336 h 6858000"/>
              <a:gd name="connsiteX5" fmla="*/ 5538289 w 6096000"/>
              <a:gd name="connsiteY5" fmla="*/ 187093 h 6858000"/>
              <a:gd name="connsiteX6" fmla="*/ 5545790 w 6096000"/>
              <a:gd name="connsiteY6" fmla="*/ 265704 h 6858000"/>
              <a:gd name="connsiteX7" fmla="*/ 5542313 w 6096000"/>
              <a:gd name="connsiteY7" fmla="*/ 354566 h 6858000"/>
              <a:gd name="connsiteX8" fmla="*/ 5524126 w 6096000"/>
              <a:gd name="connsiteY8" fmla="*/ 472000 h 6858000"/>
              <a:gd name="connsiteX9" fmla="*/ 5522170 w 6096000"/>
              <a:gd name="connsiteY9" fmla="*/ 473782 h 6858000"/>
              <a:gd name="connsiteX10" fmla="*/ 5521798 w 6096000"/>
              <a:gd name="connsiteY10" fmla="*/ 491380 h 6858000"/>
              <a:gd name="connsiteX11" fmla="*/ 5536419 w 6096000"/>
              <a:gd name="connsiteY11" fmla="*/ 531675 h 6858000"/>
              <a:gd name="connsiteX12" fmla="*/ 5533435 w 6096000"/>
              <a:gd name="connsiteY12" fmla="*/ 536015 h 6858000"/>
              <a:gd name="connsiteX13" fmla="*/ 5538088 w 6096000"/>
              <a:gd name="connsiteY13" fmla="*/ 572092 h 6858000"/>
              <a:gd name="connsiteX14" fmla="*/ 5536061 w 6096000"/>
              <a:gd name="connsiteY14" fmla="*/ 572511 h 6858000"/>
              <a:gd name="connsiteX15" fmla="*/ 5528218 w 6096000"/>
              <a:gd name="connsiteY15" fmla="*/ 582332 h 6858000"/>
              <a:gd name="connsiteX16" fmla="*/ 5518011 w 6096000"/>
              <a:gd name="connsiteY16" fmla="*/ 601285 h 6858000"/>
              <a:gd name="connsiteX17" fmla="*/ 5473174 w 6096000"/>
              <a:gd name="connsiteY17" fmla="*/ 681608 h 6858000"/>
              <a:gd name="connsiteX18" fmla="*/ 5472963 w 6096000"/>
              <a:gd name="connsiteY18" fmla="*/ 689151 h 6858000"/>
              <a:gd name="connsiteX19" fmla="*/ 5472485 w 6096000"/>
              <a:gd name="connsiteY19" fmla="*/ 689289 h 6858000"/>
              <a:gd name="connsiteX20" fmla="*/ 5471326 w 6096000"/>
              <a:gd name="connsiteY20" fmla="*/ 697222 h 6858000"/>
              <a:gd name="connsiteX21" fmla="*/ 5472164 w 6096000"/>
              <a:gd name="connsiteY21" fmla="*/ 717531 h 6858000"/>
              <a:gd name="connsiteX22" fmla="*/ 5468891 w 6096000"/>
              <a:gd name="connsiteY22" fmla="*/ 722494 h 6858000"/>
              <a:gd name="connsiteX23" fmla="*/ 5463081 w 6096000"/>
              <a:gd name="connsiteY23" fmla="*/ 724368 h 6858000"/>
              <a:gd name="connsiteX24" fmla="*/ 5446981 w 6096000"/>
              <a:gd name="connsiteY24" fmla="*/ 752692 h 6858000"/>
              <a:gd name="connsiteX25" fmla="*/ 5417190 w 6096000"/>
              <a:gd name="connsiteY25" fmla="*/ 816346 h 6858000"/>
              <a:gd name="connsiteX26" fmla="*/ 5388958 w 6096000"/>
              <a:gd name="connsiteY26" fmla="*/ 889417 h 6858000"/>
              <a:gd name="connsiteX27" fmla="*/ 5307044 w 6096000"/>
              <a:gd name="connsiteY27" fmla="*/ 1063288 h 6858000"/>
              <a:gd name="connsiteX28" fmla="*/ 5303837 w 6096000"/>
              <a:gd name="connsiteY28" fmla="*/ 1157176 h 6858000"/>
              <a:gd name="connsiteX29" fmla="*/ 5286494 w 6096000"/>
              <a:gd name="connsiteY29" fmla="*/ 1210776 h 6858000"/>
              <a:gd name="connsiteX30" fmla="*/ 5282463 w 6096000"/>
              <a:gd name="connsiteY30" fmla="*/ 1301993 h 6858000"/>
              <a:gd name="connsiteX31" fmla="*/ 5252235 w 6096000"/>
              <a:gd name="connsiteY31" fmla="*/ 1360879 h 6858000"/>
              <a:gd name="connsiteX32" fmla="*/ 5244497 w 6096000"/>
              <a:gd name="connsiteY32" fmla="*/ 1404045 h 6858000"/>
              <a:gd name="connsiteX33" fmla="*/ 5223823 w 6096000"/>
              <a:gd name="connsiteY33" fmla="*/ 1429568 h 6858000"/>
              <a:gd name="connsiteX34" fmla="*/ 5224851 w 6096000"/>
              <a:gd name="connsiteY34" fmla="*/ 1430305 h 6858000"/>
              <a:gd name="connsiteX35" fmla="*/ 5212394 w 6096000"/>
              <a:gd name="connsiteY35" fmla="*/ 1463304 h 6858000"/>
              <a:gd name="connsiteX36" fmla="*/ 5209958 w 6096000"/>
              <a:gd name="connsiteY36" fmla="*/ 1514846 h 6858000"/>
              <a:gd name="connsiteX37" fmla="*/ 5206417 w 6096000"/>
              <a:gd name="connsiteY37" fmla="*/ 1519731 h 6858000"/>
              <a:gd name="connsiteX38" fmla="*/ 5206640 w 6096000"/>
              <a:gd name="connsiteY38" fmla="*/ 1519929 h 6858000"/>
              <a:gd name="connsiteX39" fmla="*/ 5207632 w 6096000"/>
              <a:gd name="connsiteY39" fmla="*/ 1546022 h 6858000"/>
              <a:gd name="connsiteX40" fmla="*/ 5212030 w 6096000"/>
              <a:gd name="connsiteY40" fmla="*/ 1578752 h 6858000"/>
              <a:gd name="connsiteX41" fmla="*/ 5203533 w 6096000"/>
              <a:gd name="connsiteY41" fmla="*/ 1647555 h 6858000"/>
              <a:gd name="connsiteX42" fmla="*/ 5190877 w 6096000"/>
              <a:gd name="connsiteY42" fmla="*/ 1715685 h 6858000"/>
              <a:gd name="connsiteX43" fmla="*/ 5184235 w 6096000"/>
              <a:gd name="connsiteY43" fmla="*/ 1740358 h 6858000"/>
              <a:gd name="connsiteX44" fmla="*/ 5181475 w 6096000"/>
              <a:gd name="connsiteY44" fmla="*/ 1784314 h 6858000"/>
              <a:gd name="connsiteX45" fmla="*/ 5185845 w 6096000"/>
              <a:gd name="connsiteY45" fmla="*/ 1804434 h 6858000"/>
              <a:gd name="connsiteX46" fmla="*/ 5185068 w 6096000"/>
              <a:gd name="connsiteY46" fmla="*/ 1805316 h 6858000"/>
              <a:gd name="connsiteX47" fmla="*/ 5188593 w 6096000"/>
              <a:gd name="connsiteY47" fmla="*/ 1807109 h 6858000"/>
              <a:gd name="connsiteX48" fmla="*/ 5185920 w 6096000"/>
              <a:gd name="connsiteY48" fmla="*/ 1821003 h 6858000"/>
              <a:gd name="connsiteX49" fmla="*/ 5183543 w 6096000"/>
              <a:gd name="connsiteY49" fmla="*/ 1824832 h 6858000"/>
              <a:gd name="connsiteX50" fmla="*/ 5182235 w 6096000"/>
              <a:gd name="connsiteY50" fmla="*/ 1830429 h 6858000"/>
              <a:gd name="connsiteX51" fmla="*/ 5182525 w 6096000"/>
              <a:gd name="connsiteY51" fmla="*/ 1830569 h 6858000"/>
              <a:gd name="connsiteX52" fmla="*/ 5180663 w 6096000"/>
              <a:gd name="connsiteY52" fmla="*/ 1835810 h 6858000"/>
              <a:gd name="connsiteX53" fmla="*/ 5167452 w 6096000"/>
              <a:gd name="connsiteY53" fmla="*/ 1861483 h 6858000"/>
              <a:gd name="connsiteX54" fmla="*/ 5174266 w 6096000"/>
              <a:gd name="connsiteY54" fmla="*/ 1892417 h 6858000"/>
              <a:gd name="connsiteX55" fmla="*/ 5189262 w 6096000"/>
              <a:gd name="connsiteY55" fmla="*/ 1895114 h 6858000"/>
              <a:gd name="connsiteX56" fmla="*/ 5187100 w 6096000"/>
              <a:gd name="connsiteY56" fmla="*/ 1899379 h 6858000"/>
              <a:gd name="connsiteX57" fmla="*/ 5180471 w 6096000"/>
              <a:gd name="connsiteY57" fmla="*/ 1907867 h 6858000"/>
              <a:gd name="connsiteX58" fmla="*/ 5181361 w 6096000"/>
              <a:gd name="connsiteY58" fmla="*/ 1910265 h 6858000"/>
              <a:gd name="connsiteX59" fmla="*/ 5178268 w 6096000"/>
              <a:gd name="connsiteY59" fmla="*/ 1935584 h 6858000"/>
              <a:gd name="connsiteX60" fmla="*/ 5183619 w 6096000"/>
              <a:gd name="connsiteY60" fmla="*/ 1942021 h 6858000"/>
              <a:gd name="connsiteX61" fmla="*/ 5184480 w 6096000"/>
              <a:gd name="connsiteY61" fmla="*/ 1945112 h 6858000"/>
              <a:gd name="connsiteX62" fmla="*/ 5172776 w 6096000"/>
              <a:gd name="connsiteY62" fmla="*/ 1961162 h 6858000"/>
              <a:gd name="connsiteX63" fmla="*/ 5168513 w 6096000"/>
              <a:gd name="connsiteY63" fmla="*/ 1969445 h 6858000"/>
              <a:gd name="connsiteX64" fmla="*/ 5126597 w 6096000"/>
              <a:gd name="connsiteY64" fmla="*/ 2024270 h 6858000"/>
              <a:gd name="connsiteX65" fmla="*/ 5119528 w 6096000"/>
              <a:gd name="connsiteY65" fmla="*/ 2107942 h 6858000"/>
              <a:gd name="connsiteX66" fmla="*/ 5110356 w 6096000"/>
              <a:gd name="connsiteY66" fmla="*/ 2193455 h 6858000"/>
              <a:gd name="connsiteX67" fmla="*/ 5104992 w 6096000"/>
              <a:gd name="connsiteY67" fmla="*/ 2260088 h 6858000"/>
              <a:gd name="connsiteX68" fmla="*/ 5059439 w 6096000"/>
              <a:gd name="connsiteY68" fmla="*/ 2335735 h 6858000"/>
              <a:gd name="connsiteX69" fmla="*/ 5022061 w 6096000"/>
              <a:gd name="connsiteY69" fmla="*/ 2408995 h 6858000"/>
              <a:gd name="connsiteX70" fmla="*/ 5022253 w 6096000"/>
              <a:gd name="connsiteY70" fmla="*/ 2445869 h 6858000"/>
              <a:gd name="connsiteX71" fmla="*/ 5011426 w 6096000"/>
              <a:gd name="connsiteY71" fmla="*/ 2496499 h 6858000"/>
              <a:gd name="connsiteX72" fmla="*/ 4994224 w 6096000"/>
              <a:gd name="connsiteY72" fmla="*/ 2549900 h 6858000"/>
              <a:gd name="connsiteX73" fmla="*/ 4995245 w 6096000"/>
              <a:gd name="connsiteY73" fmla="*/ 2596456 h 6858000"/>
              <a:gd name="connsiteX74" fmla="*/ 4988570 w 6096000"/>
              <a:gd name="connsiteY74" fmla="*/ 2606088 h 6858000"/>
              <a:gd name="connsiteX75" fmla="*/ 4988371 w 6096000"/>
              <a:gd name="connsiteY75" fmla="*/ 2635351 h 6858000"/>
              <a:gd name="connsiteX76" fmla="*/ 4983212 w 6096000"/>
              <a:gd name="connsiteY76" fmla="*/ 2665666 h 6858000"/>
              <a:gd name="connsiteX77" fmla="*/ 4968234 w 6096000"/>
              <a:gd name="connsiteY77" fmla="*/ 2715895 h 6858000"/>
              <a:gd name="connsiteX78" fmla="*/ 4975888 w 6096000"/>
              <a:gd name="connsiteY78" fmla="*/ 2725052 h 6858000"/>
              <a:gd name="connsiteX79" fmla="*/ 4980195 w 6096000"/>
              <a:gd name="connsiteY79" fmla="*/ 2726489 h 6858000"/>
              <a:gd name="connsiteX80" fmla="*/ 4976218 w 6096000"/>
              <a:gd name="connsiteY80" fmla="*/ 2740278 h 6858000"/>
              <a:gd name="connsiteX81" fmla="*/ 4980571 w 6096000"/>
              <a:gd name="connsiteY81" fmla="*/ 2751112 h 6858000"/>
              <a:gd name="connsiteX82" fmla="*/ 4973893 w 6096000"/>
              <a:gd name="connsiteY82" fmla="*/ 2760208 h 6858000"/>
              <a:gd name="connsiteX83" fmla="*/ 4979005 w 6096000"/>
              <a:gd name="connsiteY83" fmla="*/ 2790136 h 6858000"/>
              <a:gd name="connsiteX84" fmla="*/ 4986137 w 6096000"/>
              <a:gd name="connsiteY84" fmla="*/ 2804183 h 6858000"/>
              <a:gd name="connsiteX85" fmla="*/ 4986175 w 6096000"/>
              <a:gd name="connsiteY85" fmla="*/ 2825860 h 6858000"/>
              <a:gd name="connsiteX86" fmla="*/ 4993936 w 6096000"/>
              <a:gd name="connsiteY86" fmla="*/ 2911749 h 6858000"/>
              <a:gd name="connsiteX87" fmla="*/ 4992563 w 6096000"/>
              <a:gd name="connsiteY87" fmla="*/ 2977278 h 6858000"/>
              <a:gd name="connsiteX88" fmla="*/ 4980516 w 6096000"/>
              <a:gd name="connsiteY88" fmla="*/ 2991092 h 6858000"/>
              <a:gd name="connsiteX89" fmla="*/ 4992801 w 6096000"/>
              <a:gd name="connsiteY89" fmla="*/ 3020247 h 6858000"/>
              <a:gd name="connsiteX90" fmla="*/ 5014805 w 6096000"/>
              <a:gd name="connsiteY90" fmla="*/ 3065434 h 6858000"/>
              <a:gd name="connsiteX91" fmla="*/ 5002733 w 6096000"/>
              <a:gd name="connsiteY91" fmla="*/ 3103777 h 6858000"/>
              <a:gd name="connsiteX92" fmla="*/ 5002941 w 6096000"/>
              <a:gd name="connsiteY92" fmla="*/ 3151828 h 6858000"/>
              <a:gd name="connsiteX93" fmla="*/ 5002883 w 6096000"/>
              <a:gd name="connsiteY93" fmla="*/ 3180546 h 6858000"/>
              <a:gd name="connsiteX94" fmla="*/ 5016711 w 6096000"/>
              <a:gd name="connsiteY94" fmla="*/ 3258677 h 6858000"/>
              <a:gd name="connsiteX95" fmla="*/ 5017918 w 6096000"/>
              <a:gd name="connsiteY95" fmla="*/ 3262610 h 6858000"/>
              <a:gd name="connsiteX96" fmla="*/ 5011672 w 6096000"/>
              <a:gd name="connsiteY96" fmla="*/ 3277179 h 6858000"/>
              <a:gd name="connsiteX97" fmla="*/ 5009344 w 6096000"/>
              <a:gd name="connsiteY97" fmla="*/ 3278130 h 6858000"/>
              <a:gd name="connsiteX98" fmla="*/ 5026770 w 6096000"/>
              <a:gd name="connsiteY98" fmla="*/ 3325671 h 6858000"/>
              <a:gd name="connsiteX99" fmla="*/ 5024571 w 6096000"/>
              <a:gd name="connsiteY99" fmla="*/ 3332072 h 6858000"/>
              <a:gd name="connsiteX100" fmla="*/ 5041705 w 6096000"/>
              <a:gd name="connsiteY100" fmla="*/ 3362948 h 6858000"/>
              <a:gd name="connsiteX101" fmla="*/ 5047477 w 6096000"/>
              <a:gd name="connsiteY101" fmla="*/ 3378959 h 6858000"/>
              <a:gd name="connsiteX102" fmla="*/ 5060758 w 6096000"/>
              <a:gd name="connsiteY102" fmla="*/ 3407057 h 6858000"/>
              <a:gd name="connsiteX103" fmla="*/ 5058968 w 6096000"/>
              <a:gd name="connsiteY103" fmla="*/ 3409825 h 6858000"/>
              <a:gd name="connsiteX104" fmla="*/ 5062667 w 6096000"/>
              <a:gd name="connsiteY104" fmla="*/ 3415218 h 6858000"/>
              <a:gd name="connsiteX105" fmla="*/ 5060928 w 6096000"/>
              <a:gd name="connsiteY105" fmla="*/ 3419880 h 6858000"/>
              <a:gd name="connsiteX106" fmla="*/ 5062923 w 6096000"/>
              <a:gd name="connsiteY106" fmla="*/ 3424545 h 6858000"/>
              <a:gd name="connsiteX107" fmla="*/ 5064623 w 6096000"/>
              <a:gd name="connsiteY107" fmla="*/ 3476412 h 6858000"/>
              <a:gd name="connsiteX108" fmla="*/ 5069684 w 6096000"/>
              <a:gd name="connsiteY108" fmla="*/ 3486850 h 6858000"/>
              <a:gd name="connsiteX109" fmla="*/ 5063339 w 6096000"/>
              <a:gd name="connsiteY109" fmla="*/ 3496391 h 6858000"/>
              <a:gd name="connsiteX110" fmla="*/ 5070139 w 6096000"/>
              <a:gd name="connsiteY110" fmla="*/ 3531201 h 6858000"/>
              <a:gd name="connsiteX111" fmla="*/ 5079896 w 6096000"/>
              <a:gd name="connsiteY111" fmla="*/ 3542019 h 6858000"/>
              <a:gd name="connsiteX112" fmla="*/ 5087540 w 6096000"/>
              <a:gd name="connsiteY112" fmla="*/ 3552249 h 6858000"/>
              <a:gd name="connsiteX113" fmla="*/ 5087902 w 6096000"/>
              <a:gd name="connsiteY113" fmla="*/ 3553678 h 6858000"/>
              <a:gd name="connsiteX114" fmla="*/ 5091509 w 6096000"/>
              <a:gd name="connsiteY114" fmla="*/ 3568021 h 6858000"/>
              <a:gd name="connsiteX115" fmla="*/ 5091934 w 6096000"/>
              <a:gd name="connsiteY115" fmla="*/ 3569719 h 6858000"/>
              <a:gd name="connsiteX116" fmla="*/ 5089362 w 6096000"/>
              <a:gd name="connsiteY116" fmla="*/ 3586412 h 6858000"/>
              <a:gd name="connsiteX117" fmla="*/ 5092358 w 6096000"/>
              <a:gd name="connsiteY117" fmla="*/ 3597336 h 6858000"/>
              <a:gd name="connsiteX118" fmla="*/ 5084254 w 6096000"/>
              <a:gd name="connsiteY118" fmla="*/ 3606007 h 6858000"/>
              <a:gd name="connsiteX119" fmla="*/ 5084281 w 6096000"/>
              <a:gd name="connsiteY119" fmla="*/ 3641228 h 6858000"/>
              <a:gd name="connsiteX120" fmla="*/ 5091848 w 6096000"/>
              <a:gd name="connsiteY120" fmla="*/ 3653088 h 6858000"/>
              <a:gd name="connsiteX121" fmla="*/ 5097436 w 6096000"/>
              <a:gd name="connsiteY121" fmla="*/ 3664114 h 6858000"/>
              <a:gd name="connsiteX122" fmla="*/ 5097518 w 6096000"/>
              <a:gd name="connsiteY122" fmla="*/ 3665569 h 6858000"/>
              <a:gd name="connsiteX123" fmla="*/ 5099829 w 6096000"/>
              <a:gd name="connsiteY123" fmla="*/ 3707357 h 6858000"/>
              <a:gd name="connsiteX124" fmla="*/ 5114696 w 6096000"/>
              <a:gd name="connsiteY124" fmla="*/ 3778166 h 6858000"/>
              <a:gd name="connsiteX125" fmla="*/ 5135379 w 6096000"/>
              <a:gd name="connsiteY125" fmla="*/ 3878222 h 6858000"/>
              <a:gd name="connsiteX126" fmla="*/ 5130138 w 6096000"/>
              <a:gd name="connsiteY126" fmla="*/ 4048117 h 6858000"/>
              <a:gd name="connsiteX127" fmla="*/ 5090040 w 6096000"/>
              <a:gd name="connsiteY127" fmla="*/ 4219510 h 6858000"/>
              <a:gd name="connsiteX128" fmla="*/ 5092812 w 6096000"/>
              <a:gd name="connsiteY128" fmla="*/ 4411258 h 6858000"/>
              <a:gd name="connsiteX129" fmla="*/ 5084599 w 6096000"/>
              <a:gd name="connsiteY129" fmla="*/ 4488531 h 6858000"/>
              <a:gd name="connsiteX130" fmla="*/ 5084072 w 6096000"/>
              <a:gd name="connsiteY130" fmla="*/ 4539168 h 6858000"/>
              <a:gd name="connsiteX131" fmla="*/ 5068936 w 6096000"/>
              <a:gd name="connsiteY131" fmla="*/ 4625153 h 6858000"/>
              <a:gd name="connsiteX132" fmla="*/ 5059114 w 6096000"/>
              <a:gd name="connsiteY132" fmla="*/ 4733115 h 6858000"/>
              <a:gd name="connsiteX133" fmla="*/ 5037209 w 6096000"/>
              <a:gd name="connsiteY133" fmla="*/ 4844323 h 6858000"/>
              <a:gd name="connsiteX134" fmla="*/ 5020638 w 6096000"/>
              <a:gd name="connsiteY134" fmla="*/ 4877992 h 6858000"/>
              <a:gd name="connsiteX135" fmla="*/ 5006413 w 6096000"/>
              <a:gd name="connsiteY135" fmla="*/ 4925805 h 6858000"/>
              <a:gd name="connsiteX136" fmla="*/ 4971037 w 6096000"/>
              <a:gd name="connsiteY136" fmla="*/ 5009272 h 6858000"/>
              <a:gd name="connsiteX137" fmla="*/ 4963105 w 6096000"/>
              <a:gd name="connsiteY137" fmla="*/ 5111369 h 6858000"/>
              <a:gd name="connsiteX138" fmla="*/ 4976341 w 6096000"/>
              <a:gd name="connsiteY138" fmla="*/ 5210876 h 6858000"/>
              <a:gd name="connsiteX139" fmla="*/ 4980617 w 6096000"/>
              <a:gd name="connsiteY139" fmla="*/ 5269726 h 6858000"/>
              <a:gd name="connsiteX140" fmla="*/ 4997733 w 6096000"/>
              <a:gd name="connsiteY140" fmla="*/ 5464225 h 6858000"/>
              <a:gd name="connsiteX141" fmla="*/ 5001400 w 6096000"/>
              <a:gd name="connsiteY141" fmla="*/ 5594585 h 6858000"/>
              <a:gd name="connsiteX142" fmla="*/ 4983700 w 6096000"/>
              <a:gd name="connsiteY142" fmla="*/ 5667896 h 6858000"/>
              <a:gd name="connsiteX143" fmla="*/ 4968506 w 6096000"/>
              <a:gd name="connsiteY143" fmla="*/ 5769225 h 6858000"/>
              <a:gd name="connsiteX144" fmla="*/ 4969765 w 6096000"/>
              <a:gd name="connsiteY144" fmla="*/ 5823324 h 6858000"/>
              <a:gd name="connsiteX145" fmla="*/ 4966129 w 6096000"/>
              <a:gd name="connsiteY145" fmla="*/ 5862699 h 6858000"/>
              <a:gd name="connsiteX146" fmla="*/ 4970695 w 6096000"/>
              <a:gd name="connsiteY146" fmla="*/ 5906467 h 6858000"/>
              <a:gd name="connsiteX147" fmla="*/ 4991568 w 6096000"/>
              <a:gd name="connsiteY147" fmla="*/ 5939847 h 6858000"/>
              <a:gd name="connsiteX148" fmla="*/ 4986815 w 6096000"/>
              <a:gd name="connsiteY148" fmla="*/ 5973994 h 6858000"/>
              <a:gd name="connsiteX149" fmla="*/ 4987776 w 6096000"/>
              <a:gd name="connsiteY149" fmla="*/ 6089693 h 6858000"/>
              <a:gd name="connsiteX150" fmla="*/ 4991621 w 6096000"/>
              <a:gd name="connsiteY150" fmla="*/ 6224938 h 6858000"/>
              <a:gd name="connsiteX151" fmla="*/ 5017157 w 6096000"/>
              <a:gd name="connsiteY151" fmla="*/ 6370251 h 6858000"/>
              <a:gd name="connsiteX152" fmla="*/ 5040797 w 6096000"/>
              <a:gd name="connsiteY152" fmla="*/ 6541313 h 6858000"/>
              <a:gd name="connsiteX153" fmla="*/ 5045375 w 6096000"/>
              <a:gd name="connsiteY153" fmla="*/ 6640957 h 6858000"/>
              <a:gd name="connsiteX154" fmla="*/ 5058442 w 6096000"/>
              <a:gd name="connsiteY154" fmla="*/ 6705297 h 6858000"/>
              <a:gd name="connsiteX155" fmla="*/ 5071125 w 6096000"/>
              <a:gd name="connsiteY155" fmla="*/ 6759582 h 6858000"/>
              <a:gd name="connsiteX156" fmla="*/ 5069172 w 6096000"/>
              <a:gd name="connsiteY156" fmla="*/ 6817746 h 6858000"/>
              <a:gd name="connsiteX157" fmla="*/ 5072322 w 6096000"/>
              <a:gd name="connsiteY157" fmla="*/ 6843646 h 6858000"/>
              <a:gd name="connsiteX158" fmla="*/ 5091388 w 6096000"/>
              <a:gd name="connsiteY158" fmla="*/ 6857998 h 6858000"/>
              <a:gd name="connsiteX159" fmla="*/ 6096000 w 6096000"/>
              <a:gd name="connsiteY159" fmla="*/ 6857998 h 6858000"/>
              <a:gd name="connsiteX160" fmla="*/ 6096000 w 6096000"/>
              <a:gd name="connsiteY160" fmla="*/ 6858000 h 6858000"/>
              <a:gd name="connsiteX161" fmla="*/ 0 w 6096000"/>
              <a:gd name="connsiteY16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Lst>
            <a:rect l="l" t="t" r="r" b="b"/>
            <a:pathLst>
              <a:path w="6096000" h="6858000">
                <a:moveTo>
                  <a:pt x="0" y="0"/>
                </a:moveTo>
                <a:lnTo>
                  <a:pt x="5567517" y="0"/>
                </a:lnTo>
                <a:lnTo>
                  <a:pt x="5566938" y="1705"/>
                </a:lnTo>
                <a:cubicBezTo>
                  <a:pt x="5563126" y="8440"/>
                  <a:pt x="5558112" y="13784"/>
                  <a:pt x="5551594" y="17287"/>
                </a:cubicBezTo>
                <a:cubicBezTo>
                  <a:pt x="5562364" y="82036"/>
                  <a:pt x="5510349" y="69804"/>
                  <a:pt x="5545641" y="130336"/>
                </a:cubicBezTo>
                <a:cubicBezTo>
                  <a:pt x="5526953" y="117589"/>
                  <a:pt x="5536978" y="162458"/>
                  <a:pt x="5538289" y="187093"/>
                </a:cubicBezTo>
                <a:cubicBezTo>
                  <a:pt x="5536205" y="226511"/>
                  <a:pt x="5545722" y="205530"/>
                  <a:pt x="5545790" y="265704"/>
                </a:cubicBezTo>
                <a:cubicBezTo>
                  <a:pt x="5542296" y="317533"/>
                  <a:pt x="5543813" y="325288"/>
                  <a:pt x="5542313" y="354566"/>
                </a:cubicBezTo>
                <a:lnTo>
                  <a:pt x="5524126" y="472000"/>
                </a:lnTo>
                <a:lnTo>
                  <a:pt x="5522170" y="473782"/>
                </a:lnTo>
                <a:cubicBezTo>
                  <a:pt x="5517847" y="482008"/>
                  <a:pt x="5518682" y="487340"/>
                  <a:pt x="5521798" y="491380"/>
                </a:cubicBezTo>
                <a:lnTo>
                  <a:pt x="5536419" y="531675"/>
                </a:lnTo>
                <a:lnTo>
                  <a:pt x="5533435" y="536015"/>
                </a:lnTo>
                <a:lnTo>
                  <a:pt x="5538088" y="572092"/>
                </a:lnTo>
                <a:lnTo>
                  <a:pt x="5536061" y="572511"/>
                </a:lnTo>
                <a:cubicBezTo>
                  <a:pt x="5531611" y="574271"/>
                  <a:pt x="5528529" y="577121"/>
                  <a:pt x="5528218" y="582332"/>
                </a:cubicBezTo>
                <a:cubicBezTo>
                  <a:pt x="5498002" y="573171"/>
                  <a:pt x="5516262" y="585107"/>
                  <a:pt x="5518011" y="601285"/>
                </a:cubicBezTo>
                <a:cubicBezTo>
                  <a:pt x="5508838" y="617831"/>
                  <a:pt x="5480684" y="666964"/>
                  <a:pt x="5473174" y="681608"/>
                </a:cubicBezTo>
                <a:cubicBezTo>
                  <a:pt x="5473102" y="684122"/>
                  <a:pt x="5473033" y="686637"/>
                  <a:pt x="5472963" y="689151"/>
                </a:cubicBezTo>
                <a:lnTo>
                  <a:pt x="5472485" y="689289"/>
                </a:lnTo>
                <a:cubicBezTo>
                  <a:pt x="5471434" y="690905"/>
                  <a:pt x="5470986" y="693376"/>
                  <a:pt x="5471326" y="697222"/>
                </a:cubicBezTo>
                <a:cubicBezTo>
                  <a:pt x="5471606" y="703992"/>
                  <a:pt x="5471884" y="710761"/>
                  <a:pt x="5472164" y="717531"/>
                </a:cubicBezTo>
                <a:lnTo>
                  <a:pt x="5468891" y="722494"/>
                </a:lnTo>
                <a:lnTo>
                  <a:pt x="5463081" y="724368"/>
                </a:lnTo>
                <a:lnTo>
                  <a:pt x="5446981" y="752692"/>
                </a:lnTo>
                <a:cubicBezTo>
                  <a:pt x="5454691" y="764380"/>
                  <a:pt x="5422719" y="808083"/>
                  <a:pt x="5417190" y="816346"/>
                </a:cubicBezTo>
                <a:lnTo>
                  <a:pt x="5388958" y="889417"/>
                </a:lnTo>
                <a:cubicBezTo>
                  <a:pt x="5320491" y="969963"/>
                  <a:pt x="5321907" y="1005331"/>
                  <a:pt x="5307044" y="1063288"/>
                </a:cubicBezTo>
                <a:cubicBezTo>
                  <a:pt x="5313332" y="1111028"/>
                  <a:pt x="5317096" y="1110140"/>
                  <a:pt x="5303837" y="1157176"/>
                </a:cubicBezTo>
                <a:cubicBezTo>
                  <a:pt x="5301103" y="1192124"/>
                  <a:pt x="5301884" y="1197232"/>
                  <a:pt x="5286494" y="1210776"/>
                </a:cubicBezTo>
                <a:lnTo>
                  <a:pt x="5282463" y="1301993"/>
                </a:lnTo>
                <a:lnTo>
                  <a:pt x="5252235" y="1360879"/>
                </a:lnTo>
                <a:lnTo>
                  <a:pt x="5244497" y="1404045"/>
                </a:lnTo>
                <a:lnTo>
                  <a:pt x="5223823" y="1429568"/>
                </a:lnTo>
                <a:lnTo>
                  <a:pt x="5224851" y="1430305"/>
                </a:lnTo>
                <a:cubicBezTo>
                  <a:pt x="5226697" y="1432466"/>
                  <a:pt x="5214738" y="1459891"/>
                  <a:pt x="5212394" y="1463304"/>
                </a:cubicBezTo>
                <a:cubicBezTo>
                  <a:pt x="5209912" y="1477394"/>
                  <a:pt x="5213027" y="1501295"/>
                  <a:pt x="5209958" y="1514846"/>
                </a:cubicBezTo>
                <a:lnTo>
                  <a:pt x="5206417" y="1519731"/>
                </a:lnTo>
                <a:lnTo>
                  <a:pt x="5206640" y="1519929"/>
                </a:lnTo>
                <a:cubicBezTo>
                  <a:pt x="5206490" y="1521210"/>
                  <a:pt x="5209710" y="1543635"/>
                  <a:pt x="5207632" y="1546022"/>
                </a:cubicBezTo>
                <a:lnTo>
                  <a:pt x="5212030" y="1578752"/>
                </a:lnTo>
                <a:cubicBezTo>
                  <a:pt x="5206147" y="1605585"/>
                  <a:pt x="5226381" y="1622803"/>
                  <a:pt x="5203533" y="1647555"/>
                </a:cubicBezTo>
                <a:cubicBezTo>
                  <a:pt x="5198128" y="1672675"/>
                  <a:pt x="5203213" y="1694404"/>
                  <a:pt x="5190877" y="1715685"/>
                </a:cubicBezTo>
                <a:cubicBezTo>
                  <a:pt x="5196815" y="1724301"/>
                  <a:pt x="5198098" y="1732435"/>
                  <a:pt x="5184235" y="1740358"/>
                </a:cubicBezTo>
                <a:cubicBezTo>
                  <a:pt x="5182625" y="1763793"/>
                  <a:pt x="5198368" y="1769422"/>
                  <a:pt x="5181475" y="1784314"/>
                </a:cubicBezTo>
                <a:cubicBezTo>
                  <a:pt x="5205987" y="1797417"/>
                  <a:pt x="5195246" y="1798221"/>
                  <a:pt x="5185845" y="1804434"/>
                </a:cubicBezTo>
                <a:lnTo>
                  <a:pt x="5185068" y="1805316"/>
                </a:lnTo>
                <a:lnTo>
                  <a:pt x="5188593" y="1807109"/>
                </a:lnTo>
                <a:lnTo>
                  <a:pt x="5185920" y="1821003"/>
                </a:lnTo>
                <a:lnTo>
                  <a:pt x="5183543" y="1824832"/>
                </a:lnTo>
                <a:cubicBezTo>
                  <a:pt x="5182284" y="1827468"/>
                  <a:pt x="5181937" y="1829219"/>
                  <a:pt x="5182235" y="1830429"/>
                </a:cubicBezTo>
                <a:lnTo>
                  <a:pt x="5182525" y="1830569"/>
                </a:lnTo>
                <a:lnTo>
                  <a:pt x="5180663" y="1835810"/>
                </a:lnTo>
                <a:cubicBezTo>
                  <a:pt x="5176779" y="1844665"/>
                  <a:pt x="5172297" y="1853278"/>
                  <a:pt x="5167452" y="1861483"/>
                </a:cubicBezTo>
                <a:cubicBezTo>
                  <a:pt x="5179827" y="1866643"/>
                  <a:pt x="5166788" y="1884999"/>
                  <a:pt x="5174266" y="1892417"/>
                </a:cubicBezTo>
                <a:lnTo>
                  <a:pt x="5189262" y="1895114"/>
                </a:lnTo>
                <a:lnTo>
                  <a:pt x="5187100" y="1899379"/>
                </a:lnTo>
                <a:lnTo>
                  <a:pt x="5180471" y="1907867"/>
                </a:lnTo>
                <a:cubicBezTo>
                  <a:pt x="5179609" y="1909162"/>
                  <a:pt x="5179647" y="1909994"/>
                  <a:pt x="5181361" y="1910265"/>
                </a:cubicBezTo>
                <a:cubicBezTo>
                  <a:pt x="5180995" y="1914884"/>
                  <a:pt x="5177893" y="1930292"/>
                  <a:pt x="5178268" y="1935584"/>
                </a:cubicBezTo>
                <a:lnTo>
                  <a:pt x="5183619" y="1942021"/>
                </a:lnTo>
                <a:lnTo>
                  <a:pt x="5184480" y="1945112"/>
                </a:lnTo>
                <a:lnTo>
                  <a:pt x="5172776" y="1961162"/>
                </a:lnTo>
                <a:lnTo>
                  <a:pt x="5168513" y="1969445"/>
                </a:lnTo>
                <a:lnTo>
                  <a:pt x="5126597" y="2024270"/>
                </a:lnTo>
                <a:lnTo>
                  <a:pt x="5119528" y="2107942"/>
                </a:lnTo>
                <a:cubicBezTo>
                  <a:pt x="5089290" y="2138038"/>
                  <a:pt x="5110415" y="2159228"/>
                  <a:pt x="5110356" y="2193455"/>
                </a:cubicBezTo>
                <a:cubicBezTo>
                  <a:pt x="5101302" y="2220953"/>
                  <a:pt x="5110381" y="2224200"/>
                  <a:pt x="5104992" y="2260088"/>
                </a:cubicBezTo>
                <a:cubicBezTo>
                  <a:pt x="5096504" y="2291744"/>
                  <a:pt x="5078225" y="2299003"/>
                  <a:pt x="5059439" y="2335735"/>
                </a:cubicBezTo>
                <a:cubicBezTo>
                  <a:pt x="5029465" y="2329020"/>
                  <a:pt x="5058046" y="2407546"/>
                  <a:pt x="5022061" y="2408995"/>
                </a:cubicBezTo>
                <a:cubicBezTo>
                  <a:pt x="5023289" y="2413465"/>
                  <a:pt x="5019654" y="2441580"/>
                  <a:pt x="5022253" y="2445869"/>
                </a:cubicBezTo>
                <a:cubicBezTo>
                  <a:pt x="5022440" y="2449625"/>
                  <a:pt x="5011241" y="2492743"/>
                  <a:pt x="5011426" y="2496499"/>
                </a:cubicBezTo>
                <a:lnTo>
                  <a:pt x="4994224" y="2549900"/>
                </a:lnTo>
                <a:cubicBezTo>
                  <a:pt x="4992353" y="2564757"/>
                  <a:pt x="4998952" y="2582253"/>
                  <a:pt x="4995245" y="2596456"/>
                </a:cubicBezTo>
                <a:lnTo>
                  <a:pt x="4988570" y="2606088"/>
                </a:lnTo>
                <a:cubicBezTo>
                  <a:pt x="4988504" y="2615842"/>
                  <a:pt x="4988436" y="2625597"/>
                  <a:pt x="4988371" y="2635351"/>
                </a:cubicBezTo>
                <a:lnTo>
                  <a:pt x="4983212" y="2665666"/>
                </a:lnTo>
                <a:lnTo>
                  <a:pt x="4968234" y="2715895"/>
                </a:lnTo>
                <a:lnTo>
                  <a:pt x="4975888" y="2725052"/>
                </a:lnTo>
                <a:lnTo>
                  <a:pt x="4980195" y="2726489"/>
                </a:lnTo>
                <a:lnTo>
                  <a:pt x="4976218" y="2740278"/>
                </a:lnTo>
                <a:lnTo>
                  <a:pt x="4980571" y="2751112"/>
                </a:lnTo>
                <a:lnTo>
                  <a:pt x="4973893" y="2760208"/>
                </a:lnTo>
                <a:lnTo>
                  <a:pt x="4979005" y="2790136"/>
                </a:lnTo>
                <a:lnTo>
                  <a:pt x="4986137" y="2804183"/>
                </a:lnTo>
                <a:cubicBezTo>
                  <a:pt x="4986150" y="2811409"/>
                  <a:pt x="4986162" y="2818634"/>
                  <a:pt x="4986175" y="2825860"/>
                </a:cubicBezTo>
                <a:cubicBezTo>
                  <a:pt x="4987474" y="2843788"/>
                  <a:pt x="4992871" y="2886513"/>
                  <a:pt x="4993936" y="2911749"/>
                </a:cubicBezTo>
                <a:cubicBezTo>
                  <a:pt x="4993313" y="2946689"/>
                  <a:pt x="4980300" y="2954448"/>
                  <a:pt x="4992563" y="2977278"/>
                </a:cubicBezTo>
                <a:cubicBezTo>
                  <a:pt x="4985688" y="2983455"/>
                  <a:pt x="4982051" y="2987749"/>
                  <a:pt x="4980516" y="2991092"/>
                </a:cubicBezTo>
                <a:cubicBezTo>
                  <a:pt x="4975910" y="3001119"/>
                  <a:pt x="4990216" y="3002537"/>
                  <a:pt x="4992801" y="3020247"/>
                </a:cubicBezTo>
                <a:cubicBezTo>
                  <a:pt x="4998517" y="3032637"/>
                  <a:pt x="5013148" y="3051512"/>
                  <a:pt x="5014805" y="3065434"/>
                </a:cubicBezTo>
                <a:cubicBezTo>
                  <a:pt x="4998836" y="3057428"/>
                  <a:pt x="5016840" y="3105196"/>
                  <a:pt x="5002733" y="3103777"/>
                </a:cubicBezTo>
                <a:cubicBezTo>
                  <a:pt x="5022381" y="3124610"/>
                  <a:pt x="4997365" y="3128169"/>
                  <a:pt x="5002941" y="3151828"/>
                </a:cubicBezTo>
                <a:cubicBezTo>
                  <a:pt x="5010264" y="3163902"/>
                  <a:pt x="5011356" y="3171780"/>
                  <a:pt x="5002883" y="3180546"/>
                </a:cubicBezTo>
                <a:cubicBezTo>
                  <a:pt x="5038586" y="3236545"/>
                  <a:pt x="5003723" y="3210316"/>
                  <a:pt x="5016711" y="3258677"/>
                </a:cubicBezTo>
                <a:lnTo>
                  <a:pt x="5017918" y="3262610"/>
                </a:lnTo>
                <a:lnTo>
                  <a:pt x="5011672" y="3277179"/>
                </a:lnTo>
                <a:lnTo>
                  <a:pt x="5009344" y="3278130"/>
                </a:lnTo>
                <a:lnTo>
                  <a:pt x="5026770" y="3325671"/>
                </a:lnTo>
                <a:lnTo>
                  <a:pt x="5024571" y="3332072"/>
                </a:lnTo>
                <a:lnTo>
                  <a:pt x="5041705" y="3362948"/>
                </a:lnTo>
                <a:lnTo>
                  <a:pt x="5047477" y="3378959"/>
                </a:lnTo>
                <a:lnTo>
                  <a:pt x="5060758" y="3407057"/>
                </a:lnTo>
                <a:lnTo>
                  <a:pt x="5058968" y="3409825"/>
                </a:lnTo>
                <a:lnTo>
                  <a:pt x="5062667" y="3415218"/>
                </a:lnTo>
                <a:lnTo>
                  <a:pt x="5060928" y="3419880"/>
                </a:lnTo>
                <a:lnTo>
                  <a:pt x="5062923" y="3424545"/>
                </a:lnTo>
                <a:cubicBezTo>
                  <a:pt x="5063537" y="3433967"/>
                  <a:pt x="5063494" y="3466028"/>
                  <a:pt x="5064623" y="3476412"/>
                </a:cubicBezTo>
                <a:lnTo>
                  <a:pt x="5069684" y="3486850"/>
                </a:lnTo>
                <a:lnTo>
                  <a:pt x="5063339" y="3496391"/>
                </a:lnTo>
                <a:lnTo>
                  <a:pt x="5070139" y="3531201"/>
                </a:lnTo>
                <a:lnTo>
                  <a:pt x="5079896" y="3542019"/>
                </a:lnTo>
                <a:lnTo>
                  <a:pt x="5087540" y="3552249"/>
                </a:lnTo>
                <a:lnTo>
                  <a:pt x="5087902" y="3553678"/>
                </a:lnTo>
                <a:lnTo>
                  <a:pt x="5091509" y="3568021"/>
                </a:lnTo>
                <a:lnTo>
                  <a:pt x="5091934" y="3569719"/>
                </a:lnTo>
                <a:lnTo>
                  <a:pt x="5089362" y="3586412"/>
                </a:lnTo>
                <a:lnTo>
                  <a:pt x="5092358" y="3597336"/>
                </a:lnTo>
                <a:lnTo>
                  <a:pt x="5084254" y="3606007"/>
                </a:lnTo>
                <a:cubicBezTo>
                  <a:pt x="5084262" y="3617747"/>
                  <a:pt x="5084273" y="3629488"/>
                  <a:pt x="5084281" y="3641228"/>
                </a:cubicBezTo>
                <a:lnTo>
                  <a:pt x="5091848" y="3653088"/>
                </a:lnTo>
                <a:lnTo>
                  <a:pt x="5097436" y="3664114"/>
                </a:lnTo>
                <a:cubicBezTo>
                  <a:pt x="5097463" y="3664599"/>
                  <a:pt x="5097491" y="3665084"/>
                  <a:pt x="5097518" y="3665569"/>
                </a:cubicBezTo>
                <a:cubicBezTo>
                  <a:pt x="5097915" y="3672776"/>
                  <a:pt x="5096966" y="3688591"/>
                  <a:pt x="5099829" y="3707357"/>
                </a:cubicBezTo>
                <a:cubicBezTo>
                  <a:pt x="5100505" y="3724716"/>
                  <a:pt x="5118078" y="3760234"/>
                  <a:pt x="5114696" y="3778166"/>
                </a:cubicBezTo>
                <a:cubicBezTo>
                  <a:pt x="5141627" y="3845122"/>
                  <a:pt x="5125427" y="3821305"/>
                  <a:pt x="5135379" y="3878222"/>
                </a:cubicBezTo>
                <a:cubicBezTo>
                  <a:pt x="5161519" y="3905047"/>
                  <a:pt x="5125417" y="4015047"/>
                  <a:pt x="5130138" y="4048117"/>
                </a:cubicBezTo>
                <a:cubicBezTo>
                  <a:pt x="5081804" y="4192084"/>
                  <a:pt x="5096262" y="4158987"/>
                  <a:pt x="5090040" y="4219510"/>
                </a:cubicBezTo>
                <a:cubicBezTo>
                  <a:pt x="5104553" y="4280033"/>
                  <a:pt x="5065380" y="4345686"/>
                  <a:pt x="5092812" y="4411258"/>
                </a:cubicBezTo>
                <a:cubicBezTo>
                  <a:pt x="5090630" y="4437329"/>
                  <a:pt x="5083878" y="4473140"/>
                  <a:pt x="5084599" y="4488531"/>
                </a:cubicBezTo>
                <a:cubicBezTo>
                  <a:pt x="5084423" y="4505410"/>
                  <a:pt x="5084248" y="4522289"/>
                  <a:pt x="5084072" y="4539168"/>
                </a:cubicBezTo>
                <a:cubicBezTo>
                  <a:pt x="5072114" y="4567830"/>
                  <a:pt x="5064305" y="4588197"/>
                  <a:pt x="5068936" y="4625153"/>
                </a:cubicBezTo>
                <a:cubicBezTo>
                  <a:pt x="5077433" y="4662889"/>
                  <a:pt x="5065899" y="4679357"/>
                  <a:pt x="5059114" y="4733115"/>
                </a:cubicBezTo>
                <a:cubicBezTo>
                  <a:pt x="5068687" y="4752352"/>
                  <a:pt x="5055370" y="4832308"/>
                  <a:pt x="5037209" y="4844323"/>
                </a:cubicBezTo>
                <a:cubicBezTo>
                  <a:pt x="5033444" y="4857054"/>
                  <a:pt x="5040194" y="4871554"/>
                  <a:pt x="5020638" y="4877992"/>
                </a:cubicBezTo>
                <a:cubicBezTo>
                  <a:pt x="4997151" y="4888353"/>
                  <a:pt x="5034418" y="4931200"/>
                  <a:pt x="5006413" y="4925805"/>
                </a:cubicBezTo>
                <a:cubicBezTo>
                  <a:pt x="5031964" y="4956261"/>
                  <a:pt x="4982840" y="4982633"/>
                  <a:pt x="4971037" y="5009272"/>
                </a:cubicBezTo>
                <a:cubicBezTo>
                  <a:pt x="4973259" y="5034036"/>
                  <a:pt x="4968375" y="5053859"/>
                  <a:pt x="4963105" y="5111369"/>
                </a:cubicBezTo>
                <a:cubicBezTo>
                  <a:pt x="4973224" y="5141336"/>
                  <a:pt x="4937413" y="5161742"/>
                  <a:pt x="4976341" y="5210876"/>
                </a:cubicBezTo>
                <a:cubicBezTo>
                  <a:pt x="4972455" y="5212581"/>
                  <a:pt x="4977054" y="5227501"/>
                  <a:pt x="4980617" y="5269726"/>
                </a:cubicBezTo>
                <a:cubicBezTo>
                  <a:pt x="4984182" y="5311951"/>
                  <a:pt x="4990390" y="5400671"/>
                  <a:pt x="4997733" y="5464225"/>
                </a:cubicBezTo>
                <a:cubicBezTo>
                  <a:pt x="5001765" y="5536542"/>
                  <a:pt x="4990225" y="5517959"/>
                  <a:pt x="5001400" y="5594585"/>
                </a:cubicBezTo>
                <a:cubicBezTo>
                  <a:pt x="4999908" y="5619318"/>
                  <a:pt x="4974042" y="5647975"/>
                  <a:pt x="4983700" y="5667896"/>
                </a:cubicBezTo>
                <a:cubicBezTo>
                  <a:pt x="4976834" y="5696311"/>
                  <a:pt x="4975579" y="5738356"/>
                  <a:pt x="4968506" y="5769225"/>
                </a:cubicBezTo>
                <a:cubicBezTo>
                  <a:pt x="4968926" y="5787258"/>
                  <a:pt x="4969344" y="5805291"/>
                  <a:pt x="4969765" y="5823324"/>
                </a:cubicBezTo>
                <a:cubicBezTo>
                  <a:pt x="4966122" y="5853058"/>
                  <a:pt x="4965608" y="5838948"/>
                  <a:pt x="4966129" y="5862699"/>
                </a:cubicBezTo>
                <a:lnTo>
                  <a:pt x="4970695" y="5906467"/>
                </a:lnTo>
                <a:lnTo>
                  <a:pt x="4991568" y="5939847"/>
                </a:lnTo>
                <a:cubicBezTo>
                  <a:pt x="4998848" y="5955713"/>
                  <a:pt x="4974731" y="5940131"/>
                  <a:pt x="4986815" y="5973994"/>
                </a:cubicBezTo>
                <a:cubicBezTo>
                  <a:pt x="4961187" y="5997051"/>
                  <a:pt x="4983444" y="6032039"/>
                  <a:pt x="4987776" y="6089693"/>
                </a:cubicBezTo>
                <a:lnTo>
                  <a:pt x="4991621" y="6224938"/>
                </a:lnTo>
                <a:cubicBezTo>
                  <a:pt x="4988442" y="6270972"/>
                  <a:pt x="5008962" y="6317522"/>
                  <a:pt x="5017157" y="6370251"/>
                </a:cubicBezTo>
                <a:cubicBezTo>
                  <a:pt x="5025353" y="6422980"/>
                  <a:pt x="5039938" y="6490855"/>
                  <a:pt x="5040797" y="6541313"/>
                </a:cubicBezTo>
                <a:cubicBezTo>
                  <a:pt x="5039898" y="6576319"/>
                  <a:pt x="5031912" y="6591883"/>
                  <a:pt x="5045375" y="6640957"/>
                </a:cubicBezTo>
                <a:cubicBezTo>
                  <a:pt x="5057505" y="6669536"/>
                  <a:pt x="5052276" y="6675394"/>
                  <a:pt x="5058442" y="6705297"/>
                </a:cubicBezTo>
                <a:cubicBezTo>
                  <a:pt x="5057367" y="6727133"/>
                  <a:pt x="5067901" y="6732087"/>
                  <a:pt x="5071125" y="6759582"/>
                </a:cubicBezTo>
                <a:cubicBezTo>
                  <a:pt x="5055614" y="6796071"/>
                  <a:pt x="5051656" y="6769544"/>
                  <a:pt x="5069172" y="6817746"/>
                </a:cubicBezTo>
                <a:cubicBezTo>
                  <a:pt x="5060956" y="6828354"/>
                  <a:pt x="5064525" y="6836369"/>
                  <a:pt x="5072322" y="6843646"/>
                </a:cubicBezTo>
                <a:lnTo>
                  <a:pt x="5091388" y="6857998"/>
                </a:lnTo>
                <a:lnTo>
                  <a:pt x="6096000" y="6857998"/>
                </a:lnTo>
                <a:lnTo>
                  <a:pt x="6096000" y="6858000"/>
                </a:lnTo>
                <a:lnTo>
                  <a:pt x="0" y="6858000"/>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B31C39D7-E9D1-492E-ABF6-B80915EFA3F1}"/>
              </a:ext>
            </a:extLst>
          </p:cNvPr>
          <p:cNvSpPr>
            <a:spLocks noGrp="1"/>
          </p:cNvSpPr>
          <p:nvPr>
            <p:ph type="title"/>
          </p:nvPr>
        </p:nvSpPr>
        <p:spPr>
          <a:xfrm>
            <a:off x="838200" y="609600"/>
            <a:ext cx="4117521" cy="1330839"/>
          </a:xfrm>
        </p:spPr>
        <p:txBody>
          <a:bodyPr>
            <a:normAutofit/>
          </a:bodyPr>
          <a:lstStyle/>
          <a:p>
            <a:r>
              <a:rPr lang="en-GB" sz="2800" b="1" dirty="0"/>
              <a:t>EVEX reference architecture</a:t>
            </a:r>
            <a:br>
              <a:rPr lang="en-GB" sz="2800" b="1" dirty="0"/>
            </a:br>
            <a:r>
              <a:rPr lang="en-GB" sz="2200" b="1" dirty="0"/>
              <a:t>Reference point representation</a:t>
            </a:r>
            <a:endParaRPr lang="en-GB" sz="2200" dirty="0"/>
          </a:p>
        </p:txBody>
      </p:sp>
      <p:sp>
        <p:nvSpPr>
          <p:cNvPr id="9" name="Content Placeholder 8">
            <a:extLst>
              <a:ext uri="{FF2B5EF4-FFF2-40B4-BE49-F238E27FC236}">
                <a16:creationId xmlns:a16="http://schemas.microsoft.com/office/drawing/2014/main" id="{B3C4C58C-96FB-41CB-87BA-7D74F8A0A8BF}"/>
              </a:ext>
            </a:extLst>
          </p:cNvPr>
          <p:cNvSpPr>
            <a:spLocks noGrp="1"/>
          </p:cNvSpPr>
          <p:nvPr>
            <p:ph idx="1"/>
          </p:nvPr>
        </p:nvSpPr>
        <p:spPr>
          <a:xfrm>
            <a:off x="862366" y="2194102"/>
            <a:ext cx="3678637" cy="3908586"/>
          </a:xfrm>
        </p:spPr>
        <p:txBody>
          <a:bodyPr>
            <a:normAutofit fontScale="92500" lnSpcReduction="20000"/>
          </a:bodyPr>
          <a:lstStyle/>
          <a:p>
            <a:pPr>
              <a:lnSpc>
                <a:spcPct val="100000"/>
              </a:lnSpc>
            </a:pPr>
            <a:r>
              <a:rPr lang="en-US" sz="2000" dirty="0"/>
              <a:t>This is an </a:t>
            </a:r>
            <a:r>
              <a:rPr lang="en-US" sz="2000" b="1" dirty="0"/>
              <a:t>abstract</a:t>
            </a:r>
            <a:r>
              <a:rPr lang="en-US" sz="2000" dirty="0"/>
              <a:t> reference architecture intended to be </a:t>
            </a:r>
            <a:r>
              <a:rPr lang="en-US" sz="2000" b="1" dirty="0"/>
              <a:t>instantiated</a:t>
            </a:r>
            <a:r>
              <a:rPr lang="en-US" sz="2000" dirty="0"/>
              <a:t> in different </a:t>
            </a:r>
            <a:r>
              <a:rPr lang="en-US" sz="2000" b="1" dirty="0"/>
              <a:t>functional domains</a:t>
            </a:r>
            <a:r>
              <a:rPr lang="en-US" sz="2000" dirty="0"/>
              <a:t>.</a:t>
            </a:r>
          </a:p>
          <a:p>
            <a:pPr lvl="1">
              <a:lnSpc>
                <a:spcPct val="100000"/>
              </a:lnSpc>
            </a:pPr>
            <a:r>
              <a:rPr lang="en-US" sz="1600" dirty="0"/>
              <a:t>The first such domain is the set of UE events already identified by SA2 in </a:t>
            </a:r>
            <a:r>
              <a:rPr lang="en-US" sz="1600" b="1" dirty="0"/>
              <a:t>TS 23.502</a:t>
            </a:r>
            <a:r>
              <a:rPr lang="en-US" sz="1600" dirty="0"/>
              <a:t>.</a:t>
            </a:r>
          </a:p>
          <a:p>
            <a:pPr lvl="1">
              <a:lnSpc>
                <a:spcPct val="100000"/>
              </a:lnSpc>
            </a:pPr>
            <a:r>
              <a:rPr lang="en-US" sz="1600" dirty="0"/>
              <a:t>The second domain identified is </a:t>
            </a:r>
            <a:r>
              <a:rPr lang="en-US" sz="1600" b="1" dirty="0"/>
              <a:t>5G Media Streaming</a:t>
            </a:r>
            <a:r>
              <a:rPr lang="en-US" sz="1600" dirty="0"/>
              <a:t>, to be documented in </a:t>
            </a:r>
            <a:r>
              <a:rPr lang="en-US" sz="1600" b="1" dirty="0"/>
              <a:t>TS 26.501</a:t>
            </a:r>
            <a:r>
              <a:rPr lang="en-US" sz="1600" dirty="0"/>
              <a:t>.</a:t>
            </a:r>
          </a:p>
          <a:p>
            <a:pPr lvl="1">
              <a:lnSpc>
                <a:spcPct val="100000"/>
              </a:lnSpc>
            </a:pPr>
            <a:r>
              <a:rPr lang="en-US" sz="1600" b="1" dirty="0"/>
              <a:t>5G Multicast–Broadcast User Services</a:t>
            </a:r>
            <a:r>
              <a:rPr lang="en-US" sz="1600" dirty="0"/>
              <a:t>, defined in </a:t>
            </a:r>
            <a:r>
              <a:rPr lang="en-US" sz="1600" b="1" dirty="0"/>
              <a:t>TS 26.502</a:t>
            </a:r>
            <a:r>
              <a:rPr lang="en-US" sz="1600" dirty="0"/>
              <a:t>, is a third domain envisaged.</a:t>
            </a:r>
          </a:p>
          <a:p>
            <a:pPr>
              <a:lnSpc>
                <a:spcPct val="100000"/>
              </a:lnSpc>
            </a:pPr>
            <a:r>
              <a:rPr lang="en-US" sz="2000" dirty="0"/>
              <a:t>Note that there is no indication of deployment architecture in this reference model.</a:t>
            </a:r>
          </a:p>
        </p:txBody>
      </p:sp>
      <p:pic>
        <p:nvPicPr>
          <p:cNvPr id="5" name="Content Placeholder 4">
            <a:extLst>
              <a:ext uri="{FF2B5EF4-FFF2-40B4-BE49-F238E27FC236}">
                <a16:creationId xmlns:a16="http://schemas.microsoft.com/office/drawing/2014/main" id="{8BCA07DB-6E03-4A41-BADE-D8CB260749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52641" y="661916"/>
            <a:ext cx="5540772" cy="5557909"/>
          </a:xfrm>
          <a:prstGeom prst="rect">
            <a:avLst/>
          </a:prstGeom>
        </p:spPr>
      </p:pic>
    </p:spTree>
    <p:extLst>
      <p:ext uri="{BB962C8B-B14F-4D97-AF65-F5344CB8AC3E}">
        <p14:creationId xmlns:p14="http://schemas.microsoft.com/office/powerpoint/2010/main" val="41185789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131BAD53-4E89-4F62-BBB7-26359763E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62756DA2-40EB-4C6F-B962-5822FFB54F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653438" cy="6858000"/>
          </a:xfrm>
          <a:custGeom>
            <a:avLst/>
            <a:gdLst>
              <a:gd name="connsiteX0" fmla="*/ 0 w 6096000"/>
              <a:gd name="connsiteY0" fmla="*/ 0 h 6858000"/>
              <a:gd name="connsiteX1" fmla="*/ 5567517 w 6096000"/>
              <a:gd name="connsiteY1" fmla="*/ 0 h 6858000"/>
              <a:gd name="connsiteX2" fmla="*/ 5566938 w 6096000"/>
              <a:gd name="connsiteY2" fmla="*/ 1705 h 6858000"/>
              <a:gd name="connsiteX3" fmla="*/ 5551594 w 6096000"/>
              <a:gd name="connsiteY3" fmla="*/ 17287 h 6858000"/>
              <a:gd name="connsiteX4" fmla="*/ 5545641 w 6096000"/>
              <a:gd name="connsiteY4" fmla="*/ 130336 h 6858000"/>
              <a:gd name="connsiteX5" fmla="*/ 5538289 w 6096000"/>
              <a:gd name="connsiteY5" fmla="*/ 187093 h 6858000"/>
              <a:gd name="connsiteX6" fmla="*/ 5545790 w 6096000"/>
              <a:gd name="connsiteY6" fmla="*/ 265704 h 6858000"/>
              <a:gd name="connsiteX7" fmla="*/ 5542313 w 6096000"/>
              <a:gd name="connsiteY7" fmla="*/ 354566 h 6858000"/>
              <a:gd name="connsiteX8" fmla="*/ 5524126 w 6096000"/>
              <a:gd name="connsiteY8" fmla="*/ 472000 h 6858000"/>
              <a:gd name="connsiteX9" fmla="*/ 5522170 w 6096000"/>
              <a:gd name="connsiteY9" fmla="*/ 473782 h 6858000"/>
              <a:gd name="connsiteX10" fmla="*/ 5521798 w 6096000"/>
              <a:gd name="connsiteY10" fmla="*/ 491380 h 6858000"/>
              <a:gd name="connsiteX11" fmla="*/ 5536419 w 6096000"/>
              <a:gd name="connsiteY11" fmla="*/ 531675 h 6858000"/>
              <a:gd name="connsiteX12" fmla="*/ 5533435 w 6096000"/>
              <a:gd name="connsiteY12" fmla="*/ 536015 h 6858000"/>
              <a:gd name="connsiteX13" fmla="*/ 5538088 w 6096000"/>
              <a:gd name="connsiteY13" fmla="*/ 572092 h 6858000"/>
              <a:gd name="connsiteX14" fmla="*/ 5536061 w 6096000"/>
              <a:gd name="connsiteY14" fmla="*/ 572511 h 6858000"/>
              <a:gd name="connsiteX15" fmla="*/ 5528218 w 6096000"/>
              <a:gd name="connsiteY15" fmla="*/ 582332 h 6858000"/>
              <a:gd name="connsiteX16" fmla="*/ 5518011 w 6096000"/>
              <a:gd name="connsiteY16" fmla="*/ 601285 h 6858000"/>
              <a:gd name="connsiteX17" fmla="*/ 5473174 w 6096000"/>
              <a:gd name="connsiteY17" fmla="*/ 681608 h 6858000"/>
              <a:gd name="connsiteX18" fmla="*/ 5472963 w 6096000"/>
              <a:gd name="connsiteY18" fmla="*/ 689151 h 6858000"/>
              <a:gd name="connsiteX19" fmla="*/ 5472485 w 6096000"/>
              <a:gd name="connsiteY19" fmla="*/ 689289 h 6858000"/>
              <a:gd name="connsiteX20" fmla="*/ 5471326 w 6096000"/>
              <a:gd name="connsiteY20" fmla="*/ 697222 h 6858000"/>
              <a:gd name="connsiteX21" fmla="*/ 5472164 w 6096000"/>
              <a:gd name="connsiteY21" fmla="*/ 717531 h 6858000"/>
              <a:gd name="connsiteX22" fmla="*/ 5468891 w 6096000"/>
              <a:gd name="connsiteY22" fmla="*/ 722494 h 6858000"/>
              <a:gd name="connsiteX23" fmla="*/ 5463081 w 6096000"/>
              <a:gd name="connsiteY23" fmla="*/ 724368 h 6858000"/>
              <a:gd name="connsiteX24" fmla="*/ 5446981 w 6096000"/>
              <a:gd name="connsiteY24" fmla="*/ 752692 h 6858000"/>
              <a:gd name="connsiteX25" fmla="*/ 5417190 w 6096000"/>
              <a:gd name="connsiteY25" fmla="*/ 816346 h 6858000"/>
              <a:gd name="connsiteX26" fmla="*/ 5388958 w 6096000"/>
              <a:gd name="connsiteY26" fmla="*/ 889417 h 6858000"/>
              <a:gd name="connsiteX27" fmla="*/ 5307044 w 6096000"/>
              <a:gd name="connsiteY27" fmla="*/ 1063288 h 6858000"/>
              <a:gd name="connsiteX28" fmla="*/ 5303837 w 6096000"/>
              <a:gd name="connsiteY28" fmla="*/ 1157176 h 6858000"/>
              <a:gd name="connsiteX29" fmla="*/ 5286494 w 6096000"/>
              <a:gd name="connsiteY29" fmla="*/ 1210776 h 6858000"/>
              <a:gd name="connsiteX30" fmla="*/ 5282463 w 6096000"/>
              <a:gd name="connsiteY30" fmla="*/ 1301993 h 6858000"/>
              <a:gd name="connsiteX31" fmla="*/ 5252235 w 6096000"/>
              <a:gd name="connsiteY31" fmla="*/ 1360879 h 6858000"/>
              <a:gd name="connsiteX32" fmla="*/ 5244497 w 6096000"/>
              <a:gd name="connsiteY32" fmla="*/ 1404045 h 6858000"/>
              <a:gd name="connsiteX33" fmla="*/ 5223823 w 6096000"/>
              <a:gd name="connsiteY33" fmla="*/ 1429568 h 6858000"/>
              <a:gd name="connsiteX34" fmla="*/ 5224851 w 6096000"/>
              <a:gd name="connsiteY34" fmla="*/ 1430305 h 6858000"/>
              <a:gd name="connsiteX35" fmla="*/ 5212394 w 6096000"/>
              <a:gd name="connsiteY35" fmla="*/ 1463304 h 6858000"/>
              <a:gd name="connsiteX36" fmla="*/ 5209958 w 6096000"/>
              <a:gd name="connsiteY36" fmla="*/ 1514846 h 6858000"/>
              <a:gd name="connsiteX37" fmla="*/ 5206417 w 6096000"/>
              <a:gd name="connsiteY37" fmla="*/ 1519731 h 6858000"/>
              <a:gd name="connsiteX38" fmla="*/ 5206640 w 6096000"/>
              <a:gd name="connsiteY38" fmla="*/ 1519929 h 6858000"/>
              <a:gd name="connsiteX39" fmla="*/ 5207632 w 6096000"/>
              <a:gd name="connsiteY39" fmla="*/ 1546022 h 6858000"/>
              <a:gd name="connsiteX40" fmla="*/ 5212030 w 6096000"/>
              <a:gd name="connsiteY40" fmla="*/ 1578752 h 6858000"/>
              <a:gd name="connsiteX41" fmla="*/ 5203533 w 6096000"/>
              <a:gd name="connsiteY41" fmla="*/ 1647555 h 6858000"/>
              <a:gd name="connsiteX42" fmla="*/ 5190877 w 6096000"/>
              <a:gd name="connsiteY42" fmla="*/ 1715685 h 6858000"/>
              <a:gd name="connsiteX43" fmla="*/ 5184235 w 6096000"/>
              <a:gd name="connsiteY43" fmla="*/ 1740358 h 6858000"/>
              <a:gd name="connsiteX44" fmla="*/ 5181475 w 6096000"/>
              <a:gd name="connsiteY44" fmla="*/ 1784314 h 6858000"/>
              <a:gd name="connsiteX45" fmla="*/ 5185845 w 6096000"/>
              <a:gd name="connsiteY45" fmla="*/ 1804434 h 6858000"/>
              <a:gd name="connsiteX46" fmla="*/ 5185068 w 6096000"/>
              <a:gd name="connsiteY46" fmla="*/ 1805316 h 6858000"/>
              <a:gd name="connsiteX47" fmla="*/ 5188593 w 6096000"/>
              <a:gd name="connsiteY47" fmla="*/ 1807109 h 6858000"/>
              <a:gd name="connsiteX48" fmla="*/ 5185920 w 6096000"/>
              <a:gd name="connsiteY48" fmla="*/ 1821003 h 6858000"/>
              <a:gd name="connsiteX49" fmla="*/ 5183543 w 6096000"/>
              <a:gd name="connsiteY49" fmla="*/ 1824832 h 6858000"/>
              <a:gd name="connsiteX50" fmla="*/ 5182235 w 6096000"/>
              <a:gd name="connsiteY50" fmla="*/ 1830429 h 6858000"/>
              <a:gd name="connsiteX51" fmla="*/ 5182525 w 6096000"/>
              <a:gd name="connsiteY51" fmla="*/ 1830569 h 6858000"/>
              <a:gd name="connsiteX52" fmla="*/ 5180663 w 6096000"/>
              <a:gd name="connsiteY52" fmla="*/ 1835810 h 6858000"/>
              <a:gd name="connsiteX53" fmla="*/ 5167452 w 6096000"/>
              <a:gd name="connsiteY53" fmla="*/ 1861483 h 6858000"/>
              <a:gd name="connsiteX54" fmla="*/ 5174266 w 6096000"/>
              <a:gd name="connsiteY54" fmla="*/ 1892417 h 6858000"/>
              <a:gd name="connsiteX55" fmla="*/ 5189262 w 6096000"/>
              <a:gd name="connsiteY55" fmla="*/ 1895114 h 6858000"/>
              <a:gd name="connsiteX56" fmla="*/ 5187100 w 6096000"/>
              <a:gd name="connsiteY56" fmla="*/ 1899379 h 6858000"/>
              <a:gd name="connsiteX57" fmla="*/ 5180471 w 6096000"/>
              <a:gd name="connsiteY57" fmla="*/ 1907867 h 6858000"/>
              <a:gd name="connsiteX58" fmla="*/ 5181361 w 6096000"/>
              <a:gd name="connsiteY58" fmla="*/ 1910265 h 6858000"/>
              <a:gd name="connsiteX59" fmla="*/ 5178268 w 6096000"/>
              <a:gd name="connsiteY59" fmla="*/ 1935584 h 6858000"/>
              <a:gd name="connsiteX60" fmla="*/ 5183619 w 6096000"/>
              <a:gd name="connsiteY60" fmla="*/ 1942021 h 6858000"/>
              <a:gd name="connsiteX61" fmla="*/ 5184480 w 6096000"/>
              <a:gd name="connsiteY61" fmla="*/ 1945112 h 6858000"/>
              <a:gd name="connsiteX62" fmla="*/ 5172776 w 6096000"/>
              <a:gd name="connsiteY62" fmla="*/ 1961162 h 6858000"/>
              <a:gd name="connsiteX63" fmla="*/ 5168513 w 6096000"/>
              <a:gd name="connsiteY63" fmla="*/ 1969445 h 6858000"/>
              <a:gd name="connsiteX64" fmla="*/ 5126597 w 6096000"/>
              <a:gd name="connsiteY64" fmla="*/ 2024270 h 6858000"/>
              <a:gd name="connsiteX65" fmla="*/ 5119528 w 6096000"/>
              <a:gd name="connsiteY65" fmla="*/ 2107942 h 6858000"/>
              <a:gd name="connsiteX66" fmla="*/ 5110356 w 6096000"/>
              <a:gd name="connsiteY66" fmla="*/ 2193455 h 6858000"/>
              <a:gd name="connsiteX67" fmla="*/ 5104992 w 6096000"/>
              <a:gd name="connsiteY67" fmla="*/ 2260088 h 6858000"/>
              <a:gd name="connsiteX68" fmla="*/ 5059439 w 6096000"/>
              <a:gd name="connsiteY68" fmla="*/ 2335735 h 6858000"/>
              <a:gd name="connsiteX69" fmla="*/ 5022061 w 6096000"/>
              <a:gd name="connsiteY69" fmla="*/ 2408995 h 6858000"/>
              <a:gd name="connsiteX70" fmla="*/ 5022253 w 6096000"/>
              <a:gd name="connsiteY70" fmla="*/ 2445869 h 6858000"/>
              <a:gd name="connsiteX71" fmla="*/ 5011426 w 6096000"/>
              <a:gd name="connsiteY71" fmla="*/ 2496499 h 6858000"/>
              <a:gd name="connsiteX72" fmla="*/ 4994224 w 6096000"/>
              <a:gd name="connsiteY72" fmla="*/ 2549900 h 6858000"/>
              <a:gd name="connsiteX73" fmla="*/ 4995245 w 6096000"/>
              <a:gd name="connsiteY73" fmla="*/ 2596456 h 6858000"/>
              <a:gd name="connsiteX74" fmla="*/ 4988570 w 6096000"/>
              <a:gd name="connsiteY74" fmla="*/ 2606088 h 6858000"/>
              <a:gd name="connsiteX75" fmla="*/ 4988371 w 6096000"/>
              <a:gd name="connsiteY75" fmla="*/ 2635351 h 6858000"/>
              <a:gd name="connsiteX76" fmla="*/ 4983212 w 6096000"/>
              <a:gd name="connsiteY76" fmla="*/ 2665666 h 6858000"/>
              <a:gd name="connsiteX77" fmla="*/ 4968234 w 6096000"/>
              <a:gd name="connsiteY77" fmla="*/ 2715895 h 6858000"/>
              <a:gd name="connsiteX78" fmla="*/ 4975888 w 6096000"/>
              <a:gd name="connsiteY78" fmla="*/ 2725052 h 6858000"/>
              <a:gd name="connsiteX79" fmla="*/ 4980195 w 6096000"/>
              <a:gd name="connsiteY79" fmla="*/ 2726489 h 6858000"/>
              <a:gd name="connsiteX80" fmla="*/ 4976218 w 6096000"/>
              <a:gd name="connsiteY80" fmla="*/ 2740278 h 6858000"/>
              <a:gd name="connsiteX81" fmla="*/ 4980571 w 6096000"/>
              <a:gd name="connsiteY81" fmla="*/ 2751112 h 6858000"/>
              <a:gd name="connsiteX82" fmla="*/ 4973893 w 6096000"/>
              <a:gd name="connsiteY82" fmla="*/ 2760208 h 6858000"/>
              <a:gd name="connsiteX83" fmla="*/ 4979005 w 6096000"/>
              <a:gd name="connsiteY83" fmla="*/ 2790136 h 6858000"/>
              <a:gd name="connsiteX84" fmla="*/ 4986137 w 6096000"/>
              <a:gd name="connsiteY84" fmla="*/ 2804183 h 6858000"/>
              <a:gd name="connsiteX85" fmla="*/ 4986175 w 6096000"/>
              <a:gd name="connsiteY85" fmla="*/ 2825860 h 6858000"/>
              <a:gd name="connsiteX86" fmla="*/ 4993936 w 6096000"/>
              <a:gd name="connsiteY86" fmla="*/ 2911749 h 6858000"/>
              <a:gd name="connsiteX87" fmla="*/ 4992563 w 6096000"/>
              <a:gd name="connsiteY87" fmla="*/ 2977278 h 6858000"/>
              <a:gd name="connsiteX88" fmla="*/ 4980516 w 6096000"/>
              <a:gd name="connsiteY88" fmla="*/ 2991092 h 6858000"/>
              <a:gd name="connsiteX89" fmla="*/ 4992801 w 6096000"/>
              <a:gd name="connsiteY89" fmla="*/ 3020247 h 6858000"/>
              <a:gd name="connsiteX90" fmla="*/ 5014805 w 6096000"/>
              <a:gd name="connsiteY90" fmla="*/ 3065434 h 6858000"/>
              <a:gd name="connsiteX91" fmla="*/ 5002733 w 6096000"/>
              <a:gd name="connsiteY91" fmla="*/ 3103777 h 6858000"/>
              <a:gd name="connsiteX92" fmla="*/ 5002941 w 6096000"/>
              <a:gd name="connsiteY92" fmla="*/ 3151828 h 6858000"/>
              <a:gd name="connsiteX93" fmla="*/ 5002883 w 6096000"/>
              <a:gd name="connsiteY93" fmla="*/ 3180546 h 6858000"/>
              <a:gd name="connsiteX94" fmla="*/ 5016711 w 6096000"/>
              <a:gd name="connsiteY94" fmla="*/ 3258677 h 6858000"/>
              <a:gd name="connsiteX95" fmla="*/ 5017918 w 6096000"/>
              <a:gd name="connsiteY95" fmla="*/ 3262610 h 6858000"/>
              <a:gd name="connsiteX96" fmla="*/ 5011672 w 6096000"/>
              <a:gd name="connsiteY96" fmla="*/ 3277179 h 6858000"/>
              <a:gd name="connsiteX97" fmla="*/ 5009344 w 6096000"/>
              <a:gd name="connsiteY97" fmla="*/ 3278130 h 6858000"/>
              <a:gd name="connsiteX98" fmla="*/ 5026770 w 6096000"/>
              <a:gd name="connsiteY98" fmla="*/ 3325671 h 6858000"/>
              <a:gd name="connsiteX99" fmla="*/ 5024571 w 6096000"/>
              <a:gd name="connsiteY99" fmla="*/ 3332072 h 6858000"/>
              <a:gd name="connsiteX100" fmla="*/ 5041705 w 6096000"/>
              <a:gd name="connsiteY100" fmla="*/ 3362948 h 6858000"/>
              <a:gd name="connsiteX101" fmla="*/ 5047477 w 6096000"/>
              <a:gd name="connsiteY101" fmla="*/ 3378959 h 6858000"/>
              <a:gd name="connsiteX102" fmla="*/ 5060758 w 6096000"/>
              <a:gd name="connsiteY102" fmla="*/ 3407057 h 6858000"/>
              <a:gd name="connsiteX103" fmla="*/ 5058968 w 6096000"/>
              <a:gd name="connsiteY103" fmla="*/ 3409825 h 6858000"/>
              <a:gd name="connsiteX104" fmla="*/ 5062667 w 6096000"/>
              <a:gd name="connsiteY104" fmla="*/ 3415218 h 6858000"/>
              <a:gd name="connsiteX105" fmla="*/ 5060928 w 6096000"/>
              <a:gd name="connsiteY105" fmla="*/ 3419880 h 6858000"/>
              <a:gd name="connsiteX106" fmla="*/ 5062923 w 6096000"/>
              <a:gd name="connsiteY106" fmla="*/ 3424545 h 6858000"/>
              <a:gd name="connsiteX107" fmla="*/ 5064623 w 6096000"/>
              <a:gd name="connsiteY107" fmla="*/ 3476412 h 6858000"/>
              <a:gd name="connsiteX108" fmla="*/ 5069684 w 6096000"/>
              <a:gd name="connsiteY108" fmla="*/ 3486850 h 6858000"/>
              <a:gd name="connsiteX109" fmla="*/ 5063339 w 6096000"/>
              <a:gd name="connsiteY109" fmla="*/ 3496391 h 6858000"/>
              <a:gd name="connsiteX110" fmla="*/ 5070139 w 6096000"/>
              <a:gd name="connsiteY110" fmla="*/ 3531201 h 6858000"/>
              <a:gd name="connsiteX111" fmla="*/ 5079896 w 6096000"/>
              <a:gd name="connsiteY111" fmla="*/ 3542019 h 6858000"/>
              <a:gd name="connsiteX112" fmla="*/ 5087540 w 6096000"/>
              <a:gd name="connsiteY112" fmla="*/ 3552249 h 6858000"/>
              <a:gd name="connsiteX113" fmla="*/ 5087902 w 6096000"/>
              <a:gd name="connsiteY113" fmla="*/ 3553678 h 6858000"/>
              <a:gd name="connsiteX114" fmla="*/ 5091509 w 6096000"/>
              <a:gd name="connsiteY114" fmla="*/ 3568021 h 6858000"/>
              <a:gd name="connsiteX115" fmla="*/ 5091934 w 6096000"/>
              <a:gd name="connsiteY115" fmla="*/ 3569719 h 6858000"/>
              <a:gd name="connsiteX116" fmla="*/ 5089362 w 6096000"/>
              <a:gd name="connsiteY116" fmla="*/ 3586412 h 6858000"/>
              <a:gd name="connsiteX117" fmla="*/ 5092358 w 6096000"/>
              <a:gd name="connsiteY117" fmla="*/ 3597336 h 6858000"/>
              <a:gd name="connsiteX118" fmla="*/ 5084254 w 6096000"/>
              <a:gd name="connsiteY118" fmla="*/ 3606007 h 6858000"/>
              <a:gd name="connsiteX119" fmla="*/ 5084281 w 6096000"/>
              <a:gd name="connsiteY119" fmla="*/ 3641228 h 6858000"/>
              <a:gd name="connsiteX120" fmla="*/ 5091848 w 6096000"/>
              <a:gd name="connsiteY120" fmla="*/ 3653088 h 6858000"/>
              <a:gd name="connsiteX121" fmla="*/ 5097436 w 6096000"/>
              <a:gd name="connsiteY121" fmla="*/ 3664114 h 6858000"/>
              <a:gd name="connsiteX122" fmla="*/ 5097518 w 6096000"/>
              <a:gd name="connsiteY122" fmla="*/ 3665569 h 6858000"/>
              <a:gd name="connsiteX123" fmla="*/ 5099829 w 6096000"/>
              <a:gd name="connsiteY123" fmla="*/ 3707357 h 6858000"/>
              <a:gd name="connsiteX124" fmla="*/ 5114696 w 6096000"/>
              <a:gd name="connsiteY124" fmla="*/ 3778166 h 6858000"/>
              <a:gd name="connsiteX125" fmla="*/ 5135379 w 6096000"/>
              <a:gd name="connsiteY125" fmla="*/ 3878222 h 6858000"/>
              <a:gd name="connsiteX126" fmla="*/ 5130138 w 6096000"/>
              <a:gd name="connsiteY126" fmla="*/ 4048117 h 6858000"/>
              <a:gd name="connsiteX127" fmla="*/ 5090040 w 6096000"/>
              <a:gd name="connsiteY127" fmla="*/ 4219510 h 6858000"/>
              <a:gd name="connsiteX128" fmla="*/ 5092812 w 6096000"/>
              <a:gd name="connsiteY128" fmla="*/ 4411258 h 6858000"/>
              <a:gd name="connsiteX129" fmla="*/ 5084599 w 6096000"/>
              <a:gd name="connsiteY129" fmla="*/ 4488531 h 6858000"/>
              <a:gd name="connsiteX130" fmla="*/ 5084072 w 6096000"/>
              <a:gd name="connsiteY130" fmla="*/ 4539168 h 6858000"/>
              <a:gd name="connsiteX131" fmla="*/ 5068936 w 6096000"/>
              <a:gd name="connsiteY131" fmla="*/ 4625153 h 6858000"/>
              <a:gd name="connsiteX132" fmla="*/ 5059114 w 6096000"/>
              <a:gd name="connsiteY132" fmla="*/ 4733115 h 6858000"/>
              <a:gd name="connsiteX133" fmla="*/ 5037209 w 6096000"/>
              <a:gd name="connsiteY133" fmla="*/ 4844323 h 6858000"/>
              <a:gd name="connsiteX134" fmla="*/ 5020638 w 6096000"/>
              <a:gd name="connsiteY134" fmla="*/ 4877992 h 6858000"/>
              <a:gd name="connsiteX135" fmla="*/ 5006413 w 6096000"/>
              <a:gd name="connsiteY135" fmla="*/ 4925805 h 6858000"/>
              <a:gd name="connsiteX136" fmla="*/ 4971037 w 6096000"/>
              <a:gd name="connsiteY136" fmla="*/ 5009272 h 6858000"/>
              <a:gd name="connsiteX137" fmla="*/ 4963105 w 6096000"/>
              <a:gd name="connsiteY137" fmla="*/ 5111369 h 6858000"/>
              <a:gd name="connsiteX138" fmla="*/ 4976341 w 6096000"/>
              <a:gd name="connsiteY138" fmla="*/ 5210876 h 6858000"/>
              <a:gd name="connsiteX139" fmla="*/ 4980617 w 6096000"/>
              <a:gd name="connsiteY139" fmla="*/ 5269726 h 6858000"/>
              <a:gd name="connsiteX140" fmla="*/ 4997733 w 6096000"/>
              <a:gd name="connsiteY140" fmla="*/ 5464225 h 6858000"/>
              <a:gd name="connsiteX141" fmla="*/ 5001400 w 6096000"/>
              <a:gd name="connsiteY141" fmla="*/ 5594585 h 6858000"/>
              <a:gd name="connsiteX142" fmla="*/ 4983700 w 6096000"/>
              <a:gd name="connsiteY142" fmla="*/ 5667896 h 6858000"/>
              <a:gd name="connsiteX143" fmla="*/ 4968506 w 6096000"/>
              <a:gd name="connsiteY143" fmla="*/ 5769225 h 6858000"/>
              <a:gd name="connsiteX144" fmla="*/ 4969765 w 6096000"/>
              <a:gd name="connsiteY144" fmla="*/ 5823324 h 6858000"/>
              <a:gd name="connsiteX145" fmla="*/ 4966129 w 6096000"/>
              <a:gd name="connsiteY145" fmla="*/ 5862699 h 6858000"/>
              <a:gd name="connsiteX146" fmla="*/ 4970695 w 6096000"/>
              <a:gd name="connsiteY146" fmla="*/ 5906467 h 6858000"/>
              <a:gd name="connsiteX147" fmla="*/ 4991568 w 6096000"/>
              <a:gd name="connsiteY147" fmla="*/ 5939847 h 6858000"/>
              <a:gd name="connsiteX148" fmla="*/ 4986815 w 6096000"/>
              <a:gd name="connsiteY148" fmla="*/ 5973994 h 6858000"/>
              <a:gd name="connsiteX149" fmla="*/ 4987776 w 6096000"/>
              <a:gd name="connsiteY149" fmla="*/ 6089693 h 6858000"/>
              <a:gd name="connsiteX150" fmla="*/ 4991621 w 6096000"/>
              <a:gd name="connsiteY150" fmla="*/ 6224938 h 6858000"/>
              <a:gd name="connsiteX151" fmla="*/ 5017157 w 6096000"/>
              <a:gd name="connsiteY151" fmla="*/ 6370251 h 6858000"/>
              <a:gd name="connsiteX152" fmla="*/ 5040797 w 6096000"/>
              <a:gd name="connsiteY152" fmla="*/ 6541313 h 6858000"/>
              <a:gd name="connsiteX153" fmla="*/ 5045375 w 6096000"/>
              <a:gd name="connsiteY153" fmla="*/ 6640957 h 6858000"/>
              <a:gd name="connsiteX154" fmla="*/ 5058442 w 6096000"/>
              <a:gd name="connsiteY154" fmla="*/ 6705297 h 6858000"/>
              <a:gd name="connsiteX155" fmla="*/ 5071125 w 6096000"/>
              <a:gd name="connsiteY155" fmla="*/ 6759582 h 6858000"/>
              <a:gd name="connsiteX156" fmla="*/ 5069172 w 6096000"/>
              <a:gd name="connsiteY156" fmla="*/ 6817746 h 6858000"/>
              <a:gd name="connsiteX157" fmla="*/ 5072322 w 6096000"/>
              <a:gd name="connsiteY157" fmla="*/ 6843646 h 6858000"/>
              <a:gd name="connsiteX158" fmla="*/ 5091388 w 6096000"/>
              <a:gd name="connsiteY158" fmla="*/ 6857998 h 6858000"/>
              <a:gd name="connsiteX159" fmla="*/ 6096000 w 6096000"/>
              <a:gd name="connsiteY159" fmla="*/ 6857998 h 6858000"/>
              <a:gd name="connsiteX160" fmla="*/ 6096000 w 6096000"/>
              <a:gd name="connsiteY160" fmla="*/ 6858000 h 6858000"/>
              <a:gd name="connsiteX161" fmla="*/ 0 w 6096000"/>
              <a:gd name="connsiteY16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Lst>
            <a:rect l="l" t="t" r="r" b="b"/>
            <a:pathLst>
              <a:path w="6096000" h="6858000">
                <a:moveTo>
                  <a:pt x="0" y="0"/>
                </a:moveTo>
                <a:lnTo>
                  <a:pt x="5567517" y="0"/>
                </a:lnTo>
                <a:lnTo>
                  <a:pt x="5566938" y="1705"/>
                </a:lnTo>
                <a:cubicBezTo>
                  <a:pt x="5563126" y="8440"/>
                  <a:pt x="5558112" y="13784"/>
                  <a:pt x="5551594" y="17287"/>
                </a:cubicBezTo>
                <a:cubicBezTo>
                  <a:pt x="5562364" y="82036"/>
                  <a:pt x="5510349" y="69804"/>
                  <a:pt x="5545641" y="130336"/>
                </a:cubicBezTo>
                <a:cubicBezTo>
                  <a:pt x="5526953" y="117589"/>
                  <a:pt x="5536978" y="162458"/>
                  <a:pt x="5538289" y="187093"/>
                </a:cubicBezTo>
                <a:cubicBezTo>
                  <a:pt x="5536205" y="226511"/>
                  <a:pt x="5545722" y="205530"/>
                  <a:pt x="5545790" y="265704"/>
                </a:cubicBezTo>
                <a:cubicBezTo>
                  <a:pt x="5542296" y="317533"/>
                  <a:pt x="5543813" y="325288"/>
                  <a:pt x="5542313" y="354566"/>
                </a:cubicBezTo>
                <a:lnTo>
                  <a:pt x="5524126" y="472000"/>
                </a:lnTo>
                <a:lnTo>
                  <a:pt x="5522170" y="473782"/>
                </a:lnTo>
                <a:cubicBezTo>
                  <a:pt x="5517847" y="482008"/>
                  <a:pt x="5518682" y="487340"/>
                  <a:pt x="5521798" y="491380"/>
                </a:cubicBezTo>
                <a:lnTo>
                  <a:pt x="5536419" y="531675"/>
                </a:lnTo>
                <a:lnTo>
                  <a:pt x="5533435" y="536015"/>
                </a:lnTo>
                <a:lnTo>
                  <a:pt x="5538088" y="572092"/>
                </a:lnTo>
                <a:lnTo>
                  <a:pt x="5536061" y="572511"/>
                </a:lnTo>
                <a:cubicBezTo>
                  <a:pt x="5531611" y="574271"/>
                  <a:pt x="5528529" y="577121"/>
                  <a:pt x="5528218" y="582332"/>
                </a:cubicBezTo>
                <a:cubicBezTo>
                  <a:pt x="5498002" y="573171"/>
                  <a:pt x="5516262" y="585107"/>
                  <a:pt x="5518011" y="601285"/>
                </a:cubicBezTo>
                <a:cubicBezTo>
                  <a:pt x="5508838" y="617831"/>
                  <a:pt x="5480684" y="666964"/>
                  <a:pt x="5473174" y="681608"/>
                </a:cubicBezTo>
                <a:cubicBezTo>
                  <a:pt x="5473102" y="684122"/>
                  <a:pt x="5473033" y="686637"/>
                  <a:pt x="5472963" y="689151"/>
                </a:cubicBezTo>
                <a:lnTo>
                  <a:pt x="5472485" y="689289"/>
                </a:lnTo>
                <a:cubicBezTo>
                  <a:pt x="5471434" y="690905"/>
                  <a:pt x="5470986" y="693376"/>
                  <a:pt x="5471326" y="697222"/>
                </a:cubicBezTo>
                <a:cubicBezTo>
                  <a:pt x="5471606" y="703992"/>
                  <a:pt x="5471884" y="710761"/>
                  <a:pt x="5472164" y="717531"/>
                </a:cubicBezTo>
                <a:lnTo>
                  <a:pt x="5468891" y="722494"/>
                </a:lnTo>
                <a:lnTo>
                  <a:pt x="5463081" y="724368"/>
                </a:lnTo>
                <a:lnTo>
                  <a:pt x="5446981" y="752692"/>
                </a:lnTo>
                <a:cubicBezTo>
                  <a:pt x="5454691" y="764380"/>
                  <a:pt x="5422719" y="808083"/>
                  <a:pt x="5417190" y="816346"/>
                </a:cubicBezTo>
                <a:lnTo>
                  <a:pt x="5388958" y="889417"/>
                </a:lnTo>
                <a:cubicBezTo>
                  <a:pt x="5320491" y="969963"/>
                  <a:pt x="5321907" y="1005331"/>
                  <a:pt x="5307044" y="1063288"/>
                </a:cubicBezTo>
                <a:cubicBezTo>
                  <a:pt x="5313332" y="1111028"/>
                  <a:pt x="5317096" y="1110140"/>
                  <a:pt x="5303837" y="1157176"/>
                </a:cubicBezTo>
                <a:cubicBezTo>
                  <a:pt x="5301103" y="1192124"/>
                  <a:pt x="5301884" y="1197232"/>
                  <a:pt x="5286494" y="1210776"/>
                </a:cubicBezTo>
                <a:lnTo>
                  <a:pt x="5282463" y="1301993"/>
                </a:lnTo>
                <a:lnTo>
                  <a:pt x="5252235" y="1360879"/>
                </a:lnTo>
                <a:lnTo>
                  <a:pt x="5244497" y="1404045"/>
                </a:lnTo>
                <a:lnTo>
                  <a:pt x="5223823" y="1429568"/>
                </a:lnTo>
                <a:lnTo>
                  <a:pt x="5224851" y="1430305"/>
                </a:lnTo>
                <a:cubicBezTo>
                  <a:pt x="5226697" y="1432466"/>
                  <a:pt x="5214738" y="1459891"/>
                  <a:pt x="5212394" y="1463304"/>
                </a:cubicBezTo>
                <a:cubicBezTo>
                  <a:pt x="5209912" y="1477394"/>
                  <a:pt x="5213027" y="1501295"/>
                  <a:pt x="5209958" y="1514846"/>
                </a:cubicBezTo>
                <a:lnTo>
                  <a:pt x="5206417" y="1519731"/>
                </a:lnTo>
                <a:lnTo>
                  <a:pt x="5206640" y="1519929"/>
                </a:lnTo>
                <a:cubicBezTo>
                  <a:pt x="5206490" y="1521210"/>
                  <a:pt x="5209710" y="1543635"/>
                  <a:pt x="5207632" y="1546022"/>
                </a:cubicBezTo>
                <a:lnTo>
                  <a:pt x="5212030" y="1578752"/>
                </a:lnTo>
                <a:cubicBezTo>
                  <a:pt x="5206147" y="1605585"/>
                  <a:pt x="5226381" y="1622803"/>
                  <a:pt x="5203533" y="1647555"/>
                </a:cubicBezTo>
                <a:cubicBezTo>
                  <a:pt x="5198128" y="1672675"/>
                  <a:pt x="5203213" y="1694404"/>
                  <a:pt x="5190877" y="1715685"/>
                </a:cubicBezTo>
                <a:cubicBezTo>
                  <a:pt x="5196815" y="1724301"/>
                  <a:pt x="5198098" y="1732435"/>
                  <a:pt x="5184235" y="1740358"/>
                </a:cubicBezTo>
                <a:cubicBezTo>
                  <a:pt x="5182625" y="1763793"/>
                  <a:pt x="5198368" y="1769422"/>
                  <a:pt x="5181475" y="1784314"/>
                </a:cubicBezTo>
                <a:cubicBezTo>
                  <a:pt x="5205987" y="1797417"/>
                  <a:pt x="5195246" y="1798221"/>
                  <a:pt x="5185845" y="1804434"/>
                </a:cubicBezTo>
                <a:lnTo>
                  <a:pt x="5185068" y="1805316"/>
                </a:lnTo>
                <a:lnTo>
                  <a:pt x="5188593" y="1807109"/>
                </a:lnTo>
                <a:lnTo>
                  <a:pt x="5185920" y="1821003"/>
                </a:lnTo>
                <a:lnTo>
                  <a:pt x="5183543" y="1824832"/>
                </a:lnTo>
                <a:cubicBezTo>
                  <a:pt x="5182284" y="1827468"/>
                  <a:pt x="5181937" y="1829219"/>
                  <a:pt x="5182235" y="1830429"/>
                </a:cubicBezTo>
                <a:lnTo>
                  <a:pt x="5182525" y="1830569"/>
                </a:lnTo>
                <a:lnTo>
                  <a:pt x="5180663" y="1835810"/>
                </a:lnTo>
                <a:cubicBezTo>
                  <a:pt x="5176779" y="1844665"/>
                  <a:pt x="5172297" y="1853278"/>
                  <a:pt x="5167452" y="1861483"/>
                </a:cubicBezTo>
                <a:cubicBezTo>
                  <a:pt x="5179827" y="1866643"/>
                  <a:pt x="5166788" y="1884999"/>
                  <a:pt x="5174266" y="1892417"/>
                </a:cubicBezTo>
                <a:lnTo>
                  <a:pt x="5189262" y="1895114"/>
                </a:lnTo>
                <a:lnTo>
                  <a:pt x="5187100" y="1899379"/>
                </a:lnTo>
                <a:lnTo>
                  <a:pt x="5180471" y="1907867"/>
                </a:lnTo>
                <a:cubicBezTo>
                  <a:pt x="5179609" y="1909162"/>
                  <a:pt x="5179647" y="1909994"/>
                  <a:pt x="5181361" y="1910265"/>
                </a:cubicBezTo>
                <a:cubicBezTo>
                  <a:pt x="5180995" y="1914884"/>
                  <a:pt x="5177893" y="1930292"/>
                  <a:pt x="5178268" y="1935584"/>
                </a:cubicBezTo>
                <a:lnTo>
                  <a:pt x="5183619" y="1942021"/>
                </a:lnTo>
                <a:lnTo>
                  <a:pt x="5184480" y="1945112"/>
                </a:lnTo>
                <a:lnTo>
                  <a:pt x="5172776" y="1961162"/>
                </a:lnTo>
                <a:lnTo>
                  <a:pt x="5168513" y="1969445"/>
                </a:lnTo>
                <a:lnTo>
                  <a:pt x="5126597" y="2024270"/>
                </a:lnTo>
                <a:lnTo>
                  <a:pt x="5119528" y="2107942"/>
                </a:lnTo>
                <a:cubicBezTo>
                  <a:pt x="5089290" y="2138038"/>
                  <a:pt x="5110415" y="2159228"/>
                  <a:pt x="5110356" y="2193455"/>
                </a:cubicBezTo>
                <a:cubicBezTo>
                  <a:pt x="5101302" y="2220953"/>
                  <a:pt x="5110381" y="2224200"/>
                  <a:pt x="5104992" y="2260088"/>
                </a:cubicBezTo>
                <a:cubicBezTo>
                  <a:pt x="5096504" y="2291744"/>
                  <a:pt x="5078225" y="2299003"/>
                  <a:pt x="5059439" y="2335735"/>
                </a:cubicBezTo>
                <a:cubicBezTo>
                  <a:pt x="5029465" y="2329020"/>
                  <a:pt x="5058046" y="2407546"/>
                  <a:pt x="5022061" y="2408995"/>
                </a:cubicBezTo>
                <a:cubicBezTo>
                  <a:pt x="5023289" y="2413465"/>
                  <a:pt x="5019654" y="2441580"/>
                  <a:pt x="5022253" y="2445869"/>
                </a:cubicBezTo>
                <a:cubicBezTo>
                  <a:pt x="5022440" y="2449625"/>
                  <a:pt x="5011241" y="2492743"/>
                  <a:pt x="5011426" y="2496499"/>
                </a:cubicBezTo>
                <a:lnTo>
                  <a:pt x="4994224" y="2549900"/>
                </a:lnTo>
                <a:cubicBezTo>
                  <a:pt x="4992353" y="2564757"/>
                  <a:pt x="4998952" y="2582253"/>
                  <a:pt x="4995245" y="2596456"/>
                </a:cubicBezTo>
                <a:lnTo>
                  <a:pt x="4988570" y="2606088"/>
                </a:lnTo>
                <a:cubicBezTo>
                  <a:pt x="4988504" y="2615842"/>
                  <a:pt x="4988436" y="2625597"/>
                  <a:pt x="4988371" y="2635351"/>
                </a:cubicBezTo>
                <a:lnTo>
                  <a:pt x="4983212" y="2665666"/>
                </a:lnTo>
                <a:lnTo>
                  <a:pt x="4968234" y="2715895"/>
                </a:lnTo>
                <a:lnTo>
                  <a:pt x="4975888" y="2725052"/>
                </a:lnTo>
                <a:lnTo>
                  <a:pt x="4980195" y="2726489"/>
                </a:lnTo>
                <a:lnTo>
                  <a:pt x="4976218" y="2740278"/>
                </a:lnTo>
                <a:lnTo>
                  <a:pt x="4980571" y="2751112"/>
                </a:lnTo>
                <a:lnTo>
                  <a:pt x="4973893" y="2760208"/>
                </a:lnTo>
                <a:lnTo>
                  <a:pt x="4979005" y="2790136"/>
                </a:lnTo>
                <a:lnTo>
                  <a:pt x="4986137" y="2804183"/>
                </a:lnTo>
                <a:cubicBezTo>
                  <a:pt x="4986150" y="2811409"/>
                  <a:pt x="4986162" y="2818634"/>
                  <a:pt x="4986175" y="2825860"/>
                </a:cubicBezTo>
                <a:cubicBezTo>
                  <a:pt x="4987474" y="2843788"/>
                  <a:pt x="4992871" y="2886513"/>
                  <a:pt x="4993936" y="2911749"/>
                </a:cubicBezTo>
                <a:cubicBezTo>
                  <a:pt x="4993313" y="2946689"/>
                  <a:pt x="4980300" y="2954448"/>
                  <a:pt x="4992563" y="2977278"/>
                </a:cubicBezTo>
                <a:cubicBezTo>
                  <a:pt x="4985688" y="2983455"/>
                  <a:pt x="4982051" y="2987749"/>
                  <a:pt x="4980516" y="2991092"/>
                </a:cubicBezTo>
                <a:cubicBezTo>
                  <a:pt x="4975910" y="3001119"/>
                  <a:pt x="4990216" y="3002537"/>
                  <a:pt x="4992801" y="3020247"/>
                </a:cubicBezTo>
                <a:cubicBezTo>
                  <a:pt x="4998517" y="3032637"/>
                  <a:pt x="5013148" y="3051512"/>
                  <a:pt x="5014805" y="3065434"/>
                </a:cubicBezTo>
                <a:cubicBezTo>
                  <a:pt x="4998836" y="3057428"/>
                  <a:pt x="5016840" y="3105196"/>
                  <a:pt x="5002733" y="3103777"/>
                </a:cubicBezTo>
                <a:cubicBezTo>
                  <a:pt x="5022381" y="3124610"/>
                  <a:pt x="4997365" y="3128169"/>
                  <a:pt x="5002941" y="3151828"/>
                </a:cubicBezTo>
                <a:cubicBezTo>
                  <a:pt x="5010264" y="3163902"/>
                  <a:pt x="5011356" y="3171780"/>
                  <a:pt x="5002883" y="3180546"/>
                </a:cubicBezTo>
                <a:cubicBezTo>
                  <a:pt x="5038586" y="3236545"/>
                  <a:pt x="5003723" y="3210316"/>
                  <a:pt x="5016711" y="3258677"/>
                </a:cubicBezTo>
                <a:lnTo>
                  <a:pt x="5017918" y="3262610"/>
                </a:lnTo>
                <a:lnTo>
                  <a:pt x="5011672" y="3277179"/>
                </a:lnTo>
                <a:lnTo>
                  <a:pt x="5009344" y="3278130"/>
                </a:lnTo>
                <a:lnTo>
                  <a:pt x="5026770" y="3325671"/>
                </a:lnTo>
                <a:lnTo>
                  <a:pt x="5024571" y="3332072"/>
                </a:lnTo>
                <a:lnTo>
                  <a:pt x="5041705" y="3362948"/>
                </a:lnTo>
                <a:lnTo>
                  <a:pt x="5047477" y="3378959"/>
                </a:lnTo>
                <a:lnTo>
                  <a:pt x="5060758" y="3407057"/>
                </a:lnTo>
                <a:lnTo>
                  <a:pt x="5058968" y="3409825"/>
                </a:lnTo>
                <a:lnTo>
                  <a:pt x="5062667" y="3415218"/>
                </a:lnTo>
                <a:lnTo>
                  <a:pt x="5060928" y="3419880"/>
                </a:lnTo>
                <a:lnTo>
                  <a:pt x="5062923" y="3424545"/>
                </a:lnTo>
                <a:cubicBezTo>
                  <a:pt x="5063537" y="3433967"/>
                  <a:pt x="5063494" y="3466028"/>
                  <a:pt x="5064623" y="3476412"/>
                </a:cubicBezTo>
                <a:lnTo>
                  <a:pt x="5069684" y="3486850"/>
                </a:lnTo>
                <a:lnTo>
                  <a:pt x="5063339" y="3496391"/>
                </a:lnTo>
                <a:lnTo>
                  <a:pt x="5070139" y="3531201"/>
                </a:lnTo>
                <a:lnTo>
                  <a:pt x="5079896" y="3542019"/>
                </a:lnTo>
                <a:lnTo>
                  <a:pt x="5087540" y="3552249"/>
                </a:lnTo>
                <a:lnTo>
                  <a:pt x="5087902" y="3553678"/>
                </a:lnTo>
                <a:lnTo>
                  <a:pt x="5091509" y="3568021"/>
                </a:lnTo>
                <a:lnTo>
                  <a:pt x="5091934" y="3569719"/>
                </a:lnTo>
                <a:lnTo>
                  <a:pt x="5089362" y="3586412"/>
                </a:lnTo>
                <a:lnTo>
                  <a:pt x="5092358" y="3597336"/>
                </a:lnTo>
                <a:lnTo>
                  <a:pt x="5084254" y="3606007"/>
                </a:lnTo>
                <a:cubicBezTo>
                  <a:pt x="5084262" y="3617747"/>
                  <a:pt x="5084273" y="3629488"/>
                  <a:pt x="5084281" y="3641228"/>
                </a:cubicBezTo>
                <a:lnTo>
                  <a:pt x="5091848" y="3653088"/>
                </a:lnTo>
                <a:lnTo>
                  <a:pt x="5097436" y="3664114"/>
                </a:lnTo>
                <a:cubicBezTo>
                  <a:pt x="5097463" y="3664599"/>
                  <a:pt x="5097491" y="3665084"/>
                  <a:pt x="5097518" y="3665569"/>
                </a:cubicBezTo>
                <a:cubicBezTo>
                  <a:pt x="5097915" y="3672776"/>
                  <a:pt x="5096966" y="3688591"/>
                  <a:pt x="5099829" y="3707357"/>
                </a:cubicBezTo>
                <a:cubicBezTo>
                  <a:pt x="5100505" y="3724716"/>
                  <a:pt x="5118078" y="3760234"/>
                  <a:pt x="5114696" y="3778166"/>
                </a:cubicBezTo>
                <a:cubicBezTo>
                  <a:pt x="5141627" y="3845122"/>
                  <a:pt x="5125427" y="3821305"/>
                  <a:pt x="5135379" y="3878222"/>
                </a:cubicBezTo>
                <a:cubicBezTo>
                  <a:pt x="5161519" y="3905047"/>
                  <a:pt x="5125417" y="4015047"/>
                  <a:pt x="5130138" y="4048117"/>
                </a:cubicBezTo>
                <a:cubicBezTo>
                  <a:pt x="5081804" y="4192084"/>
                  <a:pt x="5096262" y="4158987"/>
                  <a:pt x="5090040" y="4219510"/>
                </a:cubicBezTo>
                <a:cubicBezTo>
                  <a:pt x="5104553" y="4280033"/>
                  <a:pt x="5065380" y="4345686"/>
                  <a:pt x="5092812" y="4411258"/>
                </a:cubicBezTo>
                <a:cubicBezTo>
                  <a:pt x="5090630" y="4437329"/>
                  <a:pt x="5083878" y="4473140"/>
                  <a:pt x="5084599" y="4488531"/>
                </a:cubicBezTo>
                <a:cubicBezTo>
                  <a:pt x="5084423" y="4505410"/>
                  <a:pt x="5084248" y="4522289"/>
                  <a:pt x="5084072" y="4539168"/>
                </a:cubicBezTo>
                <a:cubicBezTo>
                  <a:pt x="5072114" y="4567830"/>
                  <a:pt x="5064305" y="4588197"/>
                  <a:pt x="5068936" y="4625153"/>
                </a:cubicBezTo>
                <a:cubicBezTo>
                  <a:pt x="5077433" y="4662889"/>
                  <a:pt x="5065899" y="4679357"/>
                  <a:pt x="5059114" y="4733115"/>
                </a:cubicBezTo>
                <a:cubicBezTo>
                  <a:pt x="5068687" y="4752352"/>
                  <a:pt x="5055370" y="4832308"/>
                  <a:pt x="5037209" y="4844323"/>
                </a:cubicBezTo>
                <a:cubicBezTo>
                  <a:pt x="5033444" y="4857054"/>
                  <a:pt x="5040194" y="4871554"/>
                  <a:pt x="5020638" y="4877992"/>
                </a:cubicBezTo>
                <a:cubicBezTo>
                  <a:pt x="4997151" y="4888353"/>
                  <a:pt x="5034418" y="4931200"/>
                  <a:pt x="5006413" y="4925805"/>
                </a:cubicBezTo>
                <a:cubicBezTo>
                  <a:pt x="5031964" y="4956261"/>
                  <a:pt x="4982840" y="4982633"/>
                  <a:pt x="4971037" y="5009272"/>
                </a:cubicBezTo>
                <a:cubicBezTo>
                  <a:pt x="4973259" y="5034036"/>
                  <a:pt x="4968375" y="5053859"/>
                  <a:pt x="4963105" y="5111369"/>
                </a:cubicBezTo>
                <a:cubicBezTo>
                  <a:pt x="4973224" y="5141336"/>
                  <a:pt x="4937413" y="5161742"/>
                  <a:pt x="4976341" y="5210876"/>
                </a:cubicBezTo>
                <a:cubicBezTo>
                  <a:pt x="4972455" y="5212581"/>
                  <a:pt x="4977054" y="5227501"/>
                  <a:pt x="4980617" y="5269726"/>
                </a:cubicBezTo>
                <a:cubicBezTo>
                  <a:pt x="4984182" y="5311951"/>
                  <a:pt x="4990390" y="5400671"/>
                  <a:pt x="4997733" y="5464225"/>
                </a:cubicBezTo>
                <a:cubicBezTo>
                  <a:pt x="5001765" y="5536542"/>
                  <a:pt x="4990225" y="5517959"/>
                  <a:pt x="5001400" y="5594585"/>
                </a:cubicBezTo>
                <a:cubicBezTo>
                  <a:pt x="4999908" y="5619318"/>
                  <a:pt x="4974042" y="5647975"/>
                  <a:pt x="4983700" y="5667896"/>
                </a:cubicBezTo>
                <a:cubicBezTo>
                  <a:pt x="4976834" y="5696311"/>
                  <a:pt x="4975579" y="5738356"/>
                  <a:pt x="4968506" y="5769225"/>
                </a:cubicBezTo>
                <a:cubicBezTo>
                  <a:pt x="4968926" y="5787258"/>
                  <a:pt x="4969344" y="5805291"/>
                  <a:pt x="4969765" y="5823324"/>
                </a:cubicBezTo>
                <a:cubicBezTo>
                  <a:pt x="4966122" y="5853058"/>
                  <a:pt x="4965608" y="5838948"/>
                  <a:pt x="4966129" y="5862699"/>
                </a:cubicBezTo>
                <a:lnTo>
                  <a:pt x="4970695" y="5906467"/>
                </a:lnTo>
                <a:lnTo>
                  <a:pt x="4991568" y="5939847"/>
                </a:lnTo>
                <a:cubicBezTo>
                  <a:pt x="4998848" y="5955713"/>
                  <a:pt x="4974731" y="5940131"/>
                  <a:pt x="4986815" y="5973994"/>
                </a:cubicBezTo>
                <a:cubicBezTo>
                  <a:pt x="4961187" y="5997051"/>
                  <a:pt x="4983444" y="6032039"/>
                  <a:pt x="4987776" y="6089693"/>
                </a:cubicBezTo>
                <a:lnTo>
                  <a:pt x="4991621" y="6224938"/>
                </a:lnTo>
                <a:cubicBezTo>
                  <a:pt x="4988442" y="6270972"/>
                  <a:pt x="5008962" y="6317522"/>
                  <a:pt x="5017157" y="6370251"/>
                </a:cubicBezTo>
                <a:cubicBezTo>
                  <a:pt x="5025353" y="6422980"/>
                  <a:pt x="5039938" y="6490855"/>
                  <a:pt x="5040797" y="6541313"/>
                </a:cubicBezTo>
                <a:cubicBezTo>
                  <a:pt x="5039898" y="6576319"/>
                  <a:pt x="5031912" y="6591883"/>
                  <a:pt x="5045375" y="6640957"/>
                </a:cubicBezTo>
                <a:cubicBezTo>
                  <a:pt x="5057505" y="6669536"/>
                  <a:pt x="5052276" y="6675394"/>
                  <a:pt x="5058442" y="6705297"/>
                </a:cubicBezTo>
                <a:cubicBezTo>
                  <a:pt x="5057367" y="6727133"/>
                  <a:pt x="5067901" y="6732087"/>
                  <a:pt x="5071125" y="6759582"/>
                </a:cubicBezTo>
                <a:cubicBezTo>
                  <a:pt x="5055614" y="6796071"/>
                  <a:pt x="5051656" y="6769544"/>
                  <a:pt x="5069172" y="6817746"/>
                </a:cubicBezTo>
                <a:cubicBezTo>
                  <a:pt x="5060956" y="6828354"/>
                  <a:pt x="5064525" y="6836369"/>
                  <a:pt x="5072322" y="6843646"/>
                </a:cubicBezTo>
                <a:lnTo>
                  <a:pt x="5091388" y="6857998"/>
                </a:lnTo>
                <a:lnTo>
                  <a:pt x="6096000" y="6857998"/>
                </a:lnTo>
                <a:lnTo>
                  <a:pt x="6096000" y="6858000"/>
                </a:lnTo>
                <a:lnTo>
                  <a:pt x="0" y="6858000"/>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A49E0296-8E37-4120-87B4-F64D3AAE2C36}"/>
              </a:ext>
            </a:extLst>
          </p:cNvPr>
          <p:cNvSpPr>
            <a:spLocks noGrp="1"/>
          </p:cNvSpPr>
          <p:nvPr>
            <p:ph type="title"/>
          </p:nvPr>
        </p:nvSpPr>
        <p:spPr>
          <a:xfrm>
            <a:off x="838200" y="609600"/>
            <a:ext cx="3739341" cy="1330839"/>
          </a:xfrm>
        </p:spPr>
        <p:txBody>
          <a:bodyPr>
            <a:normAutofit/>
          </a:bodyPr>
          <a:lstStyle/>
          <a:p>
            <a:r>
              <a:rPr lang="en-GB" sz="3200" b="1" dirty="0"/>
              <a:t>Collaboration A</a:t>
            </a:r>
          </a:p>
        </p:txBody>
      </p:sp>
      <p:sp>
        <p:nvSpPr>
          <p:cNvPr id="9" name="Content Placeholder 8">
            <a:extLst>
              <a:ext uri="{FF2B5EF4-FFF2-40B4-BE49-F238E27FC236}">
                <a16:creationId xmlns:a16="http://schemas.microsoft.com/office/drawing/2014/main" id="{13E46F66-9261-4379-8857-1EC1131461B1}"/>
              </a:ext>
            </a:extLst>
          </p:cNvPr>
          <p:cNvSpPr>
            <a:spLocks noGrp="1"/>
          </p:cNvSpPr>
          <p:nvPr>
            <p:ph idx="1"/>
          </p:nvPr>
        </p:nvSpPr>
        <p:spPr>
          <a:xfrm>
            <a:off x="862366" y="2194102"/>
            <a:ext cx="3427001" cy="3908586"/>
          </a:xfrm>
        </p:spPr>
        <p:txBody>
          <a:bodyPr>
            <a:normAutofit/>
          </a:bodyPr>
          <a:lstStyle/>
          <a:p>
            <a:r>
              <a:rPr lang="en-US" sz="2000" dirty="0"/>
              <a:t>All EVEX network functions deployed </a:t>
            </a:r>
            <a:r>
              <a:rPr lang="en-US" sz="2000" b="1" dirty="0"/>
              <a:t>inside</a:t>
            </a:r>
            <a:r>
              <a:rPr lang="en-US" sz="2000" dirty="0"/>
              <a:t> the Trusted domain.</a:t>
            </a:r>
          </a:p>
        </p:txBody>
      </p:sp>
      <p:pic>
        <p:nvPicPr>
          <p:cNvPr id="5" name="Content Placeholder 4">
            <a:extLst>
              <a:ext uri="{FF2B5EF4-FFF2-40B4-BE49-F238E27FC236}">
                <a16:creationId xmlns:a16="http://schemas.microsoft.com/office/drawing/2014/main" id="{AE4CE754-7D38-4731-A94F-A9227101649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69815" y="661916"/>
            <a:ext cx="5706424" cy="5557909"/>
          </a:xfrm>
          <a:prstGeom prst="rect">
            <a:avLst/>
          </a:prstGeom>
        </p:spPr>
      </p:pic>
    </p:spTree>
    <p:extLst>
      <p:ext uri="{BB962C8B-B14F-4D97-AF65-F5344CB8AC3E}">
        <p14:creationId xmlns:p14="http://schemas.microsoft.com/office/powerpoint/2010/main" val="18026998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131BAD53-4E89-4F62-BBB7-26359763E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Shape 20">
            <a:extLst>
              <a:ext uri="{FF2B5EF4-FFF2-40B4-BE49-F238E27FC236}">
                <a16:creationId xmlns:a16="http://schemas.microsoft.com/office/drawing/2014/main" id="{62756DA2-40EB-4C6F-B962-5822FFB54F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653438" cy="6858000"/>
          </a:xfrm>
          <a:custGeom>
            <a:avLst/>
            <a:gdLst>
              <a:gd name="connsiteX0" fmla="*/ 0 w 6096000"/>
              <a:gd name="connsiteY0" fmla="*/ 0 h 6858000"/>
              <a:gd name="connsiteX1" fmla="*/ 5567517 w 6096000"/>
              <a:gd name="connsiteY1" fmla="*/ 0 h 6858000"/>
              <a:gd name="connsiteX2" fmla="*/ 5566938 w 6096000"/>
              <a:gd name="connsiteY2" fmla="*/ 1705 h 6858000"/>
              <a:gd name="connsiteX3" fmla="*/ 5551594 w 6096000"/>
              <a:gd name="connsiteY3" fmla="*/ 17287 h 6858000"/>
              <a:gd name="connsiteX4" fmla="*/ 5545641 w 6096000"/>
              <a:gd name="connsiteY4" fmla="*/ 130336 h 6858000"/>
              <a:gd name="connsiteX5" fmla="*/ 5538289 w 6096000"/>
              <a:gd name="connsiteY5" fmla="*/ 187093 h 6858000"/>
              <a:gd name="connsiteX6" fmla="*/ 5545790 w 6096000"/>
              <a:gd name="connsiteY6" fmla="*/ 265704 h 6858000"/>
              <a:gd name="connsiteX7" fmla="*/ 5542313 w 6096000"/>
              <a:gd name="connsiteY7" fmla="*/ 354566 h 6858000"/>
              <a:gd name="connsiteX8" fmla="*/ 5524126 w 6096000"/>
              <a:gd name="connsiteY8" fmla="*/ 472000 h 6858000"/>
              <a:gd name="connsiteX9" fmla="*/ 5522170 w 6096000"/>
              <a:gd name="connsiteY9" fmla="*/ 473782 h 6858000"/>
              <a:gd name="connsiteX10" fmla="*/ 5521798 w 6096000"/>
              <a:gd name="connsiteY10" fmla="*/ 491380 h 6858000"/>
              <a:gd name="connsiteX11" fmla="*/ 5536419 w 6096000"/>
              <a:gd name="connsiteY11" fmla="*/ 531675 h 6858000"/>
              <a:gd name="connsiteX12" fmla="*/ 5533435 w 6096000"/>
              <a:gd name="connsiteY12" fmla="*/ 536015 h 6858000"/>
              <a:gd name="connsiteX13" fmla="*/ 5538088 w 6096000"/>
              <a:gd name="connsiteY13" fmla="*/ 572092 h 6858000"/>
              <a:gd name="connsiteX14" fmla="*/ 5536061 w 6096000"/>
              <a:gd name="connsiteY14" fmla="*/ 572511 h 6858000"/>
              <a:gd name="connsiteX15" fmla="*/ 5528218 w 6096000"/>
              <a:gd name="connsiteY15" fmla="*/ 582332 h 6858000"/>
              <a:gd name="connsiteX16" fmla="*/ 5518011 w 6096000"/>
              <a:gd name="connsiteY16" fmla="*/ 601285 h 6858000"/>
              <a:gd name="connsiteX17" fmla="*/ 5473174 w 6096000"/>
              <a:gd name="connsiteY17" fmla="*/ 681608 h 6858000"/>
              <a:gd name="connsiteX18" fmla="*/ 5472963 w 6096000"/>
              <a:gd name="connsiteY18" fmla="*/ 689151 h 6858000"/>
              <a:gd name="connsiteX19" fmla="*/ 5472485 w 6096000"/>
              <a:gd name="connsiteY19" fmla="*/ 689289 h 6858000"/>
              <a:gd name="connsiteX20" fmla="*/ 5471326 w 6096000"/>
              <a:gd name="connsiteY20" fmla="*/ 697222 h 6858000"/>
              <a:gd name="connsiteX21" fmla="*/ 5472164 w 6096000"/>
              <a:gd name="connsiteY21" fmla="*/ 717531 h 6858000"/>
              <a:gd name="connsiteX22" fmla="*/ 5468891 w 6096000"/>
              <a:gd name="connsiteY22" fmla="*/ 722494 h 6858000"/>
              <a:gd name="connsiteX23" fmla="*/ 5463081 w 6096000"/>
              <a:gd name="connsiteY23" fmla="*/ 724368 h 6858000"/>
              <a:gd name="connsiteX24" fmla="*/ 5446981 w 6096000"/>
              <a:gd name="connsiteY24" fmla="*/ 752692 h 6858000"/>
              <a:gd name="connsiteX25" fmla="*/ 5417190 w 6096000"/>
              <a:gd name="connsiteY25" fmla="*/ 816346 h 6858000"/>
              <a:gd name="connsiteX26" fmla="*/ 5388958 w 6096000"/>
              <a:gd name="connsiteY26" fmla="*/ 889417 h 6858000"/>
              <a:gd name="connsiteX27" fmla="*/ 5307044 w 6096000"/>
              <a:gd name="connsiteY27" fmla="*/ 1063288 h 6858000"/>
              <a:gd name="connsiteX28" fmla="*/ 5303837 w 6096000"/>
              <a:gd name="connsiteY28" fmla="*/ 1157176 h 6858000"/>
              <a:gd name="connsiteX29" fmla="*/ 5286494 w 6096000"/>
              <a:gd name="connsiteY29" fmla="*/ 1210776 h 6858000"/>
              <a:gd name="connsiteX30" fmla="*/ 5282463 w 6096000"/>
              <a:gd name="connsiteY30" fmla="*/ 1301993 h 6858000"/>
              <a:gd name="connsiteX31" fmla="*/ 5252235 w 6096000"/>
              <a:gd name="connsiteY31" fmla="*/ 1360879 h 6858000"/>
              <a:gd name="connsiteX32" fmla="*/ 5244497 w 6096000"/>
              <a:gd name="connsiteY32" fmla="*/ 1404045 h 6858000"/>
              <a:gd name="connsiteX33" fmla="*/ 5223823 w 6096000"/>
              <a:gd name="connsiteY33" fmla="*/ 1429568 h 6858000"/>
              <a:gd name="connsiteX34" fmla="*/ 5224851 w 6096000"/>
              <a:gd name="connsiteY34" fmla="*/ 1430305 h 6858000"/>
              <a:gd name="connsiteX35" fmla="*/ 5212394 w 6096000"/>
              <a:gd name="connsiteY35" fmla="*/ 1463304 h 6858000"/>
              <a:gd name="connsiteX36" fmla="*/ 5209958 w 6096000"/>
              <a:gd name="connsiteY36" fmla="*/ 1514846 h 6858000"/>
              <a:gd name="connsiteX37" fmla="*/ 5206417 w 6096000"/>
              <a:gd name="connsiteY37" fmla="*/ 1519731 h 6858000"/>
              <a:gd name="connsiteX38" fmla="*/ 5206640 w 6096000"/>
              <a:gd name="connsiteY38" fmla="*/ 1519929 h 6858000"/>
              <a:gd name="connsiteX39" fmla="*/ 5207632 w 6096000"/>
              <a:gd name="connsiteY39" fmla="*/ 1546022 h 6858000"/>
              <a:gd name="connsiteX40" fmla="*/ 5212030 w 6096000"/>
              <a:gd name="connsiteY40" fmla="*/ 1578752 h 6858000"/>
              <a:gd name="connsiteX41" fmla="*/ 5203533 w 6096000"/>
              <a:gd name="connsiteY41" fmla="*/ 1647555 h 6858000"/>
              <a:gd name="connsiteX42" fmla="*/ 5190877 w 6096000"/>
              <a:gd name="connsiteY42" fmla="*/ 1715685 h 6858000"/>
              <a:gd name="connsiteX43" fmla="*/ 5184235 w 6096000"/>
              <a:gd name="connsiteY43" fmla="*/ 1740358 h 6858000"/>
              <a:gd name="connsiteX44" fmla="*/ 5181475 w 6096000"/>
              <a:gd name="connsiteY44" fmla="*/ 1784314 h 6858000"/>
              <a:gd name="connsiteX45" fmla="*/ 5185845 w 6096000"/>
              <a:gd name="connsiteY45" fmla="*/ 1804434 h 6858000"/>
              <a:gd name="connsiteX46" fmla="*/ 5185068 w 6096000"/>
              <a:gd name="connsiteY46" fmla="*/ 1805316 h 6858000"/>
              <a:gd name="connsiteX47" fmla="*/ 5188593 w 6096000"/>
              <a:gd name="connsiteY47" fmla="*/ 1807109 h 6858000"/>
              <a:gd name="connsiteX48" fmla="*/ 5185920 w 6096000"/>
              <a:gd name="connsiteY48" fmla="*/ 1821003 h 6858000"/>
              <a:gd name="connsiteX49" fmla="*/ 5183543 w 6096000"/>
              <a:gd name="connsiteY49" fmla="*/ 1824832 h 6858000"/>
              <a:gd name="connsiteX50" fmla="*/ 5182235 w 6096000"/>
              <a:gd name="connsiteY50" fmla="*/ 1830429 h 6858000"/>
              <a:gd name="connsiteX51" fmla="*/ 5182525 w 6096000"/>
              <a:gd name="connsiteY51" fmla="*/ 1830569 h 6858000"/>
              <a:gd name="connsiteX52" fmla="*/ 5180663 w 6096000"/>
              <a:gd name="connsiteY52" fmla="*/ 1835810 h 6858000"/>
              <a:gd name="connsiteX53" fmla="*/ 5167452 w 6096000"/>
              <a:gd name="connsiteY53" fmla="*/ 1861483 h 6858000"/>
              <a:gd name="connsiteX54" fmla="*/ 5174266 w 6096000"/>
              <a:gd name="connsiteY54" fmla="*/ 1892417 h 6858000"/>
              <a:gd name="connsiteX55" fmla="*/ 5189262 w 6096000"/>
              <a:gd name="connsiteY55" fmla="*/ 1895114 h 6858000"/>
              <a:gd name="connsiteX56" fmla="*/ 5187100 w 6096000"/>
              <a:gd name="connsiteY56" fmla="*/ 1899379 h 6858000"/>
              <a:gd name="connsiteX57" fmla="*/ 5180471 w 6096000"/>
              <a:gd name="connsiteY57" fmla="*/ 1907867 h 6858000"/>
              <a:gd name="connsiteX58" fmla="*/ 5181361 w 6096000"/>
              <a:gd name="connsiteY58" fmla="*/ 1910265 h 6858000"/>
              <a:gd name="connsiteX59" fmla="*/ 5178268 w 6096000"/>
              <a:gd name="connsiteY59" fmla="*/ 1935584 h 6858000"/>
              <a:gd name="connsiteX60" fmla="*/ 5183619 w 6096000"/>
              <a:gd name="connsiteY60" fmla="*/ 1942021 h 6858000"/>
              <a:gd name="connsiteX61" fmla="*/ 5184480 w 6096000"/>
              <a:gd name="connsiteY61" fmla="*/ 1945112 h 6858000"/>
              <a:gd name="connsiteX62" fmla="*/ 5172776 w 6096000"/>
              <a:gd name="connsiteY62" fmla="*/ 1961162 h 6858000"/>
              <a:gd name="connsiteX63" fmla="*/ 5168513 w 6096000"/>
              <a:gd name="connsiteY63" fmla="*/ 1969445 h 6858000"/>
              <a:gd name="connsiteX64" fmla="*/ 5126597 w 6096000"/>
              <a:gd name="connsiteY64" fmla="*/ 2024270 h 6858000"/>
              <a:gd name="connsiteX65" fmla="*/ 5119528 w 6096000"/>
              <a:gd name="connsiteY65" fmla="*/ 2107942 h 6858000"/>
              <a:gd name="connsiteX66" fmla="*/ 5110356 w 6096000"/>
              <a:gd name="connsiteY66" fmla="*/ 2193455 h 6858000"/>
              <a:gd name="connsiteX67" fmla="*/ 5104992 w 6096000"/>
              <a:gd name="connsiteY67" fmla="*/ 2260088 h 6858000"/>
              <a:gd name="connsiteX68" fmla="*/ 5059439 w 6096000"/>
              <a:gd name="connsiteY68" fmla="*/ 2335735 h 6858000"/>
              <a:gd name="connsiteX69" fmla="*/ 5022061 w 6096000"/>
              <a:gd name="connsiteY69" fmla="*/ 2408995 h 6858000"/>
              <a:gd name="connsiteX70" fmla="*/ 5022253 w 6096000"/>
              <a:gd name="connsiteY70" fmla="*/ 2445869 h 6858000"/>
              <a:gd name="connsiteX71" fmla="*/ 5011426 w 6096000"/>
              <a:gd name="connsiteY71" fmla="*/ 2496499 h 6858000"/>
              <a:gd name="connsiteX72" fmla="*/ 4994224 w 6096000"/>
              <a:gd name="connsiteY72" fmla="*/ 2549900 h 6858000"/>
              <a:gd name="connsiteX73" fmla="*/ 4995245 w 6096000"/>
              <a:gd name="connsiteY73" fmla="*/ 2596456 h 6858000"/>
              <a:gd name="connsiteX74" fmla="*/ 4988570 w 6096000"/>
              <a:gd name="connsiteY74" fmla="*/ 2606088 h 6858000"/>
              <a:gd name="connsiteX75" fmla="*/ 4988371 w 6096000"/>
              <a:gd name="connsiteY75" fmla="*/ 2635351 h 6858000"/>
              <a:gd name="connsiteX76" fmla="*/ 4983212 w 6096000"/>
              <a:gd name="connsiteY76" fmla="*/ 2665666 h 6858000"/>
              <a:gd name="connsiteX77" fmla="*/ 4968234 w 6096000"/>
              <a:gd name="connsiteY77" fmla="*/ 2715895 h 6858000"/>
              <a:gd name="connsiteX78" fmla="*/ 4975888 w 6096000"/>
              <a:gd name="connsiteY78" fmla="*/ 2725052 h 6858000"/>
              <a:gd name="connsiteX79" fmla="*/ 4980195 w 6096000"/>
              <a:gd name="connsiteY79" fmla="*/ 2726489 h 6858000"/>
              <a:gd name="connsiteX80" fmla="*/ 4976218 w 6096000"/>
              <a:gd name="connsiteY80" fmla="*/ 2740278 h 6858000"/>
              <a:gd name="connsiteX81" fmla="*/ 4980571 w 6096000"/>
              <a:gd name="connsiteY81" fmla="*/ 2751112 h 6858000"/>
              <a:gd name="connsiteX82" fmla="*/ 4973893 w 6096000"/>
              <a:gd name="connsiteY82" fmla="*/ 2760208 h 6858000"/>
              <a:gd name="connsiteX83" fmla="*/ 4979005 w 6096000"/>
              <a:gd name="connsiteY83" fmla="*/ 2790136 h 6858000"/>
              <a:gd name="connsiteX84" fmla="*/ 4986137 w 6096000"/>
              <a:gd name="connsiteY84" fmla="*/ 2804183 h 6858000"/>
              <a:gd name="connsiteX85" fmla="*/ 4986175 w 6096000"/>
              <a:gd name="connsiteY85" fmla="*/ 2825860 h 6858000"/>
              <a:gd name="connsiteX86" fmla="*/ 4993936 w 6096000"/>
              <a:gd name="connsiteY86" fmla="*/ 2911749 h 6858000"/>
              <a:gd name="connsiteX87" fmla="*/ 4992563 w 6096000"/>
              <a:gd name="connsiteY87" fmla="*/ 2977278 h 6858000"/>
              <a:gd name="connsiteX88" fmla="*/ 4980516 w 6096000"/>
              <a:gd name="connsiteY88" fmla="*/ 2991092 h 6858000"/>
              <a:gd name="connsiteX89" fmla="*/ 4992801 w 6096000"/>
              <a:gd name="connsiteY89" fmla="*/ 3020247 h 6858000"/>
              <a:gd name="connsiteX90" fmla="*/ 5014805 w 6096000"/>
              <a:gd name="connsiteY90" fmla="*/ 3065434 h 6858000"/>
              <a:gd name="connsiteX91" fmla="*/ 5002733 w 6096000"/>
              <a:gd name="connsiteY91" fmla="*/ 3103777 h 6858000"/>
              <a:gd name="connsiteX92" fmla="*/ 5002941 w 6096000"/>
              <a:gd name="connsiteY92" fmla="*/ 3151828 h 6858000"/>
              <a:gd name="connsiteX93" fmla="*/ 5002883 w 6096000"/>
              <a:gd name="connsiteY93" fmla="*/ 3180546 h 6858000"/>
              <a:gd name="connsiteX94" fmla="*/ 5016711 w 6096000"/>
              <a:gd name="connsiteY94" fmla="*/ 3258677 h 6858000"/>
              <a:gd name="connsiteX95" fmla="*/ 5017918 w 6096000"/>
              <a:gd name="connsiteY95" fmla="*/ 3262610 h 6858000"/>
              <a:gd name="connsiteX96" fmla="*/ 5011672 w 6096000"/>
              <a:gd name="connsiteY96" fmla="*/ 3277179 h 6858000"/>
              <a:gd name="connsiteX97" fmla="*/ 5009344 w 6096000"/>
              <a:gd name="connsiteY97" fmla="*/ 3278130 h 6858000"/>
              <a:gd name="connsiteX98" fmla="*/ 5026770 w 6096000"/>
              <a:gd name="connsiteY98" fmla="*/ 3325671 h 6858000"/>
              <a:gd name="connsiteX99" fmla="*/ 5024571 w 6096000"/>
              <a:gd name="connsiteY99" fmla="*/ 3332072 h 6858000"/>
              <a:gd name="connsiteX100" fmla="*/ 5041705 w 6096000"/>
              <a:gd name="connsiteY100" fmla="*/ 3362948 h 6858000"/>
              <a:gd name="connsiteX101" fmla="*/ 5047477 w 6096000"/>
              <a:gd name="connsiteY101" fmla="*/ 3378959 h 6858000"/>
              <a:gd name="connsiteX102" fmla="*/ 5060758 w 6096000"/>
              <a:gd name="connsiteY102" fmla="*/ 3407057 h 6858000"/>
              <a:gd name="connsiteX103" fmla="*/ 5058968 w 6096000"/>
              <a:gd name="connsiteY103" fmla="*/ 3409825 h 6858000"/>
              <a:gd name="connsiteX104" fmla="*/ 5062667 w 6096000"/>
              <a:gd name="connsiteY104" fmla="*/ 3415218 h 6858000"/>
              <a:gd name="connsiteX105" fmla="*/ 5060928 w 6096000"/>
              <a:gd name="connsiteY105" fmla="*/ 3419880 h 6858000"/>
              <a:gd name="connsiteX106" fmla="*/ 5062923 w 6096000"/>
              <a:gd name="connsiteY106" fmla="*/ 3424545 h 6858000"/>
              <a:gd name="connsiteX107" fmla="*/ 5064623 w 6096000"/>
              <a:gd name="connsiteY107" fmla="*/ 3476412 h 6858000"/>
              <a:gd name="connsiteX108" fmla="*/ 5069684 w 6096000"/>
              <a:gd name="connsiteY108" fmla="*/ 3486850 h 6858000"/>
              <a:gd name="connsiteX109" fmla="*/ 5063339 w 6096000"/>
              <a:gd name="connsiteY109" fmla="*/ 3496391 h 6858000"/>
              <a:gd name="connsiteX110" fmla="*/ 5070139 w 6096000"/>
              <a:gd name="connsiteY110" fmla="*/ 3531201 h 6858000"/>
              <a:gd name="connsiteX111" fmla="*/ 5079896 w 6096000"/>
              <a:gd name="connsiteY111" fmla="*/ 3542019 h 6858000"/>
              <a:gd name="connsiteX112" fmla="*/ 5087540 w 6096000"/>
              <a:gd name="connsiteY112" fmla="*/ 3552249 h 6858000"/>
              <a:gd name="connsiteX113" fmla="*/ 5087902 w 6096000"/>
              <a:gd name="connsiteY113" fmla="*/ 3553678 h 6858000"/>
              <a:gd name="connsiteX114" fmla="*/ 5091509 w 6096000"/>
              <a:gd name="connsiteY114" fmla="*/ 3568021 h 6858000"/>
              <a:gd name="connsiteX115" fmla="*/ 5091934 w 6096000"/>
              <a:gd name="connsiteY115" fmla="*/ 3569719 h 6858000"/>
              <a:gd name="connsiteX116" fmla="*/ 5089362 w 6096000"/>
              <a:gd name="connsiteY116" fmla="*/ 3586412 h 6858000"/>
              <a:gd name="connsiteX117" fmla="*/ 5092358 w 6096000"/>
              <a:gd name="connsiteY117" fmla="*/ 3597336 h 6858000"/>
              <a:gd name="connsiteX118" fmla="*/ 5084254 w 6096000"/>
              <a:gd name="connsiteY118" fmla="*/ 3606007 h 6858000"/>
              <a:gd name="connsiteX119" fmla="*/ 5084281 w 6096000"/>
              <a:gd name="connsiteY119" fmla="*/ 3641228 h 6858000"/>
              <a:gd name="connsiteX120" fmla="*/ 5091848 w 6096000"/>
              <a:gd name="connsiteY120" fmla="*/ 3653088 h 6858000"/>
              <a:gd name="connsiteX121" fmla="*/ 5097436 w 6096000"/>
              <a:gd name="connsiteY121" fmla="*/ 3664114 h 6858000"/>
              <a:gd name="connsiteX122" fmla="*/ 5097518 w 6096000"/>
              <a:gd name="connsiteY122" fmla="*/ 3665569 h 6858000"/>
              <a:gd name="connsiteX123" fmla="*/ 5099829 w 6096000"/>
              <a:gd name="connsiteY123" fmla="*/ 3707357 h 6858000"/>
              <a:gd name="connsiteX124" fmla="*/ 5114696 w 6096000"/>
              <a:gd name="connsiteY124" fmla="*/ 3778166 h 6858000"/>
              <a:gd name="connsiteX125" fmla="*/ 5135379 w 6096000"/>
              <a:gd name="connsiteY125" fmla="*/ 3878222 h 6858000"/>
              <a:gd name="connsiteX126" fmla="*/ 5130138 w 6096000"/>
              <a:gd name="connsiteY126" fmla="*/ 4048117 h 6858000"/>
              <a:gd name="connsiteX127" fmla="*/ 5090040 w 6096000"/>
              <a:gd name="connsiteY127" fmla="*/ 4219510 h 6858000"/>
              <a:gd name="connsiteX128" fmla="*/ 5092812 w 6096000"/>
              <a:gd name="connsiteY128" fmla="*/ 4411258 h 6858000"/>
              <a:gd name="connsiteX129" fmla="*/ 5084599 w 6096000"/>
              <a:gd name="connsiteY129" fmla="*/ 4488531 h 6858000"/>
              <a:gd name="connsiteX130" fmla="*/ 5084072 w 6096000"/>
              <a:gd name="connsiteY130" fmla="*/ 4539168 h 6858000"/>
              <a:gd name="connsiteX131" fmla="*/ 5068936 w 6096000"/>
              <a:gd name="connsiteY131" fmla="*/ 4625153 h 6858000"/>
              <a:gd name="connsiteX132" fmla="*/ 5059114 w 6096000"/>
              <a:gd name="connsiteY132" fmla="*/ 4733115 h 6858000"/>
              <a:gd name="connsiteX133" fmla="*/ 5037209 w 6096000"/>
              <a:gd name="connsiteY133" fmla="*/ 4844323 h 6858000"/>
              <a:gd name="connsiteX134" fmla="*/ 5020638 w 6096000"/>
              <a:gd name="connsiteY134" fmla="*/ 4877992 h 6858000"/>
              <a:gd name="connsiteX135" fmla="*/ 5006413 w 6096000"/>
              <a:gd name="connsiteY135" fmla="*/ 4925805 h 6858000"/>
              <a:gd name="connsiteX136" fmla="*/ 4971037 w 6096000"/>
              <a:gd name="connsiteY136" fmla="*/ 5009272 h 6858000"/>
              <a:gd name="connsiteX137" fmla="*/ 4963105 w 6096000"/>
              <a:gd name="connsiteY137" fmla="*/ 5111369 h 6858000"/>
              <a:gd name="connsiteX138" fmla="*/ 4976341 w 6096000"/>
              <a:gd name="connsiteY138" fmla="*/ 5210876 h 6858000"/>
              <a:gd name="connsiteX139" fmla="*/ 4980617 w 6096000"/>
              <a:gd name="connsiteY139" fmla="*/ 5269726 h 6858000"/>
              <a:gd name="connsiteX140" fmla="*/ 4997733 w 6096000"/>
              <a:gd name="connsiteY140" fmla="*/ 5464225 h 6858000"/>
              <a:gd name="connsiteX141" fmla="*/ 5001400 w 6096000"/>
              <a:gd name="connsiteY141" fmla="*/ 5594585 h 6858000"/>
              <a:gd name="connsiteX142" fmla="*/ 4983700 w 6096000"/>
              <a:gd name="connsiteY142" fmla="*/ 5667896 h 6858000"/>
              <a:gd name="connsiteX143" fmla="*/ 4968506 w 6096000"/>
              <a:gd name="connsiteY143" fmla="*/ 5769225 h 6858000"/>
              <a:gd name="connsiteX144" fmla="*/ 4969765 w 6096000"/>
              <a:gd name="connsiteY144" fmla="*/ 5823324 h 6858000"/>
              <a:gd name="connsiteX145" fmla="*/ 4966129 w 6096000"/>
              <a:gd name="connsiteY145" fmla="*/ 5862699 h 6858000"/>
              <a:gd name="connsiteX146" fmla="*/ 4970695 w 6096000"/>
              <a:gd name="connsiteY146" fmla="*/ 5906467 h 6858000"/>
              <a:gd name="connsiteX147" fmla="*/ 4991568 w 6096000"/>
              <a:gd name="connsiteY147" fmla="*/ 5939847 h 6858000"/>
              <a:gd name="connsiteX148" fmla="*/ 4986815 w 6096000"/>
              <a:gd name="connsiteY148" fmla="*/ 5973994 h 6858000"/>
              <a:gd name="connsiteX149" fmla="*/ 4987776 w 6096000"/>
              <a:gd name="connsiteY149" fmla="*/ 6089693 h 6858000"/>
              <a:gd name="connsiteX150" fmla="*/ 4991621 w 6096000"/>
              <a:gd name="connsiteY150" fmla="*/ 6224938 h 6858000"/>
              <a:gd name="connsiteX151" fmla="*/ 5017157 w 6096000"/>
              <a:gd name="connsiteY151" fmla="*/ 6370251 h 6858000"/>
              <a:gd name="connsiteX152" fmla="*/ 5040797 w 6096000"/>
              <a:gd name="connsiteY152" fmla="*/ 6541313 h 6858000"/>
              <a:gd name="connsiteX153" fmla="*/ 5045375 w 6096000"/>
              <a:gd name="connsiteY153" fmla="*/ 6640957 h 6858000"/>
              <a:gd name="connsiteX154" fmla="*/ 5058442 w 6096000"/>
              <a:gd name="connsiteY154" fmla="*/ 6705297 h 6858000"/>
              <a:gd name="connsiteX155" fmla="*/ 5071125 w 6096000"/>
              <a:gd name="connsiteY155" fmla="*/ 6759582 h 6858000"/>
              <a:gd name="connsiteX156" fmla="*/ 5069172 w 6096000"/>
              <a:gd name="connsiteY156" fmla="*/ 6817746 h 6858000"/>
              <a:gd name="connsiteX157" fmla="*/ 5072322 w 6096000"/>
              <a:gd name="connsiteY157" fmla="*/ 6843646 h 6858000"/>
              <a:gd name="connsiteX158" fmla="*/ 5091388 w 6096000"/>
              <a:gd name="connsiteY158" fmla="*/ 6857998 h 6858000"/>
              <a:gd name="connsiteX159" fmla="*/ 6096000 w 6096000"/>
              <a:gd name="connsiteY159" fmla="*/ 6857998 h 6858000"/>
              <a:gd name="connsiteX160" fmla="*/ 6096000 w 6096000"/>
              <a:gd name="connsiteY160" fmla="*/ 6858000 h 6858000"/>
              <a:gd name="connsiteX161" fmla="*/ 0 w 6096000"/>
              <a:gd name="connsiteY16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Lst>
            <a:rect l="l" t="t" r="r" b="b"/>
            <a:pathLst>
              <a:path w="6096000" h="6858000">
                <a:moveTo>
                  <a:pt x="0" y="0"/>
                </a:moveTo>
                <a:lnTo>
                  <a:pt x="5567517" y="0"/>
                </a:lnTo>
                <a:lnTo>
                  <a:pt x="5566938" y="1705"/>
                </a:lnTo>
                <a:cubicBezTo>
                  <a:pt x="5563126" y="8440"/>
                  <a:pt x="5558112" y="13784"/>
                  <a:pt x="5551594" y="17287"/>
                </a:cubicBezTo>
                <a:cubicBezTo>
                  <a:pt x="5562364" y="82036"/>
                  <a:pt x="5510349" y="69804"/>
                  <a:pt x="5545641" y="130336"/>
                </a:cubicBezTo>
                <a:cubicBezTo>
                  <a:pt x="5526953" y="117589"/>
                  <a:pt x="5536978" y="162458"/>
                  <a:pt x="5538289" y="187093"/>
                </a:cubicBezTo>
                <a:cubicBezTo>
                  <a:pt x="5536205" y="226511"/>
                  <a:pt x="5545722" y="205530"/>
                  <a:pt x="5545790" y="265704"/>
                </a:cubicBezTo>
                <a:cubicBezTo>
                  <a:pt x="5542296" y="317533"/>
                  <a:pt x="5543813" y="325288"/>
                  <a:pt x="5542313" y="354566"/>
                </a:cubicBezTo>
                <a:lnTo>
                  <a:pt x="5524126" y="472000"/>
                </a:lnTo>
                <a:lnTo>
                  <a:pt x="5522170" y="473782"/>
                </a:lnTo>
                <a:cubicBezTo>
                  <a:pt x="5517847" y="482008"/>
                  <a:pt x="5518682" y="487340"/>
                  <a:pt x="5521798" y="491380"/>
                </a:cubicBezTo>
                <a:lnTo>
                  <a:pt x="5536419" y="531675"/>
                </a:lnTo>
                <a:lnTo>
                  <a:pt x="5533435" y="536015"/>
                </a:lnTo>
                <a:lnTo>
                  <a:pt x="5538088" y="572092"/>
                </a:lnTo>
                <a:lnTo>
                  <a:pt x="5536061" y="572511"/>
                </a:lnTo>
                <a:cubicBezTo>
                  <a:pt x="5531611" y="574271"/>
                  <a:pt x="5528529" y="577121"/>
                  <a:pt x="5528218" y="582332"/>
                </a:cubicBezTo>
                <a:cubicBezTo>
                  <a:pt x="5498002" y="573171"/>
                  <a:pt x="5516262" y="585107"/>
                  <a:pt x="5518011" y="601285"/>
                </a:cubicBezTo>
                <a:cubicBezTo>
                  <a:pt x="5508838" y="617831"/>
                  <a:pt x="5480684" y="666964"/>
                  <a:pt x="5473174" y="681608"/>
                </a:cubicBezTo>
                <a:cubicBezTo>
                  <a:pt x="5473102" y="684122"/>
                  <a:pt x="5473033" y="686637"/>
                  <a:pt x="5472963" y="689151"/>
                </a:cubicBezTo>
                <a:lnTo>
                  <a:pt x="5472485" y="689289"/>
                </a:lnTo>
                <a:cubicBezTo>
                  <a:pt x="5471434" y="690905"/>
                  <a:pt x="5470986" y="693376"/>
                  <a:pt x="5471326" y="697222"/>
                </a:cubicBezTo>
                <a:cubicBezTo>
                  <a:pt x="5471606" y="703992"/>
                  <a:pt x="5471884" y="710761"/>
                  <a:pt x="5472164" y="717531"/>
                </a:cubicBezTo>
                <a:lnTo>
                  <a:pt x="5468891" y="722494"/>
                </a:lnTo>
                <a:lnTo>
                  <a:pt x="5463081" y="724368"/>
                </a:lnTo>
                <a:lnTo>
                  <a:pt x="5446981" y="752692"/>
                </a:lnTo>
                <a:cubicBezTo>
                  <a:pt x="5454691" y="764380"/>
                  <a:pt x="5422719" y="808083"/>
                  <a:pt x="5417190" y="816346"/>
                </a:cubicBezTo>
                <a:lnTo>
                  <a:pt x="5388958" y="889417"/>
                </a:lnTo>
                <a:cubicBezTo>
                  <a:pt x="5320491" y="969963"/>
                  <a:pt x="5321907" y="1005331"/>
                  <a:pt x="5307044" y="1063288"/>
                </a:cubicBezTo>
                <a:cubicBezTo>
                  <a:pt x="5313332" y="1111028"/>
                  <a:pt x="5317096" y="1110140"/>
                  <a:pt x="5303837" y="1157176"/>
                </a:cubicBezTo>
                <a:cubicBezTo>
                  <a:pt x="5301103" y="1192124"/>
                  <a:pt x="5301884" y="1197232"/>
                  <a:pt x="5286494" y="1210776"/>
                </a:cubicBezTo>
                <a:lnTo>
                  <a:pt x="5282463" y="1301993"/>
                </a:lnTo>
                <a:lnTo>
                  <a:pt x="5252235" y="1360879"/>
                </a:lnTo>
                <a:lnTo>
                  <a:pt x="5244497" y="1404045"/>
                </a:lnTo>
                <a:lnTo>
                  <a:pt x="5223823" y="1429568"/>
                </a:lnTo>
                <a:lnTo>
                  <a:pt x="5224851" y="1430305"/>
                </a:lnTo>
                <a:cubicBezTo>
                  <a:pt x="5226697" y="1432466"/>
                  <a:pt x="5214738" y="1459891"/>
                  <a:pt x="5212394" y="1463304"/>
                </a:cubicBezTo>
                <a:cubicBezTo>
                  <a:pt x="5209912" y="1477394"/>
                  <a:pt x="5213027" y="1501295"/>
                  <a:pt x="5209958" y="1514846"/>
                </a:cubicBezTo>
                <a:lnTo>
                  <a:pt x="5206417" y="1519731"/>
                </a:lnTo>
                <a:lnTo>
                  <a:pt x="5206640" y="1519929"/>
                </a:lnTo>
                <a:cubicBezTo>
                  <a:pt x="5206490" y="1521210"/>
                  <a:pt x="5209710" y="1543635"/>
                  <a:pt x="5207632" y="1546022"/>
                </a:cubicBezTo>
                <a:lnTo>
                  <a:pt x="5212030" y="1578752"/>
                </a:lnTo>
                <a:cubicBezTo>
                  <a:pt x="5206147" y="1605585"/>
                  <a:pt x="5226381" y="1622803"/>
                  <a:pt x="5203533" y="1647555"/>
                </a:cubicBezTo>
                <a:cubicBezTo>
                  <a:pt x="5198128" y="1672675"/>
                  <a:pt x="5203213" y="1694404"/>
                  <a:pt x="5190877" y="1715685"/>
                </a:cubicBezTo>
                <a:cubicBezTo>
                  <a:pt x="5196815" y="1724301"/>
                  <a:pt x="5198098" y="1732435"/>
                  <a:pt x="5184235" y="1740358"/>
                </a:cubicBezTo>
                <a:cubicBezTo>
                  <a:pt x="5182625" y="1763793"/>
                  <a:pt x="5198368" y="1769422"/>
                  <a:pt x="5181475" y="1784314"/>
                </a:cubicBezTo>
                <a:cubicBezTo>
                  <a:pt x="5205987" y="1797417"/>
                  <a:pt x="5195246" y="1798221"/>
                  <a:pt x="5185845" y="1804434"/>
                </a:cubicBezTo>
                <a:lnTo>
                  <a:pt x="5185068" y="1805316"/>
                </a:lnTo>
                <a:lnTo>
                  <a:pt x="5188593" y="1807109"/>
                </a:lnTo>
                <a:lnTo>
                  <a:pt x="5185920" y="1821003"/>
                </a:lnTo>
                <a:lnTo>
                  <a:pt x="5183543" y="1824832"/>
                </a:lnTo>
                <a:cubicBezTo>
                  <a:pt x="5182284" y="1827468"/>
                  <a:pt x="5181937" y="1829219"/>
                  <a:pt x="5182235" y="1830429"/>
                </a:cubicBezTo>
                <a:lnTo>
                  <a:pt x="5182525" y="1830569"/>
                </a:lnTo>
                <a:lnTo>
                  <a:pt x="5180663" y="1835810"/>
                </a:lnTo>
                <a:cubicBezTo>
                  <a:pt x="5176779" y="1844665"/>
                  <a:pt x="5172297" y="1853278"/>
                  <a:pt x="5167452" y="1861483"/>
                </a:cubicBezTo>
                <a:cubicBezTo>
                  <a:pt x="5179827" y="1866643"/>
                  <a:pt x="5166788" y="1884999"/>
                  <a:pt x="5174266" y="1892417"/>
                </a:cubicBezTo>
                <a:lnTo>
                  <a:pt x="5189262" y="1895114"/>
                </a:lnTo>
                <a:lnTo>
                  <a:pt x="5187100" y="1899379"/>
                </a:lnTo>
                <a:lnTo>
                  <a:pt x="5180471" y="1907867"/>
                </a:lnTo>
                <a:cubicBezTo>
                  <a:pt x="5179609" y="1909162"/>
                  <a:pt x="5179647" y="1909994"/>
                  <a:pt x="5181361" y="1910265"/>
                </a:cubicBezTo>
                <a:cubicBezTo>
                  <a:pt x="5180995" y="1914884"/>
                  <a:pt x="5177893" y="1930292"/>
                  <a:pt x="5178268" y="1935584"/>
                </a:cubicBezTo>
                <a:lnTo>
                  <a:pt x="5183619" y="1942021"/>
                </a:lnTo>
                <a:lnTo>
                  <a:pt x="5184480" y="1945112"/>
                </a:lnTo>
                <a:lnTo>
                  <a:pt x="5172776" y="1961162"/>
                </a:lnTo>
                <a:lnTo>
                  <a:pt x="5168513" y="1969445"/>
                </a:lnTo>
                <a:lnTo>
                  <a:pt x="5126597" y="2024270"/>
                </a:lnTo>
                <a:lnTo>
                  <a:pt x="5119528" y="2107942"/>
                </a:lnTo>
                <a:cubicBezTo>
                  <a:pt x="5089290" y="2138038"/>
                  <a:pt x="5110415" y="2159228"/>
                  <a:pt x="5110356" y="2193455"/>
                </a:cubicBezTo>
                <a:cubicBezTo>
                  <a:pt x="5101302" y="2220953"/>
                  <a:pt x="5110381" y="2224200"/>
                  <a:pt x="5104992" y="2260088"/>
                </a:cubicBezTo>
                <a:cubicBezTo>
                  <a:pt x="5096504" y="2291744"/>
                  <a:pt x="5078225" y="2299003"/>
                  <a:pt x="5059439" y="2335735"/>
                </a:cubicBezTo>
                <a:cubicBezTo>
                  <a:pt x="5029465" y="2329020"/>
                  <a:pt x="5058046" y="2407546"/>
                  <a:pt x="5022061" y="2408995"/>
                </a:cubicBezTo>
                <a:cubicBezTo>
                  <a:pt x="5023289" y="2413465"/>
                  <a:pt x="5019654" y="2441580"/>
                  <a:pt x="5022253" y="2445869"/>
                </a:cubicBezTo>
                <a:cubicBezTo>
                  <a:pt x="5022440" y="2449625"/>
                  <a:pt x="5011241" y="2492743"/>
                  <a:pt x="5011426" y="2496499"/>
                </a:cubicBezTo>
                <a:lnTo>
                  <a:pt x="4994224" y="2549900"/>
                </a:lnTo>
                <a:cubicBezTo>
                  <a:pt x="4992353" y="2564757"/>
                  <a:pt x="4998952" y="2582253"/>
                  <a:pt x="4995245" y="2596456"/>
                </a:cubicBezTo>
                <a:lnTo>
                  <a:pt x="4988570" y="2606088"/>
                </a:lnTo>
                <a:cubicBezTo>
                  <a:pt x="4988504" y="2615842"/>
                  <a:pt x="4988436" y="2625597"/>
                  <a:pt x="4988371" y="2635351"/>
                </a:cubicBezTo>
                <a:lnTo>
                  <a:pt x="4983212" y="2665666"/>
                </a:lnTo>
                <a:lnTo>
                  <a:pt x="4968234" y="2715895"/>
                </a:lnTo>
                <a:lnTo>
                  <a:pt x="4975888" y="2725052"/>
                </a:lnTo>
                <a:lnTo>
                  <a:pt x="4980195" y="2726489"/>
                </a:lnTo>
                <a:lnTo>
                  <a:pt x="4976218" y="2740278"/>
                </a:lnTo>
                <a:lnTo>
                  <a:pt x="4980571" y="2751112"/>
                </a:lnTo>
                <a:lnTo>
                  <a:pt x="4973893" y="2760208"/>
                </a:lnTo>
                <a:lnTo>
                  <a:pt x="4979005" y="2790136"/>
                </a:lnTo>
                <a:lnTo>
                  <a:pt x="4986137" y="2804183"/>
                </a:lnTo>
                <a:cubicBezTo>
                  <a:pt x="4986150" y="2811409"/>
                  <a:pt x="4986162" y="2818634"/>
                  <a:pt x="4986175" y="2825860"/>
                </a:cubicBezTo>
                <a:cubicBezTo>
                  <a:pt x="4987474" y="2843788"/>
                  <a:pt x="4992871" y="2886513"/>
                  <a:pt x="4993936" y="2911749"/>
                </a:cubicBezTo>
                <a:cubicBezTo>
                  <a:pt x="4993313" y="2946689"/>
                  <a:pt x="4980300" y="2954448"/>
                  <a:pt x="4992563" y="2977278"/>
                </a:cubicBezTo>
                <a:cubicBezTo>
                  <a:pt x="4985688" y="2983455"/>
                  <a:pt x="4982051" y="2987749"/>
                  <a:pt x="4980516" y="2991092"/>
                </a:cubicBezTo>
                <a:cubicBezTo>
                  <a:pt x="4975910" y="3001119"/>
                  <a:pt x="4990216" y="3002537"/>
                  <a:pt x="4992801" y="3020247"/>
                </a:cubicBezTo>
                <a:cubicBezTo>
                  <a:pt x="4998517" y="3032637"/>
                  <a:pt x="5013148" y="3051512"/>
                  <a:pt x="5014805" y="3065434"/>
                </a:cubicBezTo>
                <a:cubicBezTo>
                  <a:pt x="4998836" y="3057428"/>
                  <a:pt x="5016840" y="3105196"/>
                  <a:pt x="5002733" y="3103777"/>
                </a:cubicBezTo>
                <a:cubicBezTo>
                  <a:pt x="5022381" y="3124610"/>
                  <a:pt x="4997365" y="3128169"/>
                  <a:pt x="5002941" y="3151828"/>
                </a:cubicBezTo>
                <a:cubicBezTo>
                  <a:pt x="5010264" y="3163902"/>
                  <a:pt x="5011356" y="3171780"/>
                  <a:pt x="5002883" y="3180546"/>
                </a:cubicBezTo>
                <a:cubicBezTo>
                  <a:pt x="5038586" y="3236545"/>
                  <a:pt x="5003723" y="3210316"/>
                  <a:pt x="5016711" y="3258677"/>
                </a:cubicBezTo>
                <a:lnTo>
                  <a:pt x="5017918" y="3262610"/>
                </a:lnTo>
                <a:lnTo>
                  <a:pt x="5011672" y="3277179"/>
                </a:lnTo>
                <a:lnTo>
                  <a:pt x="5009344" y="3278130"/>
                </a:lnTo>
                <a:lnTo>
                  <a:pt x="5026770" y="3325671"/>
                </a:lnTo>
                <a:lnTo>
                  <a:pt x="5024571" y="3332072"/>
                </a:lnTo>
                <a:lnTo>
                  <a:pt x="5041705" y="3362948"/>
                </a:lnTo>
                <a:lnTo>
                  <a:pt x="5047477" y="3378959"/>
                </a:lnTo>
                <a:lnTo>
                  <a:pt x="5060758" y="3407057"/>
                </a:lnTo>
                <a:lnTo>
                  <a:pt x="5058968" y="3409825"/>
                </a:lnTo>
                <a:lnTo>
                  <a:pt x="5062667" y="3415218"/>
                </a:lnTo>
                <a:lnTo>
                  <a:pt x="5060928" y="3419880"/>
                </a:lnTo>
                <a:lnTo>
                  <a:pt x="5062923" y="3424545"/>
                </a:lnTo>
                <a:cubicBezTo>
                  <a:pt x="5063537" y="3433967"/>
                  <a:pt x="5063494" y="3466028"/>
                  <a:pt x="5064623" y="3476412"/>
                </a:cubicBezTo>
                <a:lnTo>
                  <a:pt x="5069684" y="3486850"/>
                </a:lnTo>
                <a:lnTo>
                  <a:pt x="5063339" y="3496391"/>
                </a:lnTo>
                <a:lnTo>
                  <a:pt x="5070139" y="3531201"/>
                </a:lnTo>
                <a:lnTo>
                  <a:pt x="5079896" y="3542019"/>
                </a:lnTo>
                <a:lnTo>
                  <a:pt x="5087540" y="3552249"/>
                </a:lnTo>
                <a:lnTo>
                  <a:pt x="5087902" y="3553678"/>
                </a:lnTo>
                <a:lnTo>
                  <a:pt x="5091509" y="3568021"/>
                </a:lnTo>
                <a:lnTo>
                  <a:pt x="5091934" y="3569719"/>
                </a:lnTo>
                <a:lnTo>
                  <a:pt x="5089362" y="3586412"/>
                </a:lnTo>
                <a:lnTo>
                  <a:pt x="5092358" y="3597336"/>
                </a:lnTo>
                <a:lnTo>
                  <a:pt x="5084254" y="3606007"/>
                </a:lnTo>
                <a:cubicBezTo>
                  <a:pt x="5084262" y="3617747"/>
                  <a:pt x="5084273" y="3629488"/>
                  <a:pt x="5084281" y="3641228"/>
                </a:cubicBezTo>
                <a:lnTo>
                  <a:pt x="5091848" y="3653088"/>
                </a:lnTo>
                <a:lnTo>
                  <a:pt x="5097436" y="3664114"/>
                </a:lnTo>
                <a:cubicBezTo>
                  <a:pt x="5097463" y="3664599"/>
                  <a:pt x="5097491" y="3665084"/>
                  <a:pt x="5097518" y="3665569"/>
                </a:cubicBezTo>
                <a:cubicBezTo>
                  <a:pt x="5097915" y="3672776"/>
                  <a:pt x="5096966" y="3688591"/>
                  <a:pt x="5099829" y="3707357"/>
                </a:cubicBezTo>
                <a:cubicBezTo>
                  <a:pt x="5100505" y="3724716"/>
                  <a:pt x="5118078" y="3760234"/>
                  <a:pt x="5114696" y="3778166"/>
                </a:cubicBezTo>
                <a:cubicBezTo>
                  <a:pt x="5141627" y="3845122"/>
                  <a:pt x="5125427" y="3821305"/>
                  <a:pt x="5135379" y="3878222"/>
                </a:cubicBezTo>
                <a:cubicBezTo>
                  <a:pt x="5161519" y="3905047"/>
                  <a:pt x="5125417" y="4015047"/>
                  <a:pt x="5130138" y="4048117"/>
                </a:cubicBezTo>
                <a:cubicBezTo>
                  <a:pt x="5081804" y="4192084"/>
                  <a:pt x="5096262" y="4158987"/>
                  <a:pt x="5090040" y="4219510"/>
                </a:cubicBezTo>
                <a:cubicBezTo>
                  <a:pt x="5104553" y="4280033"/>
                  <a:pt x="5065380" y="4345686"/>
                  <a:pt x="5092812" y="4411258"/>
                </a:cubicBezTo>
                <a:cubicBezTo>
                  <a:pt x="5090630" y="4437329"/>
                  <a:pt x="5083878" y="4473140"/>
                  <a:pt x="5084599" y="4488531"/>
                </a:cubicBezTo>
                <a:cubicBezTo>
                  <a:pt x="5084423" y="4505410"/>
                  <a:pt x="5084248" y="4522289"/>
                  <a:pt x="5084072" y="4539168"/>
                </a:cubicBezTo>
                <a:cubicBezTo>
                  <a:pt x="5072114" y="4567830"/>
                  <a:pt x="5064305" y="4588197"/>
                  <a:pt x="5068936" y="4625153"/>
                </a:cubicBezTo>
                <a:cubicBezTo>
                  <a:pt x="5077433" y="4662889"/>
                  <a:pt x="5065899" y="4679357"/>
                  <a:pt x="5059114" y="4733115"/>
                </a:cubicBezTo>
                <a:cubicBezTo>
                  <a:pt x="5068687" y="4752352"/>
                  <a:pt x="5055370" y="4832308"/>
                  <a:pt x="5037209" y="4844323"/>
                </a:cubicBezTo>
                <a:cubicBezTo>
                  <a:pt x="5033444" y="4857054"/>
                  <a:pt x="5040194" y="4871554"/>
                  <a:pt x="5020638" y="4877992"/>
                </a:cubicBezTo>
                <a:cubicBezTo>
                  <a:pt x="4997151" y="4888353"/>
                  <a:pt x="5034418" y="4931200"/>
                  <a:pt x="5006413" y="4925805"/>
                </a:cubicBezTo>
                <a:cubicBezTo>
                  <a:pt x="5031964" y="4956261"/>
                  <a:pt x="4982840" y="4982633"/>
                  <a:pt x="4971037" y="5009272"/>
                </a:cubicBezTo>
                <a:cubicBezTo>
                  <a:pt x="4973259" y="5034036"/>
                  <a:pt x="4968375" y="5053859"/>
                  <a:pt x="4963105" y="5111369"/>
                </a:cubicBezTo>
                <a:cubicBezTo>
                  <a:pt x="4973224" y="5141336"/>
                  <a:pt x="4937413" y="5161742"/>
                  <a:pt x="4976341" y="5210876"/>
                </a:cubicBezTo>
                <a:cubicBezTo>
                  <a:pt x="4972455" y="5212581"/>
                  <a:pt x="4977054" y="5227501"/>
                  <a:pt x="4980617" y="5269726"/>
                </a:cubicBezTo>
                <a:cubicBezTo>
                  <a:pt x="4984182" y="5311951"/>
                  <a:pt x="4990390" y="5400671"/>
                  <a:pt x="4997733" y="5464225"/>
                </a:cubicBezTo>
                <a:cubicBezTo>
                  <a:pt x="5001765" y="5536542"/>
                  <a:pt x="4990225" y="5517959"/>
                  <a:pt x="5001400" y="5594585"/>
                </a:cubicBezTo>
                <a:cubicBezTo>
                  <a:pt x="4999908" y="5619318"/>
                  <a:pt x="4974042" y="5647975"/>
                  <a:pt x="4983700" y="5667896"/>
                </a:cubicBezTo>
                <a:cubicBezTo>
                  <a:pt x="4976834" y="5696311"/>
                  <a:pt x="4975579" y="5738356"/>
                  <a:pt x="4968506" y="5769225"/>
                </a:cubicBezTo>
                <a:cubicBezTo>
                  <a:pt x="4968926" y="5787258"/>
                  <a:pt x="4969344" y="5805291"/>
                  <a:pt x="4969765" y="5823324"/>
                </a:cubicBezTo>
                <a:cubicBezTo>
                  <a:pt x="4966122" y="5853058"/>
                  <a:pt x="4965608" y="5838948"/>
                  <a:pt x="4966129" y="5862699"/>
                </a:cubicBezTo>
                <a:lnTo>
                  <a:pt x="4970695" y="5906467"/>
                </a:lnTo>
                <a:lnTo>
                  <a:pt x="4991568" y="5939847"/>
                </a:lnTo>
                <a:cubicBezTo>
                  <a:pt x="4998848" y="5955713"/>
                  <a:pt x="4974731" y="5940131"/>
                  <a:pt x="4986815" y="5973994"/>
                </a:cubicBezTo>
                <a:cubicBezTo>
                  <a:pt x="4961187" y="5997051"/>
                  <a:pt x="4983444" y="6032039"/>
                  <a:pt x="4987776" y="6089693"/>
                </a:cubicBezTo>
                <a:lnTo>
                  <a:pt x="4991621" y="6224938"/>
                </a:lnTo>
                <a:cubicBezTo>
                  <a:pt x="4988442" y="6270972"/>
                  <a:pt x="5008962" y="6317522"/>
                  <a:pt x="5017157" y="6370251"/>
                </a:cubicBezTo>
                <a:cubicBezTo>
                  <a:pt x="5025353" y="6422980"/>
                  <a:pt x="5039938" y="6490855"/>
                  <a:pt x="5040797" y="6541313"/>
                </a:cubicBezTo>
                <a:cubicBezTo>
                  <a:pt x="5039898" y="6576319"/>
                  <a:pt x="5031912" y="6591883"/>
                  <a:pt x="5045375" y="6640957"/>
                </a:cubicBezTo>
                <a:cubicBezTo>
                  <a:pt x="5057505" y="6669536"/>
                  <a:pt x="5052276" y="6675394"/>
                  <a:pt x="5058442" y="6705297"/>
                </a:cubicBezTo>
                <a:cubicBezTo>
                  <a:pt x="5057367" y="6727133"/>
                  <a:pt x="5067901" y="6732087"/>
                  <a:pt x="5071125" y="6759582"/>
                </a:cubicBezTo>
                <a:cubicBezTo>
                  <a:pt x="5055614" y="6796071"/>
                  <a:pt x="5051656" y="6769544"/>
                  <a:pt x="5069172" y="6817746"/>
                </a:cubicBezTo>
                <a:cubicBezTo>
                  <a:pt x="5060956" y="6828354"/>
                  <a:pt x="5064525" y="6836369"/>
                  <a:pt x="5072322" y="6843646"/>
                </a:cubicBezTo>
                <a:lnTo>
                  <a:pt x="5091388" y="6857998"/>
                </a:lnTo>
                <a:lnTo>
                  <a:pt x="6096000" y="6857998"/>
                </a:lnTo>
                <a:lnTo>
                  <a:pt x="6096000" y="6858000"/>
                </a:lnTo>
                <a:lnTo>
                  <a:pt x="0" y="6858000"/>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DDB53EC8-984A-4F05-986A-11B310586DBC}"/>
              </a:ext>
            </a:extLst>
          </p:cNvPr>
          <p:cNvSpPr>
            <a:spLocks noGrp="1"/>
          </p:cNvSpPr>
          <p:nvPr>
            <p:ph type="title"/>
          </p:nvPr>
        </p:nvSpPr>
        <p:spPr>
          <a:xfrm>
            <a:off x="838200" y="609600"/>
            <a:ext cx="3739341" cy="1330839"/>
          </a:xfrm>
        </p:spPr>
        <p:txBody>
          <a:bodyPr>
            <a:normAutofit/>
          </a:bodyPr>
          <a:lstStyle/>
          <a:p>
            <a:r>
              <a:rPr lang="en-GB" sz="3200" b="1" dirty="0"/>
              <a:t>Collaboration B</a:t>
            </a:r>
          </a:p>
        </p:txBody>
      </p:sp>
      <p:sp>
        <p:nvSpPr>
          <p:cNvPr id="9" name="Content Placeholder 8">
            <a:extLst>
              <a:ext uri="{FF2B5EF4-FFF2-40B4-BE49-F238E27FC236}">
                <a16:creationId xmlns:a16="http://schemas.microsoft.com/office/drawing/2014/main" id="{EAF63DC4-7E20-4091-8E96-E6E3E2A178B5}"/>
              </a:ext>
            </a:extLst>
          </p:cNvPr>
          <p:cNvSpPr>
            <a:spLocks noGrp="1"/>
          </p:cNvSpPr>
          <p:nvPr>
            <p:ph idx="1"/>
          </p:nvPr>
        </p:nvSpPr>
        <p:spPr>
          <a:xfrm>
            <a:off x="862366" y="2194102"/>
            <a:ext cx="3427001" cy="3908586"/>
          </a:xfrm>
        </p:spPr>
        <p:txBody>
          <a:bodyPr>
            <a:normAutofit/>
          </a:bodyPr>
          <a:lstStyle/>
          <a:p>
            <a:r>
              <a:rPr lang="en-US" sz="2000" dirty="0"/>
              <a:t>Data Collection AF deployed </a:t>
            </a:r>
            <a:r>
              <a:rPr lang="en-US" sz="2000" b="1" dirty="0"/>
              <a:t>inside</a:t>
            </a:r>
            <a:r>
              <a:rPr lang="en-US" sz="2000" dirty="0"/>
              <a:t> the trusted domain.</a:t>
            </a:r>
          </a:p>
          <a:p>
            <a:r>
              <a:rPr lang="en-US" sz="2000" dirty="0"/>
              <a:t>Application Service Provider functions deployed </a:t>
            </a:r>
            <a:r>
              <a:rPr lang="en-US" sz="2000" b="1" dirty="0"/>
              <a:t>outside</a:t>
            </a:r>
            <a:r>
              <a:rPr lang="en-US" sz="2000" dirty="0"/>
              <a:t> the trusted domain.</a:t>
            </a:r>
          </a:p>
          <a:p>
            <a:r>
              <a:rPr lang="en-US" sz="2000" dirty="0"/>
              <a:t>Application Server (AS) deployed </a:t>
            </a:r>
            <a:r>
              <a:rPr lang="en-US" sz="2000" b="1" dirty="0"/>
              <a:t>inside</a:t>
            </a:r>
            <a:r>
              <a:rPr lang="en-US" sz="2000" dirty="0"/>
              <a:t> the trusted domain.</a:t>
            </a:r>
          </a:p>
          <a:p>
            <a:pPr marL="0" indent="0">
              <a:buNone/>
            </a:pPr>
            <a:r>
              <a:rPr lang="en-US" sz="2000" dirty="0"/>
              <a:t>Consequences:</a:t>
            </a:r>
          </a:p>
          <a:p>
            <a:r>
              <a:rPr lang="en-US" sz="2000" dirty="0"/>
              <a:t>Reference points </a:t>
            </a:r>
            <a:r>
              <a:rPr lang="en-US" sz="2000" b="1" dirty="0"/>
              <a:t>R1</a:t>
            </a:r>
            <a:r>
              <a:rPr lang="en-US" sz="2000" dirty="0"/>
              <a:t>, </a:t>
            </a:r>
            <a:r>
              <a:rPr lang="en-US" sz="2000" b="1" dirty="0"/>
              <a:t>R3</a:t>
            </a:r>
            <a:r>
              <a:rPr lang="en-US" sz="2000" dirty="0"/>
              <a:t> and </a:t>
            </a:r>
            <a:r>
              <a:rPr lang="en-US" sz="2000" b="1" dirty="0"/>
              <a:t>R6</a:t>
            </a:r>
            <a:r>
              <a:rPr lang="en-US" sz="2000" dirty="0"/>
              <a:t> must now traverse the NEF.</a:t>
            </a:r>
          </a:p>
        </p:txBody>
      </p:sp>
      <p:pic>
        <p:nvPicPr>
          <p:cNvPr id="5" name="Content Placeholder 4">
            <a:extLst>
              <a:ext uri="{FF2B5EF4-FFF2-40B4-BE49-F238E27FC236}">
                <a16:creationId xmlns:a16="http://schemas.microsoft.com/office/drawing/2014/main" id="{4E755174-D4AE-49A3-9A32-8C74139639C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52641" y="661916"/>
            <a:ext cx="5540772" cy="5557909"/>
          </a:xfrm>
          <a:prstGeom prst="rect">
            <a:avLst/>
          </a:prstGeom>
        </p:spPr>
      </p:pic>
    </p:spTree>
    <p:extLst>
      <p:ext uri="{BB962C8B-B14F-4D97-AF65-F5344CB8AC3E}">
        <p14:creationId xmlns:p14="http://schemas.microsoft.com/office/powerpoint/2010/main" val="39351309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1">
            <a:extLst>
              <a:ext uri="{FF2B5EF4-FFF2-40B4-BE49-F238E27FC236}">
                <a16:creationId xmlns:a16="http://schemas.microsoft.com/office/drawing/2014/main" id="{131BAD53-4E89-4F62-BBB7-26359763E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3">
            <a:extLst>
              <a:ext uri="{FF2B5EF4-FFF2-40B4-BE49-F238E27FC236}">
                <a16:creationId xmlns:a16="http://schemas.microsoft.com/office/drawing/2014/main" id="{62756DA2-40EB-4C6F-B962-5822FFB54F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653438" cy="6858000"/>
          </a:xfrm>
          <a:custGeom>
            <a:avLst/>
            <a:gdLst>
              <a:gd name="connsiteX0" fmla="*/ 0 w 6096000"/>
              <a:gd name="connsiteY0" fmla="*/ 0 h 6858000"/>
              <a:gd name="connsiteX1" fmla="*/ 5567517 w 6096000"/>
              <a:gd name="connsiteY1" fmla="*/ 0 h 6858000"/>
              <a:gd name="connsiteX2" fmla="*/ 5566938 w 6096000"/>
              <a:gd name="connsiteY2" fmla="*/ 1705 h 6858000"/>
              <a:gd name="connsiteX3" fmla="*/ 5551594 w 6096000"/>
              <a:gd name="connsiteY3" fmla="*/ 17287 h 6858000"/>
              <a:gd name="connsiteX4" fmla="*/ 5545641 w 6096000"/>
              <a:gd name="connsiteY4" fmla="*/ 130336 h 6858000"/>
              <a:gd name="connsiteX5" fmla="*/ 5538289 w 6096000"/>
              <a:gd name="connsiteY5" fmla="*/ 187093 h 6858000"/>
              <a:gd name="connsiteX6" fmla="*/ 5545790 w 6096000"/>
              <a:gd name="connsiteY6" fmla="*/ 265704 h 6858000"/>
              <a:gd name="connsiteX7" fmla="*/ 5542313 w 6096000"/>
              <a:gd name="connsiteY7" fmla="*/ 354566 h 6858000"/>
              <a:gd name="connsiteX8" fmla="*/ 5524126 w 6096000"/>
              <a:gd name="connsiteY8" fmla="*/ 472000 h 6858000"/>
              <a:gd name="connsiteX9" fmla="*/ 5522170 w 6096000"/>
              <a:gd name="connsiteY9" fmla="*/ 473782 h 6858000"/>
              <a:gd name="connsiteX10" fmla="*/ 5521798 w 6096000"/>
              <a:gd name="connsiteY10" fmla="*/ 491380 h 6858000"/>
              <a:gd name="connsiteX11" fmla="*/ 5536419 w 6096000"/>
              <a:gd name="connsiteY11" fmla="*/ 531675 h 6858000"/>
              <a:gd name="connsiteX12" fmla="*/ 5533435 w 6096000"/>
              <a:gd name="connsiteY12" fmla="*/ 536015 h 6858000"/>
              <a:gd name="connsiteX13" fmla="*/ 5538088 w 6096000"/>
              <a:gd name="connsiteY13" fmla="*/ 572092 h 6858000"/>
              <a:gd name="connsiteX14" fmla="*/ 5536061 w 6096000"/>
              <a:gd name="connsiteY14" fmla="*/ 572511 h 6858000"/>
              <a:gd name="connsiteX15" fmla="*/ 5528218 w 6096000"/>
              <a:gd name="connsiteY15" fmla="*/ 582332 h 6858000"/>
              <a:gd name="connsiteX16" fmla="*/ 5518011 w 6096000"/>
              <a:gd name="connsiteY16" fmla="*/ 601285 h 6858000"/>
              <a:gd name="connsiteX17" fmla="*/ 5473174 w 6096000"/>
              <a:gd name="connsiteY17" fmla="*/ 681608 h 6858000"/>
              <a:gd name="connsiteX18" fmla="*/ 5472963 w 6096000"/>
              <a:gd name="connsiteY18" fmla="*/ 689151 h 6858000"/>
              <a:gd name="connsiteX19" fmla="*/ 5472485 w 6096000"/>
              <a:gd name="connsiteY19" fmla="*/ 689289 h 6858000"/>
              <a:gd name="connsiteX20" fmla="*/ 5471326 w 6096000"/>
              <a:gd name="connsiteY20" fmla="*/ 697222 h 6858000"/>
              <a:gd name="connsiteX21" fmla="*/ 5472164 w 6096000"/>
              <a:gd name="connsiteY21" fmla="*/ 717531 h 6858000"/>
              <a:gd name="connsiteX22" fmla="*/ 5468891 w 6096000"/>
              <a:gd name="connsiteY22" fmla="*/ 722494 h 6858000"/>
              <a:gd name="connsiteX23" fmla="*/ 5463081 w 6096000"/>
              <a:gd name="connsiteY23" fmla="*/ 724368 h 6858000"/>
              <a:gd name="connsiteX24" fmla="*/ 5446981 w 6096000"/>
              <a:gd name="connsiteY24" fmla="*/ 752692 h 6858000"/>
              <a:gd name="connsiteX25" fmla="*/ 5417190 w 6096000"/>
              <a:gd name="connsiteY25" fmla="*/ 816346 h 6858000"/>
              <a:gd name="connsiteX26" fmla="*/ 5388958 w 6096000"/>
              <a:gd name="connsiteY26" fmla="*/ 889417 h 6858000"/>
              <a:gd name="connsiteX27" fmla="*/ 5307044 w 6096000"/>
              <a:gd name="connsiteY27" fmla="*/ 1063288 h 6858000"/>
              <a:gd name="connsiteX28" fmla="*/ 5303837 w 6096000"/>
              <a:gd name="connsiteY28" fmla="*/ 1157176 h 6858000"/>
              <a:gd name="connsiteX29" fmla="*/ 5286494 w 6096000"/>
              <a:gd name="connsiteY29" fmla="*/ 1210776 h 6858000"/>
              <a:gd name="connsiteX30" fmla="*/ 5282463 w 6096000"/>
              <a:gd name="connsiteY30" fmla="*/ 1301993 h 6858000"/>
              <a:gd name="connsiteX31" fmla="*/ 5252235 w 6096000"/>
              <a:gd name="connsiteY31" fmla="*/ 1360879 h 6858000"/>
              <a:gd name="connsiteX32" fmla="*/ 5244497 w 6096000"/>
              <a:gd name="connsiteY32" fmla="*/ 1404045 h 6858000"/>
              <a:gd name="connsiteX33" fmla="*/ 5223823 w 6096000"/>
              <a:gd name="connsiteY33" fmla="*/ 1429568 h 6858000"/>
              <a:gd name="connsiteX34" fmla="*/ 5224851 w 6096000"/>
              <a:gd name="connsiteY34" fmla="*/ 1430305 h 6858000"/>
              <a:gd name="connsiteX35" fmla="*/ 5212394 w 6096000"/>
              <a:gd name="connsiteY35" fmla="*/ 1463304 h 6858000"/>
              <a:gd name="connsiteX36" fmla="*/ 5209958 w 6096000"/>
              <a:gd name="connsiteY36" fmla="*/ 1514846 h 6858000"/>
              <a:gd name="connsiteX37" fmla="*/ 5206417 w 6096000"/>
              <a:gd name="connsiteY37" fmla="*/ 1519731 h 6858000"/>
              <a:gd name="connsiteX38" fmla="*/ 5206640 w 6096000"/>
              <a:gd name="connsiteY38" fmla="*/ 1519929 h 6858000"/>
              <a:gd name="connsiteX39" fmla="*/ 5207632 w 6096000"/>
              <a:gd name="connsiteY39" fmla="*/ 1546022 h 6858000"/>
              <a:gd name="connsiteX40" fmla="*/ 5212030 w 6096000"/>
              <a:gd name="connsiteY40" fmla="*/ 1578752 h 6858000"/>
              <a:gd name="connsiteX41" fmla="*/ 5203533 w 6096000"/>
              <a:gd name="connsiteY41" fmla="*/ 1647555 h 6858000"/>
              <a:gd name="connsiteX42" fmla="*/ 5190877 w 6096000"/>
              <a:gd name="connsiteY42" fmla="*/ 1715685 h 6858000"/>
              <a:gd name="connsiteX43" fmla="*/ 5184235 w 6096000"/>
              <a:gd name="connsiteY43" fmla="*/ 1740358 h 6858000"/>
              <a:gd name="connsiteX44" fmla="*/ 5181475 w 6096000"/>
              <a:gd name="connsiteY44" fmla="*/ 1784314 h 6858000"/>
              <a:gd name="connsiteX45" fmla="*/ 5185845 w 6096000"/>
              <a:gd name="connsiteY45" fmla="*/ 1804434 h 6858000"/>
              <a:gd name="connsiteX46" fmla="*/ 5185068 w 6096000"/>
              <a:gd name="connsiteY46" fmla="*/ 1805316 h 6858000"/>
              <a:gd name="connsiteX47" fmla="*/ 5188593 w 6096000"/>
              <a:gd name="connsiteY47" fmla="*/ 1807109 h 6858000"/>
              <a:gd name="connsiteX48" fmla="*/ 5185920 w 6096000"/>
              <a:gd name="connsiteY48" fmla="*/ 1821003 h 6858000"/>
              <a:gd name="connsiteX49" fmla="*/ 5183543 w 6096000"/>
              <a:gd name="connsiteY49" fmla="*/ 1824832 h 6858000"/>
              <a:gd name="connsiteX50" fmla="*/ 5182235 w 6096000"/>
              <a:gd name="connsiteY50" fmla="*/ 1830429 h 6858000"/>
              <a:gd name="connsiteX51" fmla="*/ 5182525 w 6096000"/>
              <a:gd name="connsiteY51" fmla="*/ 1830569 h 6858000"/>
              <a:gd name="connsiteX52" fmla="*/ 5180663 w 6096000"/>
              <a:gd name="connsiteY52" fmla="*/ 1835810 h 6858000"/>
              <a:gd name="connsiteX53" fmla="*/ 5167452 w 6096000"/>
              <a:gd name="connsiteY53" fmla="*/ 1861483 h 6858000"/>
              <a:gd name="connsiteX54" fmla="*/ 5174266 w 6096000"/>
              <a:gd name="connsiteY54" fmla="*/ 1892417 h 6858000"/>
              <a:gd name="connsiteX55" fmla="*/ 5189262 w 6096000"/>
              <a:gd name="connsiteY55" fmla="*/ 1895114 h 6858000"/>
              <a:gd name="connsiteX56" fmla="*/ 5187100 w 6096000"/>
              <a:gd name="connsiteY56" fmla="*/ 1899379 h 6858000"/>
              <a:gd name="connsiteX57" fmla="*/ 5180471 w 6096000"/>
              <a:gd name="connsiteY57" fmla="*/ 1907867 h 6858000"/>
              <a:gd name="connsiteX58" fmla="*/ 5181361 w 6096000"/>
              <a:gd name="connsiteY58" fmla="*/ 1910265 h 6858000"/>
              <a:gd name="connsiteX59" fmla="*/ 5178268 w 6096000"/>
              <a:gd name="connsiteY59" fmla="*/ 1935584 h 6858000"/>
              <a:gd name="connsiteX60" fmla="*/ 5183619 w 6096000"/>
              <a:gd name="connsiteY60" fmla="*/ 1942021 h 6858000"/>
              <a:gd name="connsiteX61" fmla="*/ 5184480 w 6096000"/>
              <a:gd name="connsiteY61" fmla="*/ 1945112 h 6858000"/>
              <a:gd name="connsiteX62" fmla="*/ 5172776 w 6096000"/>
              <a:gd name="connsiteY62" fmla="*/ 1961162 h 6858000"/>
              <a:gd name="connsiteX63" fmla="*/ 5168513 w 6096000"/>
              <a:gd name="connsiteY63" fmla="*/ 1969445 h 6858000"/>
              <a:gd name="connsiteX64" fmla="*/ 5126597 w 6096000"/>
              <a:gd name="connsiteY64" fmla="*/ 2024270 h 6858000"/>
              <a:gd name="connsiteX65" fmla="*/ 5119528 w 6096000"/>
              <a:gd name="connsiteY65" fmla="*/ 2107942 h 6858000"/>
              <a:gd name="connsiteX66" fmla="*/ 5110356 w 6096000"/>
              <a:gd name="connsiteY66" fmla="*/ 2193455 h 6858000"/>
              <a:gd name="connsiteX67" fmla="*/ 5104992 w 6096000"/>
              <a:gd name="connsiteY67" fmla="*/ 2260088 h 6858000"/>
              <a:gd name="connsiteX68" fmla="*/ 5059439 w 6096000"/>
              <a:gd name="connsiteY68" fmla="*/ 2335735 h 6858000"/>
              <a:gd name="connsiteX69" fmla="*/ 5022061 w 6096000"/>
              <a:gd name="connsiteY69" fmla="*/ 2408995 h 6858000"/>
              <a:gd name="connsiteX70" fmla="*/ 5022253 w 6096000"/>
              <a:gd name="connsiteY70" fmla="*/ 2445869 h 6858000"/>
              <a:gd name="connsiteX71" fmla="*/ 5011426 w 6096000"/>
              <a:gd name="connsiteY71" fmla="*/ 2496499 h 6858000"/>
              <a:gd name="connsiteX72" fmla="*/ 4994224 w 6096000"/>
              <a:gd name="connsiteY72" fmla="*/ 2549900 h 6858000"/>
              <a:gd name="connsiteX73" fmla="*/ 4995245 w 6096000"/>
              <a:gd name="connsiteY73" fmla="*/ 2596456 h 6858000"/>
              <a:gd name="connsiteX74" fmla="*/ 4988570 w 6096000"/>
              <a:gd name="connsiteY74" fmla="*/ 2606088 h 6858000"/>
              <a:gd name="connsiteX75" fmla="*/ 4988371 w 6096000"/>
              <a:gd name="connsiteY75" fmla="*/ 2635351 h 6858000"/>
              <a:gd name="connsiteX76" fmla="*/ 4983212 w 6096000"/>
              <a:gd name="connsiteY76" fmla="*/ 2665666 h 6858000"/>
              <a:gd name="connsiteX77" fmla="*/ 4968234 w 6096000"/>
              <a:gd name="connsiteY77" fmla="*/ 2715895 h 6858000"/>
              <a:gd name="connsiteX78" fmla="*/ 4975888 w 6096000"/>
              <a:gd name="connsiteY78" fmla="*/ 2725052 h 6858000"/>
              <a:gd name="connsiteX79" fmla="*/ 4980195 w 6096000"/>
              <a:gd name="connsiteY79" fmla="*/ 2726489 h 6858000"/>
              <a:gd name="connsiteX80" fmla="*/ 4976218 w 6096000"/>
              <a:gd name="connsiteY80" fmla="*/ 2740278 h 6858000"/>
              <a:gd name="connsiteX81" fmla="*/ 4980571 w 6096000"/>
              <a:gd name="connsiteY81" fmla="*/ 2751112 h 6858000"/>
              <a:gd name="connsiteX82" fmla="*/ 4973893 w 6096000"/>
              <a:gd name="connsiteY82" fmla="*/ 2760208 h 6858000"/>
              <a:gd name="connsiteX83" fmla="*/ 4979005 w 6096000"/>
              <a:gd name="connsiteY83" fmla="*/ 2790136 h 6858000"/>
              <a:gd name="connsiteX84" fmla="*/ 4986137 w 6096000"/>
              <a:gd name="connsiteY84" fmla="*/ 2804183 h 6858000"/>
              <a:gd name="connsiteX85" fmla="*/ 4986175 w 6096000"/>
              <a:gd name="connsiteY85" fmla="*/ 2825860 h 6858000"/>
              <a:gd name="connsiteX86" fmla="*/ 4993936 w 6096000"/>
              <a:gd name="connsiteY86" fmla="*/ 2911749 h 6858000"/>
              <a:gd name="connsiteX87" fmla="*/ 4992563 w 6096000"/>
              <a:gd name="connsiteY87" fmla="*/ 2977278 h 6858000"/>
              <a:gd name="connsiteX88" fmla="*/ 4980516 w 6096000"/>
              <a:gd name="connsiteY88" fmla="*/ 2991092 h 6858000"/>
              <a:gd name="connsiteX89" fmla="*/ 4992801 w 6096000"/>
              <a:gd name="connsiteY89" fmla="*/ 3020247 h 6858000"/>
              <a:gd name="connsiteX90" fmla="*/ 5014805 w 6096000"/>
              <a:gd name="connsiteY90" fmla="*/ 3065434 h 6858000"/>
              <a:gd name="connsiteX91" fmla="*/ 5002733 w 6096000"/>
              <a:gd name="connsiteY91" fmla="*/ 3103777 h 6858000"/>
              <a:gd name="connsiteX92" fmla="*/ 5002941 w 6096000"/>
              <a:gd name="connsiteY92" fmla="*/ 3151828 h 6858000"/>
              <a:gd name="connsiteX93" fmla="*/ 5002883 w 6096000"/>
              <a:gd name="connsiteY93" fmla="*/ 3180546 h 6858000"/>
              <a:gd name="connsiteX94" fmla="*/ 5016711 w 6096000"/>
              <a:gd name="connsiteY94" fmla="*/ 3258677 h 6858000"/>
              <a:gd name="connsiteX95" fmla="*/ 5017918 w 6096000"/>
              <a:gd name="connsiteY95" fmla="*/ 3262610 h 6858000"/>
              <a:gd name="connsiteX96" fmla="*/ 5011672 w 6096000"/>
              <a:gd name="connsiteY96" fmla="*/ 3277179 h 6858000"/>
              <a:gd name="connsiteX97" fmla="*/ 5009344 w 6096000"/>
              <a:gd name="connsiteY97" fmla="*/ 3278130 h 6858000"/>
              <a:gd name="connsiteX98" fmla="*/ 5026770 w 6096000"/>
              <a:gd name="connsiteY98" fmla="*/ 3325671 h 6858000"/>
              <a:gd name="connsiteX99" fmla="*/ 5024571 w 6096000"/>
              <a:gd name="connsiteY99" fmla="*/ 3332072 h 6858000"/>
              <a:gd name="connsiteX100" fmla="*/ 5041705 w 6096000"/>
              <a:gd name="connsiteY100" fmla="*/ 3362948 h 6858000"/>
              <a:gd name="connsiteX101" fmla="*/ 5047477 w 6096000"/>
              <a:gd name="connsiteY101" fmla="*/ 3378959 h 6858000"/>
              <a:gd name="connsiteX102" fmla="*/ 5060758 w 6096000"/>
              <a:gd name="connsiteY102" fmla="*/ 3407057 h 6858000"/>
              <a:gd name="connsiteX103" fmla="*/ 5058968 w 6096000"/>
              <a:gd name="connsiteY103" fmla="*/ 3409825 h 6858000"/>
              <a:gd name="connsiteX104" fmla="*/ 5062667 w 6096000"/>
              <a:gd name="connsiteY104" fmla="*/ 3415218 h 6858000"/>
              <a:gd name="connsiteX105" fmla="*/ 5060928 w 6096000"/>
              <a:gd name="connsiteY105" fmla="*/ 3419880 h 6858000"/>
              <a:gd name="connsiteX106" fmla="*/ 5062923 w 6096000"/>
              <a:gd name="connsiteY106" fmla="*/ 3424545 h 6858000"/>
              <a:gd name="connsiteX107" fmla="*/ 5064623 w 6096000"/>
              <a:gd name="connsiteY107" fmla="*/ 3476412 h 6858000"/>
              <a:gd name="connsiteX108" fmla="*/ 5069684 w 6096000"/>
              <a:gd name="connsiteY108" fmla="*/ 3486850 h 6858000"/>
              <a:gd name="connsiteX109" fmla="*/ 5063339 w 6096000"/>
              <a:gd name="connsiteY109" fmla="*/ 3496391 h 6858000"/>
              <a:gd name="connsiteX110" fmla="*/ 5070139 w 6096000"/>
              <a:gd name="connsiteY110" fmla="*/ 3531201 h 6858000"/>
              <a:gd name="connsiteX111" fmla="*/ 5079896 w 6096000"/>
              <a:gd name="connsiteY111" fmla="*/ 3542019 h 6858000"/>
              <a:gd name="connsiteX112" fmla="*/ 5087540 w 6096000"/>
              <a:gd name="connsiteY112" fmla="*/ 3552249 h 6858000"/>
              <a:gd name="connsiteX113" fmla="*/ 5087902 w 6096000"/>
              <a:gd name="connsiteY113" fmla="*/ 3553678 h 6858000"/>
              <a:gd name="connsiteX114" fmla="*/ 5091509 w 6096000"/>
              <a:gd name="connsiteY114" fmla="*/ 3568021 h 6858000"/>
              <a:gd name="connsiteX115" fmla="*/ 5091934 w 6096000"/>
              <a:gd name="connsiteY115" fmla="*/ 3569719 h 6858000"/>
              <a:gd name="connsiteX116" fmla="*/ 5089362 w 6096000"/>
              <a:gd name="connsiteY116" fmla="*/ 3586412 h 6858000"/>
              <a:gd name="connsiteX117" fmla="*/ 5092358 w 6096000"/>
              <a:gd name="connsiteY117" fmla="*/ 3597336 h 6858000"/>
              <a:gd name="connsiteX118" fmla="*/ 5084254 w 6096000"/>
              <a:gd name="connsiteY118" fmla="*/ 3606007 h 6858000"/>
              <a:gd name="connsiteX119" fmla="*/ 5084281 w 6096000"/>
              <a:gd name="connsiteY119" fmla="*/ 3641228 h 6858000"/>
              <a:gd name="connsiteX120" fmla="*/ 5091848 w 6096000"/>
              <a:gd name="connsiteY120" fmla="*/ 3653088 h 6858000"/>
              <a:gd name="connsiteX121" fmla="*/ 5097436 w 6096000"/>
              <a:gd name="connsiteY121" fmla="*/ 3664114 h 6858000"/>
              <a:gd name="connsiteX122" fmla="*/ 5097518 w 6096000"/>
              <a:gd name="connsiteY122" fmla="*/ 3665569 h 6858000"/>
              <a:gd name="connsiteX123" fmla="*/ 5099829 w 6096000"/>
              <a:gd name="connsiteY123" fmla="*/ 3707357 h 6858000"/>
              <a:gd name="connsiteX124" fmla="*/ 5114696 w 6096000"/>
              <a:gd name="connsiteY124" fmla="*/ 3778166 h 6858000"/>
              <a:gd name="connsiteX125" fmla="*/ 5135379 w 6096000"/>
              <a:gd name="connsiteY125" fmla="*/ 3878222 h 6858000"/>
              <a:gd name="connsiteX126" fmla="*/ 5130138 w 6096000"/>
              <a:gd name="connsiteY126" fmla="*/ 4048117 h 6858000"/>
              <a:gd name="connsiteX127" fmla="*/ 5090040 w 6096000"/>
              <a:gd name="connsiteY127" fmla="*/ 4219510 h 6858000"/>
              <a:gd name="connsiteX128" fmla="*/ 5092812 w 6096000"/>
              <a:gd name="connsiteY128" fmla="*/ 4411258 h 6858000"/>
              <a:gd name="connsiteX129" fmla="*/ 5084599 w 6096000"/>
              <a:gd name="connsiteY129" fmla="*/ 4488531 h 6858000"/>
              <a:gd name="connsiteX130" fmla="*/ 5084072 w 6096000"/>
              <a:gd name="connsiteY130" fmla="*/ 4539168 h 6858000"/>
              <a:gd name="connsiteX131" fmla="*/ 5068936 w 6096000"/>
              <a:gd name="connsiteY131" fmla="*/ 4625153 h 6858000"/>
              <a:gd name="connsiteX132" fmla="*/ 5059114 w 6096000"/>
              <a:gd name="connsiteY132" fmla="*/ 4733115 h 6858000"/>
              <a:gd name="connsiteX133" fmla="*/ 5037209 w 6096000"/>
              <a:gd name="connsiteY133" fmla="*/ 4844323 h 6858000"/>
              <a:gd name="connsiteX134" fmla="*/ 5020638 w 6096000"/>
              <a:gd name="connsiteY134" fmla="*/ 4877992 h 6858000"/>
              <a:gd name="connsiteX135" fmla="*/ 5006413 w 6096000"/>
              <a:gd name="connsiteY135" fmla="*/ 4925805 h 6858000"/>
              <a:gd name="connsiteX136" fmla="*/ 4971037 w 6096000"/>
              <a:gd name="connsiteY136" fmla="*/ 5009272 h 6858000"/>
              <a:gd name="connsiteX137" fmla="*/ 4963105 w 6096000"/>
              <a:gd name="connsiteY137" fmla="*/ 5111369 h 6858000"/>
              <a:gd name="connsiteX138" fmla="*/ 4976341 w 6096000"/>
              <a:gd name="connsiteY138" fmla="*/ 5210876 h 6858000"/>
              <a:gd name="connsiteX139" fmla="*/ 4980617 w 6096000"/>
              <a:gd name="connsiteY139" fmla="*/ 5269726 h 6858000"/>
              <a:gd name="connsiteX140" fmla="*/ 4997733 w 6096000"/>
              <a:gd name="connsiteY140" fmla="*/ 5464225 h 6858000"/>
              <a:gd name="connsiteX141" fmla="*/ 5001400 w 6096000"/>
              <a:gd name="connsiteY141" fmla="*/ 5594585 h 6858000"/>
              <a:gd name="connsiteX142" fmla="*/ 4983700 w 6096000"/>
              <a:gd name="connsiteY142" fmla="*/ 5667896 h 6858000"/>
              <a:gd name="connsiteX143" fmla="*/ 4968506 w 6096000"/>
              <a:gd name="connsiteY143" fmla="*/ 5769225 h 6858000"/>
              <a:gd name="connsiteX144" fmla="*/ 4969765 w 6096000"/>
              <a:gd name="connsiteY144" fmla="*/ 5823324 h 6858000"/>
              <a:gd name="connsiteX145" fmla="*/ 4966129 w 6096000"/>
              <a:gd name="connsiteY145" fmla="*/ 5862699 h 6858000"/>
              <a:gd name="connsiteX146" fmla="*/ 4970695 w 6096000"/>
              <a:gd name="connsiteY146" fmla="*/ 5906467 h 6858000"/>
              <a:gd name="connsiteX147" fmla="*/ 4991568 w 6096000"/>
              <a:gd name="connsiteY147" fmla="*/ 5939847 h 6858000"/>
              <a:gd name="connsiteX148" fmla="*/ 4986815 w 6096000"/>
              <a:gd name="connsiteY148" fmla="*/ 5973994 h 6858000"/>
              <a:gd name="connsiteX149" fmla="*/ 4987776 w 6096000"/>
              <a:gd name="connsiteY149" fmla="*/ 6089693 h 6858000"/>
              <a:gd name="connsiteX150" fmla="*/ 4991621 w 6096000"/>
              <a:gd name="connsiteY150" fmla="*/ 6224938 h 6858000"/>
              <a:gd name="connsiteX151" fmla="*/ 5017157 w 6096000"/>
              <a:gd name="connsiteY151" fmla="*/ 6370251 h 6858000"/>
              <a:gd name="connsiteX152" fmla="*/ 5040797 w 6096000"/>
              <a:gd name="connsiteY152" fmla="*/ 6541313 h 6858000"/>
              <a:gd name="connsiteX153" fmla="*/ 5045375 w 6096000"/>
              <a:gd name="connsiteY153" fmla="*/ 6640957 h 6858000"/>
              <a:gd name="connsiteX154" fmla="*/ 5058442 w 6096000"/>
              <a:gd name="connsiteY154" fmla="*/ 6705297 h 6858000"/>
              <a:gd name="connsiteX155" fmla="*/ 5071125 w 6096000"/>
              <a:gd name="connsiteY155" fmla="*/ 6759582 h 6858000"/>
              <a:gd name="connsiteX156" fmla="*/ 5069172 w 6096000"/>
              <a:gd name="connsiteY156" fmla="*/ 6817746 h 6858000"/>
              <a:gd name="connsiteX157" fmla="*/ 5072322 w 6096000"/>
              <a:gd name="connsiteY157" fmla="*/ 6843646 h 6858000"/>
              <a:gd name="connsiteX158" fmla="*/ 5091388 w 6096000"/>
              <a:gd name="connsiteY158" fmla="*/ 6857998 h 6858000"/>
              <a:gd name="connsiteX159" fmla="*/ 6096000 w 6096000"/>
              <a:gd name="connsiteY159" fmla="*/ 6857998 h 6858000"/>
              <a:gd name="connsiteX160" fmla="*/ 6096000 w 6096000"/>
              <a:gd name="connsiteY160" fmla="*/ 6858000 h 6858000"/>
              <a:gd name="connsiteX161" fmla="*/ 0 w 6096000"/>
              <a:gd name="connsiteY16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Lst>
            <a:rect l="l" t="t" r="r" b="b"/>
            <a:pathLst>
              <a:path w="6096000" h="6858000">
                <a:moveTo>
                  <a:pt x="0" y="0"/>
                </a:moveTo>
                <a:lnTo>
                  <a:pt x="5567517" y="0"/>
                </a:lnTo>
                <a:lnTo>
                  <a:pt x="5566938" y="1705"/>
                </a:lnTo>
                <a:cubicBezTo>
                  <a:pt x="5563126" y="8440"/>
                  <a:pt x="5558112" y="13784"/>
                  <a:pt x="5551594" y="17287"/>
                </a:cubicBezTo>
                <a:cubicBezTo>
                  <a:pt x="5562364" y="82036"/>
                  <a:pt x="5510349" y="69804"/>
                  <a:pt x="5545641" y="130336"/>
                </a:cubicBezTo>
                <a:cubicBezTo>
                  <a:pt x="5526953" y="117589"/>
                  <a:pt x="5536978" y="162458"/>
                  <a:pt x="5538289" y="187093"/>
                </a:cubicBezTo>
                <a:cubicBezTo>
                  <a:pt x="5536205" y="226511"/>
                  <a:pt x="5545722" y="205530"/>
                  <a:pt x="5545790" y="265704"/>
                </a:cubicBezTo>
                <a:cubicBezTo>
                  <a:pt x="5542296" y="317533"/>
                  <a:pt x="5543813" y="325288"/>
                  <a:pt x="5542313" y="354566"/>
                </a:cubicBezTo>
                <a:lnTo>
                  <a:pt x="5524126" y="472000"/>
                </a:lnTo>
                <a:lnTo>
                  <a:pt x="5522170" y="473782"/>
                </a:lnTo>
                <a:cubicBezTo>
                  <a:pt x="5517847" y="482008"/>
                  <a:pt x="5518682" y="487340"/>
                  <a:pt x="5521798" y="491380"/>
                </a:cubicBezTo>
                <a:lnTo>
                  <a:pt x="5536419" y="531675"/>
                </a:lnTo>
                <a:lnTo>
                  <a:pt x="5533435" y="536015"/>
                </a:lnTo>
                <a:lnTo>
                  <a:pt x="5538088" y="572092"/>
                </a:lnTo>
                <a:lnTo>
                  <a:pt x="5536061" y="572511"/>
                </a:lnTo>
                <a:cubicBezTo>
                  <a:pt x="5531611" y="574271"/>
                  <a:pt x="5528529" y="577121"/>
                  <a:pt x="5528218" y="582332"/>
                </a:cubicBezTo>
                <a:cubicBezTo>
                  <a:pt x="5498002" y="573171"/>
                  <a:pt x="5516262" y="585107"/>
                  <a:pt x="5518011" y="601285"/>
                </a:cubicBezTo>
                <a:cubicBezTo>
                  <a:pt x="5508838" y="617831"/>
                  <a:pt x="5480684" y="666964"/>
                  <a:pt x="5473174" y="681608"/>
                </a:cubicBezTo>
                <a:cubicBezTo>
                  <a:pt x="5473102" y="684122"/>
                  <a:pt x="5473033" y="686637"/>
                  <a:pt x="5472963" y="689151"/>
                </a:cubicBezTo>
                <a:lnTo>
                  <a:pt x="5472485" y="689289"/>
                </a:lnTo>
                <a:cubicBezTo>
                  <a:pt x="5471434" y="690905"/>
                  <a:pt x="5470986" y="693376"/>
                  <a:pt x="5471326" y="697222"/>
                </a:cubicBezTo>
                <a:cubicBezTo>
                  <a:pt x="5471606" y="703992"/>
                  <a:pt x="5471884" y="710761"/>
                  <a:pt x="5472164" y="717531"/>
                </a:cubicBezTo>
                <a:lnTo>
                  <a:pt x="5468891" y="722494"/>
                </a:lnTo>
                <a:lnTo>
                  <a:pt x="5463081" y="724368"/>
                </a:lnTo>
                <a:lnTo>
                  <a:pt x="5446981" y="752692"/>
                </a:lnTo>
                <a:cubicBezTo>
                  <a:pt x="5454691" y="764380"/>
                  <a:pt x="5422719" y="808083"/>
                  <a:pt x="5417190" y="816346"/>
                </a:cubicBezTo>
                <a:lnTo>
                  <a:pt x="5388958" y="889417"/>
                </a:lnTo>
                <a:cubicBezTo>
                  <a:pt x="5320491" y="969963"/>
                  <a:pt x="5321907" y="1005331"/>
                  <a:pt x="5307044" y="1063288"/>
                </a:cubicBezTo>
                <a:cubicBezTo>
                  <a:pt x="5313332" y="1111028"/>
                  <a:pt x="5317096" y="1110140"/>
                  <a:pt x="5303837" y="1157176"/>
                </a:cubicBezTo>
                <a:cubicBezTo>
                  <a:pt x="5301103" y="1192124"/>
                  <a:pt x="5301884" y="1197232"/>
                  <a:pt x="5286494" y="1210776"/>
                </a:cubicBezTo>
                <a:lnTo>
                  <a:pt x="5282463" y="1301993"/>
                </a:lnTo>
                <a:lnTo>
                  <a:pt x="5252235" y="1360879"/>
                </a:lnTo>
                <a:lnTo>
                  <a:pt x="5244497" y="1404045"/>
                </a:lnTo>
                <a:lnTo>
                  <a:pt x="5223823" y="1429568"/>
                </a:lnTo>
                <a:lnTo>
                  <a:pt x="5224851" y="1430305"/>
                </a:lnTo>
                <a:cubicBezTo>
                  <a:pt x="5226697" y="1432466"/>
                  <a:pt x="5214738" y="1459891"/>
                  <a:pt x="5212394" y="1463304"/>
                </a:cubicBezTo>
                <a:cubicBezTo>
                  <a:pt x="5209912" y="1477394"/>
                  <a:pt x="5213027" y="1501295"/>
                  <a:pt x="5209958" y="1514846"/>
                </a:cubicBezTo>
                <a:lnTo>
                  <a:pt x="5206417" y="1519731"/>
                </a:lnTo>
                <a:lnTo>
                  <a:pt x="5206640" y="1519929"/>
                </a:lnTo>
                <a:cubicBezTo>
                  <a:pt x="5206490" y="1521210"/>
                  <a:pt x="5209710" y="1543635"/>
                  <a:pt x="5207632" y="1546022"/>
                </a:cubicBezTo>
                <a:lnTo>
                  <a:pt x="5212030" y="1578752"/>
                </a:lnTo>
                <a:cubicBezTo>
                  <a:pt x="5206147" y="1605585"/>
                  <a:pt x="5226381" y="1622803"/>
                  <a:pt x="5203533" y="1647555"/>
                </a:cubicBezTo>
                <a:cubicBezTo>
                  <a:pt x="5198128" y="1672675"/>
                  <a:pt x="5203213" y="1694404"/>
                  <a:pt x="5190877" y="1715685"/>
                </a:cubicBezTo>
                <a:cubicBezTo>
                  <a:pt x="5196815" y="1724301"/>
                  <a:pt x="5198098" y="1732435"/>
                  <a:pt x="5184235" y="1740358"/>
                </a:cubicBezTo>
                <a:cubicBezTo>
                  <a:pt x="5182625" y="1763793"/>
                  <a:pt x="5198368" y="1769422"/>
                  <a:pt x="5181475" y="1784314"/>
                </a:cubicBezTo>
                <a:cubicBezTo>
                  <a:pt x="5205987" y="1797417"/>
                  <a:pt x="5195246" y="1798221"/>
                  <a:pt x="5185845" y="1804434"/>
                </a:cubicBezTo>
                <a:lnTo>
                  <a:pt x="5185068" y="1805316"/>
                </a:lnTo>
                <a:lnTo>
                  <a:pt x="5188593" y="1807109"/>
                </a:lnTo>
                <a:lnTo>
                  <a:pt x="5185920" y="1821003"/>
                </a:lnTo>
                <a:lnTo>
                  <a:pt x="5183543" y="1824832"/>
                </a:lnTo>
                <a:cubicBezTo>
                  <a:pt x="5182284" y="1827468"/>
                  <a:pt x="5181937" y="1829219"/>
                  <a:pt x="5182235" y="1830429"/>
                </a:cubicBezTo>
                <a:lnTo>
                  <a:pt x="5182525" y="1830569"/>
                </a:lnTo>
                <a:lnTo>
                  <a:pt x="5180663" y="1835810"/>
                </a:lnTo>
                <a:cubicBezTo>
                  <a:pt x="5176779" y="1844665"/>
                  <a:pt x="5172297" y="1853278"/>
                  <a:pt x="5167452" y="1861483"/>
                </a:cubicBezTo>
                <a:cubicBezTo>
                  <a:pt x="5179827" y="1866643"/>
                  <a:pt x="5166788" y="1884999"/>
                  <a:pt x="5174266" y="1892417"/>
                </a:cubicBezTo>
                <a:lnTo>
                  <a:pt x="5189262" y="1895114"/>
                </a:lnTo>
                <a:lnTo>
                  <a:pt x="5187100" y="1899379"/>
                </a:lnTo>
                <a:lnTo>
                  <a:pt x="5180471" y="1907867"/>
                </a:lnTo>
                <a:cubicBezTo>
                  <a:pt x="5179609" y="1909162"/>
                  <a:pt x="5179647" y="1909994"/>
                  <a:pt x="5181361" y="1910265"/>
                </a:cubicBezTo>
                <a:cubicBezTo>
                  <a:pt x="5180995" y="1914884"/>
                  <a:pt x="5177893" y="1930292"/>
                  <a:pt x="5178268" y="1935584"/>
                </a:cubicBezTo>
                <a:lnTo>
                  <a:pt x="5183619" y="1942021"/>
                </a:lnTo>
                <a:lnTo>
                  <a:pt x="5184480" y="1945112"/>
                </a:lnTo>
                <a:lnTo>
                  <a:pt x="5172776" y="1961162"/>
                </a:lnTo>
                <a:lnTo>
                  <a:pt x="5168513" y="1969445"/>
                </a:lnTo>
                <a:lnTo>
                  <a:pt x="5126597" y="2024270"/>
                </a:lnTo>
                <a:lnTo>
                  <a:pt x="5119528" y="2107942"/>
                </a:lnTo>
                <a:cubicBezTo>
                  <a:pt x="5089290" y="2138038"/>
                  <a:pt x="5110415" y="2159228"/>
                  <a:pt x="5110356" y="2193455"/>
                </a:cubicBezTo>
                <a:cubicBezTo>
                  <a:pt x="5101302" y="2220953"/>
                  <a:pt x="5110381" y="2224200"/>
                  <a:pt x="5104992" y="2260088"/>
                </a:cubicBezTo>
                <a:cubicBezTo>
                  <a:pt x="5096504" y="2291744"/>
                  <a:pt x="5078225" y="2299003"/>
                  <a:pt x="5059439" y="2335735"/>
                </a:cubicBezTo>
                <a:cubicBezTo>
                  <a:pt x="5029465" y="2329020"/>
                  <a:pt x="5058046" y="2407546"/>
                  <a:pt x="5022061" y="2408995"/>
                </a:cubicBezTo>
                <a:cubicBezTo>
                  <a:pt x="5023289" y="2413465"/>
                  <a:pt x="5019654" y="2441580"/>
                  <a:pt x="5022253" y="2445869"/>
                </a:cubicBezTo>
                <a:cubicBezTo>
                  <a:pt x="5022440" y="2449625"/>
                  <a:pt x="5011241" y="2492743"/>
                  <a:pt x="5011426" y="2496499"/>
                </a:cubicBezTo>
                <a:lnTo>
                  <a:pt x="4994224" y="2549900"/>
                </a:lnTo>
                <a:cubicBezTo>
                  <a:pt x="4992353" y="2564757"/>
                  <a:pt x="4998952" y="2582253"/>
                  <a:pt x="4995245" y="2596456"/>
                </a:cubicBezTo>
                <a:lnTo>
                  <a:pt x="4988570" y="2606088"/>
                </a:lnTo>
                <a:cubicBezTo>
                  <a:pt x="4988504" y="2615842"/>
                  <a:pt x="4988436" y="2625597"/>
                  <a:pt x="4988371" y="2635351"/>
                </a:cubicBezTo>
                <a:lnTo>
                  <a:pt x="4983212" y="2665666"/>
                </a:lnTo>
                <a:lnTo>
                  <a:pt x="4968234" y="2715895"/>
                </a:lnTo>
                <a:lnTo>
                  <a:pt x="4975888" y="2725052"/>
                </a:lnTo>
                <a:lnTo>
                  <a:pt x="4980195" y="2726489"/>
                </a:lnTo>
                <a:lnTo>
                  <a:pt x="4976218" y="2740278"/>
                </a:lnTo>
                <a:lnTo>
                  <a:pt x="4980571" y="2751112"/>
                </a:lnTo>
                <a:lnTo>
                  <a:pt x="4973893" y="2760208"/>
                </a:lnTo>
                <a:lnTo>
                  <a:pt x="4979005" y="2790136"/>
                </a:lnTo>
                <a:lnTo>
                  <a:pt x="4986137" y="2804183"/>
                </a:lnTo>
                <a:cubicBezTo>
                  <a:pt x="4986150" y="2811409"/>
                  <a:pt x="4986162" y="2818634"/>
                  <a:pt x="4986175" y="2825860"/>
                </a:cubicBezTo>
                <a:cubicBezTo>
                  <a:pt x="4987474" y="2843788"/>
                  <a:pt x="4992871" y="2886513"/>
                  <a:pt x="4993936" y="2911749"/>
                </a:cubicBezTo>
                <a:cubicBezTo>
                  <a:pt x="4993313" y="2946689"/>
                  <a:pt x="4980300" y="2954448"/>
                  <a:pt x="4992563" y="2977278"/>
                </a:cubicBezTo>
                <a:cubicBezTo>
                  <a:pt x="4985688" y="2983455"/>
                  <a:pt x="4982051" y="2987749"/>
                  <a:pt x="4980516" y="2991092"/>
                </a:cubicBezTo>
                <a:cubicBezTo>
                  <a:pt x="4975910" y="3001119"/>
                  <a:pt x="4990216" y="3002537"/>
                  <a:pt x="4992801" y="3020247"/>
                </a:cubicBezTo>
                <a:cubicBezTo>
                  <a:pt x="4998517" y="3032637"/>
                  <a:pt x="5013148" y="3051512"/>
                  <a:pt x="5014805" y="3065434"/>
                </a:cubicBezTo>
                <a:cubicBezTo>
                  <a:pt x="4998836" y="3057428"/>
                  <a:pt x="5016840" y="3105196"/>
                  <a:pt x="5002733" y="3103777"/>
                </a:cubicBezTo>
                <a:cubicBezTo>
                  <a:pt x="5022381" y="3124610"/>
                  <a:pt x="4997365" y="3128169"/>
                  <a:pt x="5002941" y="3151828"/>
                </a:cubicBezTo>
                <a:cubicBezTo>
                  <a:pt x="5010264" y="3163902"/>
                  <a:pt x="5011356" y="3171780"/>
                  <a:pt x="5002883" y="3180546"/>
                </a:cubicBezTo>
                <a:cubicBezTo>
                  <a:pt x="5038586" y="3236545"/>
                  <a:pt x="5003723" y="3210316"/>
                  <a:pt x="5016711" y="3258677"/>
                </a:cubicBezTo>
                <a:lnTo>
                  <a:pt x="5017918" y="3262610"/>
                </a:lnTo>
                <a:lnTo>
                  <a:pt x="5011672" y="3277179"/>
                </a:lnTo>
                <a:lnTo>
                  <a:pt x="5009344" y="3278130"/>
                </a:lnTo>
                <a:lnTo>
                  <a:pt x="5026770" y="3325671"/>
                </a:lnTo>
                <a:lnTo>
                  <a:pt x="5024571" y="3332072"/>
                </a:lnTo>
                <a:lnTo>
                  <a:pt x="5041705" y="3362948"/>
                </a:lnTo>
                <a:lnTo>
                  <a:pt x="5047477" y="3378959"/>
                </a:lnTo>
                <a:lnTo>
                  <a:pt x="5060758" y="3407057"/>
                </a:lnTo>
                <a:lnTo>
                  <a:pt x="5058968" y="3409825"/>
                </a:lnTo>
                <a:lnTo>
                  <a:pt x="5062667" y="3415218"/>
                </a:lnTo>
                <a:lnTo>
                  <a:pt x="5060928" y="3419880"/>
                </a:lnTo>
                <a:lnTo>
                  <a:pt x="5062923" y="3424545"/>
                </a:lnTo>
                <a:cubicBezTo>
                  <a:pt x="5063537" y="3433967"/>
                  <a:pt x="5063494" y="3466028"/>
                  <a:pt x="5064623" y="3476412"/>
                </a:cubicBezTo>
                <a:lnTo>
                  <a:pt x="5069684" y="3486850"/>
                </a:lnTo>
                <a:lnTo>
                  <a:pt x="5063339" y="3496391"/>
                </a:lnTo>
                <a:lnTo>
                  <a:pt x="5070139" y="3531201"/>
                </a:lnTo>
                <a:lnTo>
                  <a:pt x="5079896" y="3542019"/>
                </a:lnTo>
                <a:lnTo>
                  <a:pt x="5087540" y="3552249"/>
                </a:lnTo>
                <a:lnTo>
                  <a:pt x="5087902" y="3553678"/>
                </a:lnTo>
                <a:lnTo>
                  <a:pt x="5091509" y="3568021"/>
                </a:lnTo>
                <a:lnTo>
                  <a:pt x="5091934" y="3569719"/>
                </a:lnTo>
                <a:lnTo>
                  <a:pt x="5089362" y="3586412"/>
                </a:lnTo>
                <a:lnTo>
                  <a:pt x="5092358" y="3597336"/>
                </a:lnTo>
                <a:lnTo>
                  <a:pt x="5084254" y="3606007"/>
                </a:lnTo>
                <a:cubicBezTo>
                  <a:pt x="5084262" y="3617747"/>
                  <a:pt x="5084273" y="3629488"/>
                  <a:pt x="5084281" y="3641228"/>
                </a:cubicBezTo>
                <a:lnTo>
                  <a:pt x="5091848" y="3653088"/>
                </a:lnTo>
                <a:lnTo>
                  <a:pt x="5097436" y="3664114"/>
                </a:lnTo>
                <a:cubicBezTo>
                  <a:pt x="5097463" y="3664599"/>
                  <a:pt x="5097491" y="3665084"/>
                  <a:pt x="5097518" y="3665569"/>
                </a:cubicBezTo>
                <a:cubicBezTo>
                  <a:pt x="5097915" y="3672776"/>
                  <a:pt x="5096966" y="3688591"/>
                  <a:pt x="5099829" y="3707357"/>
                </a:cubicBezTo>
                <a:cubicBezTo>
                  <a:pt x="5100505" y="3724716"/>
                  <a:pt x="5118078" y="3760234"/>
                  <a:pt x="5114696" y="3778166"/>
                </a:cubicBezTo>
                <a:cubicBezTo>
                  <a:pt x="5141627" y="3845122"/>
                  <a:pt x="5125427" y="3821305"/>
                  <a:pt x="5135379" y="3878222"/>
                </a:cubicBezTo>
                <a:cubicBezTo>
                  <a:pt x="5161519" y="3905047"/>
                  <a:pt x="5125417" y="4015047"/>
                  <a:pt x="5130138" y="4048117"/>
                </a:cubicBezTo>
                <a:cubicBezTo>
                  <a:pt x="5081804" y="4192084"/>
                  <a:pt x="5096262" y="4158987"/>
                  <a:pt x="5090040" y="4219510"/>
                </a:cubicBezTo>
                <a:cubicBezTo>
                  <a:pt x="5104553" y="4280033"/>
                  <a:pt x="5065380" y="4345686"/>
                  <a:pt x="5092812" y="4411258"/>
                </a:cubicBezTo>
                <a:cubicBezTo>
                  <a:pt x="5090630" y="4437329"/>
                  <a:pt x="5083878" y="4473140"/>
                  <a:pt x="5084599" y="4488531"/>
                </a:cubicBezTo>
                <a:cubicBezTo>
                  <a:pt x="5084423" y="4505410"/>
                  <a:pt x="5084248" y="4522289"/>
                  <a:pt x="5084072" y="4539168"/>
                </a:cubicBezTo>
                <a:cubicBezTo>
                  <a:pt x="5072114" y="4567830"/>
                  <a:pt x="5064305" y="4588197"/>
                  <a:pt x="5068936" y="4625153"/>
                </a:cubicBezTo>
                <a:cubicBezTo>
                  <a:pt x="5077433" y="4662889"/>
                  <a:pt x="5065899" y="4679357"/>
                  <a:pt x="5059114" y="4733115"/>
                </a:cubicBezTo>
                <a:cubicBezTo>
                  <a:pt x="5068687" y="4752352"/>
                  <a:pt x="5055370" y="4832308"/>
                  <a:pt x="5037209" y="4844323"/>
                </a:cubicBezTo>
                <a:cubicBezTo>
                  <a:pt x="5033444" y="4857054"/>
                  <a:pt x="5040194" y="4871554"/>
                  <a:pt x="5020638" y="4877992"/>
                </a:cubicBezTo>
                <a:cubicBezTo>
                  <a:pt x="4997151" y="4888353"/>
                  <a:pt x="5034418" y="4931200"/>
                  <a:pt x="5006413" y="4925805"/>
                </a:cubicBezTo>
                <a:cubicBezTo>
                  <a:pt x="5031964" y="4956261"/>
                  <a:pt x="4982840" y="4982633"/>
                  <a:pt x="4971037" y="5009272"/>
                </a:cubicBezTo>
                <a:cubicBezTo>
                  <a:pt x="4973259" y="5034036"/>
                  <a:pt x="4968375" y="5053859"/>
                  <a:pt x="4963105" y="5111369"/>
                </a:cubicBezTo>
                <a:cubicBezTo>
                  <a:pt x="4973224" y="5141336"/>
                  <a:pt x="4937413" y="5161742"/>
                  <a:pt x="4976341" y="5210876"/>
                </a:cubicBezTo>
                <a:cubicBezTo>
                  <a:pt x="4972455" y="5212581"/>
                  <a:pt x="4977054" y="5227501"/>
                  <a:pt x="4980617" y="5269726"/>
                </a:cubicBezTo>
                <a:cubicBezTo>
                  <a:pt x="4984182" y="5311951"/>
                  <a:pt x="4990390" y="5400671"/>
                  <a:pt x="4997733" y="5464225"/>
                </a:cubicBezTo>
                <a:cubicBezTo>
                  <a:pt x="5001765" y="5536542"/>
                  <a:pt x="4990225" y="5517959"/>
                  <a:pt x="5001400" y="5594585"/>
                </a:cubicBezTo>
                <a:cubicBezTo>
                  <a:pt x="4999908" y="5619318"/>
                  <a:pt x="4974042" y="5647975"/>
                  <a:pt x="4983700" y="5667896"/>
                </a:cubicBezTo>
                <a:cubicBezTo>
                  <a:pt x="4976834" y="5696311"/>
                  <a:pt x="4975579" y="5738356"/>
                  <a:pt x="4968506" y="5769225"/>
                </a:cubicBezTo>
                <a:cubicBezTo>
                  <a:pt x="4968926" y="5787258"/>
                  <a:pt x="4969344" y="5805291"/>
                  <a:pt x="4969765" y="5823324"/>
                </a:cubicBezTo>
                <a:cubicBezTo>
                  <a:pt x="4966122" y="5853058"/>
                  <a:pt x="4965608" y="5838948"/>
                  <a:pt x="4966129" y="5862699"/>
                </a:cubicBezTo>
                <a:lnTo>
                  <a:pt x="4970695" y="5906467"/>
                </a:lnTo>
                <a:lnTo>
                  <a:pt x="4991568" y="5939847"/>
                </a:lnTo>
                <a:cubicBezTo>
                  <a:pt x="4998848" y="5955713"/>
                  <a:pt x="4974731" y="5940131"/>
                  <a:pt x="4986815" y="5973994"/>
                </a:cubicBezTo>
                <a:cubicBezTo>
                  <a:pt x="4961187" y="5997051"/>
                  <a:pt x="4983444" y="6032039"/>
                  <a:pt x="4987776" y="6089693"/>
                </a:cubicBezTo>
                <a:lnTo>
                  <a:pt x="4991621" y="6224938"/>
                </a:lnTo>
                <a:cubicBezTo>
                  <a:pt x="4988442" y="6270972"/>
                  <a:pt x="5008962" y="6317522"/>
                  <a:pt x="5017157" y="6370251"/>
                </a:cubicBezTo>
                <a:cubicBezTo>
                  <a:pt x="5025353" y="6422980"/>
                  <a:pt x="5039938" y="6490855"/>
                  <a:pt x="5040797" y="6541313"/>
                </a:cubicBezTo>
                <a:cubicBezTo>
                  <a:pt x="5039898" y="6576319"/>
                  <a:pt x="5031912" y="6591883"/>
                  <a:pt x="5045375" y="6640957"/>
                </a:cubicBezTo>
                <a:cubicBezTo>
                  <a:pt x="5057505" y="6669536"/>
                  <a:pt x="5052276" y="6675394"/>
                  <a:pt x="5058442" y="6705297"/>
                </a:cubicBezTo>
                <a:cubicBezTo>
                  <a:pt x="5057367" y="6727133"/>
                  <a:pt x="5067901" y="6732087"/>
                  <a:pt x="5071125" y="6759582"/>
                </a:cubicBezTo>
                <a:cubicBezTo>
                  <a:pt x="5055614" y="6796071"/>
                  <a:pt x="5051656" y="6769544"/>
                  <a:pt x="5069172" y="6817746"/>
                </a:cubicBezTo>
                <a:cubicBezTo>
                  <a:pt x="5060956" y="6828354"/>
                  <a:pt x="5064525" y="6836369"/>
                  <a:pt x="5072322" y="6843646"/>
                </a:cubicBezTo>
                <a:lnTo>
                  <a:pt x="5091388" y="6857998"/>
                </a:lnTo>
                <a:lnTo>
                  <a:pt x="6096000" y="6857998"/>
                </a:lnTo>
                <a:lnTo>
                  <a:pt x="6096000" y="6858000"/>
                </a:lnTo>
                <a:lnTo>
                  <a:pt x="0" y="6858000"/>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154DC064-7125-433C-9FB4-AAF38FE91190}"/>
              </a:ext>
            </a:extLst>
          </p:cNvPr>
          <p:cNvSpPr>
            <a:spLocks noGrp="1"/>
          </p:cNvSpPr>
          <p:nvPr>
            <p:ph type="title"/>
          </p:nvPr>
        </p:nvSpPr>
        <p:spPr>
          <a:xfrm>
            <a:off x="838200" y="609600"/>
            <a:ext cx="3739341" cy="1330839"/>
          </a:xfrm>
        </p:spPr>
        <p:txBody>
          <a:bodyPr>
            <a:normAutofit/>
          </a:bodyPr>
          <a:lstStyle/>
          <a:p>
            <a:r>
              <a:rPr lang="en-GB" sz="3200" b="1" dirty="0"/>
              <a:t>Collaboration C</a:t>
            </a:r>
          </a:p>
        </p:txBody>
      </p:sp>
      <p:sp>
        <p:nvSpPr>
          <p:cNvPr id="18" name="Content Placeholder 8">
            <a:extLst>
              <a:ext uri="{FF2B5EF4-FFF2-40B4-BE49-F238E27FC236}">
                <a16:creationId xmlns:a16="http://schemas.microsoft.com/office/drawing/2014/main" id="{FA839C58-00F6-43B1-97BC-2AD008310B37}"/>
              </a:ext>
            </a:extLst>
          </p:cNvPr>
          <p:cNvSpPr>
            <a:spLocks noGrp="1"/>
          </p:cNvSpPr>
          <p:nvPr>
            <p:ph idx="1"/>
          </p:nvPr>
        </p:nvSpPr>
        <p:spPr>
          <a:xfrm>
            <a:off x="862366" y="2194102"/>
            <a:ext cx="3427001" cy="3908586"/>
          </a:xfrm>
        </p:spPr>
        <p:txBody>
          <a:bodyPr>
            <a:normAutofit/>
          </a:bodyPr>
          <a:lstStyle/>
          <a:p>
            <a:r>
              <a:rPr lang="en-US" sz="2000" dirty="0"/>
              <a:t>Data Collection AF deployed </a:t>
            </a:r>
            <a:r>
              <a:rPr lang="en-US" sz="2000" b="1" dirty="0"/>
              <a:t>inside</a:t>
            </a:r>
            <a:r>
              <a:rPr lang="en-US" sz="2000" dirty="0"/>
              <a:t> the trusted domain.</a:t>
            </a:r>
          </a:p>
          <a:p>
            <a:r>
              <a:rPr lang="en-US" sz="2000" dirty="0"/>
              <a:t>Application Service Provider functions deployed </a:t>
            </a:r>
            <a:r>
              <a:rPr lang="en-US" sz="2000" b="1" dirty="0"/>
              <a:t>outside</a:t>
            </a:r>
            <a:r>
              <a:rPr lang="en-US" sz="2000" dirty="0"/>
              <a:t> the trusted domain.</a:t>
            </a:r>
          </a:p>
          <a:p>
            <a:r>
              <a:rPr lang="en-US" sz="2000" dirty="0"/>
              <a:t>Application Server (AS) deployed </a:t>
            </a:r>
            <a:r>
              <a:rPr lang="en-US" sz="2000" b="1" dirty="0"/>
              <a:t>outside</a:t>
            </a:r>
            <a:r>
              <a:rPr lang="en-US" sz="2000" dirty="0"/>
              <a:t> the trusted domain.</a:t>
            </a:r>
          </a:p>
          <a:p>
            <a:pPr marL="0" indent="0">
              <a:buNone/>
            </a:pPr>
            <a:r>
              <a:rPr lang="en-US" sz="2000" dirty="0"/>
              <a:t>Consequences:</a:t>
            </a:r>
          </a:p>
          <a:p>
            <a:r>
              <a:rPr lang="en-US" sz="2000" dirty="0"/>
              <a:t>Reference point </a:t>
            </a:r>
            <a:r>
              <a:rPr lang="en-US" sz="2000" b="1" dirty="0"/>
              <a:t>R4</a:t>
            </a:r>
            <a:r>
              <a:rPr lang="en-US" sz="2000" dirty="0"/>
              <a:t> must now additionally traverse the NEF.</a:t>
            </a:r>
          </a:p>
          <a:p>
            <a:endParaRPr lang="en-US" sz="2000" dirty="0"/>
          </a:p>
        </p:txBody>
      </p:sp>
      <p:pic>
        <p:nvPicPr>
          <p:cNvPr id="5" name="Content Placeholder 4">
            <a:extLst>
              <a:ext uri="{FF2B5EF4-FFF2-40B4-BE49-F238E27FC236}">
                <a16:creationId xmlns:a16="http://schemas.microsoft.com/office/drawing/2014/main" id="{536A9D0A-9EA0-4552-A891-B36E548FB5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52641" y="661916"/>
            <a:ext cx="5540772" cy="5557909"/>
          </a:xfrm>
          <a:prstGeom prst="rect">
            <a:avLst/>
          </a:prstGeom>
        </p:spPr>
      </p:pic>
    </p:spTree>
    <p:extLst>
      <p:ext uri="{BB962C8B-B14F-4D97-AF65-F5344CB8AC3E}">
        <p14:creationId xmlns:p14="http://schemas.microsoft.com/office/powerpoint/2010/main" val="21365386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131BAD53-4E89-4F62-BBB7-26359763E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62756DA2-40EB-4C6F-B962-5822FFB54F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653438" cy="6858000"/>
          </a:xfrm>
          <a:custGeom>
            <a:avLst/>
            <a:gdLst>
              <a:gd name="connsiteX0" fmla="*/ 0 w 6096000"/>
              <a:gd name="connsiteY0" fmla="*/ 0 h 6858000"/>
              <a:gd name="connsiteX1" fmla="*/ 5567517 w 6096000"/>
              <a:gd name="connsiteY1" fmla="*/ 0 h 6858000"/>
              <a:gd name="connsiteX2" fmla="*/ 5566938 w 6096000"/>
              <a:gd name="connsiteY2" fmla="*/ 1705 h 6858000"/>
              <a:gd name="connsiteX3" fmla="*/ 5551594 w 6096000"/>
              <a:gd name="connsiteY3" fmla="*/ 17287 h 6858000"/>
              <a:gd name="connsiteX4" fmla="*/ 5545641 w 6096000"/>
              <a:gd name="connsiteY4" fmla="*/ 130336 h 6858000"/>
              <a:gd name="connsiteX5" fmla="*/ 5538289 w 6096000"/>
              <a:gd name="connsiteY5" fmla="*/ 187093 h 6858000"/>
              <a:gd name="connsiteX6" fmla="*/ 5545790 w 6096000"/>
              <a:gd name="connsiteY6" fmla="*/ 265704 h 6858000"/>
              <a:gd name="connsiteX7" fmla="*/ 5542313 w 6096000"/>
              <a:gd name="connsiteY7" fmla="*/ 354566 h 6858000"/>
              <a:gd name="connsiteX8" fmla="*/ 5524126 w 6096000"/>
              <a:gd name="connsiteY8" fmla="*/ 472000 h 6858000"/>
              <a:gd name="connsiteX9" fmla="*/ 5522170 w 6096000"/>
              <a:gd name="connsiteY9" fmla="*/ 473782 h 6858000"/>
              <a:gd name="connsiteX10" fmla="*/ 5521798 w 6096000"/>
              <a:gd name="connsiteY10" fmla="*/ 491380 h 6858000"/>
              <a:gd name="connsiteX11" fmla="*/ 5536419 w 6096000"/>
              <a:gd name="connsiteY11" fmla="*/ 531675 h 6858000"/>
              <a:gd name="connsiteX12" fmla="*/ 5533435 w 6096000"/>
              <a:gd name="connsiteY12" fmla="*/ 536015 h 6858000"/>
              <a:gd name="connsiteX13" fmla="*/ 5538088 w 6096000"/>
              <a:gd name="connsiteY13" fmla="*/ 572092 h 6858000"/>
              <a:gd name="connsiteX14" fmla="*/ 5536061 w 6096000"/>
              <a:gd name="connsiteY14" fmla="*/ 572511 h 6858000"/>
              <a:gd name="connsiteX15" fmla="*/ 5528218 w 6096000"/>
              <a:gd name="connsiteY15" fmla="*/ 582332 h 6858000"/>
              <a:gd name="connsiteX16" fmla="*/ 5518011 w 6096000"/>
              <a:gd name="connsiteY16" fmla="*/ 601285 h 6858000"/>
              <a:gd name="connsiteX17" fmla="*/ 5473174 w 6096000"/>
              <a:gd name="connsiteY17" fmla="*/ 681608 h 6858000"/>
              <a:gd name="connsiteX18" fmla="*/ 5472963 w 6096000"/>
              <a:gd name="connsiteY18" fmla="*/ 689151 h 6858000"/>
              <a:gd name="connsiteX19" fmla="*/ 5472485 w 6096000"/>
              <a:gd name="connsiteY19" fmla="*/ 689289 h 6858000"/>
              <a:gd name="connsiteX20" fmla="*/ 5471326 w 6096000"/>
              <a:gd name="connsiteY20" fmla="*/ 697222 h 6858000"/>
              <a:gd name="connsiteX21" fmla="*/ 5472164 w 6096000"/>
              <a:gd name="connsiteY21" fmla="*/ 717531 h 6858000"/>
              <a:gd name="connsiteX22" fmla="*/ 5468891 w 6096000"/>
              <a:gd name="connsiteY22" fmla="*/ 722494 h 6858000"/>
              <a:gd name="connsiteX23" fmla="*/ 5463081 w 6096000"/>
              <a:gd name="connsiteY23" fmla="*/ 724368 h 6858000"/>
              <a:gd name="connsiteX24" fmla="*/ 5446981 w 6096000"/>
              <a:gd name="connsiteY24" fmla="*/ 752692 h 6858000"/>
              <a:gd name="connsiteX25" fmla="*/ 5417190 w 6096000"/>
              <a:gd name="connsiteY25" fmla="*/ 816346 h 6858000"/>
              <a:gd name="connsiteX26" fmla="*/ 5388958 w 6096000"/>
              <a:gd name="connsiteY26" fmla="*/ 889417 h 6858000"/>
              <a:gd name="connsiteX27" fmla="*/ 5307044 w 6096000"/>
              <a:gd name="connsiteY27" fmla="*/ 1063288 h 6858000"/>
              <a:gd name="connsiteX28" fmla="*/ 5303837 w 6096000"/>
              <a:gd name="connsiteY28" fmla="*/ 1157176 h 6858000"/>
              <a:gd name="connsiteX29" fmla="*/ 5286494 w 6096000"/>
              <a:gd name="connsiteY29" fmla="*/ 1210776 h 6858000"/>
              <a:gd name="connsiteX30" fmla="*/ 5282463 w 6096000"/>
              <a:gd name="connsiteY30" fmla="*/ 1301993 h 6858000"/>
              <a:gd name="connsiteX31" fmla="*/ 5252235 w 6096000"/>
              <a:gd name="connsiteY31" fmla="*/ 1360879 h 6858000"/>
              <a:gd name="connsiteX32" fmla="*/ 5244497 w 6096000"/>
              <a:gd name="connsiteY32" fmla="*/ 1404045 h 6858000"/>
              <a:gd name="connsiteX33" fmla="*/ 5223823 w 6096000"/>
              <a:gd name="connsiteY33" fmla="*/ 1429568 h 6858000"/>
              <a:gd name="connsiteX34" fmla="*/ 5224851 w 6096000"/>
              <a:gd name="connsiteY34" fmla="*/ 1430305 h 6858000"/>
              <a:gd name="connsiteX35" fmla="*/ 5212394 w 6096000"/>
              <a:gd name="connsiteY35" fmla="*/ 1463304 h 6858000"/>
              <a:gd name="connsiteX36" fmla="*/ 5209958 w 6096000"/>
              <a:gd name="connsiteY36" fmla="*/ 1514846 h 6858000"/>
              <a:gd name="connsiteX37" fmla="*/ 5206417 w 6096000"/>
              <a:gd name="connsiteY37" fmla="*/ 1519731 h 6858000"/>
              <a:gd name="connsiteX38" fmla="*/ 5206640 w 6096000"/>
              <a:gd name="connsiteY38" fmla="*/ 1519929 h 6858000"/>
              <a:gd name="connsiteX39" fmla="*/ 5207632 w 6096000"/>
              <a:gd name="connsiteY39" fmla="*/ 1546022 h 6858000"/>
              <a:gd name="connsiteX40" fmla="*/ 5212030 w 6096000"/>
              <a:gd name="connsiteY40" fmla="*/ 1578752 h 6858000"/>
              <a:gd name="connsiteX41" fmla="*/ 5203533 w 6096000"/>
              <a:gd name="connsiteY41" fmla="*/ 1647555 h 6858000"/>
              <a:gd name="connsiteX42" fmla="*/ 5190877 w 6096000"/>
              <a:gd name="connsiteY42" fmla="*/ 1715685 h 6858000"/>
              <a:gd name="connsiteX43" fmla="*/ 5184235 w 6096000"/>
              <a:gd name="connsiteY43" fmla="*/ 1740358 h 6858000"/>
              <a:gd name="connsiteX44" fmla="*/ 5181475 w 6096000"/>
              <a:gd name="connsiteY44" fmla="*/ 1784314 h 6858000"/>
              <a:gd name="connsiteX45" fmla="*/ 5185845 w 6096000"/>
              <a:gd name="connsiteY45" fmla="*/ 1804434 h 6858000"/>
              <a:gd name="connsiteX46" fmla="*/ 5185068 w 6096000"/>
              <a:gd name="connsiteY46" fmla="*/ 1805316 h 6858000"/>
              <a:gd name="connsiteX47" fmla="*/ 5188593 w 6096000"/>
              <a:gd name="connsiteY47" fmla="*/ 1807109 h 6858000"/>
              <a:gd name="connsiteX48" fmla="*/ 5185920 w 6096000"/>
              <a:gd name="connsiteY48" fmla="*/ 1821003 h 6858000"/>
              <a:gd name="connsiteX49" fmla="*/ 5183543 w 6096000"/>
              <a:gd name="connsiteY49" fmla="*/ 1824832 h 6858000"/>
              <a:gd name="connsiteX50" fmla="*/ 5182235 w 6096000"/>
              <a:gd name="connsiteY50" fmla="*/ 1830429 h 6858000"/>
              <a:gd name="connsiteX51" fmla="*/ 5182525 w 6096000"/>
              <a:gd name="connsiteY51" fmla="*/ 1830569 h 6858000"/>
              <a:gd name="connsiteX52" fmla="*/ 5180663 w 6096000"/>
              <a:gd name="connsiteY52" fmla="*/ 1835810 h 6858000"/>
              <a:gd name="connsiteX53" fmla="*/ 5167452 w 6096000"/>
              <a:gd name="connsiteY53" fmla="*/ 1861483 h 6858000"/>
              <a:gd name="connsiteX54" fmla="*/ 5174266 w 6096000"/>
              <a:gd name="connsiteY54" fmla="*/ 1892417 h 6858000"/>
              <a:gd name="connsiteX55" fmla="*/ 5189262 w 6096000"/>
              <a:gd name="connsiteY55" fmla="*/ 1895114 h 6858000"/>
              <a:gd name="connsiteX56" fmla="*/ 5187100 w 6096000"/>
              <a:gd name="connsiteY56" fmla="*/ 1899379 h 6858000"/>
              <a:gd name="connsiteX57" fmla="*/ 5180471 w 6096000"/>
              <a:gd name="connsiteY57" fmla="*/ 1907867 h 6858000"/>
              <a:gd name="connsiteX58" fmla="*/ 5181361 w 6096000"/>
              <a:gd name="connsiteY58" fmla="*/ 1910265 h 6858000"/>
              <a:gd name="connsiteX59" fmla="*/ 5178268 w 6096000"/>
              <a:gd name="connsiteY59" fmla="*/ 1935584 h 6858000"/>
              <a:gd name="connsiteX60" fmla="*/ 5183619 w 6096000"/>
              <a:gd name="connsiteY60" fmla="*/ 1942021 h 6858000"/>
              <a:gd name="connsiteX61" fmla="*/ 5184480 w 6096000"/>
              <a:gd name="connsiteY61" fmla="*/ 1945112 h 6858000"/>
              <a:gd name="connsiteX62" fmla="*/ 5172776 w 6096000"/>
              <a:gd name="connsiteY62" fmla="*/ 1961162 h 6858000"/>
              <a:gd name="connsiteX63" fmla="*/ 5168513 w 6096000"/>
              <a:gd name="connsiteY63" fmla="*/ 1969445 h 6858000"/>
              <a:gd name="connsiteX64" fmla="*/ 5126597 w 6096000"/>
              <a:gd name="connsiteY64" fmla="*/ 2024270 h 6858000"/>
              <a:gd name="connsiteX65" fmla="*/ 5119528 w 6096000"/>
              <a:gd name="connsiteY65" fmla="*/ 2107942 h 6858000"/>
              <a:gd name="connsiteX66" fmla="*/ 5110356 w 6096000"/>
              <a:gd name="connsiteY66" fmla="*/ 2193455 h 6858000"/>
              <a:gd name="connsiteX67" fmla="*/ 5104992 w 6096000"/>
              <a:gd name="connsiteY67" fmla="*/ 2260088 h 6858000"/>
              <a:gd name="connsiteX68" fmla="*/ 5059439 w 6096000"/>
              <a:gd name="connsiteY68" fmla="*/ 2335735 h 6858000"/>
              <a:gd name="connsiteX69" fmla="*/ 5022061 w 6096000"/>
              <a:gd name="connsiteY69" fmla="*/ 2408995 h 6858000"/>
              <a:gd name="connsiteX70" fmla="*/ 5022253 w 6096000"/>
              <a:gd name="connsiteY70" fmla="*/ 2445869 h 6858000"/>
              <a:gd name="connsiteX71" fmla="*/ 5011426 w 6096000"/>
              <a:gd name="connsiteY71" fmla="*/ 2496499 h 6858000"/>
              <a:gd name="connsiteX72" fmla="*/ 4994224 w 6096000"/>
              <a:gd name="connsiteY72" fmla="*/ 2549900 h 6858000"/>
              <a:gd name="connsiteX73" fmla="*/ 4995245 w 6096000"/>
              <a:gd name="connsiteY73" fmla="*/ 2596456 h 6858000"/>
              <a:gd name="connsiteX74" fmla="*/ 4988570 w 6096000"/>
              <a:gd name="connsiteY74" fmla="*/ 2606088 h 6858000"/>
              <a:gd name="connsiteX75" fmla="*/ 4988371 w 6096000"/>
              <a:gd name="connsiteY75" fmla="*/ 2635351 h 6858000"/>
              <a:gd name="connsiteX76" fmla="*/ 4983212 w 6096000"/>
              <a:gd name="connsiteY76" fmla="*/ 2665666 h 6858000"/>
              <a:gd name="connsiteX77" fmla="*/ 4968234 w 6096000"/>
              <a:gd name="connsiteY77" fmla="*/ 2715895 h 6858000"/>
              <a:gd name="connsiteX78" fmla="*/ 4975888 w 6096000"/>
              <a:gd name="connsiteY78" fmla="*/ 2725052 h 6858000"/>
              <a:gd name="connsiteX79" fmla="*/ 4980195 w 6096000"/>
              <a:gd name="connsiteY79" fmla="*/ 2726489 h 6858000"/>
              <a:gd name="connsiteX80" fmla="*/ 4976218 w 6096000"/>
              <a:gd name="connsiteY80" fmla="*/ 2740278 h 6858000"/>
              <a:gd name="connsiteX81" fmla="*/ 4980571 w 6096000"/>
              <a:gd name="connsiteY81" fmla="*/ 2751112 h 6858000"/>
              <a:gd name="connsiteX82" fmla="*/ 4973893 w 6096000"/>
              <a:gd name="connsiteY82" fmla="*/ 2760208 h 6858000"/>
              <a:gd name="connsiteX83" fmla="*/ 4979005 w 6096000"/>
              <a:gd name="connsiteY83" fmla="*/ 2790136 h 6858000"/>
              <a:gd name="connsiteX84" fmla="*/ 4986137 w 6096000"/>
              <a:gd name="connsiteY84" fmla="*/ 2804183 h 6858000"/>
              <a:gd name="connsiteX85" fmla="*/ 4986175 w 6096000"/>
              <a:gd name="connsiteY85" fmla="*/ 2825860 h 6858000"/>
              <a:gd name="connsiteX86" fmla="*/ 4993936 w 6096000"/>
              <a:gd name="connsiteY86" fmla="*/ 2911749 h 6858000"/>
              <a:gd name="connsiteX87" fmla="*/ 4992563 w 6096000"/>
              <a:gd name="connsiteY87" fmla="*/ 2977278 h 6858000"/>
              <a:gd name="connsiteX88" fmla="*/ 4980516 w 6096000"/>
              <a:gd name="connsiteY88" fmla="*/ 2991092 h 6858000"/>
              <a:gd name="connsiteX89" fmla="*/ 4992801 w 6096000"/>
              <a:gd name="connsiteY89" fmla="*/ 3020247 h 6858000"/>
              <a:gd name="connsiteX90" fmla="*/ 5014805 w 6096000"/>
              <a:gd name="connsiteY90" fmla="*/ 3065434 h 6858000"/>
              <a:gd name="connsiteX91" fmla="*/ 5002733 w 6096000"/>
              <a:gd name="connsiteY91" fmla="*/ 3103777 h 6858000"/>
              <a:gd name="connsiteX92" fmla="*/ 5002941 w 6096000"/>
              <a:gd name="connsiteY92" fmla="*/ 3151828 h 6858000"/>
              <a:gd name="connsiteX93" fmla="*/ 5002883 w 6096000"/>
              <a:gd name="connsiteY93" fmla="*/ 3180546 h 6858000"/>
              <a:gd name="connsiteX94" fmla="*/ 5016711 w 6096000"/>
              <a:gd name="connsiteY94" fmla="*/ 3258677 h 6858000"/>
              <a:gd name="connsiteX95" fmla="*/ 5017918 w 6096000"/>
              <a:gd name="connsiteY95" fmla="*/ 3262610 h 6858000"/>
              <a:gd name="connsiteX96" fmla="*/ 5011672 w 6096000"/>
              <a:gd name="connsiteY96" fmla="*/ 3277179 h 6858000"/>
              <a:gd name="connsiteX97" fmla="*/ 5009344 w 6096000"/>
              <a:gd name="connsiteY97" fmla="*/ 3278130 h 6858000"/>
              <a:gd name="connsiteX98" fmla="*/ 5026770 w 6096000"/>
              <a:gd name="connsiteY98" fmla="*/ 3325671 h 6858000"/>
              <a:gd name="connsiteX99" fmla="*/ 5024571 w 6096000"/>
              <a:gd name="connsiteY99" fmla="*/ 3332072 h 6858000"/>
              <a:gd name="connsiteX100" fmla="*/ 5041705 w 6096000"/>
              <a:gd name="connsiteY100" fmla="*/ 3362948 h 6858000"/>
              <a:gd name="connsiteX101" fmla="*/ 5047477 w 6096000"/>
              <a:gd name="connsiteY101" fmla="*/ 3378959 h 6858000"/>
              <a:gd name="connsiteX102" fmla="*/ 5060758 w 6096000"/>
              <a:gd name="connsiteY102" fmla="*/ 3407057 h 6858000"/>
              <a:gd name="connsiteX103" fmla="*/ 5058968 w 6096000"/>
              <a:gd name="connsiteY103" fmla="*/ 3409825 h 6858000"/>
              <a:gd name="connsiteX104" fmla="*/ 5062667 w 6096000"/>
              <a:gd name="connsiteY104" fmla="*/ 3415218 h 6858000"/>
              <a:gd name="connsiteX105" fmla="*/ 5060928 w 6096000"/>
              <a:gd name="connsiteY105" fmla="*/ 3419880 h 6858000"/>
              <a:gd name="connsiteX106" fmla="*/ 5062923 w 6096000"/>
              <a:gd name="connsiteY106" fmla="*/ 3424545 h 6858000"/>
              <a:gd name="connsiteX107" fmla="*/ 5064623 w 6096000"/>
              <a:gd name="connsiteY107" fmla="*/ 3476412 h 6858000"/>
              <a:gd name="connsiteX108" fmla="*/ 5069684 w 6096000"/>
              <a:gd name="connsiteY108" fmla="*/ 3486850 h 6858000"/>
              <a:gd name="connsiteX109" fmla="*/ 5063339 w 6096000"/>
              <a:gd name="connsiteY109" fmla="*/ 3496391 h 6858000"/>
              <a:gd name="connsiteX110" fmla="*/ 5070139 w 6096000"/>
              <a:gd name="connsiteY110" fmla="*/ 3531201 h 6858000"/>
              <a:gd name="connsiteX111" fmla="*/ 5079896 w 6096000"/>
              <a:gd name="connsiteY111" fmla="*/ 3542019 h 6858000"/>
              <a:gd name="connsiteX112" fmla="*/ 5087540 w 6096000"/>
              <a:gd name="connsiteY112" fmla="*/ 3552249 h 6858000"/>
              <a:gd name="connsiteX113" fmla="*/ 5087902 w 6096000"/>
              <a:gd name="connsiteY113" fmla="*/ 3553678 h 6858000"/>
              <a:gd name="connsiteX114" fmla="*/ 5091509 w 6096000"/>
              <a:gd name="connsiteY114" fmla="*/ 3568021 h 6858000"/>
              <a:gd name="connsiteX115" fmla="*/ 5091934 w 6096000"/>
              <a:gd name="connsiteY115" fmla="*/ 3569719 h 6858000"/>
              <a:gd name="connsiteX116" fmla="*/ 5089362 w 6096000"/>
              <a:gd name="connsiteY116" fmla="*/ 3586412 h 6858000"/>
              <a:gd name="connsiteX117" fmla="*/ 5092358 w 6096000"/>
              <a:gd name="connsiteY117" fmla="*/ 3597336 h 6858000"/>
              <a:gd name="connsiteX118" fmla="*/ 5084254 w 6096000"/>
              <a:gd name="connsiteY118" fmla="*/ 3606007 h 6858000"/>
              <a:gd name="connsiteX119" fmla="*/ 5084281 w 6096000"/>
              <a:gd name="connsiteY119" fmla="*/ 3641228 h 6858000"/>
              <a:gd name="connsiteX120" fmla="*/ 5091848 w 6096000"/>
              <a:gd name="connsiteY120" fmla="*/ 3653088 h 6858000"/>
              <a:gd name="connsiteX121" fmla="*/ 5097436 w 6096000"/>
              <a:gd name="connsiteY121" fmla="*/ 3664114 h 6858000"/>
              <a:gd name="connsiteX122" fmla="*/ 5097518 w 6096000"/>
              <a:gd name="connsiteY122" fmla="*/ 3665569 h 6858000"/>
              <a:gd name="connsiteX123" fmla="*/ 5099829 w 6096000"/>
              <a:gd name="connsiteY123" fmla="*/ 3707357 h 6858000"/>
              <a:gd name="connsiteX124" fmla="*/ 5114696 w 6096000"/>
              <a:gd name="connsiteY124" fmla="*/ 3778166 h 6858000"/>
              <a:gd name="connsiteX125" fmla="*/ 5135379 w 6096000"/>
              <a:gd name="connsiteY125" fmla="*/ 3878222 h 6858000"/>
              <a:gd name="connsiteX126" fmla="*/ 5130138 w 6096000"/>
              <a:gd name="connsiteY126" fmla="*/ 4048117 h 6858000"/>
              <a:gd name="connsiteX127" fmla="*/ 5090040 w 6096000"/>
              <a:gd name="connsiteY127" fmla="*/ 4219510 h 6858000"/>
              <a:gd name="connsiteX128" fmla="*/ 5092812 w 6096000"/>
              <a:gd name="connsiteY128" fmla="*/ 4411258 h 6858000"/>
              <a:gd name="connsiteX129" fmla="*/ 5084599 w 6096000"/>
              <a:gd name="connsiteY129" fmla="*/ 4488531 h 6858000"/>
              <a:gd name="connsiteX130" fmla="*/ 5084072 w 6096000"/>
              <a:gd name="connsiteY130" fmla="*/ 4539168 h 6858000"/>
              <a:gd name="connsiteX131" fmla="*/ 5068936 w 6096000"/>
              <a:gd name="connsiteY131" fmla="*/ 4625153 h 6858000"/>
              <a:gd name="connsiteX132" fmla="*/ 5059114 w 6096000"/>
              <a:gd name="connsiteY132" fmla="*/ 4733115 h 6858000"/>
              <a:gd name="connsiteX133" fmla="*/ 5037209 w 6096000"/>
              <a:gd name="connsiteY133" fmla="*/ 4844323 h 6858000"/>
              <a:gd name="connsiteX134" fmla="*/ 5020638 w 6096000"/>
              <a:gd name="connsiteY134" fmla="*/ 4877992 h 6858000"/>
              <a:gd name="connsiteX135" fmla="*/ 5006413 w 6096000"/>
              <a:gd name="connsiteY135" fmla="*/ 4925805 h 6858000"/>
              <a:gd name="connsiteX136" fmla="*/ 4971037 w 6096000"/>
              <a:gd name="connsiteY136" fmla="*/ 5009272 h 6858000"/>
              <a:gd name="connsiteX137" fmla="*/ 4963105 w 6096000"/>
              <a:gd name="connsiteY137" fmla="*/ 5111369 h 6858000"/>
              <a:gd name="connsiteX138" fmla="*/ 4976341 w 6096000"/>
              <a:gd name="connsiteY138" fmla="*/ 5210876 h 6858000"/>
              <a:gd name="connsiteX139" fmla="*/ 4980617 w 6096000"/>
              <a:gd name="connsiteY139" fmla="*/ 5269726 h 6858000"/>
              <a:gd name="connsiteX140" fmla="*/ 4997733 w 6096000"/>
              <a:gd name="connsiteY140" fmla="*/ 5464225 h 6858000"/>
              <a:gd name="connsiteX141" fmla="*/ 5001400 w 6096000"/>
              <a:gd name="connsiteY141" fmla="*/ 5594585 h 6858000"/>
              <a:gd name="connsiteX142" fmla="*/ 4983700 w 6096000"/>
              <a:gd name="connsiteY142" fmla="*/ 5667896 h 6858000"/>
              <a:gd name="connsiteX143" fmla="*/ 4968506 w 6096000"/>
              <a:gd name="connsiteY143" fmla="*/ 5769225 h 6858000"/>
              <a:gd name="connsiteX144" fmla="*/ 4969765 w 6096000"/>
              <a:gd name="connsiteY144" fmla="*/ 5823324 h 6858000"/>
              <a:gd name="connsiteX145" fmla="*/ 4966129 w 6096000"/>
              <a:gd name="connsiteY145" fmla="*/ 5862699 h 6858000"/>
              <a:gd name="connsiteX146" fmla="*/ 4970695 w 6096000"/>
              <a:gd name="connsiteY146" fmla="*/ 5906467 h 6858000"/>
              <a:gd name="connsiteX147" fmla="*/ 4991568 w 6096000"/>
              <a:gd name="connsiteY147" fmla="*/ 5939847 h 6858000"/>
              <a:gd name="connsiteX148" fmla="*/ 4986815 w 6096000"/>
              <a:gd name="connsiteY148" fmla="*/ 5973994 h 6858000"/>
              <a:gd name="connsiteX149" fmla="*/ 4987776 w 6096000"/>
              <a:gd name="connsiteY149" fmla="*/ 6089693 h 6858000"/>
              <a:gd name="connsiteX150" fmla="*/ 4991621 w 6096000"/>
              <a:gd name="connsiteY150" fmla="*/ 6224938 h 6858000"/>
              <a:gd name="connsiteX151" fmla="*/ 5017157 w 6096000"/>
              <a:gd name="connsiteY151" fmla="*/ 6370251 h 6858000"/>
              <a:gd name="connsiteX152" fmla="*/ 5040797 w 6096000"/>
              <a:gd name="connsiteY152" fmla="*/ 6541313 h 6858000"/>
              <a:gd name="connsiteX153" fmla="*/ 5045375 w 6096000"/>
              <a:gd name="connsiteY153" fmla="*/ 6640957 h 6858000"/>
              <a:gd name="connsiteX154" fmla="*/ 5058442 w 6096000"/>
              <a:gd name="connsiteY154" fmla="*/ 6705297 h 6858000"/>
              <a:gd name="connsiteX155" fmla="*/ 5071125 w 6096000"/>
              <a:gd name="connsiteY155" fmla="*/ 6759582 h 6858000"/>
              <a:gd name="connsiteX156" fmla="*/ 5069172 w 6096000"/>
              <a:gd name="connsiteY156" fmla="*/ 6817746 h 6858000"/>
              <a:gd name="connsiteX157" fmla="*/ 5072322 w 6096000"/>
              <a:gd name="connsiteY157" fmla="*/ 6843646 h 6858000"/>
              <a:gd name="connsiteX158" fmla="*/ 5091388 w 6096000"/>
              <a:gd name="connsiteY158" fmla="*/ 6857998 h 6858000"/>
              <a:gd name="connsiteX159" fmla="*/ 6096000 w 6096000"/>
              <a:gd name="connsiteY159" fmla="*/ 6857998 h 6858000"/>
              <a:gd name="connsiteX160" fmla="*/ 6096000 w 6096000"/>
              <a:gd name="connsiteY160" fmla="*/ 6858000 h 6858000"/>
              <a:gd name="connsiteX161" fmla="*/ 0 w 6096000"/>
              <a:gd name="connsiteY16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Lst>
            <a:rect l="l" t="t" r="r" b="b"/>
            <a:pathLst>
              <a:path w="6096000" h="6858000">
                <a:moveTo>
                  <a:pt x="0" y="0"/>
                </a:moveTo>
                <a:lnTo>
                  <a:pt x="5567517" y="0"/>
                </a:lnTo>
                <a:lnTo>
                  <a:pt x="5566938" y="1705"/>
                </a:lnTo>
                <a:cubicBezTo>
                  <a:pt x="5563126" y="8440"/>
                  <a:pt x="5558112" y="13784"/>
                  <a:pt x="5551594" y="17287"/>
                </a:cubicBezTo>
                <a:cubicBezTo>
                  <a:pt x="5562364" y="82036"/>
                  <a:pt x="5510349" y="69804"/>
                  <a:pt x="5545641" y="130336"/>
                </a:cubicBezTo>
                <a:cubicBezTo>
                  <a:pt x="5526953" y="117589"/>
                  <a:pt x="5536978" y="162458"/>
                  <a:pt x="5538289" y="187093"/>
                </a:cubicBezTo>
                <a:cubicBezTo>
                  <a:pt x="5536205" y="226511"/>
                  <a:pt x="5545722" y="205530"/>
                  <a:pt x="5545790" y="265704"/>
                </a:cubicBezTo>
                <a:cubicBezTo>
                  <a:pt x="5542296" y="317533"/>
                  <a:pt x="5543813" y="325288"/>
                  <a:pt x="5542313" y="354566"/>
                </a:cubicBezTo>
                <a:lnTo>
                  <a:pt x="5524126" y="472000"/>
                </a:lnTo>
                <a:lnTo>
                  <a:pt x="5522170" y="473782"/>
                </a:lnTo>
                <a:cubicBezTo>
                  <a:pt x="5517847" y="482008"/>
                  <a:pt x="5518682" y="487340"/>
                  <a:pt x="5521798" y="491380"/>
                </a:cubicBezTo>
                <a:lnTo>
                  <a:pt x="5536419" y="531675"/>
                </a:lnTo>
                <a:lnTo>
                  <a:pt x="5533435" y="536015"/>
                </a:lnTo>
                <a:lnTo>
                  <a:pt x="5538088" y="572092"/>
                </a:lnTo>
                <a:lnTo>
                  <a:pt x="5536061" y="572511"/>
                </a:lnTo>
                <a:cubicBezTo>
                  <a:pt x="5531611" y="574271"/>
                  <a:pt x="5528529" y="577121"/>
                  <a:pt x="5528218" y="582332"/>
                </a:cubicBezTo>
                <a:cubicBezTo>
                  <a:pt x="5498002" y="573171"/>
                  <a:pt x="5516262" y="585107"/>
                  <a:pt x="5518011" y="601285"/>
                </a:cubicBezTo>
                <a:cubicBezTo>
                  <a:pt x="5508838" y="617831"/>
                  <a:pt x="5480684" y="666964"/>
                  <a:pt x="5473174" y="681608"/>
                </a:cubicBezTo>
                <a:cubicBezTo>
                  <a:pt x="5473102" y="684122"/>
                  <a:pt x="5473033" y="686637"/>
                  <a:pt x="5472963" y="689151"/>
                </a:cubicBezTo>
                <a:lnTo>
                  <a:pt x="5472485" y="689289"/>
                </a:lnTo>
                <a:cubicBezTo>
                  <a:pt x="5471434" y="690905"/>
                  <a:pt x="5470986" y="693376"/>
                  <a:pt x="5471326" y="697222"/>
                </a:cubicBezTo>
                <a:cubicBezTo>
                  <a:pt x="5471606" y="703992"/>
                  <a:pt x="5471884" y="710761"/>
                  <a:pt x="5472164" y="717531"/>
                </a:cubicBezTo>
                <a:lnTo>
                  <a:pt x="5468891" y="722494"/>
                </a:lnTo>
                <a:lnTo>
                  <a:pt x="5463081" y="724368"/>
                </a:lnTo>
                <a:lnTo>
                  <a:pt x="5446981" y="752692"/>
                </a:lnTo>
                <a:cubicBezTo>
                  <a:pt x="5454691" y="764380"/>
                  <a:pt x="5422719" y="808083"/>
                  <a:pt x="5417190" y="816346"/>
                </a:cubicBezTo>
                <a:lnTo>
                  <a:pt x="5388958" y="889417"/>
                </a:lnTo>
                <a:cubicBezTo>
                  <a:pt x="5320491" y="969963"/>
                  <a:pt x="5321907" y="1005331"/>
                  <a:pt x="5307044" y="1063288"/>
                </a:cubicBezTo>
                <a:cubicBezTo>
                  <a:pt x="5313332" y="1111028"/>
                  <a:pt x="5317096" y="1110140"/>
                  <a:pt x="5303837" y="1157176"/>
                </a:cubicBezTo>
                <a:cubicBezTo>
                  <a:pt x="5301103" y="1192124"/>
                  <a:pt x="5301884" y="1197232"/>
                  <a:pt x="5286494" y="1210776"/>
                </a:cubicBezTo>
                <a:lnTo>
                  <a:pt x="5282463" y="1301993"/>
                </a:lnTo>
                <a:lnTo>
                  <a:pt x="5252235" y="1360879"/>
                </a:lnTo>
                <a:lnTo>
                  <a:pt x="5244497" y="1404045"/>
                </a:lnTo>
                <a:lnTo>
                  <a:pt x="5223823" y="1429568"/>
                </a:lnTo>
                <a:lnTo>
                  <a:pt x="5224851" y="1430305"/>
                </a:lnTo>
                <a:cubicBezTo>
                  <a:pt x="5226697" y="1432466"/>
                  <a:pt x="5214738" y="1459891"/>
                  <a:pt x="5212394" y="1463304"/>
                </a:cubicBezTo>
                <a:cubicBezTo>
                  <a:pt x="5209912" y="1477394"/>
                  <a:pt x="5213027" y="1501295"/>
                  <a:pt x="5209958" y="1514846"/>
                </a:cubicBezTo>
                <a:lnTo>
                  <a:pt x="5206417" y="1519731"/>
                </a:lnTo>
                <a:lnTo>
                  <a:pt x="5206640" y="1519929"/>
                </a:lnTo>
                <a:cubicBezTo>
                  <a:pt x="5206490" y="1521210"/>
                  <a:pt x="5209710" y="1543635"/>
                  <a:pt x="5207632" y="1546022"/>
                </a:cubicBezTo>
                <a:lnTo>
                  <a:pt x="5212030" y="1578752"/>
                </a:lnTo>
                <a:cubicBezTo>
                  <a:pt x="5206147" y="1605585"/>
                  <a:pt x="5226381" y="1622803"/>
                  <a:pt x="5203533" y="1647555"/>
                </a:cubicBezTo>
                <a:cubicBezTo>
                  <a:pt x="5198128" y="1672675"/>
                  <a:pt x="5203213" y="1694404"/>
                  <a:pt x="5190877" y="1715685"/>
                </a:cubicBezTo>
                <a:cubicBezTo>
                  <a:pt x="5196815" y="1724301"/>
                  <a:pt x="5198098" y="1732435"/>
                  <a:pt x="5184235" y="1740358"/>
                </a:cubicBezTo>
                <a:cubicBezTo>
                  <a:pt x="5182625" y="1763793"/>
                  <a:pt x="5198368" y="1769422"/>
                  <a:pt x="5181475" y="1784314"/>
                </a:cubicBezTo>
                <a:cubicBezTo>
                  <a:pt x="5205987" y="1797417"/>
                  <a:pt x="5195246" y="1798221"/>
                  <a:pt x="5185845" y="1804434"/>
                </a:cubicBezTo>
                <a:lnTo>
                  <a:pt x="5185068" y="1805316"/>
                </a:lnTo>
                <a:lnTo>
                  <a:pt x="5188593" y="1807109"/>
                </a:lnTo>
                <a:lnTo>
                  <a:pt x="5185920" y="1821003"/>
                </a:lnTo>
                <a:lnTo>
                  <a:pt x="5183543" y="1824832"/>
                </a:lnTo>
                <a:cubicBezTo>
                  <a:pt x="5182284" y="1827468"/>
                  <a:pt x="5181937" y="1829219"/>
                  <a:pt x="5182235" y="1830429"/>
                </a:cubicBezTo>
                <a:lnTo>
                  <a:pt x="5182525" y="1830569"/>
                </a:lnTo>
                <a:lnTo>
                  <a:pt x="5180663" y="1835810"/>
                </a:lnTo>
                <a:cubicBezTo>
                  <a:pt x="5176779" y="1844665"/>
                  <a:pt x="5172297" y="1853278"/>
                  <a:pt x="5167452" y="1861483"/>
                </a:cubicBezTo>
                <a:cubicBezTo>
                  <a:pt x="5179827" y="1866643"/>
                  <a:pt x="5166788" y="1884999"/>
                  <a:pt x="5174266" y="1892417"/>
                </a:cubicBezTo>
                <a:lnTo>
                  <a:pt x="5189262" y="1895114"/>
                </a:lnTo>
                <a:lnTo>
                  <a:pt x="5187100" y="1899379"/>
                </a:lnTo>
                <a:lnTo>
                  <a:pt x="5180471" y="1907867"/>
                </a:lnTo>
                <a:cubicBezTo>
                  <a:pt x="5179609" y="1909162"/>
                  <a:pt x="5179647" y="1909994"/>
                  <a:pt x="5181361" y="1910265"/>
                </a:cubicBezTo>
                <a:cubicBezTo>
                  <a:pt x="5180995" y="1914884"/>
                  <a:pt x="5177893" y="1930292"/>
                  <a:pt x="5178268" y="1935584"/>
                </a:cubicBezTo>
                <a:lnTo>
                  <a:pt x="5183619" y="1942021"/>
                </a:lnTo>
                <a:lnTo>
                  <a:pt x="5184480" y="1945112"/>
                </a:lnTo>
                <a:lnTo>
                  <a:pt x="5172776" y="1961162"/>
                </a:lnTo>
                <a:lnTo>
                  <a:pt x="5168513" y="1969445"/>
                </a:lnTo>
                <a:lnTo>
                  <a:pt x="5126597" y="2024270"/>
                </a:lnTo>
                <a:lnTo>
                  <a:pt x="5119528" y="2107942"/>
                </a:lnTo>
                <a:cubicBezTo>
                  <a:pt x="5089290" y="2138038"/>
                  <a:pt x="5110415" y="2159228"/>
                  <a:pt x="5110356" y="2193455"/>
                </a:cubicBezTo>
                <a:cubicBezTo>
                  <a:pt x="5101302" y="2220953"/>
                  <a:pt x="5110381" y="2224200"/>
                  <a:pt x="5104992" y="2260088"/>
                </a:cubicBezTo>
                <a:cubicBezTo>
                  <a:pt x="5096504" y="2291744"/>
                  <a:pt x="5078225" y="2299003"/>
                  <a:pt x="5059439" y="2335735"/>
                </a:cubicBezTo>
                <a:cubicBezTo>
                  <a:pt x="5029465" y="2329020"/>
                  <a:pt x="5058046" y="2407546"/>
                  <a:pt x="5022061" y="2408995"/>
                </a:cubicBezTo>
                <a:cubicBezTo>
                  <a:pt x="5023289" y="2413465"/>
                  <a:pt x="5019654" y="2441580"/>
                  <a:pt x="5022253" y="2445869"/>
                </a:cubicBezTo>
                <a:cubicBezTo>
                  <a:pt x="5022440" y="2449625"/>
                  <a:pt x="5011241" y="2492743"/>
                  <a:pt x="5011426" y="2496499"/>
                </a:cubicBezTo>
                <a:lnTo>
                  <a:pt x="4994224" y="2549900"/>
                </a:lnTo>
                <a:cubicBezTo>
                  <a:pt x="4992353" y="2564757"/>
                  <a:pt x="4998952" y="2582253"/>
                  <a:pt x="4995245" y="2596456"/>
                </a:cubicBezTo>
                <a:lnTo>
                  <a:pt x="4988570" y="2606088"/>
                </a:lnTo>
                <a:cubicBezTo>
                  <a:pt x="4988504" y="2615842"/>
                  <a:pt x="4988436" y="2625597"/>
                  <a:pt x="4988371" y="2635351"/>
                </a:cubicBezTo>
                <a:lnTo>
                  <a:pt x="4983212" y="2665666"/>
                </a:lnTo>
                <a:lnTo>
                  <a:pt x="4968234" y="2715895"/>
                </a:lnTo>
                <a:lnTo>
                  <a:pt x="4975888" y="2725052"/>
                </a:lnTo>
                <a:lnTo>
                  <a:pt x="4980195" y="2726489"/>
                </a:lnTo>
                <a:lnTo>
                  <a:pt x="4976218" y="2740278"/>
                </a:lnTo>
                <a:lnTo>
                  <a:pt x="4980571" y="2751112"/>
                </a:lnTo>
                <a:lnTo>
                  <a:pt x="4973893" y="2760208"/>
                </a:lnTo>
                <a:lnTo>
                  <a:pt x="4979005" y="2790136"/>
                </a:lnTo>
                <a:lnTo>
                  <a:pt x="4986137" y="2804183"/>
                </a:lnTo>
                <a:cubicBezTo>
                  <a:pt x="4986150" y="2811409"/>
                  <a:pt x="4986162" y="2818634"/>
                  <a:pt x="4986175" y="2825860"/>
                </a:cubicBezTo>
                <a:cubicBezTo>
                  <a:pt x="4987474" y="2843788"/>
                  <a:pt x="4992871" y="2886513"/>
                  <a:pt x="4993936" y="2911749"/>
                </a:cubicBezTo>
                <a:cubicBezTo>
                  <a:pt x="4993313" y="2946689"/>
                  <a:pt x="4980300" y="2954448"/>
                  <a:pt x="4992563" y="2977278"/>
                </a:cubicBezTo>
                <a:cubicBezTo>
                  <a:pt x="4985688" y="2983455"/>
                  <a:pt x="4982051" y="2987749"/>
                  <a:pt x="4980516" y="2991092"/>
                </a:cubicBezTo>
                <a:cubicBezTo>
                  <a:pt x="4975910" y="3001119"/>
                  <a:pt x="4990216" y="3002537"/>
                  <a:pt x="4992801" y="3020247"/>
                </a:cubicBezTo>
                <a:cubicBezTo>
                  <a:pt x="4998517" y="3032637"/>
                  <a:pt x="5013148" y="3051512"/>
                  <a:pt x="5014805" y="3065434"/>
                </a:cubicBezTo>
                <a:cubicBezTo>
                  <a:pt x="4998836" y="3057428"/>
                  <a:pt x="5016840" y="3105196"/>
                  <a:pt x="5002733" y="3103777"/>
                </a:cubicBezTo>
                <a:cubicBezTo>
                  <a:pt x="5022381" y="3124610"/>
                  <a:pt x="4997365" y="3128169"/>
                  <a:pt x="5002941" y="3151828"/>
                </a:cubicBezTo>
                <a:cubicBezTo>
                  <a:pt x="5010264" y="3163902"/>
                  <a:pt x="5011356" y="3171780"/>
                  <a:pt x="5002883" y="3180546"/>
                </a:cubicBezTo>
                <a:cubicBezTo>
                  <a:pt x="5038586" y="3236545"/>
                  <a:pt x="5003723" y="3210316"/>
                  <a:pt x="5016711" y="3258677"/>
                </a:cubicBezTo>
                <a:lnTo>
                  <a:pt x="5017918" y="3262610"/>
                </a:lnTo>
                <a:lnTo>
                  <a:pt x="5011672" y="3277179"/>
                </a:lnTo>
                <a:lnTo>
                  <a:pt x="5009344" y="3278130"/>
                </a:lnTo>
                <a:lnTo>
                  <a:pt x="5026770" y="3325671"/>
                </a:lnTo>
                <a:lnTo>
                  <a:pt x="5024571" y="3332072"/>
                </a:lnTo>
                <a:lnTo>
                  <a:pt x="5041705" y="3362948"/>
                </a:lnTo>
                <a:lnTo>
                  <a:pt x="5047477" y="3378959"/>
                </a:lnTo>
                <a:lnTo>
                  <a:pt x="5060758" y="3407057"/>
                </a:lnTo>
                <a:lnTo>
                  <a:pt x="5058968" y="3409825"/>
                </a:lnTo>
                <a:lnTo>
                  <a:pt x="5062667" y="3415218"/>
                </a:lnTo>
                <a:lnTo>
                  <a:pt x="5060928" y="3419880"/>
                </a:lnTo>
                <a:lnTo>
                  <a:pt x="5062923" y="3424545"/>
                </a:lnTo>
                <a:cubicBezTo>
                  <a:pt x="5063537" y="3433967"/>
                  <a:pt x="5063494" y="3466028"/>
                  <a:pt x="5064623" y="3476412"/>
                </a:cubicBezTo>
                <a:lnTo>
                  <a:pt x="5069684" y="3486850"/>
                </a:lnTo>
                <a:lnTo>
                  <a:pt x="5063339" y="3496391"/>
                </a:lnTo>
                <a:lnTo>
                  <a:pt x="5070139" y="3531201"/>
                </a:lnTo>
                <a:lnTo>
                  <a:pt x="5079896" y="3542019"/>
                </a:lnTo>
                <a:lnTo>
                  <a:pt x="5087540" y="3552249"/>
                </a:lnTo>
                <a:lnTo>
                  <a:pt x="5087902" y="3553678"/>
                </a:lnTo>
                <a:lnTo>
                  <a:pt x="5091509" y="3568021"/>
                </a:lnTo>
                <a:lnTo>
                  <a:pt x="5091934" y="3569719"/>
                </a:lnTo>
                <a:lnTo>
                  <a:pt x="5089362" y="3586412"/>
                </a:lnTo>
                <a:lnTo>
                  <a:pt x="5092358" y="3597336"/>
                </a:lnTo>
                <a:lnTo>
                  <a:pt x="5084254" y="3606007"/>
                </a:lnTo>
                <a:cubicBezTo>
                  <a:pt x="5084262" y="3617747"/>
                  <a:pt x="5084273" y="3629488"/>
                  <a:pt x="5084281" y="3641228"/>
                </a:cubicBezTo>
                <a:lnTo>
                  <a:pt x="5091848" y="3653088"/>
                </a:lnTo>
                <a:lnTo>
                  <a:pt x="5097436" y="3664114"/>
                </a:lnTo>
                <a:cubicBezTo>
                  <a:pt x="5097463" y="3664599"/>
                  <a:pt x="5097491" y="3665084"/>
                  <a:pt x="5097518" y="3665569"/>
                </a:cubicBezTo>
                <a:cubicBezTo>
                  <a:pt x="5097915" y="3672776"/>
                  <a:pt x="5096966" y="3688591"/>
                  <a:pt x="5099829" y="3707357"/>
                </a:cubicBezTo>
                <a:cubicBezTo>
                  <a:pt x="5100505" y="3724716"/>
                  <a:pt x="5118078" y="3760234"/>
                  <a:pt x="5114696" y="3778166"/>
                </a:cubicBezTo>
                <a:cubicBezTo>
                  <a:pt x="5141627" y="3845122"/>
                  <a:pt x="5125427" y="3821305"/>
                  <a:pt x="5135379" y="3878222"/>
                </a:cubicBezTo>
                <a:cubicBezTo>
                  <a:pt x="5161519" y="3905047"/>
                  <a:pt x="5125417" y="4015047"/>
                  <a:pt x="5130138" y="4048117"/>
                </a:cubicBezTo>
                <a:cubicBezTo>
                  <a:pt x="5081804" y="4192084"/>
                  <a:pt x="5096262" y="4158987"/>
                  <a:pt x="5090040" y="4219510"/>
                </a:cubicBezTo>
                <a:cubicBezTo>
                  <a:pt x="5104553" y="4280033"/>
                  <a:pt x="5065380" y="4345686"/>
                  <a:pt x="5092812" y="4411258"/>
                </a:cubicBezTo>
                <a:cubicBezTo>
                  <a:pt x="5090630" y="4437329"/>
                  <a:pt x="5083878" y="4473140"/>
                  <a:pt x="5084599" y="4488531"/>
                </a:cubicBezTo>
                <a:cubicBezTo>
                  <a:pt x="5084423" y="4505410"/>
                  <a:pt x="5084248" y="4522289"/>
                  <a:pt x="5084072" y="4539168"/>
                </a:cubicBezTo>
                <a:cubicBezTo>
                  <a:pt x="5072114" y="4567830"/>
                  <a:pt x="5064305" y="4588197"/>
                  <a:pt x="5068936" y="4625153"/>
                </a:cubicBezTo>
                <a:cubicBezTo>
                  <a:pt x="5077433" y="4662889"/>
                  <a:pt x="5065899" y="4679357"/>
                  <a:pt x="5059114" y="4733115"/>
                </a:cubicBezTo>
                <a:cubicBezTo>
                  <a:pt x="5068687" y="4752352"/>
                  <a:pt x="5055370" y="4832308"/>
                  <a:pt x="5037209" y="4844323"/>
                </a:cubicBezTo>
                <a:cubicBezTo>
                  <a:pt x="5033444" y="4857054"/>
                  <a:pt x="5040194" y="4871554"/>
                  <a:pt x="5020638" y="4877992"/>
                </a:cubicBezTo>
                <a:cubicBezTo>
                  <a:pt x="4997151" y="4888353"/>
                  <a:pt x="5034418" y="4931200"/>
                  <a:pt x="5006413" y="4925805"/>
                </a:cubicBezTo>
                <a:cubicBezTo>
                  <a:pt x="5031964" y="4956261"/>
                  <a:pt x="4982840" y="4982633"/>
                  <a:pt x="4971037" y="5009272"/>
                </a:cubicBezTo>
                <a:cubicBezTo>
                  <a:pt x="4973259" y="5034036"/>
                  <a:pt x="4968375" y="5053859"/>
                  <a:pt x="4963105" y="5111369"/>
                </a:cubicBezTo>
                <a:cubicBezTo>
                  <a:pt x="4973224" y="5141336"/>
                  <a:pt x="4937413" y="5161742"/>
                  <a:pt x="4976341" y="5210876"/>
                </a:cubicBezTo>
                <a:cubicBezTo>
                  <a:pt x="4972455" y="5212581"/>
                  <a:pt x="4977054" y="5227501"/>
                  <a:pt x="4980617" y="5269726"/>
                </a:cubicBezTo>
                <a:cubicBezTo>
                  <a:pt x="4984182" y="5311951"/>
                  <a:pt x="4990390" y="5400671"/>
                  <a:pt x="4997733" y="5464225"/>
                </a:cubicBezTo>
                <a:cubicBezTo>
                  <a:pt x="5001765" y="5536542"/>
                  <a:pt x="4990225" y="5517959"/>
                  <a:pt x="5001400" y="5594585"/>
                </a:cubicBezTo>
                <a:cubicBezTo>
                  <a:pt x="4999908" y="5619318"/>
                  <a:pt x="4974042" y="5647975"/>
                  <a:pt x="4983700" y="5667896"/>
                </a:cubicBezTo>
                <a:cubicBezTo>
                  <a:pt x="4976834" y="5696311"/>
                  <a:pt x="4975579" y="5738356"/>
                  <a:pt x="4968506" y="5769225"/>
                </a:cubicBezTo>
                <a:cubicBezTo>
                  <a:pt x="4968926" y="5787258"/>
                  <a:pt x="4969344" y="5805291"/>
                  <a:pt x="4969765" y="5823324"/>
                </a:cubicBezTo>
                <a:cubicBezTo>
                  <a:pt x="4966122" y="5853058"/>
                  <a:pt x="4965608" y="5838948"/>
                  <a:pt x="4966129" y="5862699"/>
                </a:cubicBezTo>
                <a:lnTo>
                  <a:pt x="4970695" y="5906467"/>
                </a:lnTo>
                <a:lnTo>
                  <a:pt x="4991568" y="5939847"/>
                </a:lnTo>
                <a:cubicBezTo>
                  <a:pt x="4998848" y="5955713"/>
                  <a:pt x="4974731" y="5940131"/>
                  <a:pt x="4986815" y="5973994"/>
                </a:cubicBezTo>
                <a:cubicBezTo>
                  <a:pt x="4961187" y="5997051"/>
                  <a:pt x="4983444" y="6032039"/>
                  <a:pt x="4987776" y="6089693"/>
                </a:cubicBezTo>
                <a:lnTo>
                  <a:pt x="4991621" y="6224938"/>
                </a:lnTo>
                <a:cubicBezTo>
                  <a:pt x="4988442" y="6270972"/>
                  <a:pt x="5008962" y="6317522"/>
                  <a:pt x="5017157" y="6370251"/>
                </a:cubicBezTo>
                <a:cubicBezTo>
                  <a:pt x="5025353" y="6422980"/>
                  <a:pt x="5039938" y="6490855"/>
                  <a:pt x="5040797" y="6541313"/>
                </a:cubicBezTo>
                <a:cubicBezTo>
                  <a:pt x="5039898" y="6576319"/>
                  <a:pt x="5031912" y="6591883"/>
                  <a:pt x="5045375" y="6640957"/>
                </a:cubicBezTo>
                <a:cubicBezTo>
                  <a:pt x="5057505" y="6669536"/>
                  <a:pt x="5052276" y="6675394"/>
                  <a:pt x="5058442" y="6705297"/>
                </a:cubicBezTo>
                <a:cubicBezTo>
                  <a:pt x="5057367" y="6727133"/>
                  <a:pt x="5067901" y="6732087"/>
                  <a:pt x="5071125" y="6759582"/>
                </a:cubicBezTo>
                <a:cubicBezTo>
                  <a:pt x="5055614" y="6796071"/>
                  <a:pt x="5051656" y="6769544"/>
                  <a:pt x="5069172" y="6817746"/>
                </a:cubicBezTo>
                <a:cubicBezTo>
                  <a:pt x="5060956" y="6828354"/>
                  <a:pt x="5064525" y="6836369"/>
                  <a:pt x="5072322" y="6843646"/>
                </a:cubicBezTo>
                <a:lnTo>
                  <a:pt x="5091388" y="6857998"/>
                </a:lnTo>
                <a:lnTo>
                  <a:pt x="6096000" y="6857998"/>
                </a:lnTo>
                <a:lnTo>
                  <a:pt x="6096000" y="6858000"/>
                </a:lnTo>
                <a:lnTo>
                  <a:pt x="0" y="6858000"/>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D85EC65C-9B14-426D-968F-17B918F8E8BF}"/>
              </a:ext>
            </a:extLst>
          </p:cNvPr>
          <p:cNvSpPr>
            <a:spLocks noGrp="1"/>
          </p:cNvSpPr>
          <p:nvPr>
            <p:ph type="title"/>
          </p:nvPr>
        </p:nvSpPr>
        <p:spPr>
          <a:xfrm>
            <a:off x="838200" y="609600"/>
            <a:ext cx="3739341" cy="1330839"/>
          </a:xfrm>
        </p:spPr>
        <p:txBody>
          <a:bodyPr>
            <a:normAutofit/>
          </a:bodyPr>
          <a:lstStyle/>
          <a:p>
            <a:r>
              <a:rPr lang="en-GB" sz="3200" b="1" dirty="0"/>
              <a:t>Collaboration D</a:t>
            </a:r>
          </a:p>
        </p:txBody>
      </p:sp>
      <p:sp>
        <p:nvSpPr>
          <p:cNvPr id="9" name="Content Placeholder 8">
            <a:extLst>
              <a:ext uri="{FF2B5EF4-FFF2-40B4-BE49-F238E27FC236}">
                <a16:creationId xmlns:a16="http://schemas.microsoft.com/office/drawing/2014/main" id="{78B9F076-16FA-4ECD-9803-1E603018056C}"/>
              </a:ext>
            </a:extLst>
          </p:cNvPr>
          <p:cNvSpPr>
            <a:spLocks noGrp="1"/>
          </p:cNvSpPr>
          <p:nvPr>
            <p:ph idx="1"/>
          </p:nvPr>
        </p:nvSpPr>
        <p:spPr>
          <a:xfrm>
            <a:off x="862366" y="2194101"/>
            <a:ext cx="3427001" cy="4214447"/>
          </a:xfrm>
        </p:spPr>
        <p:txBody>
          <a:bodyPr>
            <a:normAutofit fontScale="92500" lnSpcReduction="10000"/>
          </a:bodyPr>
          <a:lstStyle/>
          <a:p>
            <a:r>
              <a:rPr lang="en-US" sz="2000" dirty="0"/>
              <a:t>Data Collection AF deployed </a:t>
            </a:r>
            <a:r>
              <a:rPr lang="en-US" sz="2000" b="1" dirty="0"/>
              <a:t>outside</a:t>
            </a:r>
            <a:r>
              <a:rPr lang="en-US" sz="2000" dirty="0"/>
              <a:t> the trusted domain.</a:t>
            </a:r>
          </a:p>
          <a:p>
            <a:r>
              <a:rPr lang="en-US" sz="2000" dirty="0"/>
              <a:t>Application Service Provider functions deployed </a:t>
            </a:r>
            <a:r>
              <a:rPr lang="en-US" sz="2000" b="1" dirty="0"/>
              <a:t>outside</a:t>
            </a:r>
            <a:r>
              <a:rPr lang="en-US" sz="2000" dirty="0"/>
              <a:t> the trusted domain.</a:t>
            </a:r>
          </a:p>
          <a:p>
            <a:r>
              <a:rPr lang="en-US" sz="2000" dirty="0"/>
              <a:t>Application Server (AS) deployed </a:t>
            </a:r>
            <a:r>
              <a:rPr lang="en-US" sz="2000" b="1" dirty="0"/>
              <a:t>outside</a:t>
            </a:r>
            <a:r>
              <a:rPr lang="en-US" sz="2000" dirty="0"/>
              <a:t> the trusted domain.</a:t>
            </a:r>
          </a:p>
          <a:p>
            <a:pPr marL="0" indent="0">
              <a:buNone/>
            </a:pPr>
            <a:r>
              <a:rPr lang="en-US" sz="2000" dirty="0"/>
              <a:t>Consequences:</a:t>
            </a:r>
          </a:p>
          <a:p>
            <a:r>
              <a:rPr lang="en-US" sz="2000" dirty="0"/>
              <a:t>Reference point </a:t>
            </a:r>
            <a:r>
              <a:rPr lang="en-US" sz="2000" b="1" dirty="0"/>
              <a:t>R5</a:t>
            </a:r>
            <a:r>
              <a:rPr lang="en-US" sz="2000" dirty="0"/>
              <a:t> now traverses the NEF.</a:t>
            </a:r>
          </a:p>
          <a:p>
            <a:r>
              <a:rPr lang="en-US" sz="2000" dirty="0"/>
              <a:t>Reference points </a:t>
            </a:r>
            <a:r>
              <a:rPr lang="en-US" sz="2000" b="1" dirty="0"/>
              <a:t>R1</a:t>
            </a:r>
            <a:r>
              <a:rPr lang="en-US" sz="2000" dirty="0"/>
              <a:t>, </a:t>
            </a:r>
            <a:r>
              <a:rPr lang="en-US" sz="2000" b="1" dirty="0"/>
              <a:t>R3</a:t>
            </a:r>
            <a:r>
              <a:rPr lang="en-US" sz="2000" dirty="0"/>
              <a:t> and </a:t>
            </a:r>
            <a:r>
              <a:rPr lang="en-US" sz="2000" b="1" dirty="0"/>
              <a:t>R6</a:t>
            </a:r>
            <a:r>
              <a:rPr lang="en-US" sz="2000" dirty="0"/>
              <a:t> no longer need to follow 3GPP standards.</a:t>
            </a:r>
          </a:p>
          <a:p>
            <a:pPr marL="0" indent="0">
              <a:buNone/>
            </a:pPr>
            <a:endParaRPr lang="en-US" sz="2000" dirty="0"/>
          </a:p>
        </p:txBody>
      </p:sp>
      <p:pic>
        <p:nvPicPr>
          <p:cNvPr id="5" name="Content Placeholder 4">
            <a:extLst>
              <a:ext uri="{FF2B5EF4-FFF2-40B4-BE49-F238E27FC236}">
                <a16:creationId xmlns:a16="http://schemas.microsoft.com/office/drawing/2014/main" id="{F628D1D8-3F41-4951-9181-3785143FBC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52641" y="661916"/>
            <a:ext cx="5540772" cy="5557909"/>
          </a:xfrm>
          <a:prstGeom prst="rect">
            <a:avLst/>
          </a:prstGeom>
        </p:spPr>
      </p:pic>
    </p:spTree>
    <p:extLst>
      <p:ext uri="{BB962C8B-B14F-4D97-AF65-F5344CB8AC3E}">
        <p14:creationId xmlns:p14="http://schemas.microsoft.com/office/powerpoint/2010/main" val="3679392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1">
            <a:extLst>
              <a:ext uri="{FF2B5EF4-FFF2-40B4-BE49-F238E27FC236}">
                <a16:creationId xmlns:a16="http://schemas.microsoft.com/office/drawing/2014/main" id="{131BAD53-4E89-4F62-BBB7-26359763E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3">
            <a:extLst>
              <a:ext uri="{FF2B5EF4-FFF2-40B4-BE49-F238E27FC236}">
                <a16:creationId xmlns:a16="http://schemas.microsoft.com/office/drawing/2014/main" id="{62756DA2-40EB-4C6F-B962-5822FFB54F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653438" cy="6858000"/>
          </a:xfrm>
          <a:custGeom>
            <a:avLst/>
            <a:gdLst>
              <a:gd name="connsiteX0" fmla="*/ 0 w 6096000"/>
              <a:gd name="connsiteY0" fmla="*/ 0 h 6858000"/>
              <a:gd name="connsiteX1" fmla="*/ 5567517 w 6096000"/>
              <a:gd name="connsiteY1" fmla="*/ 0 h 6858000"/>
              <a:gd name="connsiteX2" fmla="*/ 5566938 w 6096000"/>
              <a:gd name="connsiteY2" fmla="*/ 1705 h 6858000"/>
              <a:gd name="connsiteX3" fmla="*/ 5551594 w 6096000"/>
              <a:gd name="connsiteY3" fmla="*/ 17287 h 6858000"/>
              <a:gd name="connsiteX4" fmla="*/ 5545641 w 6096000"/>
              <a:gd name="connsiteY4" fmla="*/ 130336 h 6858000"/>
              <a:gd name="connsiteX5" fmla="*/ 5538289 w 6096000"/>
              <a:gd name="connsiteY5" fmla="*/ 187093 h 6858000"/>
              <a:gd name="connsiteX6" fmla="*/ 5545790 w 6096000"/>
              <a:gd name="connsiteY6" fmla="*/ 265704 h 6858000"/>
              <a:gd name="connsiteX7" fmla="*/ 5542313 w 6096000"/>
              <a:gd name="connsiteY7" fmla="*/ 354566 h 6858000"/>
              <a:gd name="connsiteX8" fmla="*/ 5524126 w 6096000"/>
              <a:gd name="connsiteY8" fmla="*/ 472000 h 6858000"/>
              <a:gd name="connsiteX9" fmla="*/ 5522170 w 6096000"/>
              <a:gd name="connsiteY9" fmla="*/ 473782 h 6858000"/>
              <a:gd name="connsiteX10" fmla="*/ 5521798 w 6096000"/>
              <a:gd name="connsiteY10" fmla="*/ 491380 h 6858000"/>
              <a:gd name="connsiteX11" fmla="*/ 5536419 w 6096000"/>
              <a:gd name="connsiteY11" fmla="*/ 531675 h 6858000"/>
              <a:gd name="connsiteX12" fmla="*/ 5533435 w 6096000"/>
              <a:gd name="connsiteY12" fmla="*/ 536015 h 6858000"/>
              <a:gd name="connsiteX13" fmla="*/ 5538088 w 6096000"/>
              <a:gd name="connsiteY13" fmla="*/ 572092 h 6858000"/>
              <a:gd name="connsiteX14" fmla="*/ 5536061 w 6096000"/>
              <a:gd name="connsiteY14" fmla="*/ 572511 h 6858000"/>
              <a:gd name="connsiteX15" fmla="*/ 5528218 w 6096000"/>
              <a:gd name="connsiteY15" fmla="*/ 582332 h 6858000"/>
              <a:gd name="connsiteX16" fmla="*/ 5518011 w 6096000"/>
              <a:gd name="connsiteY16" fmla="*/ 601285 h 6858000"/>
              <a:gd name="connsiteX17" fmla="*/ 5473174 w 6096000"/>
              <a:gd name="connsiteY17" fmla="*/ 681608 h 6858000"/>
              <a:gd name="connsiteX18" fmla="*/ 5472963 w 6096000"/>
              <a:gd name="connsiteY18" fmla="*/ 689151 h 6858000"/>
              <a:gd name="connsiteX19" fmla="*/ 5472485 w 6096000"/>
              <a:gd name="connsiteY19" fmla="*/ 689289 h 6858000"/>
              <a:gd name="connsiteX20" fmla="*/ 5471326 w 6096000"/>
              <a:gd name="connsiteY20" fmla="*/ 697222 h 6858000"/>
              <a:gd name="connsiteX21" fmla="*/ 5472164 w 6096000"/>
              <a:gd name="connsiteY21" fmla="*/ 717531 h 6858000"/>
              <a:gd name="connsiteX22" fmla="*/ 5468891 w 6096000"/>
              <a:gd name="connsiteY22" fmla="*/ 722494 h 6858000"/>
              <a:gd name="connsiteX23" fmla="*/ 5463081 w 6096000"/>
              <a:gd name="connsiteY23" fmla="*/ 724368 h 6858000"/>
              <a:gd name="connsiteX24" fmla="*/ 5446981 w 6096000"/>
              <a:gd name="connsiteY24" fmla="*/ 752692 h 6858000"/>
              <a:gd name="connsiteX25" fmla="*/ 5417190 w 6096000"/>
              <a:gd name="connsiteY25" fmla="*/ 816346 h 6858000"/>
              <a:gd name="connsiteX26" fmla="*/ 5388958 w 6096000"/>
              <a:gd name="connsiteY26" fmla="*/ 889417 h 6858000"/>
              <a:gd name="connsiteX27" fmla="*/ 5307044 w 6096000"/>
              <a:gd name="connsiteY27" fmla="*/ 1063288 h 6858000"/>
              <a:gd name="connsiteX28" fmla="*/ 5303837 w 6096000"/>
              <a:gd name="connsiteY28" fmla="*/ 1157176 h 6858000"/>
              <a:gd name="connsiteX29" fmla="*/ 5286494 w 6096000"/>
              <a:gd name="connsiteY29" fmla="*/ 1210776 h 6858000"/>
              <a:gd name="connsiteX30" fmla="*/ 5282463 w 6096000"/>
              <a:gd name="connsiteY30" fmla="*/ 1301993 h 6858000"/>
              <a:gd name="connsiteX31" fmla="*/ 5252235 w 6096000"/>
              <a:gd name="connsiteY31" fmla="*/ 1360879 h 6858000"/>
              <a:gd name="connsiteX32" fmla="*/ 5244497 w 6096000"/>
              <a:gd name="connsiteY32" fmla="*/ 1404045 h 6858000"/>
              <a:gd name="connsiteX33" fmla="*/ 5223823 w 6096000"/>
              <a:gd name="connsiteY33" fmla="*/ 1429568 h 6858000"/>
              <a:gd name="connsiteX34" fmla="*/ 5224851 w 6096000"/>
              <a:gd name="connsiteY34" fmla="*/ 1430305 h 6858000"/>
              <a:gd name="connsiteX35" fmla="*/ 5212394 w 6096000"/>
              <a:gd name="connsiteY35" fmla="*/ 1463304 h 6858000"/>
              <a:gd name="connsiteX36" fmla="*/ 5209958 w 6096000"/>
              <a:gd name="connsiteY36" fmla="*/ 1514846 h 6858000"/>
              <a:gd name="connsiteX37" fmla="*/ 5206417 w 6096000"/>
              <a:gd name="connsiteY37" fmla="*/ 1519731 h 6858000"/>
              <a:gd name="connsiteX38" fmla="*/ 5206640 w 6096000"/>
              <a:gd name="connsiteY38" fmla="*/ 1519929 h 6858000"/>
              <a:gd name="connsiteX39" fmla="*/ 5207632 w 6096000"/>
              <a:gd name="connsiteY39" fmla="*/ 1546022 h 6858000"/>
              <a:gd name="connsiteX40" fmla="*/ 5212030 w 6096000"/>
              <a:gd name="connsiteY40" fmla="*/ 1578752 h 6858000"/>
              <a:gd name="connsiteX41" fmla="*/ 5203533 w 6096000"/>
              <a:gd name="connsiteY41" fmla="*/ 1647555 h 6858000"/>
              <a:gd name="connsiteX42" fmla="*/ 5190877 w 6096000"/>
              <a:gd name="connsiteY42" fmla="*/ 1715685 h 6858000"/>
              <a:gd name="connsiteX43" fmla="*/ 5184235 w 6096000"/>
              <a:gd name="connsiteY43" fmla="*/ 1740358 h 6858000"/>
              <a:gd name="connsiteX44" fmla="*/ 5181475 w 6096000"/>
              <a:gd name="connsiteY44" fmla="*/ 1784314 h 6858000"/>
              <a:gd name="connsiteX45" fmla="*/ 5185845 w 6096000"/>
              <a:gd name="connsiteY45" fmla="*/ 1804434 h 6858000"/>
              <a:gd name="connsiteX46" fmla="*/ 5185068 w 6096000"/>
              <a:gd name="connsiteY46" fmla="*/ 1805316 h 6858000"/>
              <a:gd name="connsiteX47" fmla="*/ 5188593 w 6096000"/>
              <a:gd name="connsiteY47" fmla="*/ 1807109 h 6858000"/>
              <a:gd name="connsiteX48" fmla="*/ 5185920 w 6096000"/>
              <a:gd name="connsiteY48" fmla="*/ 1821003 h 6858000"/>
              <a:gd name="connsiteX49" fmla="*/ 5183543 w 6096000"/>
              <a:gd name="connsiteY49" fmla="*/ 1824832 h 6858000"/>
              <a:gd name="connsiteX50" fmla="*/ 5182235 w 6096000"/>
              <a:gd name="connsiteY50" fmla="*/ 1830429 h 6858000"/>
              <a:gd name="connsiteX51" fmla="*/ 5182525 w 6096000"/>
              <a:gd name="connsiteY51" fmla="*/ 1830569 h 6858000"/>
              <a:gd name="connsiteX52" fmla="*/ 5180663 w 6096000"/>
              <a:gd name="connsiteY52" fmla="*/ 1835810 h 6858000"/>
              <a:gd name="connsiteX53" fmla="*/ 5167452 w 6096000"/>
              <a:gd name="connsiteY53" fmla="*/ 1861483 h 6858000"/>
              <a:gd name="connsiteX54" fmla="*/ 5174266 w 6096000"/>
              <a:gd name="connsiteY54" fmla="*/ 1892417 h 6858000"/>
              <a:gd name="connsiteX55" fmla="*/ 5189262 w 6096000"/>
              <a:gd name="connsiteY55" fmla="*/ 1895114 h 6858000"/>
              <a:gd name="connsiteX56" fmla="*/ 5187100 w 6096000"/>
              <a:gd name="connsiteY56" fmla="*/ 1899379 h 6858000"/>
              <a:gd name="connsiteX57" fmla="*/ 5180471 w 6096000"/>
              <a:gd name="connsiteY57" fmla="*/ 1907867 h 6858000"/>
              <a:gd name="connsiteX58" fmla="*/ 5181361 w 6096000"/>
              <a:gd name="connsiteY58" fmla="*/ 1910265 h 6858000"/>
              <a:gd name="connsiteX59" fmla="*/ 5178268 w 6096000"/>
              <a:gd name="connsiteY59" fmla="*/ 1935584 h 6858000"/>
              <a:gd name="connsiteX60" fmla="*/ 5183619 w 6096000"/>
              <a:gd name="connsiteY60" fmla="*/ 1942021 h 6858000"/>
              <a:gd name="connsiteX61" fmla="*/ 5184480 w 6096000"/>
              <a:gd name="connsiteY61" fmla="*/ 1945112 h 6858000"/>
              <a:gd name="connsiteX62" fmla="*/ 5172776 w 6096000"/>
              <a:gd name="connsiteY62" fmla="*/ 1961162 h 6858000"/>
              <a:gd name="connsiteX63" fmla="*/ 5168513 w 6096000"/>
              <a:gd name="connsiteY63" fmla="*/ 1969445 h 6858000"/>
              <a:gd name="connsiteX64" fmla="*/ 5126597 w 6096000"/>
              <a:gd name="connsiteY64" fmla="*/ 2024270 h 6858000"/>
              <a:gd name="connsiteX65" fmla="*/ 5119528 w 6096000"/>
              <a:gd name="connsiteY65" fmla="*/ 2107942 h 6858000"/>
              <a:gd name="connsiteX66" fmla="*/ 5110356 w 6096000"/>
              <a:gd name="connsiteY66" fmla="*/ 2193455 h 6858000"/>
              <a:gd name="connsiteX67" fmla="*/ 5104992 w 6096000"/>
              <a:gd name="connsiteY67" fmla="*/ 2260088 h 6858000"/>
              <a:gd name="connsiteX68" fmla="*/ 5059439 w 6096000"/>
              <a:gd name="connsiteY68" fmla="*/ 2335735 h 6858000"/>
              <a:gd name="connsiteX69" fmla="*/ 5022061 w 6096000"/>
              <a:gd name="connsiteY69" fmla="*/ 2408995 h 6858000"/>
              <a:gd name="connsiteX70" fmla="*/ 5022253 w 6096000"/>
              <a:gd name="connsiteY70" fmla="*/ 2445869 h 6858000"/>
              <a:gd name="connsiteX71" fmla="*/ 5011426 w 6096000"/>
              <a:gd name="connsiteY71" fmla="*/ 2496499 h 6858000"/>
              <a:gd name="connsiteX72" fmla="*/ 4994224 w 6096000"/>
              <a:gd name="connsiteY72" fmla="*/ 2549900 h 6858000"/>
              <a:gd name="connsiteX73" fmla="*/ 4995245 w 6096000"/>
              <a:gd name="connsiteY73" fmla="*/ 2596456 h 6858000"/>
              <a:gd name="connsiteX74" fmla="*/ 4988570 w 6096000"/>
              <a:gd name="connsiteY74" fmla="*/ 2606088 h 6858000"/>
              <a:gd name="connsiteX75" fmla="*/ 4988371 w 6096000"/>
              <a:gd name="connsiteY75" fmla="*/ 2635351 h 6858000"/>
              <a:gd name="connsiteX76" fmla="*/ 4983212 w 6096000"/>
              <a:gd name="connsiteY76" fmla="*/ 2665666 h 6858000"/>
              <a:gd name="connsiteX77" fmla="*/ 4968234 w 6096000"/>
              <a:gd name="connsiteY77" fmla="*/ 2715895 h 6858000"/>
              <a:gd name="connsiteX78" fmla="*/ 4975888 w 6096000"/>
              <a:gd name="connsiteY78" fmla="*/ 2725052 h 6858000"/>
              <a:gd name="connsiteX79" fmla="*/ 4980195 w 6096000"/>
              <a:gd name="connsiteY79" fmla="*/ 2726489 h 6858000"/>
              <a:gd name="connsiteX80" fmla="*/ 4976218 w 6096000"/>
              <a:gd name="connsiteY80" fmla="*/ 2740278 h 6858000"/>
              <a:gd name="connsiteX81" fmla="*/ 4980571 w 6096000"/>
              <a:gd name="connsiteY81" fmla="*/ 2751112 h 6858000"/>
              <a:gd name="connsiteX82" fmla="*/ 4973893 w 6096000"/>
              <a:gd name="connsiteY82" fmla="*/ 2760208 h 6858000"/>
              <a:gd name="connsiteX83" fmla="*/ 4979005 w 6096000"/>
              <a:gd name="connsiteY83" fmla="*/ 2790136 h 6858000"/>
              <a:gd name="connsiteX84" fmla="*/ 4986137 w 6096000"/>
              <a:gd name="connsiteY84" fmla="*/ 2804183 h 6858000"/>
              <a:gd name="connsiteX85" fmla="*/ 4986175 w 6096000"/>
              <a:gd name="connsiteY85" fmla="*/ 2825860 h 6858000"/>
              <a:gd name="connsiteX86" fmla="*/ 4993936 w 6096000"/>
              <a:gd name="connsiteY86" fmla="*/ 2911749 h 6858000"/>
              <a:gd name="connsiteX87" fmla="*/ 4992563 w 6096000"/>
              <a:gd name="connsiteY87" fmla="*/ 2977278 h 6858000"/>
              <a:gd name="connsiteX88" fmla="*/ 4980516 w 6096000"/>
              <a:gd name="connsiteY88" fmla="*/ 2991092 h 6858000"/>
              <a:gd name="connsiteX89" fmla="*/ 4992801 w 6096000"/>
              <a:gd name="connsiteY89" fmla="*/ 3020247 h 6858000"/>
              <a:gd name="connsiteX90" fmla="*/ 5014805 w 6096000"/>
              <a:gd name="connsiteY90" fmla="*/ 3065434 h 6858000"/>
              <a:gd name="connsiteX91" fmla="*/ 5002733 w 6096000"/>
              <a:gd name="connsiteY91" fmla="*/ 3103777 h 6858000"/>
              <a:gd name="connsiteX92" fmla="*/ 5002941 w 6096000"/>
              <a:gd name="connsiteY92" fmla="*/ 3151828 h 6858000"/>
              <a:gd name="connsiteX93" fmla="*/ 5002883 w 6096000"/>
              <a:gd name="connsiteY93" fmla="*/ 3180546 h 6858000"/>
              <a:gd name="connsiteX94" fmla="*/ 5016711 w 6096000"/>
              <a:gd name="connsiteY94" fmla="*/ 3258677 h 6858000"/>
              <a:gd name="connsiteX95" fmla="*/ 5017918 w 6096000"/>
              <a:gd name="connsiteY95" fmla="*/ 3262610 h 6858000"/>
              <a:gd name="connsiteX96" fmla="*/ 5011672 w 6096000"/>
              <a:gd name="connsiteY96" fmla="*/ 3277179 h 6858000"/>
              <a:gd name="connsiteX97" fmla="*/ 5009344 w 6096000"/>
              <a:gd name="connsiteY97" fmla="*/ 3278130 h 6858000"/>
              <a:gd name="connsiteX98" fmla="*/ 5026770 w 6096000"/>
              <a:gd name="connsiteY98" fmla="*/ 3325671 h 6858000"/>
              <a:gd name="connsiteX99" fmla="*/ 5024571 w 6096000"/>
              <a:gd name="connsiteY99" fmla="*/ 3332072 h 6858000"/>
              <a:gd name="connsiteX100" fmla="*/ 5041705 w 6096000"/>
              <a:gd name="connsiteY100" fmla="*/ 3362948 h 6858000"/>
              <a:gd name="connsiteX101" fmla="*/ 5047477 w 6096000"/>
              <a:gd name="connsiteY101" fmla="*/ 3378959 h 6858000"/>
              <a:gd name="connsiteX102" fmla="*/ 5060758 w 6096000"/>
              <a:gd name="connsiteY102" fmla="*/ 3407057 h 6858000"/>
              <a:gd name="connsiteX103" fmla="*/ 5058968 w 6096000"/>
              <a:gd name="connsiteY103" fmla="*/ 3409825 h 6858000"/>
              <a:gd name="connsiteX104" fmla="*/ 5062667 w 6096000"/>
              <a:gd name="connsiteY104" fmla="*/ 3415218 h 6858000"/>
              <a:gd name="connsiteX105" fmla="*/ 5060928 w 6096000"/>
              <a:gd name="connsiteY105" fmla="*/ 3419880 h 6858000"/>
              <a:gd name="connsiteX106" fmla="*/ 5062923 w 6096000"/>
              <a:gd name="connsiteY106" fmla="*/ 3424545 h 6858000"/>
              <a:gd name="connsiteX107" fmla="*/ 5064623 w 6096000"/>
              <a:gd name="connsiteY107" fmla="*/ 3476412 h 6858000"/>
              <a:gd name="connsiteX108" fmla="*/ 5069684 w 6096000"/>
              <a:gd name="connsiteY108" fmla="*/ 3486850 h 6858000"/>
              <a:gd name="connsiteX109" fmla="*/ 5063339 w 6096000"/>
              <a:gd name="connsiteY109" fmla="*/ 3496391 h 6858000"/>
              <a:gd name="connsiteX110" fmla="*/ 5070139 w 6096000"/>
              <a:gd name="connsiteY110" fmla="*/ 3531201 h 6858000"/>
              <a:gd name="connsiteX111" fmla="*/ 5079896 w 6096000"/>
              <a:gd name="connsiteY111" fmla="*/ 3542019 h 6858000"/>
              <a:gd name="connsiteX112" fmla="*/ 5087540 w 6096000"/>
              <a:gd name="connsiteY112" fmla="*/ 3552249 h 6858000"/>
              <a:gd name="connsiteX113" fmla="*/ 5087902 w 6096000"/>
              <a:gd name="connsiteY113" fmla="*/ 3553678 h 6858000"/>
              <a:gd name="connsiteX114" fmla="*/ 5091509 w 6096000"/>
              <a:gd name="connsiteY114" fmla="*/ 3568021 h 6858000"/>
              <a:gd name="connsiteX115" fmla="*/ 5091934 w 6096000"/>
              <a:gd name="connsiteY115" fmla="*/ 3569719 h 6858000"/>
              <a:gd name="connsiteX116" fmla="*/ 5089362 w 6096000"/>
              <a:gd name="connsiteY116" fmla="*/ 3586412 h 6858000"/>
              <a:gd name="connsiteX117" fmla="*/ 5092358 w 6096000"/>
              <a:gd name="connsiteY117" fmla="*/ 3597336 h 6858000"/>
              <a:gd name="connsiteX118" fmla="*/ 5084254 w 6096000"/>
              <a:gd name="connsiteY118" fmla="*/ 3606007 h 6858000"/>
              <a:gd name="connsiteX119" fmla="*/ 5084281 w 6096000"/>
              <a:gd name="connsiteY119" fmla="*/ 3641228 h 6858000"/>
              <a:gd name="connsiteX120" fmla="*/ 5091848 w 6096000"/>
              <a:gd name="connsiteY120" fmla="*/ 3653088 h 6858000"/>
              <a:gd name="connsiteX121" fmla="*/ 5097436 w 6096000"/>
              <a:gd name="connsiteY121" fmla="*/ 3664114 h 6858000"/>
              <a:gd name="connsiteX122" fmla="*/ 5097518 w 6096000"/>
              <a:gd name="connsiteY122" fmla="*/ 3665569 h 6858000"/>
              <a:gd name="connsiteX123" fmla="*/ 5099829 w 6096000"/>
              <a:gd name="connsiteY123" fmla="*/ 3707357 h 6858000"/>
              <a:gd name="connsiteX124" fmla="*/ 5114696 w 6096000"/>
              <a:gd name="connsiteY124" fmla="*/ 3778166 h 6858000"/>
              <a:gd name="connsiteX125" fmla="*/ 5135379 w 6096000"/>
              <a:gd name="connsiteY125" fmla="*/ 3878222 h 6858000"/>
              <a:gd name="connsiteX126" fmla="*/ 5130138 w 6096000"/>
              <a:gd name="connsiteY126" fmla="*/ 4048117 h 6858000"/>
              <a:gd name="connsiteX127" fmla="*/ 5090040 w 6096000"/>
              <a:gd name="connsiteY127" fmla="*/ 4219510 h 6858000"/>
              <a:gd name="connsiteX128" fmla="*/ 5092812 w 6096000"/>
              <a:gd name="connsiteY128" fmla="*/ 4411258 h 6858000"/>
              <a:gd name="connsiteX129" fmla="*/ 5084599 w 6096000"/>
              <a:gd name="connsiteY129" fmla="*/ 4488531 h 6858000"/>
              <a:gd name="connsiteX130" fmla="*/ 5084072 w 6096000"/>
              <a:gd name="connsiteY130" fmla="*/ 4539168 h 6858000"/>
              <a:gd name="connsiteX131" fmla="*/ 5068936 w 6096000"/>
              <a:gd name="connsiteY131" fmla="*/ 4625153 h 6858000"/>
              <a:gd name="connsiteX132" fmla="*/ 5059114 w 6096000"/>
              <a:gd name="connsiteY132" fmla="*/ 4733115 h 6858000"/>
              <a:gd name="connsiteX133" fmla="*/ 5037209 w 6096000"/>
              <a:gd name="connsiteY133" fmla="*/ 4844323 h 6858000"/>
              <a:gd name="connsiteX134" fmla="*/ 5020638 w 6096000"/>
              <a:gd name="connsiteY134" fmla="*/ 4877992 h 6858000"/>
              <a:gd name="connsiteX135" fmla="*/ 5006413 w 6096000"/>
              <a:gd name="connsiteY135" fmla="*/ 4925805 h 6858000"/>
              <a:gd name="connsiteX136" fmla="*/ 4971037 w 6096000"/>
              <a:gd name="connsiteY136" fmla="*/ 5009272 h 6858000"/>
              <a:gd name="connsiteX137" fmla="*/ 4963105 w 6096000"/>
              <a:gd name="connsiteY137" fmla="*/ 5111369 h 6858000"/>
              <a:gd name="connsiteX138" fmla="*/ 4976341 w 6096000"/>
              <a:gd name="connsiteY138" fmla="*/ 5210876 h 6858000"/>
              <a:gd name="connsiteX139" fmla="*/ 4980617 w 6096000"/>
              <a:gd name="connsiteY139" fmla="*/ 5269726 h 6858000"/>
              <a:gd name="connsiteX140" fmla="*/ 4997733 w 6096000"/>
              <a:gd name="connsiteY140" fmla="*/ 5464225 h 6858000"/>
              <a:gd name="connsiteX141" fmla="*/ 5001400 w 6096000"/>
              <a:gd name="connsiteY141" fmla="*/ 5594585 h 6858000"/>
              <a:gd name="connsiteX142" fmla="*/ 4983700 w 6096000"/>
              <a:gd name="connsiteY142" fmla="*/ 5667896 h 6858000"/>
              <a:gd name="connsiteX143" fmla="*/ 4968506 w 6096000"/>
              <a:gd name="connsiteY143" fmla="*/ 5769225 h 6858000"/>
              <a:gd name="connsiteX144" fmla="*/ 4969765 w 6096000"/>
              <a:gd name="connsiteY144" fmla="*/ 5823324 h 6858000"/>
              <a:gd name="connsiteX145" fmla="*/ 4966129 w 6096000"/>
              <a:gd name="connsiteY145" fmla="*/ 5862699 h 6858000"/>
              <a:gd name="connsiteX146" fmla="*/ 4970695 w 6096000"/>
              <a:gd name="connsiteY146" fmla="*/ 5906467 h 6858000"/>
              <a:gd name="connsiteX147" fmla="*/ 4991568 w 6096000"/>
              <a:gd name="connsiteY147" fmla="*/ 5939847 h 6858000"/>
              <a:gd name="connsiteX148" fmla="*/ 4986815 w 6096000"/>
              <a:gd name="connsiteY148" fmla="*/ 5973994 h 6858000"/>
              <a:gd name="connsiteX149" fmla="*/ 4987776 w 6096000"/>
              <a:gd name="connsiteY149" fmla="*/ 6089693 h 6858000"/>
              <a:gd name="connsiteX150" fmla="*/ 4991621 w 6096000"/>
              <a:gd name="connsiteY150" fmla="*/ 6224938 h 6858000"/>
              <a:gd name="connsiteX151" fmla="*/ 5017157 w 6096000"/>
              <a:gd name="connsiteY151" fmla="*/ 6370251 h 6858000"/>
              <a:gd name="connsiteX152" fmla="*/ 5040797 w 6096000"/>
              <a:gd name="connsiteY152" fmla="*/ 6541313 h 6858000"/>
              <a:gd name="connsiteX153" fmla="*/ 5045375 w 6096000"/>
              <a:gd name="connsiteY153" fmla="*/ 6640957 h 6858000"/>
              <a:gd name="connsiteX154" fmla="*/ 5058442 w 6096000"/>
              <a:gd name="connsiteY154" fmla="*/ 6705297 h 6858000"/>
              <a:gd name="connsiteX155" fmla="*/ 5071125 w 6096000"/>
              <a:gd name="connsiteY155" fmla="*/ 6759582 h 6858000"/>
              <a:gd name="connsiteX156" fmla="*/ 5069172 w 6096000"/>
              <a:gd name="connsiteY156" fmla="*/ 6817746 h 6858000"/>
              <a:gd name="connsiteX157" fmla="*/ 5072322 w 6096000"/>
              <a:gd name="connsiteY157" fmla="*/ 6843646 h 6858000"/>
              <a:gd name="connsiteX158" fmla="*/ 5091388 w 6096000"/>
              <a:gd name="connsiteY158" fmla="*/ 6857998 h 6858000"/>
              <a:gd name="connsiteX159" fmla="*/ 6096000 w 6096000"/>
              <a:gd name="connsiteY159" fmla="*/ 6857998 h 6858000"/>
              <a:gd name="connsiteX160" fmla="*/ 6096000 w 6096000"/>
              <a:gd name="connsiteY160" fmla="*/ 6858000 h 6858000"/>
              <a:gd name="connsiteX161" fmla="*/ 0 w 6096000"/>
              <a:gd name="connsiteY16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Lst>
            <a:rect l="l" t="t" r="r" b="b"/>
            <a:pathLst>
              <a:path w="6096000" h="6858000">
                <a:moveTo>
                  <a:pt x="0" y="0"/>
                </a:moveTo>
                <a:lnTo>
                  <a:pt x="5567517" y="0"/>
                </a:lnTo>
                <a:lnTo>
                  <a:pt x="5566938" y="1705"/>
                </a:lnTo>
                <a:cubicBezTo>
                  <a:pt x="5563126" y="8440"/>
                  <a:pt x="5558112" y="13784"/>
                  <a:pt x="5551594" y="17287"/>
                </a:cubicBezTo>
                <a:cubicBezTo>
                  <a:pt x="5562364" y="82036"/>
                  <a:pt x="5510349" y="69804"/>
                  <a:pt x="5545641" y="130336"/>
                </a:cubicBezTo>
                <a:cubicBezTo>
                  <a:pt x="5526953" y="117589"/>
                  <a:pt x="5536978" y="162458"/>
                  <a:pt x="5538289" y="187093"/>
                </a:cubicBezTo>
                <a:cubicBezTo>
                  <a:pt x="5536205" y="226511"/>
                  <a:pt x="5545722" y="205530"/>
                  <a:pt x="5545790" y="265704"/>
                </a:cubicBezTo>
                <a:cubicBezTo>
                  <a:pt x="5542296" y="317533"/>
                  <a:pt x="5543813" y="325288"/>
                  <a:pt x="5542313" y="354566"/>
                </a:cubicBezTo>
                <a:lnTo>
                  <a:pt x="5524126" y="472000"/>
                </a:lnTo>
                <a:lnTo>
                  <a:pt x="5522170" y="473782"/>
                </a:lnTo>
                <a:cubicBezTo>
                  <a:pt x="5517847" y="482008"/>
                  <a:pt x="5518682" y="487340"/>
                  <a:pt x="5521798" y="491380"/>
                </a:cubicBezTo>
                <a:lnTo>
                  <a:pt x="5536419" y="531675"/>
                </a:lnTo>
                <a:lnTo>
                  <a:pt x="5533435" y="536015"/>
                </a:lnTo>
                <a:lnTo>
                  <a:pt x="5538088" y="572092"/>
                </a:lnTo>
                <a:lnTo>
                  <a:pt x="5536061" y="572511"/>
                </a:lnTo>
                <a:cubicBezTo>
                  <a:pt x="5531611" y="574271"/>
                  <a:pt x="5528529" y="577121"/>
                  <a:pt x="5528218" y="582332"/>
                </a:cubicBezTo>
                <a:cubicBezTo>
                  <a:pt x="5498002" y="573171"/>
                  <a:pt x="5516262" y="585107"/>
                  <a:pt x="5518011" y="601285"/>
                </a:cubicBezTo>
                <a:cubicBezTo>
                  <a:pt x="5508838" y="617831"/>
                  <a:pt x="5480684" y="666964"/>
                  <a:pt x="5473174" y="681608"/>
                </a:cubicBezTo>
                <a:cubicBezTo>
                  <a:pt x="5473102" y="684122"/>
                  <a:pt x="5473033" y="686637"/>
                  <a:pt x="5472963" y="689151"/>
                </a:cubicBezTo>
                <a:lnTo>
                  <a:pt x="5472485" y="689289"/>
                </a:lnTo>
                <a:cubicBezTo>
                  <a:pt x="5471434" y="690905"/>
                  <a:pt x="5470986" y="693376"/>
                  <a:pt x="5471326" y="697222"/>
                </a:cubicBezTo>
                <a:cubicBezTo>
                  <a:pt x="5471606" y="703992"/>
                  <a:pt x="5471884" y="710761"/>
                  <a:pt x="5472164" y="717531"/>
                </a:cubicBezTo>
                <a:lnTo>
                  <a:pt x="5468891" y="722494"/>
                </a:lnTo>
                <a:lnTo>
                  <a:pt x="5463081" y="724368"/>
                </a:lnTo>
                <a:lnTo>
                  <a:pt x="5446981" y="752692"/>
                </a:lnTo>
                <a:cubicBezTo>
                  <a:pt x="5454691" y="764380"/>
                  <a:pt x="5422719" y="808083"/>
                  <a:pt x="5417190" y="816346"/>
                </a:cubicBezTo>
                <a:lnTo>
                  <a:pt x="5388958" y="889417"/>
                </a:lnTo>
                <a:cubicBezTo>
                  <a:pt x="5320491" y="969963"/>
                  <a:pt x="5321907" y="1005331"/>
                  <a:pt x="5307044" y="1063288"/>
                </a:cubicBezTo>
                <a:cubicBezTo>
                  <a:pt x="5313332" y="1111028"/>
                  <a:pt x="5317096" y="1110140"/>
                  <a:pt x="5303837" y="1157176"/>
                </a:cubicBezTo>
                <a:cubicBezTo>
                  <a:pt x="5301103" y="1192124"/>
                  <a:pt x="5301884" y="1197232"/>
                  <a:pt x="5286494" y="1210776"/>
                </a:cubicBezTo>
                <a:lnTo>
                  <a:pt x="5282463" y="1301993"/>
                </a:lnTo>
                <a:lnTo>
                  <a:pt x="5252235" y="1360879"/>
                </a:lnTo>
                <a:lnTo>
                  <a:pt x="5244497" y="1404045"/>
                </a:lnTo>
                <a:lnTo>
                  <a:pt x="5223823" y="1429568"/>
                </a:lnTo>
                <a:lnTo>
                  <a:pt x="5224851" y="1430305"/>
                </a:lnTo>
                <a:cubicBezTo>
                  <a:pt x="5226697" y="1432466"/>
                  <a:pt x="5214738" y="1459891"/>
                  <a:pt x="5212394" y="1463304"/>
                </a:cubicBezTo>
                <a:cubicBezTo>
                  <a:pt x="5209912" y="1477394"/>
                  <a:pt x="5213027" y="1501295"/>
                  <a:pt x="5209958" y="1514846"/>
                </a:cubicBezTo>
                <a:lnTo>
                  <a:pt x="5206417" y="1519731"/>
                </a:lnTo>
                <a:lnTo>
                  <a:pt x="5206640" y="1519929"/>
                </a:lnTo>
                <a:cubicBezTo>
                  <a:pt x="5206490" y="1521210"/>
                  <a:pt x="5209710" y="1543635"/>
                  <a:pt x="5207632" y="1546022"/>
                </a:cubicBezTo>
                <a:lnTo>
                  <a:pt x="5212030" y="1578752"/>
                </a:lnTo>
                <a:cubicBezTo>
                  <a:pt x="5206147" y="1605585"/>
                  <a:pt x="5226381" y="1622803"/>
                  <a:pt x="5203533" y="1647555"/>
                </a:cubicBezTo>
                <a:cubicBezTo>
                  <a:pt x="5198128" y="1672675"/>
                  <a:pt x="5203213" y="1694404"/>
                  <a:pt x="5190877" y="1715685"/>
                </a:cubicBezTo>
                <a:cubicBezTo>
                  <a:pt x="5196815" y="1724301"/>
                  <a:pt x="5198098" y="1732435"/>
                  <a:pt x="5184235" y="1740358"/>
                </a:cubicBezTo>
                <a:cubicBezTo>
                  <a:pt x="5182625" y="1763793"/>
                  <a:pt x="5198368" y="1769422"/>
                  <a:pt x="5181475" y="1784314"/>
                </a:cubicBezTo>
                <a:cubicBezTo>
                  <a:pt x="5205987" y="1797417"/>
                  <a:pt x="5195246" y="1798221"/>
                  <a:pt x="5185845" y="1804434"/>
                </a:cubicBezTo>
                <a:lnTo>
                  <a:pt x="5185068" y="1805316"/>
                </a:lnTo>
                <a:lnTo>
                  <a:pt x="5188593" y="1807109"/>
                </a:lnTo>
                <a:lnTo>
                  <a:pt x="5185920" y="1821003"/>
                </a:lnTo>
                <a:lnTo>
                  <a:pt x="5183543" y="1824832"/>
                </a:lnTo>
                <a:cubicBezTo>
                  <a:pt x="5182284" y="1827468"/>
                  <a:pt x="5181937" y="1829219"/>
                  <a:pt x="5182235" y="1830429"/>
                </a:cubicBezTo>
                <a:lnTo>
                  <a:pt x="5182525" y="1830569"/>
                </a:lnTo>
                <a:lnTo>
                  <a:pt x="5180663" y="1835810"/>
                </a:lnTo>
                <a:cubicBezTo>
                  <a:pt x="5176779" y="1844665"/>
                  <a:pt x="5172297" y="1853278"/>
                  <a:pt x="5167452" y="1861483"/>
                </a:cubicBezTo>
                <a:cubicBezTo>
                  <a:pt x="5179827" y="1866643"/>
                  <a:pt x="5166788" y="1884999"/>
                  <a:pt x="5174266" y="1892417"/>
                </a:cubicBezTo>
                <a:lnTo>
                  <a:pt x="5189262" y="1895114"/>
                </a:lnTo>
                <a:lnTo>
                  <a:pt x="5187100" y="1899379"/>
                </a:lnTo>
                <a:lnTo>
                  <a:pt x="5180471" y="1907867"/>
                </a:lnTo>
                <a:cubicBezTo>
                  <a:pt x="5179609" y="1909162"/>
                  <a:pt x="5179647" y="1909994"/>
                  <a:pt x="5181361" y="1910265"/>
                </a:cubicBezTo>
                <a:cubicBezTo>
                  <a:pt x="5180995" y="1914884"/>
                  <a:pt x="5177893" y="1930292"/>
                  <a:pt x="5178268" y="1935584"/>
                </a:cubicBezTo>
                <a:lnTo>
                  <a:pt x="5183619" y="1942021"/>
                </a:lnTo>
                <a:lnTo>
                  <a:pt x="5184480" y="1945112"/>
                </a:lnTo>
                <a:lnTo>
                  <a:pt x="5172776" y="1961162"/>
                </a:lnTo>
                <a:lnTo>
                  <a:pt x="5168513" y="1969445"/>
                </a:lnTo>
                <a:lnTo>
                  <a:pt x="5126597" y="2024270"/>
                </a:lnTo>
                <a:lnTo>
                  <a:pt x="5119528" y="2107942"/>
                </a:lnTo>
                <a:cubicBezTo>
                  <a:pt x="5089290" y="2138038"/>
                  <a:pt x="5110415" y="2159228"/>
                  <a:pt x="5110356" y="2193455"/>
                </a:cubicBezTo>
                <a:cubicBezTo>
                  <a:pt x="5101302" y="2220953"/>
                  <a:pt x="5110381" y="2224200"/>
                  <a:pt x="5104992" y="2260088"/>
                </a:cubicBezTo>
                <a:cubicBezTo>
                  <a:pt x="5096504" y="2291744"/>
                  <a:pt x="5078225" y="2299003"/>
                  <a:pt x="5059439" y="2335735"/>
                </a:cubicBezTo>
                <a:cubicBezTo>
                  <a:pt x="5029465" y="2329020"/>
                  <a:pt x="5058046" y="2407546"/>
                  <a:pt x="5022061" y="2408995"/>
                </a:cubicBezTo>
                <a:cubicBezTo>
                  <a:pt x="5023289" y="2413465"/>
                  <a:pt x="5019654" y="2441580"/>
                  <a:pt x="5022253" y="2445869"/>
                </a:cubicBezTo>
                <a:cubicBezTo>
                  <a:pt x="5022440" y="2449625"/>
                  <a:pt x="5011241" y="2492743"/>
                  <a:pt x="5011426" y="2496499"/>
                </a:cubicBezTo>
                <a:lnTo>
                  <a:pt x="4994224" y="2549900"/>
                </a:lnTo>
                <a:cubicBezTo>
                  <a:pt x="4992353" y="2564757"/>
                  <a:pt x="4998952" y="2582253"/>
                  <a:pt x="4995245" y="2596456"/>
                </a:cubicBezTo>
                <a:lnTo>
                  <a:pt x="4988570" y="2606088"/>
                </a:lnTo>
                <a:cubicBezTo>
                  <a:pt x="4988504" y="2615842"/>
                  <a:pt x="4988436" y="2625597"/>
                  <a:pt x="4988371" y="2635351"/>
                </a:cubicBezTo>
                <a:lnTo>
                  <a:pt x="4983212" y="2665666"/>
                </a:lnTo>
                <a:lnTo>
                  <a:pt x="4968234" y="2715895"/>
                </a:lnTo>
                <a:lnTo>
                  <a:pt x="4975888" y="2725052"/>
                </a:lnTo>
                <a:lnTo>
                  <a:pt x="4980195" y="2726489"/>
                </a:lnTo>
                <a:lnTo>
                  <a:pt x="4976218" y="2740278"/>
                </a:lnTo>
                <a:lnTo>
                  <a:pt x="4980571" y="2751112"/>
                </a:lnTo>
                <a:lnTo>
                  <a:pt x="4973893" y="2760208"/>
                </a:lnTo>
                <a:lnTo>
                  <a:pt x="4979005" y="2790136"/>
                </a:lnTo>
                <a:lnTo>
                  <a:pt x="4986137" y="2804183"/>
                </a:lnTo>
                <a:cubicBezTo>
                  <a:pt x="4986150" y="2811409"/>
                  <a:pt x="4986162" y="2818634"/>
                  <a:pt x="4986175" y="2825860"/>
                </a:cubicBezTo>
                <a:cubicBezTo>
                  <a:pt x="4987474" y="2843788"/>
                  <a:pt x="4992871" y="2886513"/>
                  <a:pt x="4993936" y="2911749"/>
                </a:cubicBezTo>
                <a:cubicBezTo>
                  <a:pt x="4993313" y="2946689"/>
                  <a:pt x="4980300" y="2954448"/>
                  <a:pt x="4992563" y="2977278"/>
                </a:cubicBezTo>
                <a:cubicBezTo>
                  <a:pt x="4985688" y="2983455"/>
                  <a:pt x="4982051" y="2987749"/>
                  <a:pt x="4980516" y="2991092"/>
                </a:cubicBezTo>
                <a:cubicBezTo>
                  <a:pt x="4975910" y="3001119"/>
                  <a:pt x="4990216" y="3002537"/>
                  <a:pt x="4992801" y="3020247"/>
                </a:cubicBezTo>
                <a:cubicBezTo>
                  <a:pt x="4998517" y="3032637"/>
                  <a:pt x="5013148" y="3051512"/>
                  <a:pt x="5014805" y="3065434"/>
                </a:cubicBezTo>
                <a:cubicBezTo>
                  <a:pt x="4998836" y="3057428"/>
                  <a:pt x="5016840" y="3105196"/>
                  <a:pt x="5002733" y="3103777"/>
                </a:cubicBezTo>
                <a:cubicBezTo>
                  <a:pt x="5022381" y="3124610"/>
                  <a:pt x="4997365" y="3128169"/>
                  <a:pt x="5002941" y="3151828"/>
                </a:cubicBezTo>
                <a:cubicBezTo>
                  <a:pt x="5010264" y="3163902"/>
                  <a:pt x="5011356" y="3171780"/>
                  <a:pt x="5002883" y="3180546"/>
                </a:cubicBezTo>
                <a:cubicBezTo>
                  <a:pt x="5038586" y="3236545"/>
                  <a:pt x="5003723" y="3210316"/>
                  <a:pt x="5016711" y="3258677"/>
                </a:cubicBezTo>
                <a:lnTo>
                  <a:pt x="5017918" y="3262610"/>
                </a:lnTo>
                <a:lnTo>
                  <a:pt x="5011672" y="3277179"/>
                </a:lnTo>
                <a:lnTo>
                  <a:pt x="5009344" y="3278130"/>
                </a:lnTo>
                <a:lnTo>
                  <a:pt x="5026770" y="3325671"/>
                </a:lnTo>
                <a:lnTo>
                  <a:pt x="5024571" y="3332072"/>
                </a:lnTo>
                <a:lnTo>
                  <a:pt x="5041705" y="3362948"/>
                </a:lnTo>
                <a:lnTo>
                  <a:pt x="5047477" y="3378959"/>
                </a:lnTo>
                <a:lnTo>
                  <a:pt x="5060758" y="3407057"/>
                </a:lnTo>
                <a:lnTo>
                  <a:pt x="5058968" y="3409825"/>
                </a:lnTo>
                <a:lnTo>
                  <a:pt x="5062667" y="3415218"/>
                </a:lnTo>
                <a:lnTo>
                  <a:pt x="5060928" y="3419880"/>
                </a:lnTo>
                <a:lnTo>
                  <a:pt x="5062923" y="3424545"/>
                </a:lnTo>
                <a:cubicBezTo>
                  <a:pt x="5063537" y="3433967"/>
                  <a:pt x="5063494" y="3466028"/>
                  <a:pt x="5064623" y="3476412"/>
                </a:cubicBezTo>
                <a:lnTo>
                  <a:pt x="5069684" y="3486850"/>
                </a:lnTo>
                <a:lnTo>
                  <a:pt x="5063339" y="3496391"/>
                </a:lnTo>
                <a:lnTo>
                  <a:pt x="5070139" y="3531201"/>
                </a:lnTo>
                <a:lnTo>
                  <a:pt x="5079896" y="3542019"/>
                </a:lnTo>
                <a:lnTo>
                  <a:pt x="5087540" y="3552249"/>
                </a:lnTo>
                <a:lnTo>
                  <a:pt x="5087902" y="3553678"/>
                </a:lnTo>
                <a:lnTo>
                  <a:pt x="5091509" y="3568021"/>
                </a:lnTo>
                <a:lnTo>
                  <a:pt x="5091934" y="3569719"/>
                </a:lnTo>
                <a:lnTo>
                  <a:pt x="5089362" y="3586412"/>
                </a:lnTo>
                <a:lnTo>
                  <a:pt x="5092358" y="3597336"/>
                </a:lnTo>
                <a:lnTo>
                  <a:pt x="5084254" y="3606007"/>
                </a:lnTo>
                <a:cubicBezTo>
                  <a:pt x="5084262" y="3617747"/>
                  <a:pt x="5084273" y="3629488"/>
                  <a:pt x="5084281" y="3641228"/>
                </a:cubicBezTo>
                <a:lnTo>
                  <a:pt x="5091848" y="3653088"/>
                </a:lnTo>
                <a:lnTo>
                  <a:pt x="5097436" y="3664114"/>
                </a:lnTo>
                <a:cubicBezTo>
                  <a:pt x="5097463" y="3664599"/>
                  <a:pt x="5097491" y="3665084"/>
                  <a:pt x="5097518" y="3665569"/>
                </a:cubicBezTo>
                <a:cubicBezTo>
                  <a:pt x="5097915" y="3672776"/>
                  <a:pt x="5096966" y="3688591"/>
                  <a:pt x="5099829" y="3707357"/>
                </a:cubicBezTo>
                <a:cubicBezTo>
                  <a:pt x="5100505" y="3724716"/>
                  <a:pt x="5118078" y="3760234"/>
                  <a:pt x="5114696" y="3778166"/>
                </a:cubicBezTo>
                <a:cubicBezTo>
                  <a:pt x="5141627" y="3845122"/>
                  <a:pt x="5125427" y="3821305"/>
                  <a:pt x="5135379" y="3878222"/>
                </a:cubicBezTo>
                <a:cubicBezTo>
                  <a:pt x="5161519" y="3905047"/>
                  <a:pt x="5125417" y="4015047"/>
                  <a:pt x="5130138" y="4048117"/>
                </a:cubicBezTo>
                <a:cubicBezTo>
                  <a:pt x="5081804" y="4192084"/>
                  <a:pt x="5096262" y="4158987"/>
                  <a:pt x="5090040" y="4219510"/>
                </a:cubicBezTo>
                <a:cubicBezTo>
                  <a:pt x="5104553" y="4280033"/>
                  <a:pt x="5065380" y="4345686"/>
                  <a:pt x="5092812" y="4411258"/>
                </a:cubicBezTo>
                <a:cubicBezTo>
                  <a:pt x="5090630" y="4437329"/>
                  <a:pt x="5083878" y="4473140"/>
                  <a:pt x="5084599" y="4488531"/>
                </a:cubicBezTo>
                <a:cubicBezTo>
                  <a:pt x="5084423" y="4505410"/>
                  <a:pt x="5084248" y="4522289"/>
                  <a:pt x="5084072" y="4539168"/>
                </a:cubicBezTo>
                <a:cubicBezTo>
                  <a:pt x="5072114" y="4567830"/>
                  <a:pt x="5064305" y="4588197"/>
                  <a:pt x="5068936" y="4625153"/>
                </a:cubicBezTo>
                <a:cubicBezTo>
                  <a:pt x="5077433" y="4662889"/>
                  <a:pt x="5065899" y="4679357"/>
                  <a:pt x="5059114" y="4733115"/>
                </a:cubicBezTo>
                <a:cubicBezTo>
                  <a:pt x="5068687" y="4752352"/>
                  <a:pt x="5055370" y="4832308"/>
                  <a:pt x="5037209" y="4844323"/>
                </a:cubicBezTo>
                <a:cubicBezTo>
                  <a:pt x="5033444" y="4857054"/>
                  <a:pt x="5040194" y="4871554"/>
                  <a:pt x="5020638" y="4877992"/>
                </a:cubicBezTo>
                <a:cubicBezTo>
                  <a:pt x="4997151" y="4888353"/>
                  <a:pt x="5034418" y="4931200"/>
                  <a:pt x="5006413" y="4925805"/>
                </a:cubicBezTo>
                <a:cubicBezTo>
                  <a:pt x="5031964" y="4956261"/>
                  <a:pt x="4982840" y="4982633"/>
                  <a:pt x="4971037" y="5009272"/>
                </a:cubicBezTo>
                <a:cubicBezTo>
                  <a:pt x="4973259" y="5034036"/>
                  <a:pt x="4968375" y="5053859"/>
                  <a:pt x="4963105" y="5111369"/>
                </a:cubicBezTo>
                <a:cubicBezTo>
                  <a:pt x="4973224" y="5141336"/>
                  <a:pt x="4937413" y="5161742"/>
                  <a:pt x="4976341" y="5210876"/>
                </a:cubicBezTo>
                <a:cubicBezTo>
                  <a:pt x="4972455" y="5212581"/>
                  <a:pt x="4977054" y="5227501"/>
                  <a:pt x="4980617" y="5269726"/>
                </a:cubicBezTo>
                <a:cubicBezTo>
                  <a:pt x="4984182" y="5311951"/>
                  <a:pt x="4990390" y="5400671"/>
                  <a:pt x="4997733" y="5464225"/>
                </a:cubicBezTo>
                <a:cubicBezTo>
                  <a:pt x="5001765" y="5536542"/>
                  <a:pt x="4990225" y="5517959"/>
                  <a:pt x="5001400" y="5594585"/>
                </a:cubicBezTo>
                <a:cubicBezTo>
                  <a:pt x="4999908" y="5619318"/>
                  <a:pt x="4974042" y="5647975"/>
                  <a:pt x="4983700" y="5667896"/>
                </a:cubicBezTo>
                <a:cubicBezTo>
                  <a:pt x="4976834" y="5696311"/>
                  <a:pt x="4975579" y="5738356"/>
                  <a:pt x="4968506" y="5769225"/>
                </a:cubicBezTo>
                <a:cubicBezTo>
                  <a:pt x="4968926" y="5787258"/>
                  <a:pt x="4969344" y="5805291"/>
                  <a:pt x="4969765" y="5823324"/>
                </a:cubicBezTo>
                <a:cubicBezTo>
                  <a:pt x="4966122" y="5853058"/>
                  <a:pt x="4965608" y="5838948"/>
                  <a:pt x="4966129" y="5862699"/>
                </a:cubicBezTo>
                <a:lnTo>
                  <a:pt x="4970695" y="5906467"/>
                </a:lnTo>
                <a:lnTo>
                  <a:pt x="4991568" y="5939847"/>
                </a:lnTo>
                <a:cubicBezTo>
                  <a:pt x="4998848" y="5955713"/>
                  <a:pt x="4974731" y="5940131"/>
                  <a:pt x="4986815" y="5973994"/>
                </a:cubicBezTo>
                <a:cubicBezTo>
                  <a:pt x="4961187" y="5997051"/>
                  <a:pt x="4983444" y="6032039"/>
                  <a:pt x="4987776" y="6089693"/>
                </a:cubicBezTo>
                <a:lnTo>
                  <a:pt x="4991621" y="6224938"/>
                </a:lnTo>
                <a:cubicBezTo>
                  <a:pt x="4988442" y="6270972"/>
                  <a:pt x="5008962" y="6317522"/>
                  <a:pt x="5017157" y="6370251"/>
                </a:cubicBezTo>
                <a:cubicBezTo>
                  <a:pt x="5025353" y="6422980"/>
                  <a:pt x="5039938" y="6490855"/>
                  <a:pt x="5040797" y="6541313"/>
                </a:cubicBezTo>
                <a:cubicBezTo>
                  <a:pt x="5039898" y="6576319"/>
                  <a:pt x="5031912" y="6591883"/>
                  <a:pt x="5045375" y="6640957"/>
                </a:cubicBezTo>
                <a:cubicBezTo>
                  <a:pt x="5057505" y="6669536"/>
                  <a:pt x="5052276" y="6675394"/>
                  <a:pt x="5058442" y="6705297"/>
                </a:cubicBezTo>
                <a:cubicBezTo>
                  <a:pt x="5057367" y="6727133"/>
                  <a:pt x="5067901" y="6732087"/>
                  <a:pt x="5071125" y="6759582"/>
                </a:cubicBezTo>
                <a:cubicBezTo>
                  <a:pt x="5055614" y="6796071"/>
                  <a:pt x="5051656" y="6769544"/>
                  <a:pt x="5069172" y="6817746"/>
                </a:cubicBezTo>
                <a:cubicBezTo>
                  <a:pt x="5060956" y="6828354"/>
                  <a:pt x="5064525" y="6836369"/>
                  <a:pt x="5072322" y="6843646"/>
                </a:cubicBezTo>
                <a:lnTo>
                  <a:pt x="5091388" y="6857998"/>
                </a:lnTo>
                <a:lnTo>
                  <a:pt x="6096000" y="6857998"/>
                </a:lnTo>
                <a:lnTo>
                  <a:pt x="6096000" y="6858000"/>
                </a:lnTo>
                <a:lnTo>
                  <a:pt x="0" y="6858000"/>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CB87D13F-8CF8-40EB-B59C-EA0695307247}"/>
              </a:ext>
            </a:extLst>
          </p:cNvPr>
          <p:cNvSpPr>
            <a:spLocks noGrp="1"/>
          </p:cNvSpPr>
          <p:nvPr>
            <p:ph type="title"/>
          </p:nvPr>
        </p:nvSpPr>
        <p:spPr>
          <a:xfrm>
            <a:off x="838200" y="609600"/>
            <a:ext cx="3739341" cy="1330839"/>
          </a:xfrm>
        </p:spPr>
        <p:txBody>
          <a:bodyPr>
            <a:normAutofit/>
          </a:bodyPr>
          <a:lstStyle/>
          <a:p>
            <a:r>
              <a:rPr lang="en-GB" sz="3200" b="1" dirty="0"/>
              <a:t>Collaboration E</a:t>
            </a:r>
          </a:p>
        </p:txBody>
      </p:sp>
      <p:sp>
        <p:nvSpPr>
          <p:cNvPr id="18" name="Content Placeholder 8">
            <a:extLst>
              <a:ext uri="{FF2B5EF4-FFF2-40B4-BE49-F238E27FC236}">
                <a16:creationId xmlns:a16="http://schemas.microsoft.com/office/drawing/2014/main" id="{C205D7EE-4CED-4EE5-B383-39E400A7DC86}"/>
              </a:ext>
            </a:extLst>
          </p:cNvPr>
          <p:cNvSpPr>
            <a:spLocks noGrp="1"/>
          </p:cNvSpPr>
          <p:nvPr>
            <p:ph idx="1"/>
          </p:nvPr>
        </p:nvSpPr>
        <p:spPr>
          <a:xfrm>
            <a:off x="862366" y="2194102"/>
            <a:ext cx="3427001" cy="3908586"/>
          </a:xfrm>
        </p:spPr>
        <p:txBody>
          <a:bodyPr>
            <a:normAutofit/>
          </a:bodyPr>
          <a:lstStyle/>
          <a:p>
            <a:r>
              <a:rPr lang="en-GB" sz="2000" dirty="0"/>
              <a:t>Simplified UE functional architecture in which the Direct Data Collection Client is realised as a subfunction the UE Application.</a:t>
            </a:r>
          </a:p>
          <a:p>
            <a:pPr marL="0" indent="0">
              <a:buNone/>
            </a:pPr>
            <a:r>
              <a:rPr lang="en-US" sz="2000" dirty="0"/>
              <a:t>Consequences:</a:t>
            </a:r>
            <a:endParaRPr lang="en-GB" sz="2000" dirty="0"/>
          </a:p>
          <a:p>
            <a:r>
              <a:rPr lang="en-US" sz="2000" dirty="0"/>
              <a:t>Reference point </a:t>
            </a:r>
            <a:r>
              <a:rPr lang="en-US" sz="2000" b="1" dirty="0"/>
              <a:t>R7</a:t>
            </a:r>
            <a:r>
              <a:rPr lang="en-US" sz="2000" dirty="0"/>
              <a:t> now subsumed inside the UE Application and is instead </a:t>
            </a:r>
            <a:r>
              <a:rPr lang="en-GB" sz="2000" dirty="0"/>
              <a:t>realised</a:t>
            </a:r>
            <a:r>
              <a:rPr lang="en-US" sz="2000" dirty="0"/>
              <a:t> as an internal API.</a:t>
            </a:r>
          </a:p>
        </p:txBody>
      </p:sp>
      <p:pic>
        <p:nvPicPr>
          <p:cNvPr id="5" name="Content Placeholder 4">
            <a:extLst>
              <a:ext uri="{FF2B5EF4-FFF2-40B4-BE49-F238E27FC236}">
                <a16:creationId xmlns:a16="http://schemas.microsoft.com/office/drawing/2014/main" id="{6EB5EB0F-EA42-46D1-BC6E-12FC1E5FE26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45457" y="2422417"/>
            <a:ext cx="6155141" cy="2036907"/>
          </a:xfrm>
          <a:prstGeom prst="rect">
            <a:avLst/>
          </a:prstGeom>
        </p:spPr>
      </p:pic>
    </p:spTree>
    <p:extLst>
      <p:ext uri="{BB962C8B-B14F-4D97-AF65-F5344CB8AC3E}">
        <p14:creationId xmlns:p14="http://schemas.microsoft.com/office/powerpoint/2010/main" val="213874676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2484</TotalTime>
  <Words>2027</Words>
  <Application>Microsoft Office PowerPoint</Application>
  <PresentationFormat>Widescreen</PresentationFormat>
  <Paragraphs>327</Paragraphs>
  <Slides>21</Slides>
  <Notes>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21</vt:i4>
      </vt:variant>
    </vt:vector>
  </HeadingPairs>
  <TitlesOfParts>
    <vt:vector size="28" baseType="lpstr">
      <vt:lpstr>Arial</vt:lpstr>
      <vt:lpstr>Calibri</vt:lpstr>
      <vt:lpstr>Calibri Light</vt:lpstr>
      <vt:lpstr>Courier New</vt:lpstr>
      <vt:lpstr>Segoe UI</vt:lpstr>
      <vt:lpstr>Office Theme</vt:lpstr>
      <vt:lpstr>Document</vt:lpstr>
      <vt:lpstr>3GPP Event Exposure Framework</vt:lpstr>
      <vt:lpstr>Meeting agenda</vt:lpstr>
      <vt:lpstr>EVEX Work Item Description</vt:lpstr>
      <vt:lpstr>EVEX reference architecture Reference point representation</vt:lpstr>
      <vt:lpstr>Collaboration A</vt:lpstr>
      <vt:lpstr>Collaboration B</vt:lpstr>
      <vt:lpstr>Collaboration C</vt:lpstr>
      <vt:lpstr>Collaboration D</vt:lpstr>
      <vt:lpstr>Collaboration E</vt:lpstr>
      <vt:lpstr>EVEX reference architecture Service-based representation</vt:lpstr>
      <vt:lpstr>EVEX reference architecture Service-based representation (variant)</vt:lpstr>
      <vt:lpstr>Instantiation of EVEX reference architecture for 5G Media Streaming functional domain</vt:lpstr>
      <vt:lpstr>Naf_EventExposure – by DC-AF in Trusted domain to NWDAF</vt:lpstr>
      <vt:lpstr>Naf_EventExposure/Nnef_EventExposure – by Data Collection AF in Trusted domain to AF inside or outside Trusted domain</vt:lpstr>
      <vt:lpstr>5G Media Streaming-related Events for AF exposure (1)</vt:lpstr>
      <vt:lpstr>5G Media Streaming-related Events for AF exposure (2)</vt:lpstr>
      <vt:lpstr>Additional events to support 5G Media Streaming: Stage 3 support in TS 29.517</vt:lpstr>
      <vt:lpstr>Ndcaf_DataReporting service Stage 2 and Stage 3 (Collaboration A)</vt:lpstr>
      <vt:lpstr>Nnef_DataReporting service Stage 2 and Stage 3 (Collaboration C)</vt:lpstr>
      <vt:lpstr>Nnef_NFManagement service Stage 2 and Stage 3 (Collaboration D)</vt:lpstr>
      <vt:lpstr>Discussion and next steps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EVEX joint call with SA2, CT3 and SA4</dc:title>
  <dc:creator>Richard Bradbury</dc:creator>
  <cp:lastModifiedBy>Charles Lo</cp:lastModifiedBy>
  <cp:revision>15</cp:revision>
  <dcterms:created xsi:type="dcterms:W3CDTF">2022-01-05T17:13:48Z</dcterms:created>
  <dcterms:modified xsi:type="dcterms:W3CDTF">2022-01-11T16:53:08Z</dcterms:modified>
</cp:coreProperties>
</file>