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4" r:id="rId4"/>
    <p:sldId id="276" r:id="rId5"/>
    <p:sldId id="263" r:id="rId6"/>
    <p:sldId id="279" r:id="rId7"/>
    <p:sldId id="280" r:id="rId8"/>
    <p:sldId id="268" r:id="rId9"/>
    <p:sldId id="265" r:id="rId10"/>
    <p:sldId id="269" r:id="rId11"/>
    <p:sldId id="260" r:id="rId12"/>
    <p:sldId id="272" r:id="rId13"/>
    <p:sldId id="273" r:id="rId14"/>
    <p:sldId id="277" r:id="rId15"/>
    <p:sldId id="27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03B"/>
    <a:srgbClr val="EFEFEF"/>
    <a:srgbClr val="FCC468"/>
    <a:srgbClr val="1C1C1C"/>
    <a:srgbClr val="EEEEEE"/>
    <a:srgbClr val="C0C0C0"/>
    <a:srgbClr val="777777"/>
    <a:srgbClr val="E0E0E0"/>
    <a:srgbClr val="F3F3F3"/>
    <a:srgbClr val="0023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4" d="100"/>
          <a:sy n="64" d="100"/>
        </p:scale>
        <p:origin x="96" y="12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3AAA7-9A50-4A78-A5F9-E4ABDBB7EB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FF3F85-7B7D-4430-BFB3-73D7C1BFFB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92842D-1E1E-4617-B09E-EAB7EF47B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0C46A-FEE5-486F-BF83-DFB90574A4A9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DED56-105D-4156-9ABE-3B148D188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3D8C6C-9916-4F34-81BA-7E44E285E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CACE-4E0E-4EEA-BAA2-3560842503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182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4F494-4C58-48B8-B928-2D0453C20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26B811-6846-45DD-9B9C-23785930BE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54D86-1B77-44F3-90AC-9CE5736D1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0C46A-FEE5-486F-BF83-DFB90574A4A9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D0C54-E561-4AA4-BF46-47D073381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60FB6-1451-4EAA-B744-BDD3F6FC4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CACE-4E0E-4EEA-BAA2-3560842503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144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4C61B0-13E1-4D67-8B68-1EA396BF9C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E361EB-624B-4CBC-9A35-22F0E63D77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A854EF-BD40-47DA-9913-98193A849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0C46A-FEE5-486F-BF83-DFB90574A4A9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AD7119-0BD0-49A3-ADD6-0EADBD526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7B0AC2-743A-4562-A983-1E694CB49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CACE-4E0E-4EEA-BAA2-3560842503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522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EDAE2-B062-4D42-B934-F91178ED6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2D6BC-C8BC-424A-A0F9-5A84637FF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9BD8D2-C8D8-4099-8A78-929C1E3DF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0C46A-FEE5-486F-BF83-DFB90574A4A9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84245-614E-47E8-8E6E-1216274DC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B4A815-F082-4B65-B8E0-9167D11C7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CACE-4E0E-4EEA-BAA2-3560842503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994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FC540-DC13-4D50-A1FB-22A01D1F3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65798-D976-4BD8-98E5-81379ADA7C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21322-8665-40B9-BCE3-34CCBC581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0C46A-FEE5-486F-BF83-DFB90574A4A9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62F7ED-57D5-47D2-BB3F-622D2DE79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59BBD-50EE-46B8-ADE9-2927374F9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CACE-4E0E-4EEA-BAA2-3560842503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218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610CB-818A-498F-93AE-3454EAF1E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6F5E7-1D07-4BF7-864A-9D7D66F43D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D37CC8-0F39-48BD-B11B-26678984F9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EE2B6D-B874-4060-9900-FF0F25AA1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0C46A-FEE5-486F-BF83-DFB90574A4A9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BD283D-E3E3-4A75-A49B-347AAC8B6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B2DE68-D580-4B67-B52D-D925DCD99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CACE-4E0E-4EEA-BAA2-3560842503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627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A9704-76F9-4AD5-B15A-9650B187C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67B6F1-F0D3-4106-B6EA-2DACF961E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37D243-49B0-41D8-9B36-D2BC3CA7B4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52FC9E-5407-44D2-96AC-7BF716A1DE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70DBC2-CED0-4474-919A-81E5E01CC5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ABC2C3-9390-437E-BC3A-3743D7B00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0C46A-FEE5-486F-BF83-DFB90574A4A9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F343B1-6763-4EA5-9DD6-4435E17D0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07BE76-51ED-4DD7-B5B1-91BFD4E56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CACE-4E0E-4EEA-BAA2-3560842503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414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EFF2B-32F7-46F7-B81B-B062EBFAC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9243CE-5992-4FE8-9DC7-D9D6A6ECE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0C46A-FEE5-486F-BF83-DFB90574A4A9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2D60D0-F96E-4F5C-B61B-A624379EE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B5D13C-7961-4A2D-9970-48ABE791F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CACE-4E0E-4EEA-BAA2-3560842503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776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4A0E57-D4EB-4D81-A425-5F53234D8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0C46A-FEE5-486F-BF83-DFB90574A4A9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95277E-132F-4F7E-8C68-F14FB4230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821D54-AF6B-49F9-BB98-41FD34893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CACE-4E0E-4EEA-BAA2-3560842503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916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588D2-0DBB-4762-A582-894A873EC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BF3DA-A8D0-4B0E-B3C0-71CFCBA72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04A991-8AF5-4586-990A-E53267E402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8BC65-DE2D-4BD3-8EF7-1D78193C0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0C46A-FEE5-486F-BF83-DFB90574A4A9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C06018-030D-4027-A654-E18EC0E6D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E7BF24-4E15-432E-B957-218DD203F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CACE-4E0E-4EEA-BAA2-3560842503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743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D8EB5-EFC4-4524-B5C0-3944ADCF9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2A3BA7-38C9-46A4-9552-8E3E848990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E5E904-5B4B-49BD-94EE-44B57D5982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34448F-1FD6-4B84-882D-B634F4104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0C46A-FEE5-486F-BF83-DFB90574A4A9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B8E02E-65B1-485C-96AE-29F78C8F5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378ECB-204E-429C-85B4-AF4C4F322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CACE-4E0E-4EEA-BAA2-3560842503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112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AB5E02-8B09-42E3-BC3E-21C70E4F5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3C7D2F-86B9-45CE-A151-E7079664C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CE817-F321-45D8-A13D-6C1310E01A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0C46A-FEE5-486F-BF83-DFB90574A4A9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B5BEC-3F03-42B8-91AF-EA33F45297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B89A5D-950C-4582-BB7A-F2DE4EBC23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9CACE-4E0E-4EEA-BAA2-3560842503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450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9000">
              <a:srgbClr val="F3F3F3"/>
            </a:gs>
            <a:gs pos="87000">
              <a:srgbClr val="E0E0E0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5240C-569B-4F1E-AAB9-06919E4C2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4479" y="2263386"/>
            <a:ext cx="3430138" cy="1007395"/>
          </a:xfrm>
          <a:effectLst/>
        </p:spPr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Condensed" panose="020B0502040204020203" pitchFamily="34" charset="0"/>
              </a:rPr>
              <a:t>FORGE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B35B6F4-BFF0-4315-A327-4CAF78B42CD5}"/>
              </a:ext>
            </a:extLst>
          </p:cNvPr>
          <p:cNvCxnSpPr>
            <a:cxnSpLocks/>
          </p:cNvCxnSpPr>
          <p:nvPr/>
        </p:nvCxnSpPr>
        <p:spPr>
          <a:xfrm>
            <a:off x="7751930" y="3429000"/>
            <a:ext cx="1937982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D7CC2C5C-3D84-4590-8CBB-4964F4C6ED9E}"/>
              </a:ext>
            </a:extLst>
          </p:cNvPr>
          <p:cNvSpPr/>
          <p:nvPr/>
        </p:nvSpPr>
        <p:spPr>
          <a:xfrm>
            <a:off x="232012" y="191069"/>
            <a:ext cx="11750722" cy="646221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3C8CB835-D6B5-4F00-B0B5-4AF3025221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17059" y="3687336"/>
            <a:ext cx="3800902" cy="1655762"/>
          </a:xfrm>
        </p:spPr>
        <p:txBody>
          <a:bodyPr/>
          <a:lstStyle/>
          <a:p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Where are we?</a:t>
            </a: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And where are we going?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1FF4DE55-52C4-4809-87C1-61DA3422BF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1461" t="35324" r="31460" b="38209"/>
          <a:stretch/>
        </p:blipFill>
        <p:spPr>
          <a:xfrm>
            <a:off x="1808330" y="1585130"/>
            <a:ext cx="3650778" cy="3687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606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9000">
              <a:srgbClr val="F3F3F3"/>
            </a:gs>
            <a:gs pos="87000">
              <a:srgbClr val="E0E0E0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5240C-569B-4F1E-AAB9-06919E4C2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367659"/>
            <a:ext cx="7874758" cy="1414678"/>
          </a:xfrm>
          <a:effectLst/>
        </p:spPr>
        <p:txBody>
          <a:bodyPr>
            <a:normAutofit/>
          </a:bodyPr>
          <a:lstStyle/>
          <a:p>
            <a:pPr algn="l"/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Condensed" panose="020B0502040204020203" pitchFamily="34" charset="0"/>
              </a:rPr>
              <a:t>SPECS DEVS CAN USE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7CC2C5C-3D84-4590-8CBB-4964F4C6ED9E}"/>
              </a:ext>
            </a:extLst>
          </p:cNvPr>
          <p:cNvSpPr/>
          <p:nvPr/>
        </p:nvSpPr>
        <p:spPr>
          <a:xfrm>
            <a:off x="232012" y="191069"/>
            <a:ext cx="11750722" cy="646221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9DE962-873E-41A7-A2FC-CA218959643C}"/>
              </a:ext>
            </a:extLst>
          </p:cNvPr>
          <p:cNvSpPr txBox="1"/>
          <p:nvPr/>
        </p:nvSpPr>
        <p:spPr>
          <a:xfrm>
            <a:off x="6096000" y="3012902"/>
            <a:ext cx="5265760" cy="19437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To provide access to our formal language deliverables in a modern and developer-friendly way.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D1BE94CF-AFA6-4B7C-8CBF-13A45C3985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71683" y="1901361"/>
            <a:ext cx="3819098" cy="3055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043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9000">
              <a:srgbClr val="F3F3F3"/>
            </a:gs>
            <a:gs pos="87000">
              <a:srgbClr val="E0E0E0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5240C-569B-4F1E-AAB9-06919E4C2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92304" y="2507974"/>
            <a:ext cx="3430138" cy="1007395"/>
          </a:xfrm>
          <a:effectLst/>
        </p:spPr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Condensed" panose="020B0502040204020203" pitchFamily="34" charset="0"/>
              </a:rPr>
              <a:t>WHAT NEXT?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B35B6F4-BFF0-4315-A327-4CAF78B42CD5}"/>
              </a:ext>
            </a:extLst>
          </p:cNvPr>
          <p:cNvCxnSpPr>
            <a:cxnSpLocks/>
          </p:cNvCxnSpPr>
          <p:nvPr/>
        </p:nvCxnSpPr>
        <p:spPr>
          <a:xfrm>
            <a:off x="5127009" y="3625622"/>
            <a:ext cx="1937982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D7CC2C5C-3D84-4590-8CBB-4964F4C6ED9E}"/>
              </a:ext>
            </a:extLst>
          </p:cNvPr>
          <p:cNvSpPr/>
          <p:nvPr/>
        </p:nvSpPr>
        <p:spPr>
          <a:xfrm>
            <a:off x="232012" y="191069"/>
            <a:ext cx="11750722" cy="646221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007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9000">
              <a:srgbClr val="F3F3F3"/>
            </a:gs>
            <a:gs pos="87000">
              <a:srgbClr val="E0E0E0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5240C-569B-4F1E-AAB9-06919E4C2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56913" y="1008013"/>
            <a:ext cx="7874758" cy="1414678"/>
          </a:xfrm>
          <a:effectLst/>
        </p:spPr>
        <p:txBody>
          <a:bodyPr>
            <a:normAutofit/>
          </a:bodyPr>
          <a:lstStyle/>
          <a:p>
            <a:pPr algn="l"/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Condensed" panose="020B0502040204020203" pitchFamily="34" charset="0"/>
              </a:rPr>
              <a:t>TO-DO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7CC2C5C-3D84-4590-8CBB-4964F4C6ED9E}"/>
              </a:ext>
            </a:extLst>
          </p:cNvPr>
          <p:cNvSpPr/>
          <p:nvPr/>
        </p:nvSpPr>
        <p:spPr>
          <a:xfrm>
            <a:off x="232012" y="191069"/>
            <a:ext cx="11750722" cy="646221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9DE962-873E-41A7-A2FC-CA218959643C}"/>
              </a:ext>
            </a:extLst>
          </p:cNvPr>
          <p:cNvSpPr txBox="1"/>
          <p:nvPr/>
        </p:nvSpPr>
        <p:spPr>
          <a:xfrm>
            <a:off x="5556913" y="2653256"/>
            <a:ext cx="5863988" cy="2590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FBB03B"/>
              </a:buClr>
              <a:buSzPct val="200000"/>
              <a:buFont typeface="Courier New" panose="02070309020205020404" pitchFamily="49" charset="0"/>
              <a:buChar char="o"/>
            </a:pPr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Gap analysis of automated checking</a:t>
            </a:r>
          </a:p>
          <a:p>
            <a:pPr marL="457200" indent="-457200">
              <a:lnSpc>
                <a:spcPct val="150000"/>
              </a:lnSpc>
              <a:buClr>
                <a:srgbClr val="FBB03B"/>
              </a:buClr>
              <a:buSzPct val="200000"/>
              <a:buFont typeface="Courier New" panose="02070309020205020404" pitchFamily="49" charset="0"/>
              <a:buChar char="o"/>
            </a:pPr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Better regression testing</a:t>
            </a:r>
          </a:p>
          <a:p>
            <a:pPr marL="457200" indent="-457200">
              <a:lnSpc>
                <a:spcPct val="150000"/>
              </a:lnSpc>
              <a:buClr>
                <a:srgbClr val="FBB03B"/>
              </a:buClr>
              <a:buSzPct val="200000"/>
              <a:buFont typeface="Courier New" panose="02070309020205020404" pitchFamily="49" charset="0"/>
              <a:buChar char="o"/>
            </a:pPr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Decide how the checking is hosted</a:t>
            </a:r>
          </a:p>
          <a:p>
            <a:pPr marL="457200" indent="-457200">
              <a:lnSpc>
                <a:spcPct val="150000"/>
              </a:lnSpc>
              <a:buClr>
                <a:srgbClr val="FBB03B"/>
              </a:buClr>
              <a:buSzPct val="200000"/>
              <a:buFont typeface="Courier New" panose="02070309020205020404" pitchFamily="49" charset="0"/>
              <a:buChar char="o"/>
            </a:pPr>
            <a:r>
              <a:rPr lang="en-GB" sz="2800" dirty="0">
                <a:solidFill>
                  <a:srgbClr val="FBB03B"/>
                </a:solidFill>
                <a:latin typeface="Bahnschrift Light SemiCondensed" panose="020B0502040204020203" pitchFamily="34" charset="0"/>
              </a:rPr>
              <a:t>Anything else?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2E55321-480C-4389-BA87-06EE3AE783BD}"/>
              </a:ext>
            </a:extLst>
          </p:cNvPr>
          <p:cNvGrpSpPr/>
          <p:nvPr/>
        </p:nvGrpSpPr>
        <p:grpSpPr>
          <a:xfrm>
            <a:off x="1306203" y="1796102"/>
            <a:ext cx="3252148" cy="3252147"/>
            <a:chOff x="1845290" y="1796102"/>
            <a:chExt cx="3252148" cy="3252147"/>
          </a:xfrm>
        </p:grpSpPr>
        <p:sp>
          <p:nvSpPr>
            <p:cNvPr id="7" name="Graphic 5">
              <a:extLst>
                <a:ext uri="{FF2B5EF4-FFF2-40B4-BE49-F238E27FC236}">
                  <a16:creationId xmlns:a16="http://schemas.microsoft.com/office/drawing/2014/main" id="{F02678AD-B180-4ABB-9BCC-899F81FB955A}"/>
                </a:ext>
              </a:extLst>
            </p:cNvPr>
            <p:cNvSpPr/>
            <p:nvPr/>
          </p:nvSpPr>
          <p:spPr>
            <a:xfrm rot="20253127">
              <a:off x="2325550" y="2217145"/>
              <a:ext cx="2224086" cy="2224089"/>
            </a:xfrm>
            <a:custGeom>
              <a:avLst/>
              <a:gdLst>
                <a:gd name="connsiteX0" fmla="*/ 2675189 w 2675253"/>
                <a:gd name="connsiteY0" fmla="*/ 1509534 h 2675256"/>
                <a:gd name="connsiteX1" fmla="*/ 2504574 w 2675253"/>
                <a:gd name="connsiteY1" fmla="*/ 1672034 h 2675256"/>
                <a:gd name="connsiteX2" fmla="*/ 2215443 w 2675253"/>
                <a:gd name="connsiteY2" fmla="*/ 1672034 h 2675256"/>
                <a:gd name="connsiteX3" fmla="*/ 2215443 w 2675253"/>
                <a:gd name="connsiteY3" fmla="*/ 1755636 h 2675256"/>
                <a:gd name="connsiteX4" fmla="*/ 2144381 w 2675253"/>
                <a:gd name="connsiteY4" fmla="*/ 2075125 h 2675256"/>
                <a:gd name="connsiteX5" fmla="*/ 2459079 w 2675253"/>
                <a:gd name="connsiteY5" fmla="*/ 2389823 h 2675256"/>
                <a:gd name="connsiteX6" fmla="*/ 2459079 w 2675253"/>
                <a:gd name="connsiteY6" fmla="*/ 2626285 h 2675256"/>
                <a:gd name="connsiteX7" fmla="*/ 2222611 w 2675253"/>
                <a:gd name="connsiteY7" fmla="*/ 2626285 h 2675256"/>
                <a:gd name="connsiteX8" fmla="*/ 1936610 w 2675253"/>
                <a:gd name="connsiteY8" fmla="*/ 2340284 h 2675256"/>
                <a:gd name="connsiteX9" fmla="*/ 1463027 w 2675253"/>
                <a:gd name="connsiteY9" fmla="*/ 2508052 h 2675256"/>
                <a:gd name="connsiteX10" fmla="*/ 1463027 w 2675253"/>
                <a:gd name="connsiteY10" fmla="*/ 1233125 h 2675256"/>
                <a:gd name="connsiteX11" fmla="*/ 1400326 w 2675253"/>
                <a:gd name="connsiteY11" fmla="*/ 1170424 h 2675256"/>
                <a:gd name="connsiteX12" fmla="*/ 1274923 w 2675253"/>
                <a:gd name="connsiteY12" fmla="*/ 1170424 h 2675256"/>
                <a:gd name="connsiteX13" fmla="*/ 1212222 w 2675253"/>
                <a:gd name="connsiteY13" fmla="*/ 1233125 h 2675256"/>
                <a:gd name="connsiteX14" fmla="*/ 1212222 w 2675253"/>
                <a:gd name="connsiteY14" fmla="*/ 2508052 h 2675256"/>
                <a:gd name="connsiteX15" fmla="*/ 738639 w 2675253"/>
                <a:gd name="connsiteY15" fmla="*/ 2340284 h 2675256"/>
                <a:gd name="connsiteX16" fmla="*/ 452637 w 2675253"/>
                <a:gd name="connsiteY16" fmla="*/ 2626285 h 2675256"/>
                <a:gd name="connsiteX17" fmla="*/ 216170 w 2675253"/>
                <a:gd name="connsiteY17" fmla="*/ 2626285 h 2675256"/>
                <a:gd name="connsiteX18" fmla="*/ 216170 w 2675253"/>
                <a:gd name="connsiteY18" fmla="*/ 2389823 h 2675256"/>
                <a:gd name="connsiteX19" fmla="*/ 530868 w 2675253"/>
                <a:gd name="connsiteY19" fmla="*/ 2075125 h 2675256"/>
                <a:gd name="connsiteX20" fmla="*/ 459806 w 2675253"/>
                <a:gd name="connsiteY20" fmla="*/ 1755636 h 2675256"/>
                <a:gd name="connsiteX21" fmla="*/ 459806 w 2675253"/>
                <a:gd name="connsiteY21" fmla="*/ 1672034 h 2675256"/>
                <a:gd name="connsiteX22" fmla="*/ 170680 w 2675253"/>
                <a:gd name="connsiteY22" fmla="*/ 1672034 h 2675256"/>
                <a:gd name="connsiteX23" fmla="*/ 65 w 2675253"/>
                <a:gd name="connsiteY23" fmla="*/ 1509534 h 2675256"/>
                <a:gd name="connsiteX24" fmla="*/ 167200 w 2675253"/>
                <a:gd name="connsiteY24" fmla="*/ 1337628 h 2675256"/>
                <a:gd name="connsiteX25" fmla="*/ 459806 w 2675253"/>
                <a:gd name="connsiteY25" fmla="*/ 1337628 h 2675256"/>
                <a:gd name="connsiteX26" fmla="*/ 459806 w 2675253"/>
                <a:gd name="connsiteY26" fmla="*/ 1030679 h 2675256"/>
                <a:gd name="connsiteX27" fmla="*/ 216170 w 2675253"/>
                <a:gd name="connsiteY27" fmla="*/ 787042 h 2675256"/>
                <a:gd name="connsiteX28" fmla="*/ 216170 w 2675253"/>
                <a:gd name="connsiteY28" fmla="*/ 550580 h 2675256"/>
                <a:gd name="connsiteX29" fmla="*/ 452637 w 2675253"/>
                <a:gd name="connsiteY29" fmla="*/ 550580 h 2675256"/>
                <a:gd name="connsiteX30" fmla="*/ 738069 w 2675253"/>
                <a:gd name="connsiteY30" fmla="*/ 836017 h 2675256"/>
                <a:gd name="connsiteX31" fmla="*/ 1937174 w 2675253"/>
                <a:gd name="connsiteY31" fmla="*/ 836017 h 2675256"/>
                <a:gd name="connsiteX32" fmla="*/ 2222606 w 2675253"/>
                <a:gd name="connsiteY32" fmla="*/ 550585 h 2675256"/>
                <a:gd name="connsiteX33" fmla="*/ 2459074 w 2675253"/>
                <a:gd name="connsiteY33" fmla="*/ 550585 h 2675256"/>
                <a:gd name="connsiteX34" fmla="*/ 2459074 w 2675253"/>
                <a:gd name="connsiteY34" fmla="*/ 787048 h 2675256"/>
                <a:gd name="connsiteX35" fmla="*/ 2215443 w 2675253"/>
                <a:gd name="connsiteY35" fmla="*/ 1030679 h 2675256"/>
                <a:gd name="connsiteX36" fmla="*/ 2215443 w 2675253"/>
                <a:gd name="connsiteY36" fmla="*/ 1337628 h 2675256"/>
                <a:gd name="connsiteX37" fmla="*/ 2508049 w 2675253"/>
                <a:gd name="connsiteY37" fmla="*/ 1337628 h 2675256"/>
                <a:gd name="connsiteX38" fmla="*/ 2675189 w 2675253"/>
                <a:gd name="connsiteY38" fmla="*/ 1509534 h 2675256"/>
                <a:gd name="connsiteX39" fmla="*/ 1342850 w 2675253"/>
                <a:gd name="connsiteY39" fmla="*/ 0 h 2675256"/>
                <a:gd name="connsiteX40" fmla="*/ 757637 w 2675253"/>
                <a:gd name="connsiteY40" fmla="*/ 585212 h 2675256"/>
                <a:gd name="connsiteX41" fmla="*/ 1928062 w 2675253"/>
                <a:gd name="connsiteY41" fmla="*/ 585212 h 2675256"/>
                <a:gd name="connsiteX42" fmla="*/ 1342850 w 2675253"/>
                <a:gd name="connsiteY42" fmla="*/ 0 h 26752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675253" h="2675256">
                  <a:moveTo>
                    <a:pt x="2675189" y="1509534"/>
                  </a:moveTo>
                  <a:cubicBezTo>
                    <a:pt x="2672692" y="1600607"/>
                    <a:pt x="2595679" y="1672034"/>
                    <a:pt x="2504574" y="1672034"/>
                  </a:cubicBezTo>
                  <a:lnTo>
                    <a:pt x="2215443" y="1672034"/>
                  </a:lnTo>
                  <a:lnTo>
                    <a:pt x="2215443" y="1755636"/>
                  </a:lnTo>
                  <a:cubicBezTo>
                    <a:pt x="2215443" y="1869878"/>
                    <a:pt x="2189934" y="1978142"/>
                    <a:pt x="2144381" y="2075125"/>
                  </a:cubicBezTo>
                  <a:lnTo>
                    <a:pt x="2459079" y="2389823"/>
                  </a:lnTo>
                  <a:cubicBezTo>
                    <a:pt x="2524372" y="2455121"/>
                    <a:pt x="2524372" y="2560987"/>
                    <a:pt x="2459079" y="2626285"/>
                  </a:cubicBezTo>
                  <a:cubicBezTo>
                    <a:pt x="2393775" y="2691584"/>
                    <a:pt x="2287909" y="2691578"/>
                    <a:pt x="2222611" y="2626285"/>
                  </a:cubicBezTo>
                  <a:lnTo>
                    <a:pt x="1936610" y="2340284"/>
                  </a:lnTo>
                  <a:cubicBezTo>
                    <a:pt x="1807288" y="2445168"/>
                    <a:pt x="1642515" y="2508052"/>
                    <a:pt x="1463027" y="2508052"/>
                  </a:cubicBezTo>
                  <a:lnTo>
                    <a:pt x="1463027" y="1233125"/>
                  </a:lnTo>
                  <a:cubicBezTo>
                    <a:pt x="1463027" y="1198499"/>
                    <a:pt x="1434953" y="1170424"/>
                    <a:pt x="1400326" y="1170424"/>
                  </a:cubicBezTo>
                  <a:lnTo>
                    <a:pt x="1274923" y="1170424"/>
                  </a:lnTo>
                  <a:cubicBezTo>
                    <a:pt x="1240296" y="1170424"/>
                    <a:pt x="1212222" y="1198499"/>
                    <a:pt x="1212222" y="1233125"/>
                  </a:cubicBezTo>
                  <a:lnTo>
                    <a:pt x="1212222" y="2508052"/>
                  </a:lnTo>
                  <a:cubicBezTo>
                    <a:pt x="1032734" y="2508052"/>
                    <a:pt x="867960" y="2445168"/>
                    <a:pt x="738639" y="2340284"/>
                  </a:cubicBezTo>
                  <a:lnTo>
                    <a:pt x="452637" y="2626285"/>
                  </a:lnTo>
                  <a:cubicBezTo>
                    <a:pt x="387334" y="2691584"/>
                    <a:pt x="281468" y="2691578"/>
                    <a:pt x="216170" y="2626285"/>
                  </a:cubicBezTo>
                  <a:cubicBezTo>
                    <a:pt x="150877" y="2560987"/>
                    <a:pt x="150877" y="2455121"/>
                    <a:pt x="216170" y="2389823"/>
                  </a:cubicBezTo>
                  <a:lnTo>
                    <a:pt x="530868" y="2075125"/>
                  </a:lnTo>
                  <a:cubicBezTo>
                    <a:pt x="485315" y="1978142"/>
                    <a:pt x="459806" y="1869878"/>
                    <a:pt x="459806" y="1755636"/>
                  </a:cubicBezTo>
                  <a:lnTo>
                    <a:pt x="459806" y="1672034"/>
                  </a:lnTo>
                  <a:lnTo>
                    <a:pt x="170680" y="1672034"/>
                  </a:lnTo>
                  <a:cubicBezTo>
                    <a:pt x="79575" y="1672034"/>
                    <a:pt x="2562" y="1600607"/>
                    <a:pt x="65" y="1509534"/>
                  </a:cubicBezTo>
                  <a:cubicBezTo>
                    <a:pt x="-2532" y="1415043"/>
                    <a:pt x="73295" y="1337628"/>
                    <a:pt x="167200" y="1337628"/>
                  </a:cubicBezTo>
                  <a:lnTo>
                    <a:pt x="459806" y="1337628"/>
                  </a:lnTo>
                  <a:lnTo>
                    <a:pt x="459806" y="1030679"/>
                  </a:lnTo>
                  <a:lnTo>
                    <a:pt x="216170" y="787042"/>
                  </a:lnTo>
                  <a:cubicBezTo>
                    <a:pt x="150877" y="721744"/>
                    <a:pt x="150877" y="615878"/>
                    <a:pt x="216170" y="550580"/>
                  </a:cubicBezTo>
                  <a:cubicBezTo>
                    <a:pt x="281473" y="485282"/>
                    <a:pt x="387334" y="485282"/>
                    <a:pt x="452637" y="550580"/>
                  </a:cubicBezTo>
                  <a:lnTo>
                    <a:pt x="738069" y="836017"/>
                  </a:lnTo>
                  <a:lnTo>
                    <a:pt x="1937174" y="836017"/>
                  </a:lnTo>
                  <a:lnTo>
                    <a:pt x="2222606" y="550585"/>
                  </a:lnTo>
                  <a:cubicBezTo>
                    <a:pt x="2287909" y="485287"/>
                    <a:pt x="2393770" y="485287"/>
                    <a:pt x="2459074" y="550585"/>
                  </a:cubicBezTo>
                  <a:cubicBezTo>
                    <a:pt x="2524366" y="615883"/>
                    <a:pt x="2524366" y="721749"/>
                    <a:pt x="2459074" y="787048"/>
                  </a:cubicBezTo>
                  <a:lnTo>
                    <a:pt x="2215443" y="1030679"/>
                  </a:lnTo>
                  <a:lnTo>
                    <a:pt x="2215443" y="1337628"/>
                  </a:lnTo>
                  <a:lnTo>
                    <a:pt x="2508049" y="1337628"/>
                  </a:lnTo>
                  <a:cubicBezTo>
                    <a:pt x="2601954" y="1337628"/>
                    <a:pt x="2677781" y="1415043"/>
                    <a:pt x="2675189" y="1509534"/>
                  </a:cubicBezTo>
                  <a:close/>
                  <a:moveTo>
                    <a:pt x="1342850" y="0"/>
                  </a:moveTo>
                  <a:cubicBezTo>
                    <a:pt x="1019645" y="0"/>
                    <a:pt x="757637" y="262008"/>
                    <a:pt x="757637" y="585212"/>
                  </a:cubicBezTo>
                  <a:lnTo>
                    <a:pt x="1928062" y="585212"/>
                  </a:lnTo>
                  <a:cubicBezTo>
                    <a:pt x="1928062" y="262008"/>
                    <a:pt x="1666054" y="0"/>
                    <a:pt x="1342850" y="0"/>
                  </a:cubicBezTo>
                  <a:close/>
                </a:path>
              </a:pathLst>
            </a:custGeom>
            <a:solidFill>
              <a:srgbClr val="FBB03B"/>
            </a:solidFill>
            <a:ln w="52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CD936BB-2871-4D1D-9546-845F2E69FDBA}"/>
                </a:ext>
              </a:extLst>
            </p:cNvPr>
            <p:cNvCxnSpPr>
              <a:cxnSpLocks/>
              <a:stCxn id="8" idx="3"/>
              <a:endCxn id="8" idx="7"/>
            </p:cNvCxnSpPr>
            <p:nvPr/>
          </p:nvCxnSpPr>
          <p:spPr>
            <a:xfrm flipV="1">
              <a:off x="2321555" y="2272368"/>
              <a:ext cx="2299617" cy="2299616"/>
            </a:xfrm>
            <a:prstGeom prst="line">
              <a:avLst/>
            </a:prstGeom>
            <a:noFill/>
            <a:ln w="381000">
              <a:solidFill>
                <a:srgbClr val="EFEFE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2EF783FD-65DC-4755-BCB3-60FA3514F355}"/>
                </a:ext>
              </a:extLst>
            </p:cNvPr>
            <p:cNvSpPr/>
            <p:nvPr/>
          </p:nvSpPr>
          <p:spPr>
            <a:xfrm>
              <a:off x="1845290" y="1796102"/>
              <a:ext cx="3252148" cy="3252147"/>
            </a:xfrm>
            <a:prstGeom prst="ellipse">
              <a:avLst/>
            </a:prstGeom>
            <a:noFill/>
            <a:ln w="298450">
              <a:solidFill>
                <a:srgbClr val="FBB0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1B03721-FE80-4ACA-B0D0-0AFC9D3DBDE7}"/>
                </a:ext>
              </a:extLst>
            </p:cNvPr>
            <p:cNvCxnSpPr>
              <a:cxnSpLocks/>
              <a:stCxn id="8" idx="3"/>
              <a:endCxn id="8" idx="7"/>
            </p:cNvCxnSpPr>
            <p:nvPr/>
          </p:nvCxnSpPr>
          <p:spPr>
            <a:xfrm flipV="1">
              <a:off x="2321556" y="2272368"/>
              <a:ext cx="2299616" cy="2299615"/>
            </a:xfrm>
            <a:prstGeom prst="line">
              <a:avLst/>
            </a:prstGeom>
            <a:noFill/>
            <a:ln w="298450">
              <a:solidFill>
                <a:srgbClr val="FBB0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xmlns:p14="http://schemas.microsoft.com/office/powerpoint/2010/main" val="1019340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9000">
              <a:srgbClr val="F3F3F3"/>
            </a:gs>
            <a:gs pos="87000">
              <a:srgbClr val="E0E0E0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5240C-569B-4F1E-AAB9-06919E4C2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8674" y="414335"/>
            <a:ext cx="7874758" cy="1414678"/>
          </a:xfrm>
          <a:effectLst/>
        </p:spPr>
        <p:txBody>
          <a:bodyPr>
            <a:normAutofit/>
          </a:bodyPr>
          <a:lstStyle/>
          <a:p>
            <a:pPr algn="l"/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Condensed" panose="020B0502040204020203" pitchFamily="34" charset="0"/>
              </a:rPr>
              <a:t>TO-DO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7CC2C5C-3D84-4590-8CBB-4964F4C6ED9E}"/>
              </a:ext>
            </a:extLst>
          </p:cNvPr>
          <p:cNvSpPr/>
          <p:nvPr/>
        </p:nvSpPr>
        <p:spPr>
          <a:xfrm>
            <a:off x="232012" y="191069"/>
            <a:ext cx="11750722" cy="646221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9DE962-873E-41A7-A2FC-CA218959643C}"/>
              </a:ext>
            </a:extLst>
          </p:cNvPr>
          <p:cNvSpPr txBox="1"/>
          <p:nvPr/>
        </p:nvSpPr>
        <p:spPr>
          <a:xfrm>
            <a:off x="5488674" y="2059578"/>
            <a:ext cx="5863988" cy="32363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FBB03B"/>
              </a:buClr>
              <a:buSzPct val="200000"/>
              <a:buFont typeface="Courier New" panose="02070309020205020404" pitchFamily="49" charset="0"/>
              <a:buChar char="o"/>
            </a:pPr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Work out what to do with TS 33.108</a:t>
            </a:r>
          </a:p>
          <a:p>
            <a:pPr marL="457200" indent="-457200">
              <a:lnSpc>
                <a:spcPct val="150000"/>
              </a:lnSpc>
              <a:buClr>
                <a:srgbClr val="FBB03B"/>
              </a:buClr>
              <a:buSzPct val="200000"/>
              <a:buFont typeface="Courier New" panose="02070309020205020404" pitchFamily="49" charset="0"/>
              <a:buChar char="o"/>
            </a:pPr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Decide if our branching model is right</a:t>
            </a:r>
          </a:p>
          <a:p>
            <a:pPr marL="457200" indent="-457200">
              <a:lnSpc>
                <a:spcPct val="150000"/>
              </a:lnSpc>
              <a:buClr>
                <a:srgbClr val="FBB03B"/>
              </a:buClr>
              <a:buSzPct val="200000"/>
              <a:buFont typeface="Courier New" panose="02070309020205020404" pitchFamily="49" charset="0"/>
              <a:buChar char="o"/>
            </a:pPr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Decide whether to include ASN.1 and XSD in Rel17 versions of TS 33.128</a:t>
            </a:r>
          </a:p>
          <a:p>
            <a:pPr marL="457200" indent="-457200">
              <a:lnSpc>
                <a:spcPct val="150000"/>
              </a:lnSpc>
              <a:buClr>
                <a:srgbClr val="FBB03B"/>
              </a:buClr>
              <a:buSzPct val="200000"/>
              <a:buFont typeface="Courier New" panose="02070309020205020404" pitchFamily="49" charset="0"/>
              <a:buChar char="o"/>
            </a:pPr>
            <a:r>
              <a:rPr lang="en-GB" sz="2800" dirty="0">
                <a:solidFill>
                  <a:srgbClr val="FBB03B"/>
                </a:solidFill>
                <a:latin typeface="Bahnschrift Light SemiCondensed" panose="020B0502040204020203" pitchFamily="34" charset="0"/>
              </a:rPr>
              <a:t>Anything else?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B9A30994-BDA8-4D70-A0D6-D3D3455293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4357" y="1901361"/>
            <a:ext cx="3819098" cy="3055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670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9000">
              <a:srgbClr val="FCC468"/>
            </a:gs>
            <a:gs pos="87000">
              <a:srgbClr val="FBB03B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5240C-569B-4F1E-AAB9-06919E4C2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8621" y="204716"/>
            <a:ext cx="7874758" cy="1414678"/>
          </a:xfrm>
          <a:effectLst/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Condensed" panose="020B0502040204020203" pitchFamily="34" charset="0"/>
              </a:rPr>
              <a:t>DECIDE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B35B6F4-BFF0-4315-A327-4CAF78B42CD5}"/>
              </a:ext>
            </a:extLst>
          </p:cNvPr>
          <p:cNvCxnSpPr>
            <a:cxnSpLocks/>
          </p:cNvCxnSpPr>
          <p:nvPr/>
        </p:nvCxnSpPr>
        <p:spPr>
          <a:xfrm>
            <a:off x="5138382" y="2043752"/>
            <a:ext cx="1937982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D7CC2C5C-3D84-4590-8CBB-4964F4C6ED9E}"/>
              </a:ext>
            </a:extLst>
          </p:cNvPr>
          <p:cNvSpPr/>
          <p:nvPr/>
        </p:nvSpPr>
        <p:spPr>
          <a:xfrm>
            <a:off x="232012" y="191069"/>
            <a:ext cx="11750722" cy="646221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9DE962-873E-41A7-A2FC-CA218959643C}"/>
              </a:ext>
            </a:extLst>
          </p:cNvPr>
          <p:cNvSpPr txBox="1"/>
          <p:nvPr/>
        </p:nvSpPr>
        <p:spPr>
          <a:xfrm>
            <a:off x="1028539" y="4833732"/>
            <a:ext cx="288053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Light SemiCondensed" panose="020B0502040204020203" pitchFamily="34" charset="0"/>
              </a:rPr>
              <a:t>Abandon the Forge and continue doing things as now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9B1355-64DE-4577-B5BA-E51ADF5E5EA4}"/>
              </a:ext>
            </a:extLst>
          </p:cNvPr>
          <p:cNvSpPr txBox="1"/>
          <p:nvPr/>
        </p:nvSpPr>
        <p:spPr>
          <a:xfrm>
            <a:off x="4667107" y="4833733"/>
            <a:ext cx="288053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Light SemiCondensed" panose="020B0502040204020203" pitchFamily="34" charset="0"/>
              </a:rPr>
              <a:t>Wait for a formal 3GPP consensus to emerge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F0FE4A6-54B1-4078-88D9-36921A3355A5}"/>
              </a:ext>
            </a:extLst>
          </p:cNvPr>
          <p:cNvSpPr txBox="1"/>
          <p:nvPr/>
        </p:nvSpPr>
        <p:spPr>
          <a:xfrm>
            <a:off x="8566813" y="4833733"/>
            <a:ext cx="238722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Light SemiCondensed" panose="020B0502040204020203" pitchFamily="34" charset="0"/>
              </a:rPr>
              <a:t>Just get on with it</a:t>
            </a:r>
          </a:p>
        </p:txBody>
      </p:sp>
      <p:sp>
        <p:nvSpPr>
          <p:cNvPr id="24" name="Graphic 22">
            <a:extLst>
              <a:ext uri="{FF2B5EF4-FFF2-40B4-BE49-F238E27FC236}">
                <a16:creationId xmlns:a16="http://schemas.microsoft.com/office/drawing/2014/main" id="{BB1ED20F-4C65-420B-A2E4-D02B9790327E}"/>
              </a:ext>
            </a:extLst>
          </p:cNvPr>
          <p:cNvSpPr/>
          <p:nvPr/>
        </p:nvSpPr>
        <p:spPr>
          <a:xfrm>
            <a:off x="8819634" y="2633684"/>
            <a:ext cx="1881578" cy="1881578"/>
          </a:xfrm>
          <a:custGeom>
            <a:avLst/>
            <a:gdLst>
              <a:gd name="connsiteX0" fmla="*/ 4724400 w 4724400"/>
              <a:gd name="connsiteY0" fmla="*/ 2362200 h 4724400"/>
              <a:gd name="connsiteX1" fmla="*/ 2362200 w 4724400"/>
              <a:gd name="connsiteY1" fmla="*/ 4724400 h 4724400"/>
              <a:gd name="connsiteX2" fmla="*/ 0 w 4724400"/>
              <a:gd name="connsiteY2" fmla="*/ 2362200 h 4724400"/>
              <a:gd name="connsiteX3" fmla="*/ 2362200 w 4724400"/>
              <a:gd name="connsiteY3" fmla="*/ 0 h 4724400"/>
              <a:gd name="connsiteX4" fmla="*/ 4724400 w 4724400"/>
              <a:gd name="connsiteY4" fmla="*/ 2362200 h 4724400"/>
              <a:gd name="connsiteX5" fmla="*/ 2088966 w 4724400"/>
              <a:gd name="connsiteY5" fmla="*/ 3612966 h 4724400"/>
              <a:gd name="connsiteX6" fmla="*/ 3841566 w 4724400"/>
              <a:gd name="connsiteY6" fmla="*/ 1860366 h 4724400"/>
              <a:gd name="connsiteX7" fmla="*/ 3841566 w 4724400"/>
              <a:gd name="connsiteY7" fmla="*/ 1644844 h 4724400"/>
              <a:gd name="connsiteX8" fmla="*/ 3626044 w 4724400"/>
              <a:gd name="connsiteY8" fmla="*/ 1429322 h 4724400"/>
              <a:gd name="connsiteX9" fmla="*/ 3410512 w 4724400"/>
              <a:gd name="connsiteY9" fmla="*/ 1429322 h 4724400"/>
              <a:gd name="connsiteX10" fmla="*/ 1981200 w 4724400"/>
              <a:gd name="connsiteY10" fmla="*/ 2858624 h 4724400"/>
              <a:gd name="connsiteX11" fmla="*/ 1313888 w 4724400"/>
              <a:gd name="connsiteY11" fmla="*/ 2191312 h 4724400"/>
              <a:gd name="connsiteX12" fmla="*/ 1098356 w 4724400"/>
              <a:gd name="connsiteY12" fmla="*/ 2191312 h 4724400"/>
              <a:gd name="connsiteX13" fmla="*/ 882834 w 4724400"/>
              <a:gd name="connsiteY13" fmla="*/ 2406834 h 4724400"/>
              <a:gd name="connsiteX14" fmla="*/ 882834 w 4724400"/>
              <a:gd name="connsiteY14" fmla="*/ 2622356 h 4724400"/>
              <a:gd name="connsiteX15" fmla="*/ 1873434 w 4724400"/>
              <a:gd name="connsiteY15" fmla="*/ 3612956 h 4724400"/>
              <a:gd name="connsiteX16" fmla="*/ 2088966 w 4724400"/>
              <a:gd name="connsiteY16" fmla="*/ 3612966 h 472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724400" h="4724400">
                <a:moveTo>
                  <a:pt x="4724400" y="2362200"/>
                </a:moveTo>
                <a:cubicBezTo>
                  <a:pt x="4724400" y="3666811"/>
                  <a:pt x="3666811" y="4724400"/>
                  <a:pt x="2362200" y="4724400"/>
                </a:cubicBezTo>
                <a:cubicBezTo>
                  <a:pt x="1057589" y="4724400"/>
                  <a:pt x="0" y="3666811"/>
                  <a:pt x="0" y="2362200"/>
                </a:cubicBezTo>
                <a:cubicBezTo>
                  <a:pt x="0" y="1057589"/>
                  <a:pt x="1057589" y="0"/>
                  <a:pt x="2362200" y="0"/>
                </a:cubicBezTo>
                <a:cubicBezTo>
                  <a:pt x="3666811" y="0"/>
                  <a:pt x="4724400" y="1057589"/>
                  <a:pt x="4724400" y="2362200"/>
                </a:cubicBezTo>
                <a:close/>
                <a:moveTo>
                  <a:pt x="2088966" y="3612966"/>
                </a:moveTo>
                <a:lnTo>
                  <a:pt x="3841566" y="1860366"/>
                </a:lnTo>
                <a:cubicBezTo>
                  <a:pt x="3901078" y="1800854"/>
                  <a:pt x="3901078" y="1704356"/>
                  <a:pt x="3841566" y="1644844"/>
                </a:cubicBezTo>
                <a:lnTo>
                  <a:pt x="3626044" y="1429322"/>
                </a:lnTo>
                <a:cubicBezTo>
                  <a:pt x="3566532" y="1369800"/>
                  <a:pt x="3470034" y="1369800"/>
                  <a:pt x="3410512" y="1429322"/>
                </a:cubicBezTo>
                <a:lnTo>
                  <a:pt x="1981200" y="2858624"/>
                </a:lnTo>
                <a:lnTo>
                  <a:pt x="1313888" y="2191312"/>
                </a:lnTo>
                <a:cubicBezTo>
                  <a:pt x="1254376" y="2131800"/>
                  <a:pt x="1157878" y="2131800"/>
                  <a:pt x="1098356" y="2191312"/>
                </a:cubicBezTo>
                <a:lnTo>
                  <a:pt x="882834" y="2406834"/>
                </a:lnTo>
                <a:cubicBezTo>
                  <a:pt x="823322" y="2466346"/>
                  <a:pt x="823322" y="2562844"/>
                  <a:pt x="882834" y="2622356"/>
                </a:cubicBezTo>
                <a:lnTo>
                  <a:pt x="1873434" y="3612956"/>
                </a:lnTo>
                <a:cubicBezTo>
                  <a:pt x="1932956" y="3672478"/>
                  <a:pt x="2029444" y="3672478"/>
                  <a:pt x="2088966" y="3612966"/>
                </a:cubicBezTo>
                <a:close/>
              </a:path>
            </a:pathLst>
          </a:custGeom>
          <a:solidFill>
            <a:srgbClr val="EFEFE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7" name="Graphic 5">
            <a:extLst>
              <a:ext uri="{FF2B5EF4-FFF2-40B4-BE49-F238E27FC236}">
                <a16:creationId xmlns:a16="http://schemas.microsoft.com/office/drawing/2014/main" id="{53CF149C-7426-4853-85F3-AA92EC9C7496}"/>
              </a:ext>
            </a:extLst>
          </p:cNvPr>
          <p:cNvSpPr/>
          <p:nvPr/>
        </p:nvSpPr>
        <p:spPr>
          <a:xfrm>
            <a:off x="1528015" y="2488211"/>
            <a:ext cx="1881578" cy="1881578"/>
          </a:xfrm>
          <a:custGeom>
            <a:avLst/>
            <a:gdLst>
              <a:gd name="connsiteX0" fmla="*/ 2362200 w 4724400"/>
              <a:gd name="connsiteY0" fmla="*/ 0 h 4724400"/>
              <a:gd name="connsiteX1" fmla="*/ 0 w 4724400"/>
              <a:gd name="connsiteY1" fmla="*/ 2362200 h 4724400"/>
              <a:gd name="connsiteX2" fmla="*/ 2362200 w 4724400"/>
              <a:gd name="connsiteY2" fmla="*/ 4724400 h 4724400"/>
              <a:gd name="connsiteX3" fmla="*/ 4724400 w 4724400"/>
              <a:gd name="connsiteY3" fmla="*/ 2362200 h 4724400"/>
              <a:gd name="connsiteX4" fmla="*/ 2362200 w 4724400"/>
              <a:gd name="connsiteY4" fmla="*/ 0 h 4724400"/>
              <a:gd name="connsiteX5" fmla="*/ 3520440 w 4724400"/>
              <a:gd name="connsiteY5" fmla="*/ 2982278 h 4724400"/>
              <a:gd name="connsiteX6" fmla="*/ 3520440 w 4724400"/>
              <a:gd name="connsiteY6" fmla="*/ 3144203 h 4724400"/>
              <a:gd name="connsiteX7" fmla="*/ 3143250 w 4724400"/>
              <a:gd name="connsiteY7" fmla="*/ 3520440 h 4724400"/>
              <a:gd name="connsiteX8" fmla="*/ 2981325 w 4724400"/>
              <a:gd name="connsiteY8" fmla="*/ 3520440 h 4724400"/>
              <a:gd name="connsiteX9" fmla="*/ 2362200 w 4724400"/>
              <a:gd name="connsiteY9" fmla="*/ 2895600 h 4724400"/>
              <a:gd name="connsiteX10" fmla="*/ 1742123 w 4724400"/>
              <a:gd name="connsiteY10" fmla="*/ 3520440 h 4724400"/>
              <a:gd name="connsiteX11" fmla="*/ 1580198 w 4724400"/>
              <a:gd name="connsiteY11" fmla="*/ 3520440 h 4724400"/>
              <a:gd name="connsiteX12" fmla="*/ 1203960 w 4724400"/>
              <a:gd name="connsiteY12" fmla="*/ 3143250 h 4724400"/>
              <a:gd name="connsiteX13" fmla="*/ 1203960 w 4724400"/>
              <a:gd name="connsiteY13" fmla="*/ 2981325 h 4724400"/>
              <a:gd name="connsiteX14" fmla="*/ 1828800 w 4724400"/>
              <a:gd name="connsiteY14" fmla="*/ 2362200 h 4724400"/>
              <a:gd name="connsiteX15" fmla="*/ 1203960 w 4724400"/>
              <a:gd name="connsiteY15" fmla="*/ 1742123 h 4724400"/>
              <a:gd name="connsiteX16" fmla="*/ 1203960 w 4724400"/>
              <a:gd name="connsiteY16" fmla="*/ 1580198 h 4724400"/>
              <a:gd name="connsiteX17" fmla="*/ 1581150 w 4724400"/>
              <a:gd name="connsiteY17" fmla="*/ 1203008 h 4724400"/>
              <a:gd name="connsiteX18" fmla="*/ 1743075 w 4724400"/>
              <a:gd name="connsiteY18" fmla="*/ 1203008 h 4724400"/>
              <a:gd name="connsiteX19" fmla="*/ 2362200 w 4724400"/>
              <a:gd name="connsiteY19" fmla="*/ 1828800 h 4724400"/>
              <a:gd name="connsiteX20" fmla="*/ 2982278 w 4724400"/>
              <a:gd name="connsiteY20" fmla="*/ 1203960 h 4724400"/>
              <a:gd name="connsiteX21" fmla="*/ 3144203 w 4724400"/>
              <a:gd name="connsiteY21" fmla="*/ 1203960 h 4724400"/>
              <a:gd name="connsiteX22" fmla="*/ 3521393 w 4724400"/>
              <a:gd name="connsiteY22" fmla="*/ 1581150 h 4724400"/>
              <a:gd name="connsiteX23" fmla="*/ 3521393 w 4724400"/>
              <a:gd name="connsiteY23" fmla="*/ 1743075 h 4724400"/>
              <a:gd name="connsiteX24" fmla="*/ 2895600 w 4724400"/>
              <a:gd name="connsiteY24" fmla="*/ 2362200 h 4724400"/>
              <a:gd name="connsiteX25" fmla="*/ 3520440 w 4724400"/>
              <a:gd name="connsiteY25" fmla="*/ 2982278 h 472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724400" h="4724400">
                <a:moveTo>
                  <a:pt x="2362200" y="0"/>
                </a:moveTo>
                <a:cubicBezTo>
                  <a:pt x="1057275" y="0"/>
                  <a:pt x="0" y="1057275"/>
                  <a:pt x="0" y="2362200"/>
                </a:cubicBezTo>
                <a:cubicBezTo>
                  <a:pt x="0" y="3667125"/>
                  <a:pt x="1057275" y="4724400"/>
                  <a:pt x="2362200" y="4724400"/>
                </a:cubicBezTo>
                <a:cubicBezTo>
                  <a:pt x="3667125" y="4724400"/>
                  <a:pt x="4724400" y="3667125"/>
                  <a:pt x="4724400" y="2362200"/>
                </a:cubicBezTo>
                <a:cubicBezTo>
                  <a:pt x="4724400" y="1057275"/>
                  <a:pt x="3667125" y="0"/>
                  <a:pt x="2362200" y="0"/>
                </a:cubicBezTo>
                <a:close/>
                <a:moveTo>
                  <a:pt x="3520440" y="2982278"/>
                </a:moveTo>
                <a:cubicBezTo>
                  <a:pt x="3565208" y="3027045"/>
                  <a:pt x="3565208" y="3099435"/>
                  <a:pt x="3520440" y="3144203"/>
                </a:cubicBezTo>
                <a:lnTo>
                  <a:pt x="3143250" y="3520440"/>
                </a:lnTo>
                <a:cubicBezTo>
                  <a:pt x="3098483" y="3565208"/>
                  <a:pt x="3026093" y="3565208"/>
                  <a:pt x="2981325" y="3520440"/>
                </a:cubicBezTo>
                <a:lnTo>
                  <a:pt x="2362200" y="2895600"/>
                </a:lnTo>
                <a:lnTo>
                  <a:pt x="1742123" y="3520440"/>
                </a:lnTo>
                <a:cubicBezTo>
                  <a:pt x="1697355" y="3565208"/>
                  <a:pt x="1624965" y="3565208"/>
                  <a:pt x="1580198" y="3520440"/>
                </a:cubicBezTo>
                <a:lnTo>
                  <a:pt x="1203960" y="3143250"/>
                </a:lnTo>
                <a:cubicBezTo>
                  <a:pt x="1159193" y="3098483"/>
                  <a:pt x="1159193" y="3026093"/>
                  <a:pt x="1203960" y="2981325"/>
                </a:cubicBezTo>
                <a:lnTo>
                  <a:pt x="1828800" y="2362200"/>
                </a:lnTo>
                <a:lnTo>
                  <a:pt x="1203960" y="1742123"/>
                </a:lnTo>
                <a:cubicBezTo>
                  <a:pt x="1159193" y="1697355"/>
                  <a:pt x="1159193" y="1624965"/>
                  <a:pt x="1203960" y="1580198"/>
                </a:cubicBezTo>
                <a:lnTo>
                  <a:pt x="1581150" y="1203008"/>
                </a:lnTo>
                <a:cubicBezTo>
                  <a:pt x="1625918" y="1158240"/>
                  <a:pt x="1698308" y="1158240"/>
                  <a:pt x="1743075" y="1203008"/>
                </a:cubicBezTo>
                <a:lnTo>
                  <a:pt x="2362200" y="1828800"/>
                </a:lnTo>
                <a:lnTo>
                  <a:pt x="2982278" y="1203960"/>
                </a:lnTo>
                <a:cubicBezTo>
                  <a:pt x="3027045" y="1159193"/>
                  <a:pt x="3099435" y="1159193"/>
                  <a:pt x="3144203" y="1203960"/>
                </a:cubicBezTo>
                <a:lnTo>
                  <a:pt x="3521393" y="1581150"/>
                </a:lnTo>
                <a:cubicBezTo>
                  <a:pt x="3566160" y="1625918"/>
                  <a:pt x="3566160" y="1698308"/>
                  <a:pt x="3521393" y="1743075"/>
                </a:cubicBezTo>
                <a:lnTo>
                  <a:pt x="2895600" y="2362200"/>
                </a:lnTo>
                <a:lnTo>
                  <a:pt x="3520440" y="2982278"/>
                </a:lnTo>
                <a:close/>
              </a:path>
            </a:pathLst>
          </a:custGeom>
          <a:solidFill>
            <a:srgbClr val="EFEFE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3B77E02-49C9-46D8-A290-6069E7B1944A}"/>
              </a:ext>
            </a:extLst>
          </p:cNvPr>
          <p:cNvSpPr/>
          <p:nvPr/>
        </p:nvSpPr>
        <p:spPr>
          <a:xfrm>
            <a:off x="5155210" y="2488209"/>
            <a:ext cx="1881580" cy="1881580"/>
          </a:xfrm>
          <a:custGeom>
            <a:avLst/>
            <a:gdLst>
              <a:gd name="connsiteX0" fmla="*/ 652607 w 1881580"/>
              <a:gd name="connsiteY0" fmla="*/ 620588 h 1881580"/>
              <a:gd name="connsiteX1" fmla="*/ 492506 w 1881580"/>
              <a:gd name="connsiteY1" fmla="*/ 780689 h 1881580"/>
              <a:gd name="connsiteX2" fmla="*/ 652607 w 1881580"/>
              <a:gd name="connsiteY2" fmla="*/ 940790 h 1881580"/>
              <a:gd name="connsiteX3" fmla="*/ 812709 w 1881580"/>
              <a:gd name="connsiteY3" fmla="*/ 780689 h 1881580"/>
              <a:gd name="connsiteX4" fmla="*/ 652607 w 1881580"/>
              <a:gd name="connsiteY4" fmla="*/ 620588 h 1881580"/>
              <a:gd name="connsiteX5" fmla="*/ 332404 w 1881580"/>
              <a:gd name="connsiteY5" fmla="*/ 556547 h 1881580"/>
              <a:gd name="connsiteX6" fmla="*/ 300384 w 1881580"/>
              <a:gd name="connsiteY6" fmla="*/ 588567 h 1881580"/>
              <a:gd name="connsiteX7" fmla="*/ 300384 w 1881580"/>
              <a:gd name="connsiteY7" fmla="*/ 1293014 h 1881580"/>
              <a:gd name="connsiteX8" fmla="*/ 332404 w 1881580"/>
              <a:gd name="connsiteY8" fmla="*/ 1325034 h 1881580"/>
              <a:gd name="connsiteX9" fmla="*/ 396445 w 1881580"/>
              <a:gd name="connsiteY9" fmla="*/ 1325034 h 1881580"/>
              <a:gd name="connsiteX10" fmla="*/ 428465 w 1881580"/>
              <a:gd name="connsiteY10" fmla="*/ 1293014 h 1881580"/>
              <a:gd name="connsiteX11" fmla="*/ 428465 w 1881580"/>
              <a:gd name="connsiteY11" fmla="*/ 1196953 h 1881580"/>
              <a:gd name="connsiteX12" fmla="*/ 1453115 w 1881580"/>
              <a:gd name="connsiteY12" fmla="*/ 1196953 h 1881580"/>
              <a:gd name="connsiteX13" fmla="*/ 1453115 w 1881580"/>
              <a:gd name="connsiteY13" fmla="*/ 1293014 h 1881580"/>
              <a:gd name="connsiteX14" fmla="*/ 1485135 w 1881580"/>
              <a:gd name="connsiteY14" fmla="*/ 1325034 h 1881580"/>
              <a:gd name="connsiteX15" fmla="*/ 1549176 w 1881580"/>
              <a:gd name="connsiteY15" fmla="*/ 1325034 h 1881580"/>
              <a:gd name="connsiteX16" fmla="*/ 1581196 w 1881580"/>
              <a:gd name="connsiteY16" fmla="*/ 1293014 h 1881580"/>
              <a:gd name="connsiteX17" fmla="*/ 1581196 w 1881580"/>
              <a:gd name="connsiteY17" fmla="*/ 908770 h 1881580"/>
              <a:gd name="connsiteX18" fmla="*/ 1357054 w 1881580"/>
              <a:gd name="connsiteY18" fmla="*/ 684628 h 1881580"/>
              <a:gd name="connsiteX19" fmla="*/ 908770 w 1881580"/>
              <a:gd name="connsiteY19" fmla="*/ 684628 h 1881580"/>
              <a:gd name="connsiteX20" fmla="*/ 876749 w 1881580"/>
              <a:gd name="connsiteY20" fmla="*/ 716648 h 1881580"/>
              <a:gd name="connsiteX21" fmla="*/ 876749 w 1881580"/>
              <a:gd name="connsiteY21" fmla="*/ 1004831 h 1881580"/>
              <a:gd name="connsiteX22" fmla="*/ 428465 w 1881580"/>
              <a:gd name="connsiteY22" fmla="*/ 1004831 h 1881580"/>
              <a:gd name="connsiteX23" fmla="*/ 428465 w 1881580"/>
              <a:gd name="connsiteY23" fmla="*/ 588567 h 1881580"/>
              <a:gd name="connsiteX24" fmla="*/ 396445 w 1881580"/>
              <a:gd name="connsiteY24" fmla="*/ 556547 h 1881580"/>
              <a:gd name="connsiteX25" fmla="*/ 940790 w 1881580"/>
              <a:gd name="connsiteY25" fmla="*/ 0 h 1881580"/>
              <a:gd name="connsiteX26" fmla="*/ 1881580 w 1881580"/>
              <a:gd name="connsiteY26" fmla="*/ 940790 h 1881580"/>
              <a:gd name="connsiteX27" fmla="*/ 940790 w 1881580"/>
              <a:gd name="connsiteY27" fmla="*/ 1881580 h 1881580"/>
              <a:gd name="connsiteX28" fmla="*/ 0 w 1881580"/>
              <a:gd name="connsiteY28" fmla="*/ 940790 h 1881580"/>
              <a:gd name="connsiteX29" fmla="*/ 940790 w 1881580"/>
              <a:gd name="connsiteY29" fmla="*/ 0 h 1881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881580" h="1881580">
                <a:moveTo>
                  <a:pt x="652607" y="620588"/>
                </a:moveTo>
                <a:cubicBezTo>
                  <a:pt x="564331" y="620588"/>
                  <a:pt x="492506" y="692413"/>
                  <a:pt x="492506" y="780689"/>
                </a:cubicBezTo>
                <a:cubicBezTo>
                  <a:pt x="492506" y="868965"/>
                  <a:pt x="564331" y="940790"/>
                  <a:pt x="652607" y="940790"/>
                </a:cubicBezTo>
                <a:cubicBezTo>
                  <a:pt x="740883" y="940790"/>
                  <a:pt x="812709" y="868965"/>
                  <a:pt x="812709" y="780689"/>
                </a:cubicBezTo>
                <a:cubicBezTo>
                  <a:pt x="812709" y="692413"/>
                  <a:pt x="740883" y="620588"/>
                  <a:pt x="652607" y="620588"/>
                </a:cubicBezTo>
                <a:close/>
                <a:moveTo>
                  <a:pt x="332404" y="556547"/>
                </a:moveTo>
                <a:cubicBezTo>
                  <a:pt x="314713" y="556547"/>
                  <a:pt x="300384" y="570876"/>
                  <a:pt x="300384" y="588567"/>
                </a:cubicBezTo>
                <a:lnTo>
                  <a:pt x="300384" y="1293014"/>
                </a:lnTo>
                <a:cubicBezTo>
                  <a:pt x="300384" y="1310705"/>
                  <a:pt x="314713" y="1325034"/>
                  <a:pt x="332404" y="1325034"/>
                </a:cubicBezTo>
                <a:lnTo>
                  <a:pt x="396445" y="1325034"/>
                </a:lnTo>
                <a:cubicBezTo>
                  <a:pt x="414136" y="1325034"/>
                  <a:pt x="428465" y="1310705"/>
                  <a:pt x="428465" y="1293014"/>
                </a:cubicBezTo>
                <a:lnTo>
                  <a:pt x="428465" y="1196953"/>
                </a:lnTo>
                <a:lnTo>
                  <a:pt x="1453115" y="1196953"/>
                </a:lnTo>
                <a:lnTo>
                  <a:pt x="1453115" y="1293014"/>
                </a:lnTo>
                <a:cubicBezTo>
                  <a:pt x="1453115" y="1310705"/>
                  <a:pt x="1467444" y="1325034"/>
                  <a:pt x="1485135" y="1325034"/>
                </a:cubicBezTo>
                <a:lnTo>
                  <a:pt x="1549176" y="1325034"/>
                </a:lnTo>
                <a:cubicBezTo>
                  <a:pt x="1566867" y="1325034"/>
                  <a:pt x="1581196" y="1310705"/>
                  <a:pt x="1581196" y="1293014"/>
                </a:cubicBezTo>
                <a:lnTo>
                  <a:pt x="1581196" y="908770"/>
                </a:lnTo>
                <a:cubicBezTo>
                  <a:pt x="1581196" y="784972"/>
                  <a:pt x="1480852" y="684628"/>
                  <a:pt x="1357054" y="684628"/>
                </a:cubicBezTo>
                <a:lnTo>
                  <a:pt x="908770" y="684628"/>
                </a:lnTo>
                <a:cubicBezTo>
                  <a:pt x="891079" y="684628"/>
                  <a:pt x="876749" y="698957"/>
                  <a:pt x="876749" y="716648"/>
                </a:cubicBezTo>
                <a:lnTo>
                  <a:pt x="876749" y="1004831"/>
                </a:lnTo>
                <a:lnTo>
                  <a:pt x="428465" y="1004831"/>
                </a:lnTo>
                <a:lnTo>
                  <a:pt x="428465" y="588567"/>
                </a:lnTo>
                <a:cubicBezTo>
                  <a:pt x="428465" y="570876"/>
                  <a:pt x="414136" y="556547"/>
                  <a:pt x="396445" y="556547"/>
                </a:cubicBezTo>
                <a:close/>
                <a:moveTo>
                  <a:pt x="940790" y="0"/>
                </a:moveTo>
                <a:cubicBezTo>
                  <a:pt x="1460374" y="0"/>
                  <a:pt x="1881580" y="421206"/>
                  <a:pt x="1881580" y="940790"/>
                </a:cubicBezTo>
                <a:cubicBezTo>
                  <a:pt x="1881580" y="1460374"/>
                  <a:pt x="1460374" y="1881580"/>
                  <a:pt x="940790" y="1881580"/>
                </a:cubicBezTo>
                <a:cubicBezTo>
                  <a:pt x="421206" y="1881580"/>
                  <a:pt x="0" y="1460374"/>
                  <a:pt x="0" y="940790"/>
                </a:cubicBezTo>
                <a:cubicBezTo>
                  <a:pt x="0" y="421206"/>
                  <a:pt x="421206" y="0"/>
                  <a:pt x="940790" y="0"/>
                </a:cubicBezTo>
                <a:close/>
              </a:path>
            </a:pathLst>
          </a:custGeom>
          <a:solidFill>
            <a:srgbClr val="EFEFEF"/>
          </a:solidFill>
          <a:ln w="199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251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9000">
              <a:srgbClr val="F3F3F3"/>
            </a:gs>
            <a:gs pos="87000">
              <a:srgbClr val="E0E0E0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5240C-569B-4F1E-AAB9-06919E4C2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92304" y="3429000"/>
            <a:ext cx="3352800" cy="1007395"/>
          </a:xfrm>
          <a:effectLst/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Condensed" panose="020B0502040204020203" pitchFamily="34" charset="0"/>
              </a:rPr>
              <a:t>MAY THE </a:t>
            </a:r>
            <a:r>
              <a:rPr lang="en-GB" dirty="0">
                <a:solidFill>
                  <a:srgbClr val="FBB03B"/>
                </a:solidFill>
                <a:latin typeface="Bahnschrift Condensed" panose="020B0502040204020203" pitchFamily="34" charset="0"/>
              </a:rPr>
              <a:t>FORGE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Condensed" panose="020B0502040204020203" pitchFamily="34" charset="0"/>
              </a:rPr>
              <a:t> BE WITH US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B35B6F4-BFF0-4315-A327-4CAF78B42CD5}"/>
              </a:ext>
            </a:extLst>
          </p:cNvPr>
          <p:cNvCxnSpPr>
            <a:cxnSpLocks/>
          </p:cNvCxnSpPr>
          <p:nvPr/>
        </p:nvCxnSpPr>
        <p:spPr>
          <a:xfrm>
            <a:off x="5127009" y="4546648"/>
            <a:ext cx="1937982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D7CC2C5C-3D84-4590-8CBB-4964F4C6ED9E}"/>
              </a:ext>
            </a:extLst>
          </p:cNvPr>
          <p:cNvSpPr/>
          <p:nvPr/>
        </p:nvSpPr>
        <p:spPr>
          <a:xfrm>
            <a:off x="232012" y="191069"/>
            <a:ext cx="11750722" cy="646221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BD8D11-3BDE-43AE-8376-A763680674D5}"/>
              </a:ext>
            </a:extLst>
          </p:cNvPr>
          <p:cNvSpPr txBox="1"/>
          <p:nvPr/>
        </p:nvSpPr>
        <p:spPr>
          <a:xfrm>
            <a:off x="232012" y="6648121"/>
            <a:ext cx="9138881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900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Images from Font Awesome -  https://fontawesome.com/license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E9C2DF6-22DF-4B91-8CCE-3FAD5B1CCDF8}"/>
              </a:ext>
            </a:extLst>
          </p:cNvPr>
          <p:cNvCxnSpPr>
            <a:cxnSpLocks/>
          </p:cNvCxnSpPr>
          <p:nvPr/>
        </p:nvCxnSpPr>
        <p:spPr>
          <a:xfrm>
            <a:off x="5120185" y="2027565"/>
            <a:ext cx="1937982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1304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9000">
              <a:srgbClr val="F3F3F3"/>
            </a:gs>
            <a:gs pos="87000">
              <a:srgbClr val="E0E0E0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BDCA035-CA3D-402A-99D7-9B8D8972EB6C}"/>
              </a:ext>
            </a:extLst>
          </p:cNvPr>
          <p:cNvCxnSpPr>
            <a:cxnSpLocks/>
          </p:cNvCxnSpPr>
          <p:nvPr/>
        </p:nvCxnSpPr>
        <p:spPr>
          <a:xfrm>
            <a:off x="5681666" y="3443338"/>
            <a:ext cx="0" cy="1776931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45EDBA4B-6435-44B1-9598-D42CD1098982}"/>
              </a:ext>
            </a:extLst>
          </p:cNvPr>
          <p:cNvSpPr/>
          <p:nvPr/>
        </p:nvSpPr>
        <p:spPr>
          <a:xfrm>
            <a:off x="232012" y="4984910"/>
            <a:ext cx="11750722" cy="1041135"/>
          </a:xfrm>
          <a:prstGeom prst="rect">
            <a:avLst/>
          </a:prstGeom>
          <a:gradFill>
            <a:gsLst>
              <a:gs pos="0">
                <a:srgbClr val="FBB03B">
                  <a:alpha val="0"/>
                </a:srgbClr>
              </a:gs>
              <a:gs pos="39000">
                <a:srgbClr val="FBB03B">
                  <a:alpha val="2600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95240C-569B-4F1E-AAB9-06919E4C2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02507" y="599787"/>
            <a:ext cx="6209732" cy="1007395"/>
          </a:xfrm>
          <a:effectLst/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Condensed" panose="020B0502040204020203" pitchFamily="34" charset="0"/>
              </a:rPr>
              <a:t>THE STORY SO FAR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B35B6F4-BFF0-4315-A327-4CAF78B42CD5}"/>
              </a:ext>
            </a:extLst>
          </p:cNvPr>
          <p:cNvCxnSpPr>
            <a:cxnSpLocks/>
          </p:cNvCxnSpPr>
          <p:nvPr/>
        </p:nvCxnSpPr>
        <p:spPr>
          <a:xfrm>
            <a:off x="232012" y="4986115"/>
            <a:ext cx="11750722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D7CC2C5C-3D84-4590-8CBB-4964F4C6ED9E}"/>
              </a:ext>
            </a:extLst>
          </p:cNvPr>
          <p:cNvSpPr/>
          <p:nvPr/>
        </p:nvSpPr>
        <p:spPr>
          <a:xfrm>
            <a:off x="232012" y="191069"/>
            <a:ext cx="11750722" cy="646221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AC62E788-BC8D-48A0-89B3-4C7D9512B3C1}"/>
              </a:ext>
            </a:extLst>
          </p:cNvPr>
          <p:cNvSpPr txBox="1">
            <a:spLocks/>
          </p:cNvSpPr>
          <p:nvPr/>
        </p:nvSpPr>
        <p:spPr>
          <a:xfrm>
            <a:off x="2397003" y="3893903"/>
            <a:ext cx="1507488" cy="7942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en-GB" sz="2000" dirty="0">
                <a:solidFill>
                  <a:srgbClr val="1C1C1C"/>
                </a:solidFill>
                <a:latin typeface="Bahnschrift Light SemiCondensed" panose="020B0502040204020203" pitchFamily="34" charset="0"/>
              </a:rPr>
              <a:t>Trial area </a:t>
            </a:r>
          </a:p>
          <a:p>
            <a:pPr algn="l">
              <a:spcBef>
                <a:spcPts val="600"/>
              </a:spcBef>
            </a:pPr>
            <a:r>
              <a:rPr lang="en-GB" sz="2000" dirty="0">
                <a:solidFill>
                  <a:srgbClr val="1C1C1C"/>
                </a:solidFill>
                <a:latin typeface="Bahnschrift Light SemiCondensed" panose="020B0502040204020203" pitchFamily="34" charset="0"/>
              </a:rPr>
              <a:t>set up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39A1F4B0-43FB-4174-826B-706DA6574CA7}"/>
              </a:ext>
            </a:extLst>
          </p:cNvPr>
          <p:cNvSpPr txBox="1">
            <a:spLocks/>
          </p:cNvSpPr>
          <p:nvPr/>
        </p:nvSpPr>
        <p:spPr>
          <a:xfrm>
            <a:off x="1572806" y="2091773"/>
            <a:ext cx="2442434" cy="1743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en-GB" sz="2000" dirty="0">
                <a:solidFill>
                  <a:srgbClr val="1C1C1C"/>
                </a:solidFill>
                <a:latin typeface="Bahnschrift Light SemiCondensed" panose="020B0502040204020203" pitchFamily="34" charset="0"/>
              </a:rPr>
              <a:t>SA3-LI agree to investigate</a:t>
            </a:r>
          </a:p>
          <a:p>
            <a:pPr algn="l">
              <a:spcBef>
                <a:spcPts val="600"/>
              </a:spcBef>
            </a:pPr>
            <a:r>
              <a:rPr lang="en-GB" sz="2000" dirty="0">
                <a:solidFill>
                  <a:srgbClr val="1C1C1C"/>
                </a:solidFill>
                <a:latin typeface="Bahnschrift Light SemiCondensed" panose="020B0502040204020203" pitchFamily="34" charset="0"/>
              </a:rPr>
              <a:t>use of the Forge</a:t>
            </a:r>
          </a:p>
          <a:p>
            <a:pPr algn="l"/>
            <a:r>
              <a:rPr lang="en-GB" sz="1800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(s3i200029 / SA3#76-LI)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3624649-8457-4C7D-998E-1E09D7BCFB75}"/>
              </a:ext>
            </a:extLst>
          </p:cNvPr>
          <p:cNvCxnSpPr>
            <a:cxnSpLocks/>
          </p:cNvCxnSpPr>
          <p:nvPr/>
        </p:nvCxnSpPr>
        <p:spPr>
          <a:xfrm>
            <a:off x="682388" y="4984910"/>
            <a:ext cx="0" cy="235359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06A961E-AB48-4861-A176-C986D3C2182D}"/>
              </a:ext>
            </a:extLst>
          </p:cNvPr>
          <p:cNvCxnSpPr>
            <a:cxnSpLocks/>
          </p:cNvCxnSpPr>
          <p:nvPr/>
        </p:nvCxnSpPr>
        <p:spPr>
          <a:xfrm>
            <a:off x="1515601" y="2122227"/>
            <a:ext cx="0" cy="3098042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7FB0E39-21E3-4F67-80BF-F1C896216122}"/>
              </a:ext>
            </a:extLst>
          </p:cNvPr>
          <p:cNvCxnSpPr>
            <a:cxnSpLocks/>
          </p:cNvCxnSpPr>
          <p:nvPr/>
        </p:nvCxnSpPr>
        <p:spPr>
          <a:xfrm>
            <a:off x="2348814" y="3930146"/>
            <a:ext cx="0" cy="1290123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DAED0CD-3D4A-4E91-8AA7-3F3D879AE489}"/>
              </a:ext>
            </a:extLst>
          </p:cNvPr>
          <p:cNvCxnSpPr>
            <a:cxnSpLocks/>
          </p:cNvCxnSpPr>
          <p:nvPr/>
        </p:nvCxnSpPr>
        <p:spPr>
          <a:xfrm>
            <a:off x="3182027" y="4984910"/>
            <a:ext cx="0" cy="235359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7CAED86-3C8F-47FF-9052-0F942B44A33F}"/>
              </a:ext>
            </a:extLst>
          </p:cNvPr>
          <p:cNvCxnSpPr>
            <a:cxnSpLocks/>
          </p:cNvCxnSpPr>
          <p:nvPr/>
        </p:nvCxnSpPr>
        <p:spPr>
          <a:xfrm>
            <a:off x="4015240" y="2122227"/>
            <a:ext cx="0" cy="3098042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01A969B-46E1-446F-9D89-9C38D08F98F9}"/>
              </a:ext>
            </a:extLst>
          </p:cNvPr>
          <p:cNvCxnSpPr>
            <a:cxnSpLocks/>
          </p:cNvCxnSpPr>
          <p:nvPr/>
        </p:nvCxnSpPr>
        <p:spPr>
          <a:xfrm>
            <a:off x="4848453" y="4984910"/>
            <a:ext cx="0" cy="235359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CC2AFDC-6ECC-401D-A6C5-E742B390453B}"/>
              </a:ext>
            </a:extLst>
          </p:cNvPr>
          <p:cNvCxnSpPr>
            <a:cxnSpLocks/>
          </p:cNvCxnSpPr>
          <p:nvPr/>
        </p:nvCxnSpPr>
        <p:spPr>
          <a:xfrm>
            <a:off x="6514879" y="4984910"/>
            <a:ext cx="0" cy="235359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3CEF5EE-458E-434C-B350-6C5A99CFFDA3}"/>
              </a:ext>
            </a:extLst>
          </p:cNvPr>
          <p:cNvCxnSpPr>
            <a:cxnSpLocks/>
          </p:cNvCxnSpPr>
          <p:nvPr/>
        </p:nvCxnSpPr>
        <p:spPr>
          <a:xfrm>
            <a:off x="7348092" y="3425588"/>
            <a:ext cx="0" cy="1794681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158419E-00C4-44D2-9C7B-43CF00C920FE}"/>
              </a:ext>
            </a:extLst>
          </p:cNvPr>
          <p:cNvCxnSpPr>
            <a:cxnSpLocks/>
          </p:cNvCxnSpPr>
          <p:nvPr/>
        </p:nvCxnSpPr>
        <p:spPr>
          <a:xfrm>
            <a:off x="8181305" y="4984910"/>
            <a:ext cx="0" cy="235359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92C78AE-5369-4019-8005-740E6D4D53B1}"/>
              </a:ext>
            </a:extLst>
          </p:cNvPr>
          <p:cNvCxnSpPr>
            <a:cxnSpLocks/>
          </p:cNvCxnSpPr>
          <p:nvPr/>
        </p:nvCxnSpPr>
        <p:spPr>
          <a:xfrm>
            <a:off x="9847731" y="2186046"/>
            <a:ext cx="0" cy="3098042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10329EA-FAE5-4B8B-BBB3-CBE9BDA6381E}"/>
              </a:ext>
            </a:extLst>
          </p:cNvPr>
          <p:cNvCxnSpPr>
            <a:cxnSpLocks/>
          </p:cNvCxnSpPr>
          <p:nvPr/>
        </p:nvCxnSpPr>
        <p:spPr>
          <a:xfrm>
            <a:off x="9847731" y="4984910"/>
            <a:ext cx="0" cy="235359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3BECB2D-4908-4838-A283-692AEA549DE0}"/>
              </a:ext>
            </a:extLst>
          </p:cNvPr>
          <p:cNvCxnSpPr>
            <a:cxnSpLocks/>
          </p:cNvCxnSpPr>
          <p:nvPr/>
        </p:nvCxnSpPr>
        <p:spPr>
          <a:xfrm>
            <a:off x="10680944" y="4984910"/>
            <a:ext cx="0" cy="235359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45980C2-AC43-463C-B9BB-9F7D938BAC31}"/>
              </a:ext>
            </a:extLst>
          </p:cNvPr>
          <p:cNvCxnSpPr>
            <a:cxnSpLocks/>
          </p:cNvCxnSpPr>
          <p:nvPr/>
        </p:nvCxnSpPr>
        <p:spPr>
          <a:xfrm>
            <a:off x="11514161" y="4984910"/>
            <a:ext cx="0" cy="235359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6F5DB5BC-D203-490E-A832-595E15CA1684}"/>
              </a:ext>
            </a:extLst>
          </p:cNvPr>
          <p:cNvSpPr txBox="1"/>
          <p:nvPr/>
        </p:nvSpPr>
        <p:spPr>
          <a:xfrm>
            <a:off x="1165980" y="5279151"/>
            <a:ext cx="690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Jan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B87C3B4-61FD-413C-B903-494EB28A208A}"/>
              </a:ext>
            </a:extLst>
          </p:cNvPr>
          <p:cNvSpPr txBox="1"/>
          <p:nvPr/>
        </p:nvSpPr>
        <p:spPr>
          <a:xfrm>
            <a:off x="1999606" y="5279151"/>
            <a:ext cx="690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Feb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F0A1CF6-68DB-41F4-B744-C31FDAD2DACB}"/>
              </a:ext>
            </a:extLst>
          </p:cNvPr>
          <p:cNvSpPr txBox="1"/>
          <p:nvPr/>
        </p:nvSpPr>
        <p:spPr>
          <a:xfrm>
            <a:off x="2833232" y="5279151"/>
            <a:ext cx="690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Mar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902E29E-750F-414E-BFA2-ACAF6BBD2226}"/>
              </a:ext>
            </a:extLst>
          </p:cNvPr>
          <p:cNvSpPr txBox="1"/>
          <p:nvPr/>
        </p:nvSpPr>
        <p:spPr>
          <a:xfrm>
            <a:off x="3666858" y="5279151"/>
            <a:ext cx="690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Apr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691D056-ADE7-4061-BA6D-2C6510C9974E}"/>
              </a:ext>
            </a:extLst>
          </p:cNvPr>
          <p:cNvSpPr txBox="1"/>
          <p:nvPr/>
        </p:nvSpPr>
        <p:spPr>
          <a:xfrm>
            <a:off x="4500484" y="5279151"/>
            <a:ext cx="690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May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B439B67-88BF-49DB-BBAB-6C349E5C569C}"/>
              </a:ext>
            </a:extLst>
          </p:cNvPr>
          <p:cNvSpPr txBox="1"/>
          <p:nvPr/>
        </p:nvSpPr>
        <p:spPr>
          <a:xfrm>
            <a:off x="6167736" y="5279151"/>
            <a:ext cx="690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Jul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3BFC9CC-6600-4D05-B6E7-F3FB4891B2C6}"/>
              </a:ext>
            </a:extLst>
          </p:cNvPr>
          <p:cNvSpPr txBox="1"/>
          <p:nvPr/>
        </p:nvSpPr>
        <p:spPr>
          <a:xfrm>
            <a:off x="7001362" y="5279151"/>
            <a:ext cx="690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Aug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8CB8973-2279-4E0F-B78E-9E569558212F}"/>
              </a:ext>
            </a:extLst>
          </p:cNvPr>
          <p:cNvSpPr txBox="1"/>
          <p:nvPr/>
        </p:nvSpPr>
        <p:spPr>
          <a:xfrm>
            <a:off x="7834988" y="5279151"/>
            <a:ext cx="690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Sep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B98F35B-C3E1-499F-91FC-5A67EBE90979}"/>
              </a:ext>
            </a:extLst>
          </p:cNvPr>
          <p:cNvSpPr txBox="1"/>
          <p:nvPr/>
        </p:nvSpPr>
        <p:spPr>
          <a:xfrm>
            <a:off x="9502242" y="5284088"/>
            <a:ext cx="690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Nov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53ACACC-D3EF-4363-9AF2-F4A71CDF41EF}"/>
              </a:ext>
            </a:extLst>
          </p:cNvPr>
          <p:cNvSpPr txBox="1"/>
          <p:nvPr/>
        </p:nvSpPr>
        <p:spPr>
          <a:xfrm>
            <a:off x="8668614" y="5279151"/>
            <a:ext cx="690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Oct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268C151-0657-43AC-ACC5-7430D68631C0}"/>
              </a:ext>
            </a:extLst>
          </p:cNvPr>
          <p:cNvSpPr txBox="1"/>
          <p:nvPr/>
        </p:nvSpPr>
        <p:spPr>
          <a:xfrm>
            <a:off x="10335868" y="5279151"/>
            <a:ext cx="690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Dec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8DCF6FC-5991-4162-8A24-923B388674BA}"/>
              </a:ext>
            </a:extLst>
          </p:cNvPr>
          <p:cNvSpPr txBox="1"/>
          <p:nvPr/>
        </p:nvSpPr>
        <p:spPr>
          <a:xfrm>
            <a:off x="5334110" y="5279151"/>
            <a:ext cx="690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Jun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5A3B81F-21D1-401B-A142-3F50DA3256B3}"/>
              </a:ext>
            </a:extLst>
          </p:cNvPr>
          <p:cNvSpPr txBox="1"/>
          <p:nvPr/>
        </p:nvSpPr>
        <p:spPr>
          <a:xfrm>
            <a:off x="332352" y="5284088"/>
            <a:ext cx="690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Dec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B9160B4-9323-44FE-9E24-582F7998A8E1}"/>
              </a:ext>
            </a:extLst>
          </p:cNvPr>
          <p:cNvSpPr txBox="1"/>
          <p:nvPr/>
        </p:nvSpPr>
        <p:spPr>
          <a:xfrm>
            <a:off x="11169085" y="5273852"/>
            <a:ext cx="690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Jan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6B71FC2-7193-4A4E-A590-9AE2B9D14AF5}"/>
              </a:ext>
            </a:extLst>
          </p:cNvPr>
          <p:cNvSpPr txBox="1"/>
          <p:nvPr/>
        </p:nvSpPr>
        <p:spPr>
          <a:xfrm>
            <a:off x="1227729" y="5630744"/>
            <a:ext cx="690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2020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710ABFF8-3CA0-44AF-87DF-76470C4D333F}"/>
              </a:ext>
            </a:extLst>
          </p:cNvPr>
          <p:cNvSpPr txBox="1">
            <a:spLocks/>
          </p:cNvSpPr>
          <p:nvPr/>
        </p:nvSpPr>
        <p:spPr>
          <a:xfrm>
            <a:off x="5721764" y="3448501"/>
            <a:ext cx="1520885" cy="16107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en-GB" sz="2000" dirty="0">
                <a:solidFill>
                  <a:srgbClr val="1C1C1C"/>
                </a:solidFill>
                <a:latin typeface="Bahnschrift Light SemiCondensed" panose="020B0502040204020203" pitchFamily="34" charset="0"/>
              </a:rPr>
              <a:t>3GPP starts the Forge working group</a:t>
            </a: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C9443A34-80C3-43EB-A671-72E2178A8B2E}"/>
              </a:ext>
            </a:extLst>
          </p:cNvPr>
          <p:cNvSpPr txBox="1">
            <a:spLocks/>
          </p:cNvSpPr>
          <p:nvPr/>
        </p:nvSpPr>
        <p:spPr>
          <a:xfrm>
            <a:off x="7466933" y="3422176"/>
            <a:ext cx="1507488" cy="1015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en-GB" sz="2000" dirty="0">
                <a:solidFill>
                  <a:srgbClr val="1C1C1C"/>
                </a:solidFill>
                <a:latin typeface="Bahnschrift Light SemiCondensed" panose="020B0502040204020203" pitchFamily="34" charset="0"/>
              </a:rPr>
              <a:t>SA3-LI Forge moves to 3GPP Gitlab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F81342C2-AB97-4FEF-9A48-1FB1DFD1D088}"/>
              </a:ext>
            </a:extLst>
          </p:cNvPr>
          <p:cNvSpPr txBox="1">
            <a:spLocks/>
          </p:cNvSpPr>
          <p:nvPr/>
        </p:nvSpPr>
        <p:spPr>
          <a:xfrm>
            <a:off x="4076778" y="2097551"/>
            <a:ext cx="3068471" cy="16107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en-GB" sz="2000" dirty="0">
                <a:solidFill>
                  <a:srgbClr val="1C1C1C"/>
                </a:solidFill>
                <a:effectLst/>
                <a:latin typeface="Bahnschrift Light SemiCondensed" panose="020B0502040204020203" pitchFamily="34" charset="0"/>
              </a:rPr>
              <a:t>SA3-LI agree processes for using the Forge</a:t>
            </a:r>
          </a:p>
          <a:p>
            <a:pPr algn="l"/>
            <a:r>
              <a:rPr lang="en-GB" sz="1800" dirty="0">
                <a:solidFill>
                  <a:schemeClr val="bg1">
                    <a:lumMod val="50000"/>
                  </a:schemeClr>
                </a:solidFill>
                <a:effectLst/>
                <a:latin typeface="Bahnschrift Light SemiCondensed" panose="020B0502040204020203" pitchFamily="34" charset="0"/>
              </a:rPr>
              <a:t>(s3i200166 / SA3#77-LI-e)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2E535355-726A-4E1B-B50C-A24DA889429E}"/>
              </a:ext>
            </a:extLst>
          </p:cNvPr>
          <p:cNvSpPr txBox="1"/>
          <p:nvPr/>
        </p:nvSpPr>
        <p:spPr>
          <a:xfrm>
            <a:off x="10339718" y="2963397"/>
            <a:ext cx="3578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000" dirty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?</a:t>
            </a:r>
            <a:endParaRPr lang="en-GB" sz="6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560B20-A00D-458C-AD0D-236661616A3E}"/>
              </a:ext>
            </a:extLst>
          </p:cNvPr>
          <p:cNvSpPr txBox="1"/>
          <p:nvPr/>
        </p:nvSpPr>
        <p:spPr>
          <a:xfrm>
            <a:off x="11210040" y="5570567"/>
            <a:ext cx="690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1014280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9000">
              <a:srgbClr val="F3F3F3"/>
            </a:gs>
            <a:gs pos="87000">
              <a:srgbClr val="E0E0E0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5240C-569B-4F1E-AAB9-06919E4C2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8621" y="204716"/>
            <a:ext cx="7874758" cy="1414678"/>
          </a:xfrm>
          <a:effectLst/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Condensed" panose="020B0502040204020203" pitchFamily="34" charset="0"/>
              </a:rPr>
              <a:t>WHAT DO WE HAVE?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B35B6F4-BFF0-4315-A327-4CAF78B42CD5}"/>
              </a:ext>
            </a:extLst>
          </p:cNvPr>
          <p:cNvCxnSpPr>
            <a:cxnSpLocks/>
          </p:cNvCxnSpPr>
          <p:nvPr/>
        </p:nvCxnSpPr>
        <p:spPr>
          <a:xfrm>
            <a:off x="5138382" y="2043752"/>
            <a:ext cx="1937982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D7CC2C5C-3D84-4590-8CBB-4964F4C6ED9E}"/>
              </a:ext>
            </a:extLst>
          </p:cNvPr>
          <p:cNvSpPr/>
          <p:nvPr/>
        </p:nvSpPr>
        <p:spPr>
          <a:xfrm>
            <a:off x="232012" y="191069"/>
            <a:ext cx="11750722" cy="646221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9DE962-873E-41A7-A2FC-CA218959643C}"/>
              </a:ext>
            </a:extLst>
          </p:cNvPr>
          <p:cNvSpPr txBox="1"/>
          <p:nvPr/>
        </p:nvSpPr>
        <p:spPr>
          <a:xfrm>
            <a:off x="1028539" y="4833732"/>
            <a:ext cx="288053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A Trial area containing TS 33.128 code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9B1355-64DE-4577-B5BA-E51ADF5E5EA4}"/>
              </a:ext>
            </a:extLst>
          </p:cNvPr>
          <p:cNvSpPr txBox="1"/>
          <p:nvPr/>
        </p:nvSpPr>
        <p:spPr>
          <a:xfrm>
            <a:off x="4667107" y="4833733"/>
            <a:ext cx="288053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Automated checking of ASN.1 and XSD (</a:t>
            </a:r>
            <a:r>
              <a:rPr lang="en-GB" sz="2800" dirty="0" err="1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ish</a:t>
            </a:r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F0FE4A6-54B1-4078-88D9-36921A3355A5}"/>
              </a:ext>
            </a:extLst>
          </p:cNvPr>
          <p:cNvSpPr txBox="1"/>
          <p:nvPr/>
        </p:nvSpPr>
        <p:spPr>
          <a:xfrm>
            <a:off x="8566813" y="4833733"/>
            <a:ext cx="238722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An agreed policy for using the Forge</a:t>
            </a:r>
          </a:p>
        </p:txBody>
      </p:sp>
      <p:sp>
        <p:nvSpPr>
          <p:cNvPr id="19" name="Graphic 17">
            <a:extLst>
              <a:ext uri="{FF2B5EF4-FFF2-40B4-BE49-F238E27FC236}">
                <a16:creationId xmlns:a16="http://schemas.microsoft.com/office/drawing/2014/main" id="{BF52E6AC-D2F8-489F-B79D-019A40B38875}"/>
              </a:ext>
            </a:extLst>
          </p:cNvPr>
          <p:cNvSpPr/>
          <p:nvPr/>
        </p:nvSpPr>
        <p:spPr>
          <a:xfrm>
            <a:off x="8742528" y="2620367"/>
            <a:ext cx="1921456" cy="1921456"/>
          </a:xfrm>
          <a:custGeom>
            <a:avLst/>
            <a:gdLst>
              <a:gd name="connsiteX0" fmla="*/ 2362200 w 4724400"/>
              <a:gd name="connsiteY0" fmla="*/ 0 h 4724400"/>
              <a:gd name="connsiteX1" fmla="*/ 0 w 4724400"/>
              <a:gd name="connsiteY1" fmla="*/ 2362200 h 4724400"/>
              <a:gd name="connsiteX2" fmla="*/ 2362200 w 4724400"/>
              <a:gd name="connsiteY2" fmla="*/ 4724400 h 4724400"/>
              <a:gd name="connsiteX3" fmla="*/ 4724400 w 4724400"/>
              <a:gd name="connsiteY3" fmla="*/ 2362200 h 4724400"/>
              <a:gd name="connsiteX4" fmla="*/ 2362200 w 4724400"/>
              <a:gd name="connsiteY4" fmla="*/ 0 h 4724400"/>
              <a:gd name="connsiteX5" fmla="*/ 2362200 w 4724400"/>
              <a:gd name="connsiteY5" fmla="*/ 1047750 h 4724400"/>
              <a:gd name="connsiteX6" fmla="*/ 2762250 w 4724400"/>
              <a:gd name="connsiteY6" fmla="*/ 1447800 h 4724400"/>
              <a:gd name="connsiteX7" fmla="*/ 2362200 w 4724400"/>
              <a:gd name="connsiteY7" fmla="*/ 1847850 h 4724400"/>
              <a:gd name="connsiteX8" fmla="*/ 1962150 w 4724400"/>
              <a:gd name="connsiteY8" fmla="*/ 1447800 h 4724400"/>
              <a:gd name="connsiteX9" fmla="*/ 2362200 w 4724400"/>
              <a:gd name="connsiteY9" fmla="*/ 1047750 h 4724400"/>
              <a:gd name="connsiteX10" fmla="*/ 2895600 w 4724400"/>
              <a:gd name="connsiteY10" fmla="*/ 3467100 h 4724400"/>
              <a:gd name="connsiteX11" fmla="*/ 2781300 w 4724400"/>
              <a:gd name="connsiteY11" fmla="*/ 3581400 h 4724400"/>
              <a:gd name="connsiteX12" fmla="*/ 1943100 w 4724400"/>
              <a:gd name="connsiteY12" fmla="*/ 3581400 h 4724400"/>
              <a:gd name="connsiteX13" fmla="*/ 1828800 w 4724400"/>
              <a:gd name="connsiteY13" fmla="*/ 3467100 h 4724400"/>
              <a:gd name="connsiteX14" fmla="*/ 1828800 w 4724400"/>
              <a:gd name="connsiteY14" fmla="*/ 3238500 h 4724400"/>
              <a:gd name="connsiteX15" fmla="*/ 1943100 w 4724400"/>
              <a:gd name="connsiteY15" fmla="*/ 3124200 h 4724400"/>
              <a:gd name="connsiteX16" fmla="*/ 2057400 w 4724400"/>
              <a:gd name="connsiteY16" fmla="*/ 3124200 h 4724400"/>
              <a:gd name="connsiteX17" fmla="*/ 2057400 w 4724400"/>
              <a:gd name="connsiteY17" fmla="*/ 2514600 h 4724400"/>
              <a:gd name="connsiteX18" fmla="*/ 1943100 w 4724400"/>
              <a:gd name="connsiteY18" fmla="*/ 2514600 h 4724400"/>
              <a:gd name="connsiteX19" fmla="*/ 1828800 w 4724400"/>
              <a:gd name="connsiteY19" fmla="*/ 2400300 h 4724400"/>
              <a:gd name="connsiteX20" fmla="*/ 1828800 w 4724400"/>
              <a:gd name="connsiteY20" fmla="*/ 2171700 h 4724400"/>
              <a:gd name="connsiteX21" fmla="*/ 1943100 w 4724400"/>
              <a:gd name="connsiteY21" fmla="*/ 2057400 h 4724400"/>
              <a:gd name="connsiteX22" fmla="*/ 2552700 w 4724400"/>
              <a:gd name="connsiteY22" fmla="*/ 2057400 h 4724400"/>
              <a:gd name="connsiteX23" fmla="*/ 2667000 w 4724400"/>
              <a:gd name="connsiteY23" fmla="*/ 2171700 h 4724400"/>
              <a:gd name="connsiteX24" fmla="*/ 2667000 w 4724400"/>
              <a:gd name="connsiteY24" fmla="*/ 3124200 h 4724400"/>
              <a:gd name="connsiteX25" fmla="*/ 2781300 w 4724400"/>
              <a:gd name="connsiteY25" fmla="*/ 3124200 h 4724400"/>
              <a:gd name="connsiteX26" fmla="*/ 2895600 w 4724400"/>
              <a:gd name="connsiteY26" fmla="*/ 3238500 h 4724400"/>
              <a:gd name="connsiteX27" fmla="*/ 2895600 w 4724400"/>
              <a:gd name="connsiteY27" fmla="*/ 3467100 h 472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724400" h="4724400">
                <a:moveTo>
                  <a:pt x="2362200" y="0"/>
                </a:moveTo>
                <a:cubicBezTo>
                  <a:pt x="1057685" y="0"/>
                  <a:pt x="0" y="1058066"/>
                  <a:pt x="0" y="2362200"/>
                </a:cubicBezTo>
                <a:cubicBezTo>
                  <a:pt x="0" y="3667097"/>
                  <a:pt x="1057685" y="4724400"/>
                  <a:pt x="2362200" y="4724400"/>
                </a:cubicBezTo>
                <a:cubicBezTo>
                  <a:pt x="3666716" y="4724400"/>
                  <a:pt x="4724400" y="3667097"/>
                  <a:pt x="4724400" y="2362200"/>
                </a:cubicBezTo>
                <a:cubicBezTo>
                  <a:pt x="4724400" y="1058066"/>
                  <a:pt x="3666716" y="0"/>
                  <a:pt x="2362200" y="0"/>
                </a:cubicBezTo>
                <a:close/>
                <a:moveTo>
                  <a:pt x="2362200" y="1047750"/>
                </a:moveTo>
                <a:cubicBezTo>
                  <a:pt x="2583142" y="1047750"/>
                  <a:pt x="2762250" y="1226858"/>
                  <a:pt x="2762250" y="1447800"/>
                </a:cubicBezTo>
                <a:cubicBezTo>
                  <a:pt x="2762250" y="1668742"/>
                  <a:pt x="2583142" y="1847850"/>
                  <a:pt x="2362200" y="1847850"/>
                </a:cubicBezTo>
                <a:cubicBezTo>
                  <a:pt x="2141258" y="1847850"/>
                  <a:pt x="1962150" y="1668742"/>
                  <a:pt x="1962150" y="1447800"/>
                </a:cubicBezTo>
                <a:cubicBezTo>
                  <a:pt x="1962150" y="1226858"/>
                  <a:pt x="2141258" y="1047750"/>
                  <a:pt x="2362200" y="1047750"/>
                </a:cubicBezTo>
                <a:close/>
                <a:moveTo>
                  <a:pt x="2895600" y="3467100"/>
                </a:moveTo>
                <a:cubicBezTo>
                  <a:pt x="2895600" y="3530222"/>
                  <a:pt x="2844422" y="3581400"/>
                  <a:pt x="2781300" y="3581400"/>
                </a:cubicBezTo>
                <a:lnTo>
                  <a:pt x="1943100" y="3581400"/>
                </a:lnTo>
                <a:cubicBezTo>
                  <a:pt x="1879978" y="3581400"/>
                  <a:pt x="1828800" y="3530222"/>
                  <a:pt x="1828800" y="3467100"/>
                </a:cubicBezTo>
                <a:lnTo>
                  <a:pt x="1828800" y="3238500"/>
                </a:lnTo>
                <a:cubicBezTo>
                  <a:pt x="1828800" y="3175378"/>
                  <a:pt x="1879978" y="3124200"/>
                  <a:pt x="1943100" y="3124200"/>
                </a:cubicBezTo>
                <a:lnTo>
                  <a:pt x="2057400" y="3124200"/>
                </a:lnTo>
                <a:lnTo>
                  <a:pt x="2057400" y="2514600"/>
                </a:lnTo>
                <a:lnTo>
                  <a:pt x="1943100" y="2514600"/>
                </a:lnTo>
                <a:cubicBezTo>
                  <a:pt x="1879978" y="2514600"/>
                  <a:pt x="1828800" y="2463422"/>
                  <a:pt x="1828800" y="2400300"/>
                </a:cubicBezTo>
                <a:lnTo>
                  <a:pt x="1828800" y="2171700"/>
                </a:lnTo>
                <a:cubicBezTo>
                  <a:pt x="1828800" y="2108578"/>
                  <a:pt x="1879978" y="2057400"/>
                  <a:pt x="1943100" y="2057400"/>
                </a:cubicBezTo>
                <a:lnTo>
                  <a:pt x="2552700" y="2057400"/>
                </a:lnTo>
                <a:cubicBezTo>
                  <a:pt x="2615822" y="2057400"/>
                  <a:pt x="2667000" y="2108578"/>
                  <a:pt x="2667000" y="2171700"/>
                </a:cubicBezTo>
                <a:lnTo>
                  <a:pt x="2667000" y="3124200"/>
                </a:lnTo>
                <a:lnTo>
                  <a:pt x="2781300" y="3124200"/>
                </a:lnTo>
                <a:cubicBezTo>
                  <a:pt x="2844422" y="3124200"/>
                  <a:pt x="2895600" y="3175378"/>
                  <a:pt x="2895600" y="3238500"/>
                </a:cubicBezTo>
                <a:lnTo>
                  <a:pt x="2895600" y="3467100"/>
                </a:lnTo>
                <a:close/>
              </a:path>
            </a:pathLst>
          </a:custGeom>
          <a:solidFill>
            <a:srgbClr val="FBB03B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4" name="Graphic 22">
            <a:extLst>
              <a:ext uri="{FF2B5EF4-FFF2-40B4-BE49-F238E27FC236}">
                <a16:creationId xmlns:a16="http://schemas.microsoft.com/office/drawing/2014/main" id="{BB1ED20F-4C65-420B-A2E4-D02B9790327E}"/>
              </a:ext>
            </a:extLst>
          </p:cNvPr>
          <p:cNvSpPr/>
          <p:nvPr/>
        </p:nvSpPr>
        <p:spPr>
          <a:xfrm>
            <a:off x="5138382" y="2620368"/>
            <a:ext cx="1881578" cy="1881578"/>
          </a:xfrm>
          <a:custGeom>
            <a:avLst/>
            <a:gdLst>
              <a:gd name="connsiteX0" fmla="*/ 4724400 w 4724400"/>
              <a:gd name="connsiteY0" fmla="*/ 2362200 h 4724400"/>
              <a:gd name="connsiteX1" fmla="*/ 2362200 w 4724400"/>
              <a:gd name="connsiteY1" fmla="*/ 4724400 h 4724400"/>
              <a:gd name="connsiteX2" fmla="*/ 0 w 4724400"/>
              <a:gd name="connsiteY2" fmla="*/ 2362200 h 4724400"/>
              <a:gd name="connsiteX3" fmla="*/ 2362200 w 4724400"/>
              <a:gd name="connsiteY3" fmla="*/ 0 h 4724400"/>
              <a:gd name="connsiteX4" fmla="*/ 4724400 w 4724400"/>
              <a:gd name="connsiteY4" fmla="*/ 2362200 h 4724400"/>
              <a:gd name="connsiteX5" fmla="*/ 2088966 w 4724400"/>
              <a:gd name="connsiteY5" fmla="*/ 3612966 h 4724400"/>
              <a:gd name="connsiteX6" fmla="*/ 3841566 w 4724400"/>
              <a:gd name="connsiteY6" fmla="*/ 1860366 h 4724400"/>
              <a:gd name="connsiteX7" fmla="*/ 3841566 w 4724400"/>
              <a:gd name="connsiteY7" fmla="*/ 1644844 h 4724400"/>
              <a:gd name="connsiteX8" fmla="*/ 3626044 w 4724400"/>
              <a:gd name="connsiteY8" fmla="*/ 1429322 h 4724400"/>
              <a:gd name="connsiteX9" fmla="*/ 3410512 w 4724400"/>
              <a:gd name="connsiteY9" fmla="*/ 1429322 h 4724400"/>
              <a:gd name="connsiteX10" fmla="*/ 1981200 w 4724400"/>
              <a:gd name="connsiteY10" fmla="*/ 2858624 h 4724400"/>
              <a:gd name="connsiteX11" fmla="*/ 1313888 w 4724400"/>
              <a:gd name="connsiteY11" fmla="*/ 2191312 h 4724400"/>
              <a:gd name="connsiteX12" fmla="*/ 1098356 w 4724400"/>
              <a:gd name="connsiteY12" fmla="*/ 2191312 h 4724400"/>
              <a:gd name="connsiteX13" fmla="*/ 882834 w 4724400"/>
              <a:gd name="connsiteY13" fmla="*/ 2406834 h 4724400"/>
              <a:gd name="connsiteX14" fmla="*/ 882834 w 4724400"/>
              <a:gd name="connsiteY14" fmla="*/ 2622356 h 4724400"/>
              <a:gd name="connsiteX15" fmla="*/ 1873434 w 4724400"/>
              <a:gd name="connsiteY15" fmla="*/ 3612956 h 4724400"/>
              <a:gd name="connsiteX16" fmla="*/ 2088966 w 4724400"/>
              <a:gd name="connsiteY16" fmla="*/ 3612966 h 472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724400" h="4724400">
                <a:moveTo>
                  <a:pt x="4724400" y="2362200"/>
                </a:moveTo>
                <a:cubicBezTo>
                  <a:pt x="4724400" y="3666811"/>
                  <a:pt x="3666811" y="4724400"/>
                  <a:pt x="2362200" y="4724400"/>
                </a:cubicBezTo>
                <a:cubicBezTo>
                  <a:pt x="1057589" y="4724400"/>
                  <a:pt x="0" y="3666811"/>
                  <a:pt x="0" y="2362200"/>
                </a:cubicBezTo>
                <a:cubicBezTo>
                  <a:pt x="0" y="1057589"/>
                  <a:pt x="1057589" y="0"/>
                  <a:pt x="2362200" y="0"/>
                </a:cubicBezTo>
                <a:cubicBezTo>
                  <a:pt x="3666811" y="0"/>
                  <a:pt x="4724400" y="1057589"/>
                  <a:pt x="4724400" y="2362200"/>
                </a:cubicBezTo>
                <a:close/>
                <a:moveTo>
                  <a:pt x="2088966" y="3612966"/>
                </a:moveTo>
                <a:lnTo>
                  <a:pt x="3841566" y="1860366"/>
                </a:lnTo>
                <a:cubicBezTo>
                  <a:pt x="3901078" y="1800854"/>
                  <a:pt x="3901078" y="1704356"/>
                  <a:pt x="3841566" y="1644844"/>
                </a:cubicBezTo>
                <a:lnTo>
                  <a:pt x="3626044" y="1429322"/>
                </a:lnTo>
                <a:cubicBezTo>
                  <a:pt x="3566532" y="1369800"/>
                  <a:pt x="3470034" y="1369800"/>
                  <a:pt x="3410512" y="1429322"/>
                </a:cubicBezTo>
                <a:lnTo>
                  <a:pt x="1981200" y="2858624"/>
                </a:lnTo>
                <a:lnTo>
                  <a:pt x="1313888" y="2191312"/>
                </a:lnTo>
                <a:cubicBezTo>
                  <a:pt x="1254376" y="2131800"/>
                  <a:pt x="1157878" y="2131800"/>
                  <a:pt x="1098356" y="2191312"/>
                </a:cubicBezTo>
                <a:lnTo>
                  <a:pt x="882834" y="2406834"/>
                </a:lnTo>
                <a:cubicBezTo>
                  <a:pt x="823322" y="2466346"/>
                  <a:pt x="823322" y="2562844"/>
                  <a:pt x="882834" y="2622356"/>
                </a:cubicBezTo>
                <a:lnTo>
                  <a:pt x="1873434" y="3612956"/>
                </a:lnTo>
                <a:cubicBezTo>
                  <a:pt x="1932956" y="3672478"/>
                  <a:pt x="2029444" y="3672478"/>
                  <a:pt x="2088966" y="3612966"/>
                </a:cubicBezTo>
                <a:close/>
              </a:path>
            </a:pathLst>
          </a:custGeom>
          <a:solidFill>
            <a:srgbClr val="FBB03B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9D5A73F6-4639-48C5-A618-5DD3655C0948}"/>
              </a:ext>
            </a:extLst>
          </p:cNvPr>
          <p:cNvSpPr/>
          <p:nvPr/>
        </p:nvSpPr>
        <p:spPr>
          <a:xfrm>
            <a:off x="1528015" y="2620366"/>
            <a:ext cx="1881580" cy="1881578"/>
          </a:xfrm>
          <a:custGeom>
            <a:avLst/>
            <a:gdLst>
              <a:gd name="connsiteX0" fmla="*/ 744669 w 1881580"/>
              <a:gd name="connsiteY0" fmla="*/ 1362259 h 1881578"/>
              <a:gd name="connsiteX1" fmla="*/ 786815 w 1881580"/>
              <a:gd name="connsiteY1" fmla="*/ 1404406 h 1881578"/>
              <a:gd name="connsiteX2" fmla="*/ 744669 w 1881580"/>
              <a:gd name="connsiteY2" fmla="*/ 1446553 h 1881578"/>
              <a:gd name="connsiteX3" fmla="*/ 702521 w 1881580"/>
              <a:gd name="connsiteY3" fmla="*/ 1404406 h 1881578"/>
              <a:gd name="connsiteX4" fmla="*/ 744669 w 1881580"/>
              <a:gd name="connsiteY4" fmla="*/ 1362259 h 1881578"/>
              <a:gd name="connsiteX5" fmla="*/ 1334727 w 1881580"/>
              <a:gd name="connsiteY5" fmla="*/ 603613 h 1881578"/>
              <a:gd name="connsiteX6" fmla="*/ 1376874 w 1881580"/>
              <a:gd name="connsiteY6" fmla="*/ 645759 h 1881578"/>
              <a:gd name="connsiteX7" fmla="*/ 1334727 w 1881580"/>
              <a:gd name="connsiteY7" fmla="*/ 687906 h 1881578"/>
              <a:gd name="connsiteX8" fmla="*/ 1292580 w 1881580"/>
              <a:gd name="connsiteY8" fmla="*/ 645759 h 1881578"/>
              <a:gd name="connsiteX9" fmla="*/ 1334727 w 1881580"/>
              <a:gd name="connsiteY9" fmla="*/ 603613 h 1881578"/>
              <a:gd name="connsiteX10" fmla="*/ 744669 w 1881580"/>
              <a:gd name="connsiteY10" fmla="*/ 435024 h 1881578"/>
              <a:gd name="connsiteX11" fmla="*/ 786815 w 1881580"/>
              <a:gd name="connsiteY11" fmla="*/ 477172 h 1881578"/>
              <a:gd name="connsiteX12" fmla="*/ 744669 w 1881580"/>
              <a:gd name="connsiteY12" fmla="*/ 519318 h 1881578"/>
              <a:gd name="connsiteX13" fmla="*/ 702521 w 1881580"/>
              <a:gd name="connsiteY13" fmla="*/ 477172 h 1881578"/>
              <a:gd name="connsiteX14" fmla="*/ 744669 w 1881580"/>
              <a:gd name="connsiteY14" fmla="*/ 435024 h 1881578"/>
              <a:gd name="connsiteX15" fmla="*/ 744669 w 1881580"/>
              <a:gd name="connsiteY15" fmla="*/ 266436 h 1881578"/>
              <a:gd name="connsiteX16" fmla="*/ 533933 w 1881580"/>
              <a:gd name="connsiteY16" fmla="*/ 477172 h 1881578"/>
              <a:gd name="connsiteX17" fmla="*/ 681448 w 1881580"/>
              <a:gd name="connsiteY17" fmla="*/ 678160 h 1881578"/>
              <a:gd name="connsiteX18" fmla="*/ 681448 w 1881580"/>
              <a:gd name="connsiteY18" fmla="*/ 1203154 h 1881578"/>
              <a:gd name="connsiteX19" fmla="*/ 533933 w 1881580"/>
              <a:gd name="connsiteY19" fmla="*/ 1404406 h 1881578"/>
              <a:gd name="connsiteX20" fmla="*/ 744669 w 1881580"/>
              <a:gd name="connsiteY20" fmla="*/ 1615141 h 1881578"/>
              <a:gd name="connsiteX21" fmla="*/ 955403 w 1881580"/>
              <a:gd name="connsiteY21" fmla="*/ 1404406 h 1881578"/>
              <a:gd name="connsiteX22" fmla="*/ 820533 w 1881580"/>
              <a:gd name="connsiteY22" fmla="*/ 1207896 h 1881578"/>
              <a:gd name="connsiteX23" fmla="*/ 859782 w 1881580"/>
              <a:gd name="connsiteY23" fmla="*/ 1172597 h 1881578"/>
              <a:gd name="connsiteX24" fmla="*/ 1033902 w 1881580"/>
              <a:gd name="connsiteY24" fmla="*/ 1138880 h 1881578"/>
              <a:gd name="connsiteX25" fmla="*/ 1345264 w 1881580"/>
              <a:gd name="connsiteY25" fmla="*/ 1024556 h 1881578"/>
              <a:gd name="connsiteX26" fmla="*/ 1402163 w 1881580"/>
              <a:gd name="connsiteY26" fmla="*/ 845694 h 1881578"/>
              <a:gd name="connsiteX27" fmla="*/ 1545462 w 1881580"/>
              <a:gd name="connsiteY27" fmla="*/ 645759 h 1881578"/>
              <a:gd name="connsiteX28" fmla="*/ 1334727 w 1881580"/>
              <a:gd name="connsiteY28" fmla="*/ 435024 h 1881578"/>
              <a:gd name="connsiteX29" fmla="*/ 1123992 w 1881580"/>
              <a:gd name="connsiteY29" fmla="*/ 645759 h 1881578"/>
              <a:gd name="connsiteX30" fmla="*/ 1275458 w 1881580"/>
              <a:gd name="connsiteY30" fmla="*/ 848066 h 1881578"/>
              <a:gd name="connsiteX31" fmla="*/ 1246482 w 1881580"/>
              <a:gd name="connsiteY31" fmla="*/ 945267 h 1881578"/>
              <a:gd name="connsiteX32" fmla="*/ 1022049 w 1881580"/>
              <a:gd name="connsiteY32" fmla="*/ 1012966 h 1881578"/>
              <a:gd name="connsiteX33" fmla="*/ 807889 w 1881580"/>
              <a:gd name="connsiteY33" fmla="*/ 1057484 h 1881578"/>
              <a:gd name="connsiteX34" fmla="*/ 807889 w 1881580"/>
              <a:gd name="connsiteY34" fmla="*/ 678160 h 1881578"/>
              <a:gd name="connsiteX35" fmla="*/ 955403 w 1881580"/>
              <a:gd name="connsiteY35" fmla="*/ 477172 h 1881578"/>
              <a:gd name="connsiteX36" fmla="*/ 744669 w 1881580"/>
              <a:gd name="connsiteY36" fmla="*/ 266436 h 1881578"/>
              <a:gd name="connsiteX37" fmla="*/ 940790 w 1881580"/>
              <a:gd name="connsiteY37" fmla="*/ 0 h 1881578"/>
              <a:gd name="connsiteX38" fmla="*/ 1881580 w 1881580"/>
              <a:gd name="connsiteY38" fmla="*/ 940789 h 1881578"/>
              <a:gd name="connsiteX39" fmla="*/ 940790 w 1881580"/>
              <a:gd name="connsiteY39" fmla="*/ 1881578 h 1881578"/>
              <a:gd name="connsiteX40" fmla="*/ 0 w 1881580"/>
              <a:gd name="connsiteY40" fmla="*/ 940789 h 1881578"/>
              <a:gd name="connsiteX41" fmla="*/ 940790 w 1881580"/>
              <a:gd name="connsiteY41" fmla="*/ 0 h 1881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881580" h="1881578">
                <a:moveTo>
                  <a:pt x="744669" y="1362259"/>
                </a:moveTo>
                <a:cubicBezTo>
                  <a:pt x="767849" y="1362259"/>
                  <a:pt x="786815" y="1381225"/>
                  <a:pt x="786815" y="1404406"/>
                </a:cubicBezTo>
                <a:cubicBezTo>
                  <a:pt x="786815" y="1427587"/>
                  <a:pt x="767849" y="1446553"/>
                  <a:pt x="744669" y="1446553"/>
                </a:cubicBezTo>
                <a:cubicBezTo>
                  <a:pt x="721487" y="1446553"/>
                  <a:pt x="702521" y="1427587"/>
                  <a:pt x="702521" y="1404406"/>
                </a:cubicBezTo>
                <a:cubicBezTo>
                  <a:pt x="702521" y="1381225"/>
                  <a:pt x="721487" y="1362259"/>
                  <a:pt x="744669" y="1362259"/>
                </a:cubicBezTo>
                <a:close/>
                <a:moveTo>
                  <a:pt x="1334727" y="603613"/>
                </a:moveTo>
                <a:cubicBezTo>
                  <a:pt x="1357908" y="603613"/>
                  <a:pt x="1376874" y="622579"/>
                  <a:pt x="1376874" y="645759"/>
                </a:cubicBezTo>
                <a:cubicBezTo>
                  <a:pt x="1376874" y="668940"/>
                  <a:pt x="1357908" y="687906"/>
                  <a:pt x="1334727" y="687906"/>
                </a:cubicBezTo>
                <a:cubicBezTo>
                  <a:pt x="1311546" y="687906"/>
                  <a:pt x="1292580" y="668940"/>
                  <a:pt x="1292580" y="645759"/>
                </a:cubicBezTo>
                <a:cubicBezTo>
                  <a:pt x="1292580" y="622579"/>
                  <a:pt x="1311546" y="603613"/>
                  <a:pt x="1334727" y="603613"/>
                </a:cubicBezTo>
                <a:close/>
                <a:moveTo>
                  <a:pt x="744669" y="435024"/>
                </a:moveTo>
                <a:cubicBezTo>
                  <a:pt x="767849" y="435024"/>
                  <a:pt x="786815" y="453990"/>
                  <a:pt x="786815" y="477172"/>
                </a:cubicBezTo>
                <a:cubicBezTo>
                  <a:pt x="786815" y="500352"/>
                  <a:pt x="767849" y="519318"/>
                  <a:pt x="744669" y="519318"/>
                </a:cubicBezTo>
                <a:cubicBezTo>
                  <a:pt x="721487" y="519318"/>
                  <a:pt x="702521" y="500352"/>
                  <a:pt x="702521" y="477172"/>
                </a:cubicBezTo>
                <a:cubicBezTo>
                  <a:pt x="702521" y="453990"/>
                  <a:pt x="721487" y="435024"/>
                  <a:pt x="744669" y="435024"/>
                </a:cubicBezTo>
                <a:close/>
                <a:moveTo>
                  <a:pt x="744669" y="266436"/>
                </a:moveTo>
                <a:cubicBezTo>
                  <a:pt x="628237" y="266436"/>
                  <a:pt x="533933" y="360740"/>
                  <a:pt x="533933" y="477172"/>
                </a:cubicBezTo>
                <a:cubicBezTo>
                  <a:pt x="533933" y="571475"/>
                  <a:pt x="595836" y="651291"/>
                  <a:pt x="681448" y="678160"/>
                </a:cubicBezTo>
                <a:lnTo>
                  <a:pt x="681448" y="1203154"/>
                </a:lnTo>
                <a:cubicBezTo>
                  <a:pt x="595836" y="1230286"/>
                  <a:pt x="533933" y="1310102"/>
                  <a:pt x="533933" y="1404406"/>
                </a:cubicBezTo>
                <a:cubicBezTo>
                  <a:pt x="533933" y="1520837"/>
                  <a:pt x="628237" y="1615141"/>
                  <a:pt x="744669" y="1615141"/>
                </a:cubicBezTo>
                <a:cubicBezTo>
                  <a:pt x="861100" y="1615141"/>
                  <a:pt x="955403" y="1520837"/>
                  <a:pt x="955403" y="1404406"/>
                </a:cubicBezTo>
                <a:cubicBezTo>
                  <a:pt x="955403" y="1314844"/>
                  <a:pt x="899559" y="1238188"/>
                  <a:pt x="820533" y="1207896"/>
                </a:cubicBezTo>
                <a:cubicBezTo>
                  <a:pt x="828699" y="1194198"/>
                  <a:pt x="841080" y="1182080"/>
                  <a:pt x="859782" y="1172597"/>
                </a:cubicBezTo>
                <a:cubicBezTo>
                  <a:pt x="902456" y="1150997"/>
                  <a:pt x="966204" y="1145202"/>
                  <a:pt x="1033902" y="1138880"/>
                </a:cubicBezTo>
                <a:cubicBezTo>
                  <a:pt x="1145065" y="1128606"/>
                  <a:pt x="1270979" y="1116752"/>
                  <a:pt x="1345264" y="1024556"/>
                </a:cubicBezTo>
                <a:cubicBezTo>
                  <a:pt x="1382143" y="978721"/>
                  <a:pt x="1400845" y="919715"/>
                  <a:pt x="1402163" y="845694"/>
                </a:cubicBezTo>
                <a:cubicBezTo>
                  <a:pt x="1485402" y="817245"/>
                  <a:pt x="1545462" y="738483"/>
                  <a:pt x="1545462" y="645759"/>
                </a:cubicBezTo>
                <a:cubicBezTo>
                  <a:pt x="1545462" y="529328"/>
                  <a:pt x="1451158" y="435024"/>
                  <a:pt x="1334727" y="435024"/>
                </a:cubicBezTo>
                <a:cubicBezTo>
                  <a:pt x="1218296" y="435024"/>
                  <a:pt x="1123992" y="529328"/>
                  <a:pt x="1123992" y="645759"/>
                </a:cubicBezTo>
                <a:cubicBezTo>
                  <a:pt x="1123992" y="741644"/>
                  <a:pt x="1188003" y="822514"/>
                  <a:pt x="1275458" y="848066"/>
                </a:cubicBezTo>
                <a:cubicBezTo>
                  <a:pt x="1273877" y="890476"/>
                  <a:pt x="1264394" y="923139"/>
                  <a:pt x="1246482" y="945267"/>
                </a:cubicBezTo>
                <a:cubicBezTo>
                  <a:pt x="1205915" y="995843"/>
                  <a:pt x="1116616" y="1004273"/>
                  <a:pt x="1022049" y="1012966"/>
                </a:cubicBezTo>
                <a:cubicBezTo>
                  <a:pt x="947764" y="1019814"/>
                  <a:pt x="870846" y="1027190"/>
                  <a:pt x="807889" y="1057484"/>
                </a:cubicBezTo>
                <a:lnTo>
                  <a:pt x="807889" y="678160"/>
                </a:lnTo>
                <a:cubicBezTo>
                  <a:pt x="893500" y="651291"/>
                  <a:pt x="955403" y="571475"/>
                  <a:pt x="955403" y="477172"/>
                </a:cubicBezTo>
                <a:cubicBezTo>
                  <a:pt x="955403" y="360740"/>
                  <a:pt x="861100" y="266436"/>
                  <a:pt x="744669" y="266436"/>
                </a:cubicBezTo>
                <a:close/>
                <a:moveTo>
                  <a:pt x="940790" y="0"/>
                </a:moveTo>
                <a:cubicBezTo>
                  <a:pt x="1460374" y="0"/>
                  <a:pt x="1881580" y="421206"/>
                  <a:pt x="1881580" y="940789"/>
                </a:cubicBezTo>
                <a:cubicBezTo>
                  <a:pt x="1881580" y="1460372"/>
                  <a:pt x="1460374" y="1881578"/>
                  <a:pt x="940790" y="1881578"/>
                </a:cubicBezTo>
                <a:cubicBezTo>
                  <a:pt x="421206" y="1881578"/>
                  <a:pt x="0" y="1460372"/>
                  <a:pt x="0" y="940789"/>
                </a:cubicBezTo>
                <a:cubicBezTo>
                  <a:pt x="0" y="421206"/>
                  <a:pt x="421206" y="0"/>
                  <a:pt x="940790" y="0"/>
                </a:cubicBezTo>
                <a:close/>
              </a:path>
            </a:pathLst>
          </a:custGeom>
          <a:solidFill>
            <a:srgbClr val="FBB03B"/>
          </a:solidFill>
          <a:ln w="31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5679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9000">
              <a:srgbClr val="FCC468"/>
            </a:gs>
            <a:gs pos="87000">
              <a:srgbClr val="FBB03B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5240C-569B-4F1E-AAB9-06919E4C2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8621" y="204716"/>
            <a:ext cx="7874758" cy="1414678"/>
          </a:xfrm>
          <a:effectLst/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Condensed" panose="020B0502040204020203" pitchFamily="34" charset="0"/>
              </a:rPr>
              <a:t>BUT WHILE WE WAIT TO USE IT…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B35B6F4-BFF0-4315-A327-4CAF78B42CD5}"/>
              </a:ext>
            </a:extLst>
          </p:cNvPr>
          <p:cNvCxnSpPr>
            <a:cxnSpLocks/>
          </p:cNvCxnSpPr>
          <p:nvPr/>
        </p:nvCxnSpPr>
        <p:spPr>
          <a:xfrm>
            <a:off x="5138382" y="2043752"/>
            <a:ext cx="1937982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D7CC2C5C-3D84-4590-8CBB-4964F4C6ED9E}"/>
              </a:ext>
            </a:extLst>
          </p:cNvPr>
          <p:cNvSpPr/>
          <p:nvPr/>
        </p:nvSpPr>
        <p:spPr>
          <a:xfrm>
            <a:off x="232012" y="191069"/>
            <a:ext cx="11750722" cy="646221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9DE962-873E-41A7-A2FC-CA218959643C}"/>
              </a:ext>
            </a:extLst>
          </p:cNvPr>
          <p:cNvSpPr txBox="1"/>
          <p:nvPr/>
        </p:nvSpPr>
        <p:spPr>
          <a:xfrm>
            <a:off x="7789768" y="2634807"/>
            <a:ext cx="325003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Light SemiCondensed" panose="020B0502040204020203" pitchFamily="34" charset="0"/>
              </a:rPr>
              <a:t>The last version of TS 33.128 contained broken ASN.1 (again)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9B1355-64DE-4577-B5BA-E51ADF5E5EA4}"/>
              </a:ext>
            </a:extLst>
          </p:cNvPr>
          <p:cNvSpPr txBox="1"/>
          <p:nvPr/>
        </p:nvSpPr>
        <p:spPr>
          <a:xfrm>
            <a:off x="7636951" y="4437542"/>
            <a:ext cx="355566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Light SemiCondensed" panose="020B0502040204020203" pitchFamily="34" charset="0"/>
              </a:rPr>
              <a:t>We spent 45 minutes on the last call organising tag numbers</a:t>
            </a:r>
          </a:p>
        </p:txBody>
      </p:sp>
      <p:sp>
        <p:nvSpPr>
          <p:cNvPr id="5" name="Graphic 5">
            <a:extLst>
              <a:ext uri="{FF2B5EF4-FFF2-40B4-BE49-F238E27FC236}">
                <a16:creationId xmlns:a16="http://schemas.microsoft.com/office/drawing/2014/main" id="{0B36BDB2-AEF6-4292-9C37-8F9A09724F04}"/>
              </a:ext>
            </a:extLst>
          </p:cNvPr>
          <p:cNvSpPr/>
          <p:nvPr/>
        </p:nvSpPr>
        <p:spPr>
          <a:xfrm rot="20253127">
            <a:off x="1475286" y="2176582"/>
            <a:ext cx="3640918" cy="3640923"/>
          </a:xfrm>
          <a:custGeom>
            <a:avLst/>
            <a:gdLst>
              <a:gd name="connsiteX0" fmla="*/ 2675189 w 2675253"/>
              <a:gd name="connsiteY0" fmla="*/ 1509534 h 2675256"/>
              <a:gd name="connsiteX1" fmla="*/ 2504574 w 2675253"/>
              <a:gd name="connsiteY1" fmla="*/ 1672034 h 2675256"/>
              <a:gd name="connsiteX2" fmla="*/ 2215443 w 2675253"/>
              <a:gd name="connsiteY2" fmla="*/ 1672034 h 2675256"/>
              <a:gd name="connsiteX3" fmla="*/ 2215443 w 2675253"/>
              <a:gd name="connsiteY3" fmla="*/ 1755636 h 2675256"/>
              <a:gd name="connsiteX4" fmla="*/ 2144381 w 2675253"/>
              <a:gd name="connsiteY4" fmla="*/ 2075125 h 2675256"/>
              <a:gd name="connsiteX5" fmla="*/ 2459079 w 2675253"/>
              <a:gd name="connsiteY5" fmla="*/ 2389823 h 2675256"/>
              <a:gd name="connsiteX6" fmla="*/ 2459079 w 2675253"/>
              <a:gd name="connsiteY6" fmla="*/ 2626285 h 2675256"/>
              <a:gd name="connsiteX7" fmla="*/ 2222611 w 2675253"/>
              <a:gd name="connsiteY7" fmla="*/ 2626285 h 2675256"/>
              <a:gd name="connsiteX8" fmla="*/ 1936610 w 2675253"/>
              <a:gd name="connsiteY8" fmla="*/ 2340284 h 2675256"/>
              <a:gd name="connsiteX9" fmla="*/ 1463027 w 2675253"/>
              <a:gd name="connsiteY9" fmla="*/ 2508052 h 2675256"/>
              <a:gd name="connsiteX10" fmla="*/ 1463027 w 2675253"/>
              <a:gd name="connsiteY10" fmla="*/ 1233125 h 2675256"/>
              <a:gd name="connsiteX11" fmla="*/ 1400326 w 2675253"/>
              <a:gd name="connsiteY11" fmla="*/ 1170424 h 2675256"/>
              <a:gd name="connsiteX12" fmla="*/ 1274923 w 2675253"/>
              <a:gd name="connsiteY12" fmla="*/ 1170424 h 2675256"/>
              <a:gd name="connsiteX13" fmla="*/ 1212222 w 2675253"/>
              <a:gd name="connsiteY13" fmla="*/ 1233125 h 2675256"/>
              <a:gd name="connsiteX14" fmla="*/ 1212222 w 2675253"/>
              <a:gd name="connsiteY14" fmla="*/ 2508052 h 2675256"/>
              <a:gd name="connsiteX15" fmla="*/ 738639 w 2675253"/>
              <a:gd name="connsiteY15" fmla="*/ 2340284 h 2675256"/>
              <a:gd name="connsiteX16" fmla="*/ 452637 w 2675253"/>
              <a:gd name="connsiteY16" fmla="*/ 2626285 h 2675256"/>
              <a:gd name="connsiteX17" fmla="*/ 216170 w 2675253"/>
              <a:gd name="connsiteY17" fmla="*/ 2626285 h 2675256"/>
              <a:gd name="connsiteX18" fmla="*/ 216170 w 2675253"/>
              <a:gd name="connsiteY18" fmla="*/ 2389823 h 2675256"/>
              <a:gd name="connsiteX19" fmla="*/ 530868 w 2675253"/>
              <a:gd name="connsiteY19" fmla="*/ 2075125 h 2675256"/>
              <a:gd name="connsiteX20" fmla="*/ 459806 w 2675253"/>
              <a:gd name="connsiteY20" fmla="*/ 1755636 h 2675256"/>
              <a:gd name="connsiteX21" fmla="*/ 459806 w 2675253"/>
              <a:gd name="connsiteY21" fmla="*/ 1672034 h 2675256"/>
              <a:gd name="connsiteX22" fmla="*/ 170680 w 2675253"/>
              <a:gd name="connsiteY22" fmla="*/ 1672034 h 2675256"/>
              <a:gd name="connsiteX23" fmla="*/ 65 w 2675253"/>
              <a:gd name="connsiteY23" fmla="*/ 1509534 h 2675256"/>
              <a:gd name="connsiteX24" fmla="*/ 167200 w 2675253"/>
              <a:gd name="connsiteY24" fmla="*/ 1337628 h 2675256"/>
              <a:gd name="connsiteX25" fmla="*/ 459806 w 2675253"/>
              <a:gd name="connsiteY25" fmla="*/ 1337628 h 2675256"/>
              <a:gd name="connsiteX26" fmla="*/ 459806 w 2675253"/>
              <a:gd name="connsiteY26" fmla="*/ 1030679 h 2675256"/>
              <a:gd name="connsiteX27" fmla="*/ 216170 w 2675253"/>
              <a:gd name="connsiteY27" fmla="*/ 787042 h 2675256"/>
              <a:gd name="connsiteX28" fmla="*/ 216170 w 2675253"/>
              <a:gd name="connsiteY28" fmla="*/ 550580 h 2675256"/>
              <a:gd name="connsiteX29" fmla="*/ 452637 w 2675253"/>
              <a:gd name="connsiteY29" fmla="*/ 550580 h 2675256"/>
              <a:gd name="connsiteX30" fmla="*/ 738069 w 2675253"/>
              <a:gd name="connsiteY30" fmla="*/ 836017 h 2675256"/>
              <a:gd name="connsiteX31" fmla="*/ 1937174 w 2675253"/>
              <a:gd name="connsiteY31" fmla="*/ 836017 h 2675256"/>
              <a:gd name="connsiteX32" fmla="*/ 2222606 w 2675253"/>
              <a:gd name="connsiteY32" fmla="*/ 550585 h 2675256"/>
              <a:gd name="connsiteX33" fmla="*/ 2459074 w 2675253"/>
              <a:gd name="connsiteY33" fmla="*/ 550585 h 2675256"/>
              <a:gd name="connsiteX34" fmla="*/ 2459074 w 2675253"/>
              <a:gd name="connsiteY34" fmla="*/ 787048 h 2675256"/>
              <a:gd name="connsiteX35" fmla="*/ 2215443 w 2675253"/>
              <a:gd name="connsiteY35" fmla="*/ 1030679 h 2675256"/>
              <a:gd name="connsiteX36" fmla="*/ 2215443 w 2675253"/>
              <a:gd name="connsiteY36" fmla="*/ 1337628 h 2675256"/>
              <a:gd name="connsiteX37" fmla="*/ 2508049 w 2675253"/>
              <a:gd name="connsiteY37" fmla="*/ 1337628 h 2675256"/>
              <a:gd name="connsiteX38" fmla="*/ 2675189 w 2675253"/>
              <a:gd name="connsiteY38" fmla="*/ 1509534 h 2675256"/>
              <a:gd name="connsiteX39" fmla="*/ 1342850 w 2675253"/>
              <a:gd name="connsiteY39" fmla="*/ 0 h 2675256"/>
              <a:gd name="connsiteX40" fmla="*/ 757637 w 2675253"/>
              <a:gd name="connsiteY40" fmla="*/ 585212 h 2675256"/>
              <a:gd name="connsiteX41" fmla="*/ 1928062 w 2675253"/>
              <a:gd name="connsiteY41" fmla="*/ 585212 h 2675256"/>
              <a:gd name="connsiteX42" fmla="*/ 1342850 w 2675253"/>
              <a:gd name="connsiteY42" fmla="*/ 0 h 2675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675253" h="2675256">
                <a:moveTo>
                  <a:pt x="2675189" y="1509534"/>
                </a:moveTo>
                <a:cubicBezTo>
                  <a:pt x="2672692" y="1600607"/>
                  <a:pt x="2595679" y="1672034"/>
                  <a:pt x="2504574" y="1672034"/>
                </a:cubicBezTo>
                <a:lnTo>
                  <a:pt x="2215443" y="1672034"/>
                </a:lnTo>
                <a:lnTo>
                  <a:pt x="2215443" y="1755636"/>
                </a:lnTo>
                <a:cubicBezTo>
                  <a:pt x="2215443" y="1869878"/>
                  <a:pt x="2189934" y="1978142"/>
                  <a:pt x="2144381" y="2075125"/>
                </a:cubicBezTo>
                <a:lnTo>
                  <a:pt x="2459079" y="2389823"/>
                </a:lnTo>
                <a:cubicBezTo>
                  <a:pt x="2524372" y="2455121"/>
                  <a:pt x="2524372" y="2560987"/>
                  <a:pt x="2459079" y="2626285"/>
                </a:cubicBezTo>
                <a:cubicBezTo>
                  <a:pt x="2393775" y="2691584"/>
                  <a:pt x="2287909" y="2691578"/>
                  <a:pt x="2222611" y="2626285"/>
                </a:cubicBezTo>
                <a:lnTo>
                  <a:pt x="1936610" y="2340284"/>
                </a:lnTo>
                <a:cubicBezTo>
                  <a:pt x="1807288" y="2445168"/>
                  <a:pt x="1642515" y="2508052"/>
                  <a:pt x="1463027" y="2508052"/>
                </a:cubicBezTo>
                <a:lnTo>
                  <a:pt x="1463027" y="1233125"/>
                </a:lnTo>
                <a:cubicBezTo>
                  <a:pt x="1463027" y="1198499"/>
                  <a:pt x="1434953" y="1170424"/>
                  <a:pt x="1400326" y="1170424"/>
                </a:cubicBezTo>
                <a:lnTo>
                  <a:pt x="1274923" y="1170424"/>
                </a:lnTo>
                <a:cubicBezTo>
                  <a:pt x="1240296" y="1170424"/>
                  <a:pt x="1212222" y="1198499"/>
                  <a:pt x="1212222" y="1233125"/>
                </a:cubicBezTo>
                <a:lnTo>
                  <a:pt x="1212222" y="2508052"/>
                </a:lnTo>
                <a:cubicBezTo>
                  <a:pt x="1032734" y="2508052"/>
                  <a:pt x="867960" y="2445168"/>
                  <a:pt x="738639" y="2340284"/>
                </a:cubicBezTo>
                <a:lnTo>
                  <a:pt x="452637" y="2626285"/>
                </a:lnTo>
                <a:cubicBezTo>
                  <a:pt x="387334" y="2691584"/>
                  <a:pt x="281468" y="2691578"/>
                  <a:pt x="216170" y="2626285"/>
                </a:cubicBezTo>
                <a:cubicBezTo>
                  <a:pt x="150877" y="2560987"/>
                  <a:pt x="150877" y="2455121"/>
                  <a:pt x="216170" y="2389823"/>
                </a:cubicBezTo>
                <a:lnTo>
                  <a:pt x="530868" y="2075125"/>
                </a:lnTo>
                <a:cubicBezTo>
                  <a:pt x="485315" y="1978142"/>
                  <a:pt x="459806" y="1869878"/>
                  <a:pt x="459806" y="1755636"/>
                </a:cubicBezTo>
                <a:lnTo>
                  <a:pt x="459806" y="1672034"/>
                </a:lnTo>
                <a:lnTo>
                  <a:pt x="170680" y="1672034"/>
                </a:lnTo>
                <a:cubicBezTo>
                  <a:pt x="79575" y="1672034"/>
                  <a:pt x="2562" y="1600607"/>
                  <a:pt x="65" y="1509534"/>
                </a:cubicBezTo>
                <a:cubicBezTo>
                  <a:pt x="-2532" y="1415043"/>
                  <a:pt x="73295" y="1337628"/>
                  <a:pt x="167200" y="1337628"/>
                </a:cubicBezTo>
                <a:lnTo>
                  <a:pt x="459806" y="1337628"/>
                </a:lnTo>
                <a:lnTo>
                  <a:pt x="459806" y="1030679"/>
                </a:lnTo>
                <a:lnTo>
                  <a:pt x="216170" y="787042"/>
                </a:lnTo>
                <a:cubicBezTo>
                  <a:pt x="150877" y="721744"/>
                  <a:pt x="150877" y="615878"/>
                  <a:pt x="216170" y="550580"/>
                </a:cubicBezTo>
                <a:cubicBezTo>
                  <a:pt x="281473" y="485282"/>
                  <a:pt x="387334" y="485282"/>
                  <a:pt x="452637" y="550580"/>
                </a:cubicBezTo>
                <a:lnTo>
                  <a:pt x="738069" y="836017"/>
                </a:lnTo>
                <a:lnTo>
                  <a:pt x="1937174" y="836017"/>
                </a:lnTo>
                <a:lnTo>
                  <a:pt x="2222606" y="550585"/>
                </a:lnTo>
                <a:cubicBezTo>
                  <a:pt x="2287909" y="485287"/>
                  <a:pt x="2393770" y="485287"/>
                  <a:pt x="2459074" y="550585"/>
                </a:cubicBezTo>
                <a:cubicBezTo>
                  <a:pt x="2524366" y="615883"/>
                  <a:pt x="2524366" y="721749"/>
                  <a:pt x="2459074" y="787048"/>
                </a:cubicBezTo>
                <a:lnTo>
                  <a:pt x="2215443" y="1030679"/>
                </a:lnTo>
                <a:lnTo>
                  <a:pt x="2215443" y="1337628"/>
                </a:lnTo>
                <a:lnTo>
                  <a:pt x="2508049" y="1337628"/>
                </a:lnTo>
                <a:cubicBezTo>
                  <a:pt x="2601954" y="1337628"/>
                  <a:pt x="2677781" y="1415043"/>
                  <a:pt x="2675189" y="1509534"/>
                </a:cubicBezTo>
                <a:close/>
                <a:moveTo>
                  <a:pt x="1342850" y="0"/>
                </a:moveTo>
                <a:cubicBezTo>
                  <a:pt x="1019645" y="0"/>
                  <a:pt x="757637" y="262008"/>
                  <a:pt x="757637" y="585212"/>
                </a:cubicBezTo>
                <a:lnTo>
                  <a:pt x="1928062" y="585212"/>
                </a:lnTo>
                <a:cubicBezTo>
                  <a:pt x="1928062" y="262008"/>
                  <a:pt x="1666054" y="0"/>
                  <a:pt x="1342850" y="0"/>
                </a:cubicBezTo>
                <a:close/>
              </a:path>
            </a:pathLst>
          </a:custGeom>
          <a:solidFill>
            <a:srgbClr val="EFEFEF"/>
          </a:solidFill>
          <a:ln w="5209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7" name="Graphic 5">
            <a:extLst>
              <a:ext uri="{FF2B5EF4-FFF2-40B4-BE49-F238E27FC236}">
                <a16:creationId xmlns:a16="http://schemas.microsoft.com/office/drawing/2014/main" id="{3E4D1366-CEB3-4365-A014-366398EBDD80}"/>
              </a:ext>
            </a:extLst>
          </p:cNvPr>
          <p:cNvSpPr/>
          <p:nvPr/>
        </p:nvSpPr>
        <p:spPr>
          <a:xfrm>
            <a:off x="6296922" y="2748514"/>
            <a:ext cx="1037643" cy="1037643"/>
          </a:xfrm>
          <a:custGeom>
            <a:avLst/>
            <a:gdLst>
              <a:gd name="connsiteX0" fmla="*/ 2362200 w 4724400"/>
              <a:gd name="connsiteY0" fmla="*/ 0 h 4724400"/>
              <a:gd name="connsiteX1" fmla="*/ 0 w 4724400"/>
              <a:gd name="connsiteY1" fmla="*/ 2362200 h 4724400"/>
              <a:gd name="connsiteX2" fmla="*/ 2362200 w 4724400"/>
              <a:gd name="connsiteY2" fmla="*/ 4724400 h 4724400"/>
              <a:gd name="connsiteX3" fmla="*/ 4724400 w 4724400"/>
              <a:gd name="connsiteY3" fmla="*/ 2362200 h 4724400"/>
              <a:gd name="connsiteX4" fmla="*/ 2362200 w 4724400"/>
              <a:gd name="connsiteY4" fmla="*/ 0 h 4724400"/>
              <a:gd name="connsiteX5" fmla="*/ 3520440 w 4724400"/>
              <a:gd name="connsiteY5" fmla="*/ 2982278 h 4724400"/>
              <a:gd name="connsiteX6" fmla="*/ 3520440 w 4724400"/>
              <a:gd name="connsiteY6" fmla="*/ 3144203 h 4724400"/>
              <a:gd name="connsiteX7" fmla="*/ 3143250 w 4724400"/>
              <a:gd name="connsiteY7" fmla="*/ 3520440 h 4724400"/>
              <a:gd name="connsiteX8" fmla="*/ 2981325 w 4724400"/>
              <a:gd name="connsiteY8" fmla="*/ 3520440 h 4724400"/>
              <a:gd name="connsiteX9" fmla="*/ 2362200 w 4724400"/>
              <a:gd name="connsiteY9" fmla="*/ 2895600 h 4724400"/>
              <a:gd name="connsiteX10" fmla="*/ 1742123 w 4724400"/>
              <a:gd name="connsiteY10" fmla="*/ 3520440 h 4724400"/>
              <a:gd name="connsiteX11" fmla="*/ 1580198 w 4724400"/>
              <a:gd name="connsiteY11" fmla="*/ 3520440 h 4724400"/>
              <a:gd name="connsiteX12" fmla="*/ 1203960 w 4724400"/>
              <a:gd name="connsiteY12" fmla="*/ 3143250 h 4724400"/>
              <a:gd name="connsiteX13" fmla="*/ 1203960 w 4724400"/>
              <a:gd name="connsiteY13" fmla="*/ 2981325 h 4724400"/>
              <a:gd name="connsiteX14" fmla="*/ 1828800 w 4724400"/>
              <a:gd name="connsiteY14" fmla="*/ 2362200 h 4724400"/>
              <a:gd name="connsiteX15" fmla="*/ 1203960 w 4724400"/>
              <a:gd name="connsiteY15" fmla="*/ 1742123 h 4724400"/>
              <a:gd name="connsiteX16" fmla="*/ 1203960 w 4724400"/>
              <a:gd name="connsiteY16" fmla="*/ 1580198 h 4724400"/>
              <a:gd name="connsiteX17" fmla="*/ 1581150 w 4724400"/>
              <a:gd name="connsiteY17" fmla="*/ 1203008 h 4724400"/>
              <a:gd name="connsiteX18" fmla="*/ 1743075 w 4724400"/>
              <a:gd name="connsiteY18" fmla="*/ 1203008 h 4724400"/>
              <a:gd name="connsiteX19" fmla="*/ 2362200 w 4724400"/>
              <a:gd name="connsiteY19" fmla="*/ 1828800 h 4724400"/>
              <a:gd name="connsiteX20" fmla="*/ 2982278 w 4724400"/>
              <a:gd name="connsiteY20" fmla="*/ 1203960 h 4724400"/>
              <a:gd name="connsiteX21" fmla="*/ 3144203 w 4724400"/>
              <a:gd name="connsiteY21" fmla="*/ 1203960 h 4724400"/>
              <a:gd name="connsiteX22" fmla="*/ 3521393 w 4724400"/>
              <a:gd name="connsiteY22" fmla="*/ 1581150 h 4724400"/>
              <a:gd name="connsiteX23" fmla="*/ 3521393 w 4724400"/>
              <a:gd name="connsiteY23" fmla="*/ 1743075 h 4724400"/>
              <a:gd name="connsiteX24" fmla="*/ 2895600 w 4724400"/>
              <a:gd name="connsiteY24" fmla="*/ 2362200 h 4724400"/>
              <a:gd name="connsiteX25" fmla="*/ 3520440 w 4724400"/>
              <a:gd name="connsiteY25" fmla="*/ 2982278 h 472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724400" h="4724400">
                <a:moveTo>
                  <a:pt x="2362200" y="0"/>
                </a:moveTo>
                <a:cubicBezTo>
                  <a:pt x="1057275" y="0"/>
                  <a:pt x="0" y="1057275"/>
                  <a:pt x="0" y="2362200"/>
                </a:cubicBezTo>
                <a:cubicBezTo>
                  <a:pt x="0" y="3667125"/>
                  <a:pt x="1057275" y="4724400"/>
                  <a:pt x="2362200" y="4724400"/>
                </a:cubicBezTo>
                <a:cubicBezTo>
                  <a:pt x="3667125" y="4724400"/>
                  <a:pt x="4724400" y="3667125"/>
                  <a:pt x="4724400" y="2362200"/>
                </a:cubicBezTo>
                <a:cubicBezTo>
                  <a:pt x="4724400" y="1057275"/>
                  <a:pt x="3667125" y="0"/>
                  <a:pt x="2362200" y="0"/>
                </a:cubicBezTo>
                <a:close/>
                <a:moveTo>
                  <a:pt x="3520440" y="2982278"/>
                </a:moveTo>
                <a:cubicBezTo>
                  <a:pt x="3565208" y="3027045"/>
                  <a:pt x="3565208" y="3099435"/>
                  <a:pt x="3520440" y="3144203"/>
                </a:cubicBezTo>
                <a:lnTo>
                  <a:pt x="3143250" y="3520440"/>
                </a:lnTo>
                <a:cubicBezTo>
                  <a:pt x="3098483" y="3565208"/>
                  <a:pt x="3026093" y="3565208"/>
                  <a:pt x="2981325" y="3520440"/>
                </a:cubicBezTo>
                <a:lnTo>
                  <a:pt x="2362200" y="2895600"/>
                </a:lnTo>
                <a:lnTo>
                  <a:pt x="1742123" y="3520440"/>
                </a:lnTo>
                <a:cubicBezTo>
                  <a:pt x="1697355" y="3565208"/>
                  <a:pt x="1624965" y="3565208"/>
                  <a:pt x="1580198" y="3520440"/>
                </a:cubicBezTo>
                <a:lnTo>
                  <a:pt x="1203960" y="3143250"/>
                </a:lnTo>
                <a:cubicBezTo>
                  <a:pt x="1159193" y="3098483"/>
                  <a:pt x="1159193" y="3026093"/>
                  <a:pt x="1203960" y="2981325"/>
                </a:cubicBezTo>
                <a:lnTo>
                  <a:pt x="1828800" y="2362200"/>
                </a:lnTo>
                <a:lnTo>
                  <a:pt x="1203960" y="1742123"/>
                </a:lnTo>
                <a:cubicBezTo>
                  <a:pt x="1159193" y="1697355"/>
                  <a:pt x="1159193" y="1624965"/>
                  <a:pt x="1203960" y="1580198"/>
                </a:cubicBezTo>
                <a:lnTo>
                  <a:pt x="1581150" y="1203008"/>
                </a:lnTo>
                <a:cubicBezTo>
                  <a:pt x="1625918" y="1158240"/>
                  <a:pt x="1698308" y="1158240"/>
                  <a:pt x="1743075" y="1203008"/>
                </a:cubicBezTo>
                <a:lnTo>
                  <a:pt x="2362200" y="1828800"/>
                </a:lnTo>
                <a:lnTo>
                  <a:pt x="2982278" y="1203960"/>
                </a:lnTo>
                <a:cubicBezTo>
                  <a:pt x="3027045" y="1159193"/>
                  <a:pt x="3099435" y="1159193"/>
                  <a:pt x="3144203" y="1203960"/>
                </a:cubicBezTo>
                <a:lnTo>
                  <a:pt x="3521393" y="1581150"/>
                </a:lnTo>
                <a:cubicBezTo>
                  <a:pt x="3566160" y="1625918"/>
                  <a:pt x="3566160" y="1698308"/>
                  <a:pt x="3521393" y="1743075"/>
                </a:cubicBezTo>
                <a:lnTo>
                  <a:pt x="2895600" y="2362200"/>
                </a:lnTo>
                <a:lnTo>
                  <a:pt x="3520440" y="2982278"/>
                </a:lnTo>
                <a:close/>
              </a:path>
            </a:pathLst>
          </a:custGeom>
          <a:solidFill>
            <a:srgbClr val="EFEFE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8" name="Graphic 5">
            <a:extLst>
              <a:ext uri="{FF2B5EF4-FFF2-40B4-BE49-F238E27FC236}">
                <a16:creationId xmlns:a16="http://schemas.microsoft.com/office/drawing/2014/main" id="{C126C7AC-A4F7-4CE3-AFE1-69D0930B5403}"/>
              </a:ext>
            </a:extLst>
          </p:cNvPr>
          <p:cNvSpPr/>
          <p:nvPr/>
        </p:nvSpPr>
        <p:spPr>
          <a:xfrm>
            <a:off x="6296922" y="4530765"/>
            <a:ext cx="1037643" cy="1037643"/>
          </a:xfrm>
          <a:custGeom>
            <a:avLst/>
            <a:gdLst>
              <a:gd name="connsiteX0" fmla="*/ 2362200 w 4724400"/>
              <a:gd name="connsiteY0" fmla="*/ 0 h 4724400"/>
              <a:gd name="connsiteX1" fmla="*/ 0 w 4724400"/>
              <a:gd name="connsiteY1" fmla="*/ 2362200 h 4724400"/>
              <a:gd name="connsiteX2" fmla="*/ 2362200 w 4724400"/>
              <a:gd name="connsiteY2" fmla="*/ 4724400 h 4724400"/>
              <a:gd name="connsiteX3" fmla="*/ 4724400 w 4724400"/>
              <a:gd name="connsiteY3" fmla="*/ 2362200 h 4724400"/>
              <a:gd name="connsiteX4" fmla="*/ 2362200 w 4724400"/>
              <a:gd name="connsiteY4" fmla="*/ 0 h 4724400"/>
              <a:gd name="connsiteX5" fmla="*/ 3520440 w 4724400"/>
              <a:gd name="connsiteY5" fmla="*/ 2982278 h 4724400"/>
              <a:gd name="connsiteX6" fmla="*/ 3520440 w 4724400"/>
              <a:gd name="connsiteY6" fmla="*/ 3144203 h 4724400"/>
              <a:gd name="connsiteX7" fmla="*/ 3143250 w 4724400"/>
              <a:gd name="connsiteY7" fmla="*/ 3520440 h 4724400"/>
              <a:gd name="connsiteX8" fmla="*/ 2981325 w 4724400"/>
              <a:gd name="connsiteY8" fmla="*/ 3520440 h 4724400"/>
              <a:gd name="connsiteX9" fmla="*/ 2362200 w 4724400"/>
              <a:gd name="connsiteY9" fmla="*/ 2895600 h 4724400"/>
              <a:gd name="connsiteX10" fmla="*/ 1742123 w 4724400"/>
              <a:gd name="connsiteY10" fmla="*/ 3520440 h 4724400"/>
              <a:gd name="connsiteX11" fmla="*/ 1580198 w 4724400"/>
              <a:gd name="connsiteY11" fmla="*/ 3520440 h 4724400"/>
              <a:gd name="connsiteX12" fmla="*/ 1203960 w 4724400"/>
              <a:gd name="connsiteY12" fmla="*/ 3143250 h 4724400"/>
              <a:gd name="connsiteX13" fmla="*/ 1203960 w 4724400"/>
              <a:gd name="connsiteY13" fmla="*/ 2981325 h 4724400"/>
              <a:gd name="connsiteX14" fmla="*/ 1828800 w 4724400"/>
              <a:gd name="connsiteY14" fmla="*/ 2362200 h 4724400"/>
              <a:gd name="connsiteX15" fmla="*/ 1203960 w 4724400"/>
              <a:gd name="connsiteY15" fmla="*/ 1742123 h 4724400"/>
              <a:gd name="connsiteX16" fmla="*/ 1203960 w 4724400"/>
              <a:gd name="connsiteY16" fmla="*/ 1580198 h 4724400"/>
              <a:gd name="connsiteX17" fmla="*/ 1581150 w 4724400"/>
              <a:gd name="connsiteY17" fmla="*/ 1203008 h 4724400"/>
              <a:gd name="connsiteX18" fmla="*/ 1743075 w 4724400"/>
              <a:gd name="connsiteY18" fmla="*/ 1203008 h 4724400"/>
              <a:gd name="connsiteX19" fmla="*/ 2362200 w 4724400"/>
              <a:gd name="connsiteY19" fmla="*/ 1828800 h 4724400"/>
              <a:gd name="connsiteX20" fmla="*/ 2982278 w 4724400"/>
              <a:gd name="connsiteY20" fmla="*/ 1203960 h 4724400"/>
              <a:gd name="connsiteX21" fmla="*/ 3144203 w 4724400"/>
              <a:gd name="connsiteY21" fmla="*/ 1203960 h 4724400"/>
              <a:gd name="connsiteX22" fmla="*/ 3521393 w 4724400"/>
              <a:gd name="connsiteY22" fmla="*/ 1581150 h 4724400"/>
              <a:gd name="connsiteX23" fmla="*/ 3521393 w 4724400"/>
              <a:gd name="connsiteY23" fmla="*/ 1743075 h 4724400"/>
              <a:gd name="connsiteX24" fmla="*/ 2895600 w 4724400"/>
              <a:gd name="connsiteY24" fmla="*/ 2362200 h 4724400"/>
              <a:gd name="connsiteX25" fmla="*/ 3520440 w 4724400"/>
              <a:gd name="connsiteY25" fmla="*/ 2982278 h 472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724400" h="4724400">
                <a:moveTo>
                  <a:pt x="2362200" y="0"/>
                </a:moveTo>
                <a:cubicBezTo>
                  <a:pt x="1057275" y="0"/>
                  <a:pt x="0" y="1057275"/>
                  <a:pt x="0" y="2362200"/>
                </a:cubicBezTo>
                <a:cubicBezTo>
                  <a:pt x="0" y="3667125"/>
                  <a:pt x="1057275" y="4724400"/>
                  <a:pt x="2362200" y="4724400"/>
                </a:cubicBezTo>
                <a:cubicBezTo>
                  <a:pt x="3667125" y="4724400"/>
                  <a:pt x="4724400" y="3667125"/>
                  <a:pt x="4724400" y="2362200"/>
                </a:cubicBezTo>
                <a:cubicBezTo>
                  <a:pt x="4724400" y="1057275"/>
                  <a:pt x="3667125" y="0"/>
                  <a:pt x="2362200" y="0"/>
                </a:cubicBezTo>
                <a:close/>
                <a:moveTo>
                  <a:pt x="3520440" y="2982278"/>
                </a:moveTo>
                <a:cubicBezTo>
                  <a:pt x="3565208" y="3027045"/>
                  <a:pt x="3565208" y="3099435"/>
                  <a:pt x="3520440" y="3144203"/>
                </a:cubicBezTo>
                <a:lnTo>
                  <a:pt x="3143250" y="3520440"/>
                </a:lnTo>
                <a:cubicBezTo>
                  <a:pt x="3098483" y="3565208"/>
                  <a:pt x="3026093" y="3565208"/>
                  <a:pt x="2981325" y="3520440"/>
                </a:cubicBezTo>
                <a:lnTo>
                  <a:pt x="2362200" y="2895600"/>
                </a:lnTo>
                <a:lnTo>
                  <a:pt x="1742123" y="3520440"/>
                </a:lnTo>
                <a:cubicBezTo>
                  <a:pt x="1697355" y="3565208"/>
                  <a:pt x="1624965" y="3565208"/>
                  <a:pt x="1580198" y="3520440"/>
                </a:cubicBezTo>
                <a:lnTo>
                  <a:pt x="1203960" y="3143250"/>
                </a:lnTo>
                <a:cubicBezTo>
                  <a:pt x="1159193" y="3098483"/>
                  <a:pt x="1159193" y="3026093"/>
                  <a:pt x="1203960" y="2981325"/>
                </a:cubicBezTo>
                <a:lnTo>
                  <a:pt x="1828800" y="2362200"/>
                </a:lnTo>
                <a:lnTo>
                  <a:pt x="1203960" y="1742123"/>
                </a:lnTo>
                <a:cubicBezTo>
                  <a:pt x="1159193" y="1697355"/>
                  <a:pt x="1159193" y="1624965"/>
                  <a:pt x="1203960" y="1580198"/>
                </a:cubicBezTo>
                <a:lnTo>
                  <a:pt x="1581150" y="1203008"/>
                </a:lnTo>
                <a:cubicBezTo>
                  <a:pt x="1625918" y="1158240"/>
                  <a:pt x="1698308" y="1158240"/>
                  <a:pt x="1743075" y="1203008"/>
                </a:cubicBezTo>
                <a:lnTo>
                  <a:pt x="2362200" y="1828800"/>
                </a:lnTo>
                <a:lnTo>
                  <a:pt x="2982278" y="1203960"/>
                </a:lnTo>
                <a:cubicBezTo>
                  <a:pt x="3027045" y="1159193"/>
                  <a:pt x="3099435" y="1159193"/>
                  <a:pt x="3144203" y="1203960"/>
                </a:cubicBezTo>
                <a:lnTo>
                  <a:pt x="3521393" y="1581150"/>
                </a:lnTo>
                <a:cubicBezTo>
                  <a:pt x="3566160" y="1625918"/>
                  <a:pt x="3566160" y="1698308"/>
                  <a:pt x="3521393" y="1743075"/>
                </a:cubicBezTo>
                <a:lnTo>
                  <a:pt x="2895600" y="2362200"/>
                </a:lnTo>
                <a:lnTo>
                  <a:pt x="3520440" y="2982278"/>
                </a:lnTo>
                <a:close/>
              </a:path>
            </a:pathLst>
          </a:custGeom>
          <a:solidFill>
            <a:srgbClr val="EFEFE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924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9000">
              <a:srgbClr val="F3F3F3"/>
            </a:gs>
            <a:gs pos="87000">
              <a:srgbClr val="E0E0E0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5240C-569B-4F1E-AAB9-06919E4C2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3916" y="191069"/>
            <a:ext cx="9366913" cy="1414678"/>
          </a:xfrm>
          <a:effectLst/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Condensed" panose="020B0502040204020203" pitchFamily="34" charset="0"/>
              </a:rPr>
              <a:t>WHAT ABOUT THE REST OF 3GPP?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B35B6F4-BFF0-4315-A327-4CAF78B42CD5}"/>
              </a:ext>
            </a:extLst>
          </p:cNvPr>
          <p:cNvCxnSpPr>
            <a:cxnSpLocks/>
          </p:cNvCxnSpPr>
          <p:nvPr/>
        </p:nvCxnSpPr>
        <p:spPr>
          <a:xfrm>
            <a:off x="5138382" y="2043752"/>
            <a:ext cx="1937982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D7CC2C5C-3D84-4590-8CBB-4964F4C6ED9E}"/>
              </a:ext>
            </a:extLst>
          </p:cNvPr>
          <p:cNvSpPr/>
          <p:nvPr/>
        </p:nvSpPr>
        <p:spPr>
          <a:xfrm>
            <a:off x="232012" y="191069"/>
            <a:ext cx="11750722" cy="646221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3C8CB835-D6B5-4F00-B0B5-4AF3025221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73522" y="2423179"/>
            <a:ext cx="6735170" cy="961582"/>
          </a:xfrm>
        </p:spPr>
        <p:txBody>
          <a:bodyPr>
            <a:normAutofit lnSpcReduction="10000"/>
          </a:bodyPr>
          <a:lstStyle/>
          <a:p>
            <a:pPr algn="l"/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CT are already using the Forge.</a:t>
            </a:r>
          </a:p>
          <a:p>
            <a:pPr algn="l"/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But they use it only as a check during drafting.</a:t>
            </a:r>
          </a:p>
          <a:p>
            <a:pPr algn="l"/>
            <a:endParaRPr lang="en-GB" sz="2800" dirty="0">
              <a:solidFill>
                <a:schemeClr val="bg1">
                  <a:lumMod val="50000"/>
                </a:schemeClr>
              </a:solidFill>
              <a:latin typeface="Bahnschrift Light SemiCondensed" panose="020B0502040204020203" pitchFamily="34" charset="0"/>
            </a:endParaRPr>
          </a:p>
          <a:p>
            <a:pPr algn="l"/>
            <a:endParaRPr lang="en-GB" sz="2800" dirty="0">
              <a:solidFill>
                <a:schemeClr val="bg1">
                  <a:lumMod val="50000"/>
                </a:schemeClr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2362182-A397-4254-97AB-D4C17B89A5C0}"/>
              </a:ext>
            </a:extLst>
          </p:cNvPr>
          <p:cNvSpPr/>
          <p:nvPr/>
        </p:nvSpPr>
        <p:spPr>
          <a:xfrm>
            <a:off x="2266957" y="2416297"/>
            <a:ext cx="961582" cy="961582"/>
          </a:xfrm>
          <a:prstGeom prst="ellipse">
            <a:avLst/>
          </a:prstGeom>
          <a:solidFill>
            <a:srgbClr val="FBB0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400" dirty="0">
              <a:solidFill>
                <a:srgbClr val="EFEFEF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A5F8FE7-8D8F-4AA0-BBA2-3D4687F11D78}"/>
              </a:ext>
            </a:extLst>
          </p:cNvPr>
          <p:cNvSpPr/>
          <p:nvPr/>
        </p:nvSpPr>
        <p:spPr>
          <a:xfrm>
            <a:off x="2276366" y="3852049"/>
            <a:ext cx="961582" cy="961582"/>
          </a:xfrm>
          <a:prstGeom prst="ellipse">
            <a:avLst/>
          </a:prstGeom>
          <a:solidFill>
            <a:srgbClr val="FBB0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400" dirty="0">
              <a:solidFill>
                <a:srgbClr val="EFEFEF"/>
              </a:solidFill>
              <a:latin typeface="Bahnschrift Condensed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E36B76E-9F60-4D66-AD29-F716D2B8F7BF}"/>
              </a:ext>
            </a:extLst>
          </p:cNvPr>
          <p:cNvSpPr/>
          <p:nvPr/>
        </p:nvSpPr>
        <p:spPr>
          <a:xfrm>
            <a:off x="2276366" y="5287801"/>
            <a:ext cx="961582" cy="961582"/>
          </a:xfrm>
          <a:prstGeom prst="ellipse">
            <a:avLst/>
          </a:prstGeom>
          <a:solidFill>
            <a:srgbClr val="FBB0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400" dirty="0">
              <a:solidFill>
                <a:srgbClr val="EFEFEF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181A7D-F459-4D18-8C6B-1C248257BD4C}"/>
              </a:ext>
            </a:extLst>
          </p:cNvPr>
          <p:cNvSpPr txBox="1"/>
          <p:nvPr/>
        </p:nvSpPr>
        <p:spPr>
          <a:xfrm>
            <a:off x="3673521" y="3862994"/>
            <a:ext cx="805672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The current CR process must still be followed.</a:t>
            </a:r>
          </a:p>
          <a:p>
            <a:pPr algn="l"/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We cannot change it.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3ACA7A-E983-41D4-857B-514194BDFB88}"/>
              </a:ext>
            </a:extLst>
          </p:cNvPr>
          <p:cNvSpPr txBox="1"/>
          <p:nvPr/>
        </p:nvSpPr>
        <p:spPr>
          <a:xfrm>
            <a:off x="3673520" y="5302216"/>
            <a:ext cx="684207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There are durability and access concerns about removing deliverables from Word documents.</a:t>
            </a:r>
          </a:p>
        </p:txBody>
      </p:sp>
    </p:spTree>
    <p:extLst>
      <p:ext uri="{BB962C8B-B14F-4D97-AF65-F5344CB8AC3E}">
        <p14:creationId xmlns:p14="http://schemas.microsoft.com/office/powerpoint/2010/main" val="824896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9000">
              <a:srgbClr val="F3F3F3"/>
            </a:gs>
            <a:gs pos="87000">
              <a:srgbClr val="E0E0E0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5240C-569B-4F1E-AAB9-06919E4C2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3916" y="191069"/>
            <a:ext cx="9366913" cy="1414678"/>
          </a:xfrm>
          <a:effectLst/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Condensed" panose="020B0502040204020203" pitchFamily="34" charset="0"/>
              </a:rPr>
              <a:t>AND ETSI?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B35B6F4-BFF0-4315-A327-4CAF78B42CD5}"/>
              </a:ext>
            </a:extLst>
          </p:cNvPr>
          <p:cNvCxnSpPr>
            <a:cxnSpLocks/>
          </p:cNvCxnSpPr>
          <p:nvPr/>
        </p:nvCxnSpPr>
        <p:spPr>
          <a:xfrm>
            <a:off x="5138382" y="2043752"/>
            <a:ext cx="1937982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D7CC2C5C-3D84-4590-8CBB-4964F4C6ED9E}"/>
              </a:ext>
            </a:extLst>
          </p:cNvPr>
          <p:cNvSpPr/>
          <p:nvPr/>
        </p:nvSpPr>
        <p:spPr>
          <a:xfrm>
            <a:off x="232012" y="191069"/>
            <a:ext cx="11750722" cy="646221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3C8CB835-D6B5-4F00-B0B5-4AF3025221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73522" y="2423179"/>
            <a:ext cx="6735170" cy="961582"/>
          </a:xfrm>
        </p:spPr>
        <p:txBody>
          <a:bodyPr>
            <a:normAutofit/>
          </a:bodyPr>
          <a:lstStyle/>
          <a:p>
            <a:pPr algn="l"/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TC LI have an equivalent trial Forge area, and are at a similar stage </a:t>
            </a:r>
            <a:r>
              <a:rPr lang="en-GB" sz="280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to SA3-LI.</a:t>
            </a:r>
            <a:endParaRPr lang="en-GB" sz="2800" dirty="0">
              <a:solidFill>
                <a:schemeClr val="bg1">
                  <a:lumMod val="50000"/>
                </a:schemeClr>
              </a:solidFill>
              <a:latin typeface="Bahnschrift Light SemiCondensed" panose="020B0502040204020203" pitchFamily="34" charset="0"/>
            </a:endParaRPr>
          </a:p>
          <a:p>
            <a:pPr algn="l"/>
            <a:endParaRPr lang="en-GB" sz="2800" dirty="0">
              <a:solidFill>
                <a:schemeClr val="bg1">
                  <a:lumMod val="50000"/>
                </a:schemeClr>
              </a:solidFill>
              <a:latin typeface="Bahnschrift Light SemiCondensed" panose="020B0502040204020203" pitchFamily="34" charset="0"/>
            </a:endParaRPr>
          </a:p>
          <a:p>
            <a:pPr algn="l"/>
            <a:endParaRPr lang="en-GB" sz="2800" dirty="0">
              <a:solidFill>
                <a:schemeClr val="bg1">
                  <a:lumMod val="50000"/>
                </a:schemeClr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2362182-A397-4254-97AB-D4C17B89A5C0}"/>
              </a:ext>
            </a:extLst>
          </p:cNvPr>
          <p:cNvSpPr/>
          <p:nvPr/>
        </p:nvSpPr>
        <p:spPr>
          <a:xfrm>
            <a:off x="2266957" y="2416297"/>
            <a:ext cx="961582" cy="961582"/>
          </a:xfrm>
          <a:prstGeom prst="ellipse">
            <a:avLst/>
          </a:prstGeom>
          <a:solidFill>
            <a:srgbClr val="FBB0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400" dirty="0">
              <a:solidFill>
                <a:srgbClr val="EFEFEF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A5F8FE7-8D8F-4AA0-BBA2-3D4687F11D78}"/>
              </a:ext>
            </a:extLst>
          </p:cNvPr>
          <p:cNvSpPr/>
          <p:nvPr/>
        </p:nvSpPr>
        <p:spPr>
          <a:xfrm>
            <a:off x="2276366" y="3852049"/>
            <a:ext cx="961582" cy="961582"/>
          </a:xfrm>
          <a:prstGeom prst="ellipse">
            <a:avLst/>
          </a:prstGeom>
          <a:solidFill>
            <a:srgbClr val="FBB0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400" dirty="0">
              <a:solidFill>
                <a:srgbClr val="EFEFEF"/>
              </a:solidFill>
              <a:latin typeface="Bahnschrift Condensed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E36B76E-9F60-4D66-AD29-F716D2B8F7BF}"/>
              </a:ext>
            </a:extLst>
          </p:cNvPr>
          <p:cNvSpPr/>
          <p:nvPr/>
        </p:nvSpPr>
        <p:spPr>
          <a:xfrm>
            <a:off x="2276366" y="5287801"/>
            <a:ext cx="961582" cy="961582"/>
          </a:xfrm>
          <a:prstGeom prst="ellipse">
            <a:avLst/>
          </a:prstGeom>
          <a:solidFill>
            <a:srgbClr val="FBB0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400" dirty="0">
              <a:solidFill>
                <a:srgbClr val="EFEFEF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181A7D-F459-4D18-8C6B-1C248257BD4C}"/>
              </a:ext>
            </a:extLst>
          </p:cNvPr>
          <p:cNvSpPr txBox="1"/>
          <p:nvPr/>
        </p:nvSpPr>
        <p:spPr>
          <a:xfrm>
            <a:off x="3673521" y="3862994"/>
            <a:ext cx="805672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The TC LI trial area contains all of TC LI’s deliverables</a:t>
            </a:r>
          </a:p>
          <a:p>
            <a:pPr algn="l"/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It is considerably larger and more complex!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3ACA7A-E983-41D4-857B-514194BDFB88}"/>
              </a:ext>
            </a:extLst>
          </p:cNvPr>
          <p:cNvSpPr txBox="1"/>
          <p:nvPr/>
        </p:nvSpPr>
        <p:spPr>
          <a:xfrm>
            <a:off x="3673520" y="5302216"/>
            <a:ext cx="684207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TC LI are keen to align with SA3-LI and 3GPP, but also want to move ahead.</a:t>
            </a:r>
          </a:p>
        </p:txBody>
      </p:sp>
    </p:spTree>
    <p:extLst>
      <p:ext uri="{BB962C8B-B14F-4D97-AF65-F5344CB8AC3E}">
        <p14:creationId xmlns:p14="http://schemas.microsoft.com/office/powerpoint/2010/main" val="4249605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9000">
              <a:srgbClr val="F3F3F3"/>
            </a:gs>
            <a:gs pos="87000">
              <a:srgbClr val="E0E0E0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5240C-569B-4F1E-AAB9-06919E4C2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3916" y="191069"/>
            <a:ext cx="9366913" cy="1414678"/>
          </a:xfrm>
          <a:effectLst/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Condensed" panose="020B0502040204020203" pitchFamily="34" charset="0"/>
              </a:rPr>
              <a:t>AND ETSI?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B35B6F4-BFF0-4315-A327-4CAF78B42CD5}"/>
              </a:ext>
            </a:extLst>
          </p:cNvPr>
          <p:cNvCxnSpPr>
            <a:cxnSpLocks/>
          </p:cNvCxnSpPr>
          <p:nvPr/>
        </p:nvCxnSpPr>
        <p:spPr>
          <a:xfrm>
            <a:off x="5138382" y="2043752"/>
            <a:ext cx="1937982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D7CC2C5C-3D84-4590-8CBB-4964F4C6ED9E}"/>
              </a:ext>
            </a:extLst>
          </p:cNvPr>
          <p:cNvSpPr/>
          <p:nvPr/>
        </p:nvSpPr>
        <p:spPr>
          <a:xfrm>
            <a:off x="232012" y="191069"/>
            <a:ext cx="11750722" cy="646221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3C8CB835-D6B5-4F00-B0B5-4AF3025221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97048" y="2617572"/>
            <a:ext cx="5730743" cy="3201063"/>
          </a:xfrm>
        </p:spPr>
        <p:txBody>
          <a:bodyPr>
            <a:normAutofit/>
          </a:bodyPr>
          <a:lstStyle/>
          <a:p>
            <a:pPr algn="l"/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The ETSI Forge team are </a:t>
            </a:r>
            <a:r>
              <a:rPr lang="en-GB" sz="2800" b="1" dirty="0">
                <a:solidFill>
                  <a:srgbClr val="FBB03B"/>
                </a:solidFill>
                <a:latin typeface="Bahnschrift Light SemiCondensed" panose="020B0502040204020203" pitchFamily="34" charset="0"/>
              </a:rPr>
              <a:t>really helpful and responsive!</a:t>
            </a:r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 </a:t>
            </a:r>
          </a:p>
          <a:p>
            <a:pPr algn="l"/>
            <a:endParaRPr lang="en-GB" sz="2800" dirty="0">
              <a:solidFill>
                <a:schemeClr val="bg1">
                  <a:lumMod val="50000"/>
                </a:schemeClr>
              </a:solidFill>
              <a:latin typeface="Bahnschrift Light SemiCondensed" panose="020B0502040204020203" pitchFamily="34" charset="0"/>
            </a:endParaRPr>
          </a:p>
          <a:p>
            <a:pPr algn="l"/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They have been continually removing obstacles and coming up with great ideas. We should make the most of their enthusiasm and expertise!</a:t>
            </a:r>
          </a:p>
          <a:p>
            <a:pPr algn="l"/>
            <a:endParaRPr lang="en-GB" sz="2800" dirty="0">
              <a:solidFill>
                <a:schemeClr val="bg1">
                  <a:lumMod val="50000"/>
                </a:schemeClr>
              </a:solidFill>
              <a:latin typeface="Bahnschrift Light SemiCondensed" panose="020B0502040204020203" pitchFamily="34" charset="0"/>
            </a:endParaRPr>
          </a:p>
          <a:p>
            <a:pPr algn="l"/>
            <a:endParaRPr lang="en-GB" sz="2800" dirty="0">
              <a:solidFill>
                <a:schemeClr val="bg1">
                  <a:lumMod val="50000"/>
                </a:schemeClr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12" name="Graphic 9">
            <a:extLst>
              <a:ext uri="{FF2B5EF4-FFF2-40B4-BE49-F238E27FC236}">
                <a16:creationId xmlns:a16="http://schemas.microsoft.com/office/drawing/2014/main" id="{FAB0C145-E622-4821-A521-A792FD1A25F7}"/>
              </a:ext>
            </a:extLst>
          </p:cNvPr>
          <p:cNvSpPr/>
          <p:nvPr/>
        </p:nvSpPr>
        <p:spPr>
          <a:xfrm>
            <a:off x="1225411" y="2440396"/>
            <a:ext cx="3378239" cy="3378239"/>
          </a:xfrm>
          <a:custGeom>
            <a:avLst/>
            <a:gdLst>
              <a:gd name="connsiteX0" fmla="*/ 2362200 w 4724400"/>
              <a:gd name="connsiteY0" fmla="*/ 0 h 4724400"/>
              <a:gd name="connsiteX1" fmla="*/ 0 w 4724400"/>
              <a:gd name="connsiteY1" fmla="*/ 2362200 h 4724400"/>
              <a:gd name="connsiteX2" fmla="*/ 2362200 w 4724400"/>
              <a:gd name="connsiteY2" fmla="*/ 4724400 h 4724400"/>
              <a:gd name="connsiteX3" fmla="*/ 4724400 w 4724400"/>
              <a:gd name="connsiteY3" fmla="*/ 2362200 h 4724400"/>
              <a:gd name="connsiteX4" fmla="*/ 2362200 w 4724400"/>
              <a:gd name="connsiteY4" fmla="*/ 0 h 4724400"/>
              <a:gd name="connsiteX5" fmla="*/ 3124200 w 4724400"/>
              <a:gd name="connsiteY5" fmla="*/ 1600200 h 4724400"/>
              <a:gd name="connsiteX6" fmla="*/ 3429000 w 4724400"/>
              <a:gd name="connsiteY6" fmla="*/ 1905000 h 4724400"/>
              <a:gd name="connsiteX7" fmla="*/ 3124200 w 4724400"/>
              <a:gd name="connsiteY7" fmla="*/ 2209800 h 4724400"/>
              <a:gd name="connsiteX8" fmla="*/ 2819400 w 4724400"/>
              <a:gd name="connsiteY8" fmla="*/ 1905000 h 4724400"/>
              <a:gd name="connsiteX9" fmla="*/ 3124200 w 4724400"/>
              <a:gd name="connsiteY9" fmla="*/ 1600200 h 4724400"/>
              <a:gd name="connsiteX10" fmla="*/ 1600200 w 4724400"/>
              <a:gd name="connsiteY10" fmla="*/ 1600200 h 4724400"/>
              <a:gd name="connsiteX11" fmla="*/ 1905000 w 4724400"/>
              <a:gd name="connsiteY11" fmla="*/ 1905000 h 4724400"/>
              <a:gd name="connsiteX12" fmla="*/ 1600200 w 4724400"/>
              <a:gd name="connsiteY12" fmla="*/ 2209800 h 4724400"/>
              <a:gd name="connsiteX13" fmla="*/ 1295400 w 4724400"/>
              <a:gd name="connsiteY13" fmla="*/ 1905000 h 4724400"/>
              <a:gd name="connsiteX14" fmla="*/ 1600200 w 4724400"/>
              <a:gd name="connsiteY14" fmla="*/ 1600200 h 4724400"/>
              <a:gd name="connsiteX15" fmla="*/ 3455670 w 4724400"/>
              <a:gd name="connsiteY15" fmla="*/ 3221355 h 4724400"/>
              <a:gd name="connsiteX16" fmla="*/ 2362200 w 4724400"/>
              <a:gd name="connsiteY16" fmla="*/ 3733800 h 4724400"/>
              <a:gd name="connsiteX17" fmla="*/ 1268730 w 4724400"/>
              <a:gd name="connsiteY17" fmla="*/ 3221355 h 4724400"/>
              <a:gd name="connsiteX18" fmla="*/ 1503045 w 4724400"/>
              <a:gd name="connsiteY18" fmla="*/ 3026093 h 4724400"/>
              <a:gd name="connsiteX19" fmla="*/ 2362200 w 4724400"/>
              <a:gd name="connsiteY19" fmla="*/ 3428048 h 4724400"/>
              <a:gd name="connsiteX20" fmla="*/ 3221355 w 4724400"/>
              <a:gd name="connsiteY20" fmla="*/ 3026093 h 4724400"/>
              <a:gd name="connsiteX21" fmla="*/ 3455670 w 4724400"/>
              <a:gd name="connsiteY21" fmla="*/ 3221355 h 472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724400" h="4724400">
                <a:moveTo>
                  <a:pt x="2362200" y="0"/>
                </a:moveTo>
                <a:cubicBezTo>
                  <a:pt x="1057275" y="0"/>
                  <a:pt x="0" y="1057275"/>
                  <a:pt x="0" y="2362200"/>
                </a:cubicBezTo>
                <a:cubicBezTo>
                  <a:pt x="0" y="3667125"/>
                  <a:pt x="1057275" y="4724400"/>
                  <a:pt x="2362200" y="4724400"/>
                </a:cubicBezTo>
                <a:cubicBezTo>
                  <a:pt x="3667125" y="4724400"/>
                  <a:pt x="4724400" y="3667125"/>
                  <a:pt x="4724400" y="2362200"/>
                </a:cubicBezTo>
                <a:cubicBezTo>
                  <a:pt x="4724400" y="1057275"/>
                  <a:pt x="3667125" y="0"/>
                  <a:pt x="2362200" y="0"/>
                </a:cubicBezTo>
                <a:close/>
                <a:moveTo>
                  <a:pt x="3124200" y="1600200"/>
                </a:moveTo>
                <a:cubicBezTo>
                  <a:pt x="3292793" y="1600200"/>
                  <a:pt x="3429000" y="1736408"/>
                  <a:pt x="3429000" y="1905000"/>
                </a:cubicBezTo>
                <a:cubicBezTo>
                  <a:pt x="3429000" y="2073593"/>
                  <a:pt x="3292793" y="2209800"/>
                  <a:pt x="3124200" y="2209800"/>
                </a:cubicBezTo>
                <a:cubicBezTo>
                  <a:pt x="2955608" y="2209800"/>
                  <a:pt x="2819400" y="2073593"/>
                  <a:pt x="2819400" y="1905000"/>
                </a:cubicBezTo>
                <a:cubicBezTo>
                  <a:pt x="2819400" y="1736408"/>
                  <a:pt x="2955608" y="1600200"/>
                  <a:pt x="3124200" y="1600200"/>
                </a:cubicBezTo>
                <a:close/>
                <a:moveTo>
                  <a:pt x="1600200" y="1600200"/>
                </a:moveTo>
                <a:cubicBezTo>
                  <a:pt x="1768793" y="1600200"/>
                  <a:pt x="1905000" y="1736408"/>
                  <a:pt x="1905000" y="1905000"/>
                </a:cubicBezTo>
                <a:cubicBezTo>
                  <a:pt x="1905000" y="2073593"/>
                  <a:pt x="1768793" y="2209800"/>
                  <a:pt x="1600200" y="2209800"/>
                </a:cubicBezTo>
                <a:cubicBezTo>
                  <a:pt x="1431608" y="2209800"/>
                  <a:pt x="1295400" y="2073593"/>
                  <a:pt x="1295400" y="1905000"/>
                </a:cubicBezTo>
                <a:cubicBezTo>
                  <a:pt x="1295400" y="1736408"/>
                  <a:pt x="1431608" y="1600200"/>
                  <a:pt x="1600200" y="1600200"/>
                </a:cubicBezTo>
                <a:close/>
                <a:moveTo>
                  <a:pt x="3455670" y="3221355"/>
                </a:moveTo>
                <a:cubicBezTo>
                  <a:pt x="3184208" y="3547110"/>
                  <a:pt x="2786063" y="3733800"/>
                  <a:pt x="2362200" y="3733800"/>
                </a:cubicBezTo>
                <a:cubicBezTo>
                  <a:pt x="1938338" y="3733800"/>
                  <a:pt x="1540193" y="3547110"/>
                  <a:pt x="1268730" y="3221355"/>
                </a:cubicBezTo>
                <a:cubicBezTo>
                  <a:pt x="1139190" y="3066098"/>
                  <a:pt x="1373505" y="2871788"/>
                  <a:pt x="1503045" y="3026093"/>
                </a:cubicBezTo>
                <a:cubicBezTo>
                  <a:pt x="1716405" y="3282315"/>
                  <a:pt x="2028825" y="3428048"/>
                  <a:pt x="2362200" y="3428048"/>
                </a:cubicBezTo>
                <a:cubicBezTo>
                  <a:pt x="2695575" y="3428048"/>
                  <a:pt x="3007995" y="3281363"/>
                  <a:pt x="3221355" y="3026093"/>
                </a:cubicBezTo>
                <a:cubicBezTo>
                  <a:pt x="3348990" y="2871788"/>
                  <a:pt x="3584258" y="3066098"/>
                  <a:pt x="3455670" y="3221355"/>
                </a:cubicBezTo>
                <a:close/>
              </a:path>
            </a:pathLst>
          </a:custGeom>
          <a:solidFill>
            <a:srgbClr val="FBB03B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426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9000">
              <a:srgbClr val="F3F3F3"/>
            </a:gs>
            <a:gs pos="87000">
              <a:srgbClr val="E0E0E0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5240C-569B-4F1E-AAB9-06919E4C2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14298" y="2431841"/>
            <a:ext cx="5186150" cy="1007395"/>
          </a:xfrm>
          <a:effectLst/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Condensed" panose="020B0502040204020203" pitchFamily="34" charset="0"/>
              </a:rPr>
              <a:t>WHAT DO WE WANT?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B35B6F4-BFF0-4315-A327-4CAF78B42CD5}"/>
              </a:ext>
            </a:extLst>
          </p:cNvPr>
          <p:cNvCxnSpPr>
            <a:cxnSpLocks/>
          </p:cNvCxnSpPr>
          <p:nvPr/>
        </p:nvCxnSpPr>
        <p:spPr>
          <a:xfrm>
            <a:off x="5138382" y="3672818"/>
            <a:ext cx="1937982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D7CC2C5C-3D84-4590-8CBB-4964F4C6ED9E}"/>
              </a:ext>
            </a:extLst>
          </p:cNvPr>
          <p:cNvSpPr/>
          <p:nvPr/>
        </p:nvSpPr>
        <p:spPr>
          <a:xfrm>
            <a:off x="232012" y="191069"/>
            <a:ext cx="11750722" cy="646221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907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9000">
              <a:srgbClr val="F3F3F3"/>
            </a:gs>
            <a:gs pos="87000">
              <a:srgbClr val="E0E0E0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5240C-569B-4F1E-AAB9-06919E4C2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004227"/>
            <a:ext cx="7874758" cy="1414678"/>
          </a:xfrm>
          <a:effectLst/>
        </p:spPr>
        <p:txBody>
          <a:bodyPr>
            <a:normAutofit/>
          </a:bodyPr>
          <a:lstStyle/>
          <a:p>
            <a:pPr algn="l"/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 Condensed" panose="020B0502040204020203" pitchFamily="34" charset="0"/>
              </a:rPr>
              <a:t>CODE THAT WORKS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7CC2C5C-3D84-4590-8CBB-4964F4C6ED9E}"/>
              </a:ext>
            </a:extLst>
          </p:cNvPr>
          <p:cNvSpPr/>
          <p:nvPr/>
        </p:nvSpPr>
        <p:spPr>
          <a:xfrm>
            <a:off x="232012" y="191069"/>
            <a:ext cx="11750722" cy="646221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9DE962-873E-41A7-A2FC-CA218959643C}"/>
              </a:ext>
            </a:extLst>
          </p:cNvPr>
          <p:cNvSpPr txBox="1"/>
          <p:nvPr/>
        </p:nvSpPr>
        <p:spPr>
          <a:xfrm>
            <a:off x="6096000" y="2649470"/>
            <a:ext cx="5265760" cy="2590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To help CR authors create ASN.1 / XSD CRs that actually work, and to help eliminate mistakes in implementation of CRs</a:t>
            </a:r>
          </a:p>
        </p:txBody>
      </p:sp>
      <p:sp>
        <p:nvSpPr>
          <p:cNvPr id="7" name="Graphic 5">
            <a:extLst>
              <a:ext uri="{FF2B5EF4-FFF2-40B4-BE49-F238E27FC236}">
                <a16:creationId xmlns:a16="http://schemas.microsoft.com/office/drawing/2014/main" id="{F02678AD-B180-4ABB-9BCC-899F81FB955A}"/>
              </a:ext>
            </a:extLst>
          </p:cNvPr>
          <p:cNvSpPr/>
          <p:nvPr/>
        </p:nvSpPr>
        <p:spPr>
          <a:xfrm rot="20253127">
            <a:off x="2325550" y="2217145"/>
            <a:ext cx="2224086" cy="2224089"/>
          </a:xfrm>
          <a:custGeom>
            <a:avLst/>
            <a:gdLst>
              <a:gd name="connsiteX0" fmla="*/ 2675189 w 2675253"/>
              <a:gd name="connsiteY0" fmla="*/ 1509534 h 2675256"/>
              <a:gd name="connsiteX1" fmla="*/ 2504574 w 2675253"/>
              <a:gd name="connsiteY1" fmla="*/ 1672034 h 2675256"/>
              <a:gd name="connsiteX2" fmla="*/ 2215443 w 2675253"/>
              <a:gd name="connsiteY2" fmla="*/ 1672034 h 2675256"/>
              <a:gd name="connsiteX3" fmla="*/ 2215443 w 2675253"/>
              <a:gd name="connsiteY3" fmla="*/ 1755636 h 2675256"/>
              <a:gd name="connsiteX4" fmla="*/ 2144381 w 2675253"/>
              <a:gd name="connsiteY4" fmla="*/ 2075125 h 2675256"/>
              <a:gd name="connsiteX5" fmla="*/ 2459079 w 2675253"/>
              <a:gd name="connsiteY5" fmla="*/ 2389823 h 2675256"/>
              <a:gd name="connsiteX6" fmla="*/ 2459079 w 2675253"/>
              <a:gd name="connsiteY6" fmla="*/ 2626285 h 2675256"/>
              <a:gd name="connsiteX7" fmla="*/ 2222611 w 2675253"/>
              <a:gd name="connsiteY7" fmla="*/ 2626285 h 2675256"/>
              <a:gd name="connsiteX8" fmla="*/ 1936610 w 2675253"/>
              <a:gd name="connsiteY8" fmla="*/ 2340284 h 2675256"/>
              <a:gd name="connsiteX9" fmla="*/ 1463027 w 2675253"/>
              <a:gd name="connsiteY9" fmla="*/ 2508052 h 2675256"/>
              <a:gd name="connsiteX10" fmla="*/ 1463027 w 2675253"/>
              <a:gd name="connsiteY10" fmla="*/ 1233125 h 2675256"/>
              <a:gd name="connsiteX11" fmla="*/ 1400326 w 2675253"/>
              <a:gd name="connsiteY11" fmla="*/ 1170424 h 2675256"/>
              <a:gd name="connsiteX12" fmla="*/ 1274923 w 2675253"/>
              <a:gd name="connsiteY12" fmla="*/ 1170424 h 2675256"/>
              <a:gd name="connsiteX13" fmla="*/ 1212222 w 2675253"/>
              <a:gd name="connsiteY13" fmla="*/ 1233125 h 2675256"/>
              <a:gd name="connsiteX14" fmla="*/ 1212222 w 2675253"/>
              <a:gd name="connsiteY14" fmla="*/ 2508052 h 2675256"/>
              <a:gd name="connsiteX15" fmla="*/ 738639 w 2675253"/>
              <a:gd name="connsiteY15" fmla="*/ 2340284 h 2675256"/>
              <a:gd name="connsiteX16" fmla="*/ 452637 w 2675253"/>
              <a:gd name="connsiteY16" fmla="*/ 2626285 h 2675256"/>
              <a:gd name="connsiteX17" fmla="*/ 216170 w 2675253"/>
              <a:gd name="connsiteY17" fmla="*/ 2626285 h 2675256"/>
              <a:gd name="connsiteX18" fmla="*/ 216170 w 2675253"/>
              <a:gd name="connsiteY18" fmla="*/ 2389823 h 2675256"/>
              <a:gd name="connsiteX19" fmla="*/ 530868 w 2675253"/>
              <a:gd name="connsiteY19" fmla="*/ 2075125 h 2675256"/>
              <a:gd name="connsiteX20" fmla="*/ 459806 w 2675253"/>
              <a:gd name="connsiteY20" fmla="*/ 1755636 h 2675256"/>
              <a:gd name="connsiteX21" fmla="*/ 459806 w 2675253"/>
              <a:gd name="connsiteY21" fmla="*/ 1672034 h 2675256"/>
              <a:gd name="connsiteX22" fmla="*/ 170680 w 2675253"/>
              <a:gd name="connsiteY22" fmla="*/ 1672034 h 2675256"/>
              <a:gd name="connsiteX23" fmla="*/ 65 w 2675253"/>
              <a:gd name="connsiteY23" fmla="*/ 1509534 h 2675256"/>
              <a:gd name="connsiteX24" fmla="*/ 167200 w 2675253"/>
              <a:gd name="connsiteY24" fmla="*/ 1337628 h 2675256"/>
              <a:gd name="connsiteX25" fmla="*/ 459806 w 2675253"/>
              <a:gd name="connsiteY25" fmla="*/ 1337628 h 2675256"/>
              <a:gd name="connsiteX26" fmla="*/ 459806 w 2675253"/>
              <a:gd name="connsiteY26" fmla="*/ 1030679 h 2675256"/>
              <a:gd name="connsiteX27" fmla="*/ 216170 w 2675253"/>
              <a:gd name="connsiteY27" fmla="*/ 787042 h 2675256"/>
              <a:gd name="connsiteX28" fmla="*/ 216170 w 2675253"/>
              <a:gd name="connsiteY28" fmla="*/ 550580 h 2675256"/>
              <a:gd name="connsiteX29" fmla="*/ 452637 w 2675253"/>
              <a:gd name="connsiteY29" fmla="*/ 550580 h 2675256"/>
              <a:gd name="connsiteX30" fmla="*/ 738069 w 2675253"/>
              <a:gd name="connsiteY30" fmla="*/ 836017 h 2675256"/>
              <a:gd name="connsiteX31" fmla="*/ 1937174 w 2675253"/>
              <a:gd name="connsiteY31" fmla="*/ 836017 h 2675256"/>
              <a:gd name="connsiteX32" fmla="*/ 2222606 w 2675253"/>
              <a:gd name="connsiteY32" fmla="*/ 550585 h 2675256"/>
              <a:gd name="connsiteX33" fmla="*/ 2459074 w 2675253"/>
              <a:gd name="connsiteY33" fmla="*/ 550585 h 2675256"/>
              <a:gd name="connsiteX34" fmla="*/ 2459074 w 2675253"/>
              <a:gd name="connsiteY34" fmla="*/ 787048 h 2675256"/>
              <a:gd name="connsiteX35" fmla="*/ 2215443 w 2675253"/>
              <a:gd name="connsiteY35" fmla="*/ 1030679 h 2675256"/>
              <a:gd name="connsiteX36" fmla="*/ 2215443 w 2675253"/>
              <a:gd name="connsiteY36" fmla="*/ 1337628 h 2675256"/>
              <a:gd name="connsiteX37" fmla="*/ 2508049 w 2675253"/>
              <a:gd name="connsiteY37" fmla="*/ 1337628 h 2675256"/>
              <a:gd name="connsiteX38" fmla="*/ 2675189 w 2675253"/>
              <a:gd name="connsiteY38" fmla="*/ 1509534 h 2675256"/>
              <a:gd name="connsiteX39" fmla="*/ 1342850 w 2675253"/>
              <a:gd name="connsiteY39" fmla="*/ 0 h 2675256"/>
              <a:gd name="connsiteX40" fmla="*/ 757637 w 2675253"/>
              <a:gd name="connsiteY40" fmla="*/ 585212 h 2675256"/>
              <a:gd name="connsiteX41" fmla="*/ 1928062 w 2675253"/>
              <a:gd name="connsiteY41" fmla="*/ 585212 h 2675256"/>
              <a:gd name="connsiteX42" fmla="*/ 1342850 w 2675253"/>
              <a:gd name="connsiteY42" fmla="*/ 0 h 2675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675253" h="2675256">
                <a:moveTo>
                  <a:pt x="2675189" y="1509534"/>
                </a:moveTo>
                <a:cubicBezTo>
                  <a:pt x="2672692" y="1600607"/>
                  <a:pt x="2595679" y="1672034"/>
                  <a:pt x="2504574" y="1672034"/>
                </a:cubicBezTo>
                <a:lnTo>
                  <a:pt x="2215443" y="1672034"/>
                </a:lnTo>
                <a:lnTo>
                  <a:pt x="2215443" y="1755636"/>
                </a:lnTo>
                <a:cubicBezTo>
                  <a:pt x="2215443" y="1869878"/>
                  <a:pt x="2189934" y="1978142"/>
                  <a:pt x="2144381" y="2075125"/>
                </a:cubicBezTo>
                <a:lnTo>
                  <a:pt x="2459079" y="2389823"/>
                </a:lnTo>
                <a:cubicBezTo>
                  <a:pt x="2524372" y="2455121"/>
                  <a:pt x="2524372" y="2560987"/>
                  <a:pt x="2459079" y="2626285"/>
                </a:cubicBezTo>
                <a:cubicBezTo>
                  <a:pt x="2393775" y="2691584"/>
                  <a:pt x="2287909" y="2691578"/>
                  <a:pt x="2222611" y="2626285"/>
                </a:cubicBezTo>
                <a:lnTo>
                  <a:pt x="1936610" y="2340284"/>
                </a:lnTo>
                <a:cubicBezTo>
                  <a:pt x="1807288" y="2445168"/>
                  <a:pt x="1642515" y="2508052"/>
                  <a:pt x="1463027" y="2508052"/>
                </a:cubicBezTo>
                <a:lnTo>
                  <a:pt x="1463027" y="1233125"/>
                </a:lnTo>
                <a:cubicBezTo>
                  <a:pt x="1463027" y="1198499"/>
                  <a:pt x="1434953" y="1170424"/>
                  <a:pt x="1400326" y="1170424"/>
                </a:cubicBezTo>
                <a:lnTo>
                  <a:pt x="1274923" y="1170424"/>
                </a:lnTo>
                <a:cubicBezTo>
                  <a:pt x="1240296" y="1170424"/>
                  <a:pt x="1212222" y="1198499"/>
                  <a:pt x="1212222" y="1233125"/>
                </a:cubicBezTo>
                <a:lnTo>
                  <a:pt x="1212222" y="2508052"/>
                </a:lnTo>
                <a:cubicBezTo>
                  <a:pt x="1032734" y="2508052"/>
                  <a:pt x="867960" y="2445168"/>
                  <a:pt x="738639" y="2340284"/>
                </a:cubicBezTo>
                <a:lnTo>
                  <a:pt x="452637" y="2626285"/>
                </a:lnTo>
                <a:cubicBezTo>
                  <a:pt x="387334" y="2691584"/>
                  <a:pt x="281468" y="2691578"/>
                  <a:pt x="216170" y="2626285"/>
                </a:cubicBezTo>
                <a:cubicBezTo>
                  <a:pt x="150877" y="2560987"/>
                  <a:pt x="150877" y="2455121"/>
                  <a:pt x="216170" y="2389823"/>
                </a:cubicBezTo>
                <a:lnTo>
                  <a:pt x="530868" y="2075125"/>
                </a:lnTo>
                <a:cubicBezTo>
                  <a:pt x="485315" y="1978142"/>
                  <a:pt x="459806" y="1869878"/>
                  <a:pt x="459806" y="1755636"/>
                </a:cubicBezTo>
                <a:lnTo>
                  <a:pt x="459806" y="1672034"/>
                </a:lnTo>
                <a:lnTo>
                  <a:pt x="170680" y="1672034"/>
                </a:lnTo>
                <a:cubicBezTo>
                  <a:pt x="79575" y="1672034"/>
                  <a:pt x="2562" y="1600607"/>
                  <a:pt x="65" y="1509534"/>
                </a:cubicBezTo>
                <a:cubicBezTo>
                  <a:pt x="-2532" y="1415043"/>
                  <a:pt x="73295" y="1337628"/>
                  <a:pt x="167200" y="1337628"/>
                </a:cubicBezTo>
                <a:lnTo>
                  <a:pt x="459806" y="1337628"/>
                </a:lnTo>
                <a:lnTo>
                  <a:pt x="459806" y="1030679"/>
                </a:lnTo>
                <a:lnTo>
                  <a:pt x="216170" y="787042"/>
                </a:lnTo>
                <a:cubicBezTo>
                  <a:pt x="150877" y="721744"/>
                  <a:pt x="150877" y="615878"/>
                  <a:pt x="216170" y="550580"/>
                </a:cubicBezTo>
                <a:cubicBezTo>
                  <a:pt x="281473" y="485282"/>
                  <a:pt x="387334" y="485282"/>
                  <a:pt x="452637" y="550580"/>
                </a:cubicBezTo>
                <a:lnTo>
                  <a:pt x="738069" y="836017"/>
                </a:lnTo>
                <a:lnTo>
                  <a:pt x="1937174" y="836017"/>
                </a:lnTo>
                <a:lnTo>
                  <a:pt x="2222606" y="550585"/>
                </a:lnTo>
                <a:cubicBezTo>
                  <a:pt x="2287909" y="485287"/>
                  <a:pt x="2393770" y="485287"/>
                  <a:pt x="2459074" y="550585"/>
                </a:cubicBezTo>
                <a:cubicBezTo>
                  <a:pt x="2524366" y="615883"/>
                  <a:pt x="2524366" y="721749"/>
                  <a:pt x="2459074" y="787048"/>
                </a:cubicBezTo>
                <a:lnTo>
                  <a:pt x="2215443" y="1030679"/>
                </a:lnTo>
                <a:lnTo>
                  <a:pt x="2215443" y="1337628"/>
                </a:lnTo>
                <a:lnTo>
                  <a:pt x="2508049" y="1337628"/>
                </a:lnTo>
                <a:cubicBezTo>
                  <a:pt x="2601954" y="1337628"/>
                  <a:pt x="2677781" y="1415043"/>
                  <a:pt x="2675189" y="1509534"/>
                </a:cubicBezTo>
                <a:close/>
                <a:moveTo>
                  <a:pt x="1342850" y="0"/>
                </a:moveTo>
                <a:cubicBezTo>
                  <a:pt x="1019645" y="0"/>
                  <a:pt x="757637" y="262008"/>
                  <a:pt x="757637" y="585212"/>
                </a:cubicBezTo>
                <a:lnTo>
                  <a:pt x="1928062" y="585212"/>
                </a:lnTo>
                <a:cubicBezTo>
                  <a:pt x="1928062" y="262008"/>
                  <a:pt x="1666054" y="0"/>
                  <a:pt x="1342850" y="0"/>
                </a:cubicBezTo>
                <a:close/>
              </a:path>
            </a:pathLst>
          </a:custGeom>
          <a:solidFill>
            <a:srgbClr val="FBB03B"/>
          </a:solidFill>
          <a:ln w="5209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CD936BB-2871-4D1D-9546-845F2E69FDBA}"/>
              </a:ext>
            </a:extLst>
          </p:cNvPr>
          <p:cNvCxnSpPr>
            <a:cxnSpLocks/>
            <a:stCxn id="8" idx="3"/>
            <a:endCxn id="8" idx="7"/>
          </p:cNvCxnSpPr>
          <p:nvPr/>
        </p:nvCxnSpPr>
        <p:spPr>
          <a:xfrm flipV="1">
            <a:off x="2321555" y="2272368"/>
            <a:ext cx="2299617" cy="2299616"/>
          </a:xfrm>
          <a:prstGeom prst="line">
            <a:avLst/>
          </a:prstGeom>
          <a:noFill/>
          <a:ln w="381000">
            <a:solidFill>
              <a:srgbClr val="EFE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2EF783FD-65DC-4755-BCB3-60FA3514F355}"/>
              </a:ext>
            </a:extLst>
          </p:cNvPr>
          <p:cNvSpPr/>
          <p:nvPr/>
        </p:nvSpPr>
        <p:spPr>
          <a:xfrm>
            <a:off x="1845290" y="1796102"/>
            <a:ext cx="3252148" cy="3252147"/>
          </a:xfrm>
          <a:prstGeom prst="ellipse">
            <a:avLst/>
          </a:prstGeom>
          <a:noFill/>
          <a:ln w="298450">
            <a:solidFill>
              <a:srgbClr val="FBB0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1B03721-FE80-4ACA-B0D0-0AFC9D3DBDE7}"/>
              </a:ext>
            </a:extLst>
          </p:cNvPr>
          <p:cNvCxnSpPr>
            <a:cxnSpLocks/>
            <a:stCxn id="8" idx="3"/>
            <a:endCxn id="8" idx="7"/>
          </p:cNvCxnSpPr>
          <p:nvPr/>
        </p:nvCxnSpPr>
        <p:spPr>
          <a:xfrm flipV="1">
            <a:off x="2321556" y="2272368"/>
            <a:ext cx="2299616" cy="2299615"/>
          </a:xfrm>
          <a:prstGeom prst="line">
            <a:avLst/>
          </a:prstGeom>
          <a:noFill/>
          <a:ln w="298450">
            <a:solidFill>
              <a:srgbClr val="FBB0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955209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430</Words>
  <Application>Microsoft Office PowerPoint</Application>
  <PresentationFormat>Widescreen</PresentationFormat>
  <Paragraphs>74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Bahnschrift Condensed</vt:lpstr>
      <vt:lpstr>Bahnschrift Light SemiCondensed</vt:lpstr>
      <vt:lpstr>Calibri</vt:lpstr>
      <vt:lpstr>Calibri Light</vt:lpstr>
      <vt:lpstr>Courier New</vt:lpstr>
      <vt:lpstr>Office Theme</vt:lpstr>
      <vt:lpstr>FORGE</vt:lpstr>
      <vt:lpstr>THE STORY SO FAR</vt:lpstr>
      <vt:lpstr>WHAT DO WE HAVE?</vt:lpstr>
      <vt:lpstr>BUT WHILE WE WAIT TO USE IT…</vt:lpstr>
      <vt:lpstr>WHAT ABOUT THE REST OF 3GPP?</vt:lpstr>
      <vt:lpstr>AND ETSI?</vt:lpstr>
      <vt:lpstr>AND ETSI?</vt:lpstr>
      <vt:lpstr>WHAT DO WE WANT?</vt:lpstr>
      <vt:lpstr>CODE THAT WORKS</vt:lpstr>
      <vt:lpstr>SPECS DEVS CAN USE</vt:lpstr>
      <vt:lpstr>WHAT NEXT?</vt:lpstr>
      <vt:lpstr>TO-DO</vt:lpstr>
      <vt:lpstr>TO-DO</vt:lpstr>
      <vt:lpstr>DECIDE</vt:lpstr>
      <vt:lpstr>MAY THE FORGE BE WITH 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FORGE</dc:title>
  <dc:creator>Mark Canterbury</dc:creator>
  <cp:lastModifiedBy>Mark Canterbury</cp:lastModifiedBy>
  <cp:revision>44</cp:revision>
  <dcterms:created xsi:type="dcterms:W3CDTF">2020-11-04T10:40:36Z</dcterms:created>
  <dcterms:modified xsi:type="dcterms:W3CDTF">2020-11-10T10:43:26Z</dcterms:modified>
</cp:coreProperties>
</file>