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4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2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8E36F-FC51-49C3-8195-A6F9F5B1B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BA1EB4-6382-42B8-88BF-A9F76DE98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38404-780A-43F1-A4D7-AECACCD88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209A2-4D37-461E-A10D-1C05DFE42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7EBBC-5D6B-4D76-AB18-840D89D0F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3636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19DEF-BB17-4E50-8020-050FB81A2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3CA27-B578-4E74-8654-D49B0EF3EC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447FA-6E40-40BD-8847-A0D456D21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F6763-82CE-4BAF-9651-2B003273F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F8339-A741-4B5F-B419-3A0D2CF48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007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85082A-A5DE-4FC6-B276-34DE5CC6BA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09EA5F-9A64-48C7-A92E-7B2300EDA9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3502B-FEF9-456C-A115-DCEF40270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61178-607B-4952-964F-061108D19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28DE3-13D4-43EA-8E0B-79E1F2EFB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293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5A3EB-D4C8-4A68-B4E1-9277F16DC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71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pl-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933093-A60E-43B2-8698-4BF206215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0181"/>
            <a:ext cx="10515600" cy="488678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l-P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B68D4-B0D3-478A-97AE-A565F6F19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2E0FE-39EB-440C-A707-E6D67453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DF3CB-95D4-4E5E-B775-AC61634C5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5851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58AAB-333F-43C6-83D6-91734E860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623DDC-F4C9-4411-9870-20AB9706B0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A33314-505A-4320-A750-754AD879D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BA815-47D6-4599-87A1-78096ED63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C55ED-CDBD-43D3-A498-A0EABFBA6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0964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24BB9-9806-490F-9033-598595C3D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4F33C-0BE3-41C7-B22F-F067FA6D05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372DB-AEFA-4856-A28A-CD7836C8F3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08860E-DF5D-4F32-A39E-5DBD1CF85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5D17EB-7391-44C8-9D89-71159222B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A2F6B0-F494-4C7B-B13E-41FB9631E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989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A8227-7E6E-4A67-BAAA-80D013706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800AAD-0568-4DEF-8805-C72DC7551B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6C200C-D25D-4617-8D4B-A147F553A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67D9CB-88A3-4D9F-82F3-7BFFBEDED8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96FB7D-2246-487E-9AE0-567E51219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6800C0-EC35-49F6-9F87-5C6B8E2C0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C9EF3D-8808-48EC-A56E-75D6E2252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11FC6D-1A59-4E6E-98F6-775998F75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7156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B972-0824-495C-9502-D3C0DBF79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8EF3B6-1F7A-462F-826A-8B7CAAB85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487C4C-EE0E-4505-8AE1-54C0E4A47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A6EE88-BE72-4E12-A53E-0FBD9252C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8709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102BAA-A573-4A45-9F19-7050714B9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BBF4F7-8CD0-49D4-9833-09136A74E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3B0904-B250-46D1-B278-CEDDF35E7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027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B7846-84DE-450B-B57B-1D881E5E7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6291E6-9C7B-43F2-BE6B-039D1D0F6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A124D4-18A9-4C9C-B15E-FAEE3CA31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FEB7FD-08B2-4BDE-A1F8-3FDCFDE76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1F9A5-E2CF-4E58-92C5-A581B6A89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49BB6F-1B08-424C-8EE5-0C3F890A8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734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382C2-F498-4FAF-9E13-35E38028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7462C7-05E8-43B3-BDFB-2A9F6E24DD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B5DA62-5C7B-4A23-A228-098992B0A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DBCF0-1E78-4447-A06A-1453471E5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22C44-D365-45DD-B50C-5F24A6FC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7739A-54DD-4C5B-BAAE-C63360713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6107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F7FC19-671C-47A4-A200-21BE12A90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DF849-1695-435C-8763-17EE1AEF8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A3B0F-AAF7-43F7-846E-2E1655D4D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6EDDB-B45F-4DBA-B963-56B3DABB1BA0}" type="datetimeFigureOut">
              <a:rPr lang="pl-PL" smtClean="0"/>
              <a:t>17.07.2019</a:t>
            </a:fld>
            <a:endParaRPr lang="pl-P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CE4DE-86CA-4986-B9EF-C7D35177F3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46124-89B6-4F1D-8981-E91E60AED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7F583-B08D-421E-B208-4A35B2E15A7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136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FE5B6-CCB4-4147-86EA-62FA722A5F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reporting</a:t>
            </a:r>
            <a:r>
              <a:rPr lang="pl-PL" dirty="0"/>
              <a:t> </a:t>
            </a:r>
            <a:r>
              <a:rPr lang="pl-PL" dirty="0" err="1"/>
              <a:t>within</a:t>
            </a:r>
            <a:r>
              <a:rPr lang="pl-PL" dirty="0"/>
              <a:t> 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920272-BC54-4EFD-9B55-6B4C9EBA35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/>
              <a:t>Nokia, Nokia Shanghai Bell</a:t>
            </a:r>
          </a:p>
        </p:txBody>
      </p:sp>
    </p:spTree>
    <p:extLst>
      <p:ext uri="{BB962C8B-B14F-4D97-AF65-F5344CB8AC3E}">
        <p14:creationId xmlns:p14="http://schemas.microsoft.com/office/powerpoint/2010/main" val="3810068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6956F-9ED8-4F05-9F58-CF48B7A72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reporting</a:t>
            </a:r>
            <a:r>
              <a:rPr lang="pl-PL" dirty="0"/>
              <a:t> in LTE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7A60E-325E-4127-95DB-8FA6532E1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information</a:t>
            </a:r>
            <a:r>
              <a:rPr lang="pl-PL" dirty="0"/>
              <a:t> </a:t>
            </a:r>
            <a:r>
              <a:rPr lang="pl-PL" dirty="0" err="1"/>
              <a:t>appended</a:t>
            </a:r>
            <a:r>
              <a:rPr lang="pl-PL" dirty="0"/>
              <a:t> to </a:t>
            </a:r>
            <a:r>
              <a:rPr lang="pl-PL" dirty="0" err="1"/>
              <a:t>other</a:t>
            </a:r>
            <a:r>
              <a:rPr lang="pl-PL" dirty="0"/>
              <a:t> S1AP </a:t>
            </a:r>
            <a:r>
              <a:rPr lang="pl-PL" dirty="0" err="1"/>
              <a:t>procedures</a:t>
            </a:r>
            <a:r>
              <a:rPr lang="pl-PL" dirty="0"/>
              <a:t> ("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reporting</a:t>
            </a:r>
            <a:r>
              <a:rPr lang="pl-PL" dirty="0"/>
              <a:t>)</a:t>
            </a:r>
          </a:p>
          <a:p>
            <a:pPr lvl="1"/>
            <a:r>
              <a:rPr lang="pl-PL" dirty="0" err="1"/>
              <a:t>PCell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appended</a:t>
            </a:r>
            <a:r>
              <a:rPr lang="pl-PL" dirty="0"/>
              <a:t> to </a:t>
            </a:r>
            <a:r>
              <a:rPr lang="pl-PL" dirty="0" err="1"/>
              <a:t>selected</a:t>
            </a:r>
            <a:r>
              <a:rPr lang="pl-PL" dirty="0"/>
              <a:t> </a:t>
            </a:r>
            <a:r>
              <a:rPr lang="pl-PL" dirty="0" err="1"/>
              <a:t>procedures</a:t>
            </a:r>
            <a:r>
              <a:rPr lang="pl-PL" dirty="0"/>
              <a:t> on S1AP</a:t>
            </a:r>
          </a:p>
          <a:p>
            <a:pPr lvl="2"/>
            <a:r>
              <a:rPr lang="pl-PL" dirty="0" err="1"/>
              <a:t>provided</a:t>
            </a:r>
            <a:r>
              <a:rPr lang="pl-PL" dirty="0"/>
              <a:t> for </a:t>
            </a:r>
            <a:r>
              <a:rPr lang="pl-PL" dirty="0" err="1"/>
              <a:t>all</a:t>
            </a:r>
            <a:r>
              <a:rPr lang="pl-PL" dirty="0"/>
              <a:t> </a:t>
            </a:r>
            <a:r>
              <a:rPr lang="pl-PL" dirty="0" err="1"/>
              <a:t>UEs</a:t>
            </a:r>
            <a:r>
              <a:rPr lang="pl-PL" dirty="0"/>
              <a:t>, but </a:t>
            </a:r>
            <a:r>
              <a:rPr lang="pl-PL" dirty="0" err="1"/>
              <a:t>only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S1AP </a:t>
            </a:r>
            <a:r>
              <a:rPr lang="pl-PL" dirty="0" err="1"/>
              <a:t>signalling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 for </a:t>
            </a:r>
            <a:r>
              <a:rPr lang="pl-PL" dirty="0" err="1"/>
              <a:t>other</a:t>
            </a:r>
            <a:r>
              <a:rPr lang="pl-PL" dirty="0"/>
              <a:t> </a:t>
            </a:r>
            <a:r>
              <a:rPr lang="pl-PL" dirty="0" err="1"/>
              <a:t>purposes</a:t>
            </a:r>
            <a:endParaRPr lang="pl-PL" dirty="0"/>
          </a:p>
          <a:p>
            <a:pPr lvl="1"/>
            <a:r>
              <a:rPr lang="en-US" dirty="0"/>
              <a:t>U</a:t>
            </a:r>
            <a:r>
              <a:rPr lang="pl-PL" dirty="0"/>
              <a:t>ser </a:t>
            </a:r>
            <a:r>
              <a:rPr lang="en-US" dirty="0"/>
              <a:t>L</a:t>
            </a:r>
            <a:r>
              <a:rPr lang="pl-PL" dirty="0" err="1"/>
              <a:t>ocation</a:t>
            </a:r>
            <a:r>
              <a:rPr lang="pl-PL" dirty="0"/>
              <a:t> </a:t>
            </a:r>
            <a:r>
              <a:rPr lang="en-US" dirty="0"/>
              <a:t>I</a:t>
            </a:r>
            <a:r>
              <a:rPr lang="pl-PL" dirty="0" err="1"/>
              <a:t>nformation</a:t>
            </a:r>
            <a:r>
              <a:rPr lang="pl-PL" dirty="0"/>
              <a:t> (ULI)</a:t>
            </a:r>
            <a:r>
              <a:rPr lang="en-US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en-US" dirty="0"/>
              <a:t>appended to some other S1AP procedures</a:t>
            </a:r>
            <a:r>
              <a:rPr lang="pl-PL" dirty="0"/>
              <a:t> (</a:t>
            </a:r>
            <a:r>
              <a:rPr lang="pl-PL" dirty="0" err="1"/>
              <a:t>optionally</a:t>
            </a:r>
            <a:r>
              <a:rPr lang="pl-P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54667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5DBF1-59F9-4A17-A345-DE5CD581E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reporting</a:t>
            </a:r>
            <a:r>
              <a:rPr lang="pl-PL" dirty="0"/>
              <a:t> in LTE (2)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C5226-6F08-429A-9B8E-340CAD8D6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Events</a:t>
            </a:r>
            <a:r>
              <a:rPr lang="pl-PL" dirty="0"/>
              <a:t> </a:t>
            </a:r>
            <a:r>
              <a:rPr lang="pl-PL" dirty="0" err="1"/>
              <a:t>that</a:t>
            </a:r>
            <a:r>
              <a:rPr lang="pl-PL" dirty="0"/>
              <a:t> </a:t>
            </a:r>
            <a:r>
              <a:rPr lang="pl-PL" dirty="0" err="1"/>
              <a:t>trigger</a:t>
            </a:r>
            <a:r>
              <a:rPr lang="pl-PL" dirty="0"/>
              <a:t> the S1AP </a:t>
            </a:r>
            <a:r>
              <a:rPr lang="pl-PL" dirty="0" err="1"/>
              <a:t>procedures</a:t>
            </a:r>
            <a:r>
              <a:rPr lang="pl-PL" dirty="0"/>
              <a:t> with </a:t>
            </a:r>
            <a:r>
              <a:rPr lang="pl-PL" dirty="0" err="1"/>
              <a:t>PCell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Connection setup (</a:t>
            </a:r>
            <a:r>
              <a:rPr lang="en-GB" dirty="0"/>
              <a:t>INITIAL UE MESSAGE</a:t>
            </a:r>
            <a:r>
              <a:rPr lang="pl-PL" dirty="0"/>
              <a:t>, </a:t>
            </a:r>
            <a:r>
              <a:rPr lang="en-GB" dirty="0"/>
              <a:t>UPLINK NAS TRANSPORT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Connection </a:t>
            </a:r>
            <a:r>
              <a:rPr lang="pl-PL" dirty="0" err="1"/>
              <a:t>reconfiguration</a:t>
            </a:r>
            <a:r>
              <a:rPr lang="pl-PL" dirty="0"/>
              <a:t> (</a:t>
            </a:r>
            <a:r>
              <a:rPr lang="en-GB" dirty="0"/>
              <a:t>UPLINK NAS TRANSPORT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Inter-eNB HO (</a:t>
            </a:r>
            <a:r>
              <a:rPr lang="en-GB" dirty="0"/>
              <a:t>HANDOVER NOTIFY</a:t>
            </a:r>
            <a:r>
              <a:rPr lang="pl-PL" dirty="0"/>
              <a:t>, </a:t>
            </a:r>
            <a:r>
              <a:rPr lang="en-GB" dirty="0"/>
              <a:t>PATH SWITCH REQUEST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Connection re-establishment </a:t>
            </a:r>
            <a:r>
              <a:rPr lang="pl-PL" dirty="0" err="1"/>
              <a:t>after</a:t>
            </a:r>
            <a:r>
              <a:rPr lang="pl-PL" dirty="0"/>
              <a:t> a </a:t>
            </a:r>
            <a:r>
              <a:rPr lang="pl-PL" dirty="0" err="1"/>
              <a:t>failure</a:t>
            </a:r>
            <a:r>
              <a:rPr lang="pl-PL" dirty="0"/>
              <a:t> (</a:t>
            </a:r>
            <a:r>
              <a:rPr lang="en-GB" dirty="0"/>
              <a:t>eNB CP RELOCATION INDICATION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Connection </a:t>
            </a:r>
            <a:r>
              <a:rPr lang="pl-PL" dirty="0" err="1"/>
              <a:t>termination</a:t>
            </a:r>
            <a:r>
              <a:rPr lang="pl-PL" dirty="0"/>
              <a:t> (</a:t>
            </a:r>
            <a:r>
              <a:rPr lang="pl-PL" dirty="0" err="1"/>
              <a:t>known</a:t>
            </a:r>
            <a:r>
              <a:rPr lang="pl-PL" dirty="0"/>
              <a:t> from the </a:t>
            </a:r>
            <a:r>
              <a:rPr lang="pl-PL" dirty="0" err="1"/>
              <a:t>last</a:t>
            </a:r>
            <a:r>
              <a:rPr lang="pl-PL" dirty="0"/>
              <a:t> report </a:t>
            </a:r>
            <a:r>
              <a:rPr lang="pl-PL" dirty="0" err="1"/>
              <a:t>or</a:t>
            </a:r>
            <a:r>
              <a:rPr lang="pl-PL" dirty="0"/>
              <a:t> from the ULI, </a:t>
            </a:r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included</a:t>
            </a:r>
            <a:r>
              <a:rPr lang="pl-P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74212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F7F34-8CA5-4352-A880-90531001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/>
              <a:t>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reporting</a:t>
            </a:r>
            <a:r>
              <a:rPr lang="pl-PL" dirty="0"/>
              <a:t> of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reporting</a:t>
            </a:r>
            <a:r>
              <a:rPr lang="pl-PL" dirty="0"/>
              <a:t> in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6D3B7-5A59-4740-AA61-3ED828BFD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dirty="0" err="1"/>
              <a:t>Normally</a:t>
            </a:r>
            <a:r>
              <a:rPr lang="pl-PL" dirty="0"/>
              <a:t>,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known</a:t>
            </a:r>
            <a:r>
              <a:rPr lang="pl-PL" dirty="0"/>
              <a:t> in the </a:t>
            </a:r>
            <a:r>
              <a:rPr lang="pl-PL" dirty="0" err="1"/>
              <a:t>Secondary</a:t>
            </a:r>
            <a:r>
              <a:rPr lang="pl-PL" dirty="0"/>
              <a:t> </a:t>
            </a:r>
            <a:r>
              <a:rPr lang="pl-PL" dirty="0" err="1"/>
              <a:t>Node</a:t>
            </a:r>
            <a:r>
              <a:rPr lang="pl-PL" dirty="0"/>
              <a:t> (gNB) </a:t>
            </a:r>
            <a:r>
              <a:rPr lang="pl-PL" dirty="0" err="1"/>
              <a:t>only</a:t>
            </a:r>
            <a:endParaRPr lang="en-US" dirty="0"/>
          </a:p>
          <a:p>
            <a:pPr lvl="1"/>
            <a:r>
              <a:rPr lang="pl-PL" dirty="0" err="1"/>
              <a:t>Some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 </a:t>
            </a:r>
            <a:r>
              <a:rPr lang="pl-PL" dirty="0" err="1"/>
              <a:t>are</a:t>
            </a:r>
            <a:r>
              <a:rPr lang="pl-PL" dirty="0"/>
              <a:t> not </a:t>
            </a:r>
            <a:r>
              <a:rPr lang="pl-PL" dirty="0" err="1"/>
              <a:t>reported</a:t>
            </a:r>
            <a:r>
              <a:rPr lang="pl-PL" dirty="0"/>
              <a:t> to the Master </a:t>
            </a:r>
            <a:r>
              <a:rPr lang="pl-PL" dirty="0" err="1"/>
              <a:t>Node</a:t>
            </a:r>
            <a:r>
              <a:rPr lang="pl-PL" dirty="0"/>
              <a:t> (eNB)</a:t>
            </a:r>
          </a:p>
          <a:p>
            <a:r>
              <a:rPr lang="pl-PL" dirty="0" err="1"/>
              <a:t>When</a:t>
            </a:r>
            <a:r>
              <a:rPr lang="pl-PL" dirty="0"/>
              <a:t> the </a:t>
            </a:r>
            <a:r>
              <a:rPr lang="pl-PL" dirty="0" err="1"/>
              <a:t>serving</a:t>
            </a:r>
            <a:r>
              <a:rPr lang="pl-PL" dirty="0"/>
              <a:t> </a:t>
            </a:r>
            <a:r>
              <a:rPr lang="pl-PL" dirty="0" err="1"/>
              <a:t>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required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assumed</a:t>
            </a:r>
            <a:r>
              <a:rPr lang="pl-PL" dirty="0"/>
              <a:t>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also</a:t>
            </a:r>
            <a:r>
              <a:rPr lang="pl-PL" dirty="0"/>
              <a:t> </a:t>
            </a:r>
            <a:r>
              <a:rPr lang="pl-PL" dirty="0" err="1"/>
              <a:t>required</a:t>
            </a:r>
            <a:r>
              <a:rPr lang="pl-PL" dirty="0"/>
              <a:t> (</a:t>
            </a:r>
            <a:r>
              <a:rPr lang="pl-PL" dirty="0" err="1"/>
              <a:t>if</a:t>
            </a:r>
            <a:r>
              <a:rPr lang="pl-PL" dirty="0"/>
              <a:t> EN-DC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configured</a:t>
            </a:r>
            <a:r>
              <a:rPr lang="pl-PL" dirty="0"/>
              <a:t>)</a:t>
            </a:r>
          </a:p>
          <a:p>
            <a:r>
              <a:rPr lang="pl-PL" dirty="0" err="1"/>
              <a:t>Improvements</a:t>
            </a:r>
            <a:r>
              <a:rPr lang="pl-PL" dirty="0"/>
              <a:t> to the 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appending</a:t>
            </a:r>
            <a:r>
              <a:rPr lang="pl-PL" dirty="0"/>
              <a:t> of the </a:t>
            </a:r>
            <a:r>
              <a:rPr lang="pl-PL" dirty="0" err="1"/>
              <a:t>PSCell</a:t>
            </a:r>
            <a:r>
              <a:rPr lang="pl-PL" dirty="0"/>
              <a:t>:</a:t>
            </a:r>
          </a:p>
          <a:p>
            <a:pPr lvl="1"/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added</a:t>
            </a:r>
            <a:r>
              <a:rPr lang="pl-PL" dirty="0"/>
              <a:t> to the </a:t>
            </a:r>
            <a:r>
              <a:rPr lang="en-GB" dirty="0"/>
              <a:t>UPLINK NAS TRANSPORT</a:t>
            </a:r>
            <a:r>
              <a:rPr lang="pl-PL" dirty="0"/>
              <a:t>, </a:t>
            </a:r>
            <a:r>
              <a:rPr lang="en-GB" dirty="0"/>
              <a:t>HANDOVER NOTIFY</a:t>
            </a:r>
            <a:r>
              <a:rPr lang="pl-PL" dirty="0"/>
              <a:t>, </a:t>
            </a:r>
            <a:r>
              <a:rPr lang="en-GB" dirty="0"/>
              <a:t>PATH SWITCH REQUEST</a:t>
            </a:r>
            <a:r>
              <a:rPr lang="pl-PL" dirty="0"/>
              <a:t> and ULI</a:t>
            </a:r>
          </a:p>
          <a:p>
            <a:pPr lvl="2"/>
            <a:r>
              <a:rPr lang="pl-PL" dirty="0" err="1"/>
              <a:t>This</a:t>
            </a:r>
            <a:r>
              <a:rPr lang="pl-PL" dirty="0"/>
              <a:t> </a:t>
            </a:r>
            <a:r>
              <a:rPr lang="pl-PL" dirty="0" err="1"/>
              <a:t>enables</a:t>
            </a:r>
            <a:r>
              <a:rPr lang="pl-PL" dirty="0"/>
              <a:t> </a:t>
            </a:r>
            <a:r>
              <a:rPr lang="pl-PL" dirty="0" err="1"/>
              <a:t>receiving</a:t>
            </a:r>
            <a:r>
              <a:rPr lang="pl-PL" dirty="0"/>
              <a:t> </a:t>
            </a:r>
            <a:r>
              <a:rPr lang="pl-PL" dirty="0" err="1"/>
              <a:t>PCell</a:t>
            </a:r>
            <a:r>
              <a:rPr lang="pl-PL" dirty="0"/>
              <a:t> and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after</a:t>
            </a:r>
            <a:r>
              <a:rPr lang="pl-PL" dirty="0"/>
              <a:t> </a:t>
            </a:r>
            <a:r>
              <a:rPr lang="pl-PL" dirty="0" err="1"/>
              <a:t>an</a:t>
            </a:r>
            <a:r>
              <a:rPr lang="pl-PL" dirty="0"/>
              <a:t> </a:t>
            </a:r>
            <a:r>
              <a:rPr lang="pl-PL" dirty="0" err="1"/>
              <a:t>inter</a:t>
            </a:r>
            <a:r>
              <a:rPr lang="pl-PL" dirty="0"/>
              <a:t>-eNB HO 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connection</a:t>
            </a:r>
            <a:r>
              <a:rPr lang="pl-PL" dirty="0"/>
              <a:t> </a:t>
            </a:r>
            <a:r>
              <a:rPr lang="pl-PL" dirty="0" err="1"/>
              <a:t>reconfiguration</a:t>
            </a:r>
            <a:r>
              <a:rPr lang="pl-PL" dirty="0"/>
              <a:t>; RAN3 </a:t>
            </a:r>
            <a:r>
              <a:rPr lang="pl-PL" dirty="0" err="1"/>
              <a:t>will</a:t>
            </a:r>
            <a:r>
              <a:rPr lang="pl-PL" dirty="0"/>
              <a:t> </a:t>
            </a:r>
            <a:r>
              <a:rPr lang="pl-PL" dirty="0" err="1"/>
              <a:t>likely</a:t>
            </a:r>
            <a:r>
              <a:rPr lang="pl-PL" dirty="0"/>
              <a:t> </a:t>
            </a:r>
            <a:r>
              <a:rPr lang="pl-PL" dirty="0" err="1"/>
              <a:t>continue</a:t>
            </a:r>
            <a:r>
              <a:rPr lang="pl-PL" dirty="0"/>
              <a:t> the </a:t>
            </a:r>
            <a:r>
              <a:rPr lang="pl-PL" dirty="0" err="1"/>
              <a:t>discussion</a:t>
            </a:r>
            <a:r>
              <a:rPr lang="pl-PL" dirty="0"/>
              <a:t> on </a:t>
            </a:r>
            <a:r>
              <a:rPr lang="pl-PL" dirty="0" err="1"/>
              <a:t>providing</a:t>
            </a:r>
            <a:r>
              <a:rPr lang="pl-PL" dirty="0"/>
              <a:t>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after</a:t>
            </a:r>
            <a:r>
              <a:rPr lang="pl-PL" dirty="0"/>
              <a:t> </a:t>
            </a:r>
            <a:r>
              <a:rPr lang="pl-PL" dirty="0" err="1"/>
              <a:t>connection</a:t>
            </a:r>
            <a:r>
              <a:rPr lang="pl-PL" dirty="0"/>
              <a:t> setup (</a:t>
            </a:r>
            <a:r>
              <a:rPr lang="en-GB" dirty="0"/>
              <a:t>INITIAL UE MESSAGE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sent</a:t>
            </a:r>
            <a:r>
              <a:rPr lang="pl-PL" dirty="0"/>
              <a:t> </a:t>
            </a:r>
            <a:r>
              <a:rPr lang="pl-PL" dirty="0" err="1"/>
              <a:t>before</a:t>
            </a:r>
            <a:r>
              <a:rPr lang="pl-PL" dirty="0"/>
              <a:t> EN-DC </a:t>
            </a:r>
            <a:r>
              <a:rPr lang="pl-PL" dirty="0" err="1"/>
              <a:t>can</a:t>
            </a:r>
            <a:r>
              <a:rPr lang="pl-PL" dirty="0"/>
              <a:t> be </a:t>
            </a:r>
            <a:r>
              <a:rPr lang="pl-PL" dirty="0" err="1"/>
              <a:t>configured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It </a:t>
            </a:r>
            <a:r>
              <a:rPr lang="pl-PL" dirty="0" err="1"/>
              <a:t>shall</a:t>
            </a:r>
            <a:r>
              <a:rPr lang="pl-PL" dirty="0"/>
              <a:t> be </a:t>
            </a:r>
            <a:r>
              <a:rPr lang="pl-PL" dirty="0" err="1"/>
              <a:t>reported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the EN-DC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configured</a:t>
            </a:r>
            <a:r>
              <a:rPr lang="pl-PL" dirty="0"/>
              <a:t> and the eNB </a:t>
            </a:r>
            <a:r>
              <a:rPr lang="pl-PL" dirty="0" err="1"/>
              <a:t>knows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(i.e. </a:t>
            </a:r>
            <a:r>
              <a:rPr lang="pl-PL" dirty="0" err="1"/>
              <a:t>when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provided</a:t>
            </a:r>
            <a:r>
              <a:rPr lang="pl-PL" dirty="0"/>
              <a:t> from the gNB </a:t>
            </a:r>
            <a:r>
              <a:rPr lang="pl-PL" dirty="0" err="1"/>
              <a:t>over</a:t>
            </a:r>
            <a:r>
              <a:rPr lang="pl-PL" dirty="0"/>
              <a:t> X2)</a:t>
            </a:r>
          </a:p>
          <a:p>
            <a:pPr lvl="2"/>
            <a:r>
              <a:rPr lang="pl-PL" dirty="0" err="1"/>
              <a:t>Currently</a:t>
            </a:r>
            <a:r>
              <a:rPr lang="pl-PL" dirty="0"/>
              <a:t>, the eNB </a:t>
            </a:r>
            <a:r>
              <a:rPr lang="pl-PL" dirty="0" err="1"/>
              <a:t>shall</a:t>
            </a:r>
            <a:r>
              <a:rPr lang="pl-PL" dirty="0"/>
              <a:t> </a:t>
            </a:r>
            <a:r>
              <a:rPr lang="pl-PL" dirty="0" err="1"/>
              <a:t>request</a:t>
            </a:r>
            <a:r>
              <a:rPr lang="pl-PL" dirty="0"/>
              <a:t> the gNB to </a:t>
            </a:r>
            <a:r>
              <a:rPr lang="pl-PL" dirty="0" err="1"/>
              <a:t>append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to the X2AP </a:t>
            </a:r>
            <a:r>
              <a:rPr lang="pl-PL" dirty="0" err="1"/>
              <a:t>signalling</a:t>
            </a:r>
            <a:r>
              <a:rPr lang="pl-PL" dirty="0"/>
              <a:t>, but </a:t>
            </a:r>
            <a:r>
              <a:rPr lang="pl-PL" dirty="0" err="1"/>
              <a:t>proposals</a:t>
            </a:r>
            <a:r>
              <a:rPr lang="pl-PL" dirty="0"/>
              <a:t> to </a:t>
            </a:r>
            <a:r>
              <a:rPr lang="pl-PL" dirty="0" err="1"/>
              <a:t>remove</a:t>
            </a:r>
            <a:r>
              <a:rPr lang="pl-PL" dirty="0"/>
              <a:t> </a:t>
            </a:r>
            <a:r>
              <a:rPr lang="pl-PL" dirty="0" err="1"/>
              <a:t>this</a:t>
            </a:r>
            <a:r>
              <a:rPr lang="pl-PL" dirty="0"/>
              <a:t> </a:t>
            </a:r>
            <a:r>
              <a:rPr lang="pl-PL" dirty="0" err="1"/>
              <a:t>requirements</a:t>
            </a:r>
            <a:r>
              <a:rPr lang="pl-PL" dirty="0"/>
              <a:t> </a:t>
            </a:r>
            <a:r>
              <a:rPr lang="pl-PL" dirty="0" err="1"/>
              <a:t>were</a:t>
            </a:r>
            <a:r>
              <a:rPr lang="pl-PL" dirty="0"/>
              <a:t> </a:t>
            </a:r>
            <a:r>
              <a:rPr lang="pl-PL" dirty="0" err="1"/>
              <a:t>made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the </a:t>
            </a:r>
            <a:r>
              <a:rPr lang="pl-PL" dirty="0" err="1"/>
              <a:t>last</a:t>
            </a:r>
            <a:r>
              <a:rPr lang="pl-PL" dirty="0"/>
              <a:t> RAN3 </a:t>
            </a:r>
            <a:r>
              <a:rPr lang="pl-PL" dirty="0" err="1"/>
              <a:t>meeting</a:t>
            </a:r>
            <a:r>
              <a:rPr lang="pl-PL" dirty="0"/>
              <a:t> (not </a:t>
            </a:r>
            <a:r>
              <a:rPr lang="pl-PL" dirty="0" err="1"/>
              <a:t>treated</a:t>
            </a:r>
            <a:r>
              <a:rPr lang="pl-PL" dirty="0"/>
              <a:t> </a:t>
            </a:r>
            <a:r>
              <a:rPr lang="pl-PL" dirty="0" err="1"/>
              <a:t>due</a:t>
            </a:r>
            <a:r>
              <a:rPr lang="pl-PL" dirty="0"/>
              <a:t> to </a:t>
            </a:r>
            <a:r>
              <a:rPr lang="pl-PL" dirty="0" err="1"/>
              <a:t>focusing</a:t>
            </a:r>
            <a:r>
              <a:rPr lang="pl-PL" dirty="0"/>
              <a:t> on </a:t>
            </a:r>
            <a:r>
              <a:rPr lang="pl-PL" dirty="0" err="1"/>
              <a:t>more</a:t>
            </a:r>
            <a:r>
              <a:rPr lang="pl-PL" dirty="0"/>
              <a:t> </a:t>
            </a:r>
            <a:r>
              <a:rPr lang="en-US" dirty="0"/>
              <a:t>urgent</a:t>
            </a:r>
            <a:r>
              <a:rPr lang="pl-PL" dirty="0"/>
              <a:t> </a:t>
            </a:r>
            <a:r>
              <a:rPr lang="pl-PL" dirty="0" err="1"/>
              <a:t>issues</a:t>
            </a:r>
            <a:r>
              <a:rPr lang="pl-PL" dirty="0"/>
              <a:t>)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39239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896D7-9F5F-4349-9B9C-09268CD1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Location</a:t>
            </a:r>
            <a:r>
              <a:rPr lang="pl-PL" dirty="0"/>
              <a:t> Report </a:t>
            </a:r>
            <a:r>
              <a:rPr lang="pl-PL" dirty="0" err="1"/>
              <a:t>procedure</a:t>
            </a:r>
            <a:r>
              <a:rPr lang="pl-PL" dirty="0"/>
              <a:t> in LTE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56F98-2DC8-4D4C-8DC1-519877973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/>
              <a:t>Location</a:t>
            </a:r>
            <a:r>
              <a:rPr lang="pl-PL" dirty="0"/>
              <a:t> Reporting </a:t>
            </a:r>
            <a:r>
              <a:rPr lang="pl-PL" dirty="0" err="1"/>
              <a:t>procedure</a:t>
            </a:r>
            <a:endParaRPr lang="pl-PL" dirty="0"/>
          </a:p>
          <a:p>
            <a:pPr lvl="1"/>
            <a:r>
              <a:rPr lang="pl-PL" dirty="0"/>
              <a:t>The EPC </a:t>
            </a:r>
            <a:r>
              <a:rPr lang="pl-PL" dirty="0" err="1"/>
              <a:t>may</a:t>
            </a:r>
            <a:r>
              <a:rPr lang="pl-PL" dirty="0"/>
              <a:t> </a:t>
            </a:r>
            <a:r>
              <a:rPr lang="pl-PL" dirty="0" err="1"/>
              <a:t>request</a:t>
            </a:r>
            <a:r>
              <a:rPr lang="pl-PL" dirty="0"/>
              <a:t> </a:t>
            </a:r>
            <a:r>
              <a:rPr lang="en-US" dirty="0"/>
              <a:t>User Location Information (ULI)</a:t>
            </a:r>
            <a:r>
              <a:rPr lang="pl-PL" dirty="0"/>
              <a:t> for </a:t>
            </a:r>
            <a:r>
              <a:rPr lang="pl-PL" dirty="0" err="1"/>
              <a:t>particular</a:t>
            </a:r>
            <a:r>
              <a:rPr lang="pl-PL" dirty="0"/>
              <a:t> UE, </a:t>
            </a:r>
            <a:r>
              <a:rPr lang="pl-PL" dirty="0" err="1"/>
              <a:t>either</a:t>
            </a:r>
            <a:r>
              <a:rPr lang="pl-PL" dirty="0"/>
              <a:t> as a </a:t>
            </a:r>
            <a:r>
              <a:rPr lang="pl-PL" dirty="0" err="1"/>
              <a:t>reponse</a:t>
            </a:r>
            <a:r>
              <a:rPr lang="pl-PL" dirty="0"/>
              <a:t> to the </a:t>
            </a:r>
            <a:r>
              <a:rPr lang="pl-PL" dirty="0" err="1"/>
              <a:t>request</a:t>
            </a:r>
            <a:r>
              <a:rPr lang="pl-PL" dirty="0"/>
              <a:t> (</a:t>
            </a:r>
            <a:r>
              <a:rPr lang="pl-PL" dirty="0" err="1"/>
              <a:t>once</a:t>
            </a:r>
            <a:r>
              <a:rPr lang="pl-PL" dirty="0"/>
              <a:t>) </a:t>
            </a:r>
            <a:r>
              <a:rPr lang="pl-PL" dirty="0" err="1"/>
              <a:t>or</a:t>
            </a:r>
            <a:r>
              <a:rPr lang="pl-PL" dirty="0"/>
              <a:t> to be </a:t>
            </a:r>
            <a:r>
              <a:rPr lang="pl-PL" dirty="0" err="1"/>
              <a:t>provided</a:t>
            </a:r>
            <a:r>
              <a:rPr lang="pl-PL" dirty="0"/>
              <a:t> </a:t>
            </a:r>
            <a:r>
              <a:rPr lang="pl-PL" dirty="0" err="1"/>
              <a:t>whenever</a:t>
            </a:r>
            <a:r>
              <a:rPr lang="pl-PL" dirty="0"/>
              <a:t> the </a:t>
            </a:r>
            <a:r>
              <a:rPr lang="en-US" dirty="0"/>
              <a:t>ULI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 (i.e. the </a:t>
            </a:r>
            <a:r>
              <a:rPr lang="pl-PL" dirty="0" err="1"/>
              <a:t>PCell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).</a:t>
            </a:r>
          </a:p>
          <a:p>
            <a:pPr lvl="1"/>
            <a:r>
              <a:rPr lang="en-US" dirty="0"/>
              <a:t>ULI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provided</a:t>
            </a:r>
            <a:r>
              <a:rPr lang="pl-PL" dirty="0"/>
              <a:t> in </a:t>
            </a:r>
            <a:r>
              <a:rPr lang="pl-PL" dirty="0" err="1"/>
              <a:t>an</a:t>
            </a:r>
            <a:r>
              <a:rPr lang="pl-PL" dirty="0"/>
              <a:t> independent </a:t>
            </a:r>
            <a:r>
              <a:rPr lang="pl-PL" dirty="0" err="1"/>
              <a:t>message</a:t>
            </a:r>
            <a:r>
              <a:rPr lang="pl-PL" dirty="0"/>
              <a:t> and </a:t>
            </a:r>
            <a:r>
              <a:rPr lang="pl-PL" dirty="0" err="1"/>
              <a:t>contains</a:t>
            </a:r>
            <a:r>
              <a:rPr lang="pl-PL" dirty="0"/>
              <a:t> the </a:t>
            </a:r>
            <a:r>
              <a:rPr lang="pl-PL" dirty="0" err="1"/>
              <a:t>current</a:t>
            </a:r>
            <a:r>
              <a:rPr lang="pl-PL" dirty="0"/>
              <a:t> </a:t>
            </a:r>
            <a:r>
              <a:rPr lang="pl-PL" dirty="0" err="1"/>
              <a:t>serving</a:t>
            </a:r>
            <a:r>
              <a:rPr lang="pl-PL" dirty="0"/>
              <a:t> </a:t>
            </a:r>
            <a:r>
              <a:rPr lang="pl-PL" dirty="0" err="1"/>
              <a:t>cell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the eNB (</a:t>
            </a:r>
            <a:r>
              <a:rPr lang="pl-PL" dirty="0" err="1"/>
              <a:t>PCell</a:t>
            </a:r>
            <a:r>
              <a:rPr lang="pl-PL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86821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F7F34-8CA5-4352-A880-90531001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err="1"/>
              <a:t>PSCell</a:t>
            </a:r>
            <a:r>
              <a:rPr lang="pl-PL" dirty="0"/>
              <a:t> in </a:t>
            </a:r>
            <a:r>
              <a:rPr lang="pl-PL" dirty="0" err="1"/>
              <a:t>Location</a:t>
            </a:r>
            <a:r>
              <a:rPr lang="pl-PL" dirty="0"/>
              <a:t> Report </a:t>
            </a:r>
            <a:r>
              <a:rPr lang="pl-PL" dirty="0" err="1"/>
              <a:t>procedure</a:t>
            </a:r>
            <a:r>
              <a:rPr lang="pl-PL" dirty="0"/>
              <a:t> in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6D3B7-5A59-4740-AA61-3ED828BFD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dirty="0" err="1"/>
              <a:t>Improvements</a:t>
            </a:r>
            <a:r>
              <a:rPr lang="pl-PL" dirty="0"/>
              <a:t> to the </a:t>
            </a:r>
            <a:r>
              <a:rPr lang="pl-PL" dirty="0" err="1"/>
              <a:t>Location</a:t>
            </a:r>
            <a:r>
              <a:rPr lang="pl-PL" dirty="0"/>
              <a:t> Reporting:</a:t>
            </a:r>
          </a:p>
          <a:p>
            <a:pPr lvl="1"/>
            <a:r>
              <a:rPr lang="pl-PL" dirty="0" err="1"/>
              <a:t>PSCell</a:t>
            </a:r>
            <a:r>
              <a:rPr lang="pl-PL" dirty="0"/>
              <a:t> was </a:t>
            </a:r>
            <a:r>
              <a:rPr lang="pl-PL" dirty="0" err="1"/>
              <a:t>added</a:t>
            </a:r>
            <a:r>
              <a:rPr lang="pl-PL" dirty="0"/>
              <a:t> to the LOCATION REPORT</a:t>
            </a:r>
          </a:p>
          <a:p>
            <a:pPr lvl="1"/>
            <a:r>
              <a:rPr lang="pl-PL" dirty="0" err="1"/>
              <a:t>When</a:t>
            </a:r>
            <a:r>
              <a:rPr lang="pl-PL" dirty="0"/>
              <a:t> the </a:t>
            </a:r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reporting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requested</a:t>
            </a:r>
            <a:r>
              <a:rPr lang="pl-PL" dirty="0"/>
              <a:t> for </a:t>
            </a:r>
            <a:r>
              <a:rPr lang="pl-PL" dirty="0" err="1"/>
              <a:t>given</a:t>
            </a:r>
            <a:r>
              <a:rPr lang="pl-PL" dirty="0"/>
              <a:t> UE, the eNB </a:t>
            </a:r>
            <a:r>
              <a:rPr lang="pl-PL" dirty="0" err="1"/>
              <a:t>forwards</a:t>
            </a:r>
            <a:r>
              <a:rPr lang="pl-PL" dirty="0"/>
              <a:t> the </a:t>
            </a:r>
            <a:r>
              <a:rPr lang="pl-PL" dirty="0" err="1"/>
              <a:t>request</a:t>
            </a:r>
            <a:r>
              <a:rPr lang="pl-PL" dirty="0"/>
              <a:t> to the gNB; the gNB </a:t>
            </a:r>
            <a:r>
              <a:rPr lang="pl-PL" dirty="0" err="1"/>
              <a:t>shall</a:t>
            </a:r>
            <a:r>
              <a:rPr lang="pl-PL" dirty="0"/>
              <a:t> start </a:t>
            </a:r>
            <a:r>
              <a:rPr lang="pl-PL" dirty="0" err="1"/>
              <a:t>providing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over</a:t>
            </a:r>
            <a:r>
              <a:rPr lang="pl-PL" dirty="0"/>
              <a:t> X2 </a:t>
            </a:r>
            <a:r>
              <a:rPr lang="pl-PL" dirty="0" err="1"/>
              <a:t>whenever</a:t>
            </a:r>
            <a:r>
              <a:rPr lang="pl-PL" dirty="0"/>
              <a:t> the </a:t>
            </a:r>
            <a:r>
              <a:rPr lang="en-US" dirty="0"/>
              <a:t>PSC</a:t>
            </a:r>
            <a:r>
              <a:rPr lang="pl-PL" dirty="0" err="1"/>
              <a:t>ell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 (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appended</a:t>
            </a:r>
            <a:r>
              <a:rPr lang="pl-PL" dirty="0"/>
              <a:t> to </a:t>
            </a:r>
            <a:r>
              <a:rPr lang="pl-PL" dirty="0" err="1"/>
              <a:t>other</a:t>
            </a:r>
            <a:r>
              <a:rPr lang="pl-PL" dirty="0"/>
              <a:t> X2AP </a:t>
            </a:r>
            <a:r>
              <a:rPr lang="pl-PL" dirty="0" err="1"/>
              <a:t>signalling</a:t>
            </a:r>
            <a:r>
              <a:rPr lang="pl-PL" dirty="0"/>
              <a:t> – in most </a:t>
            </a:r>
            <a:r>
              <a:rPr lang="pl-PL" dirty="0" err="1"/>
              <a:t>cases</a:t>
            </a:r>
            <a:r>
              <a:rPr lang="pl-PL" dirty="0"/>
              <a:t>, no extra X2 </a:t>
            </a:r>
            <a:r>
              <a:rPr lang="pl-PL" dirty="0" err="1"/>
              <a:t>signalling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needed</a:t>
            </a:r>
            <a:r>
              <a:rPr lang="pl-PL" dirty="0"/>
              <a:t>)</a:t>
            </a:r>
          </a:p>
          <a:p>
            <a:pPr lvl="1"/>
            <a:r>
              <a:rPr lang="pl-PL" dirty="0"/>
              <a:t>The report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sent</a:t>
            </a:r>
            <a:r>
              <a:rPr lang="pl-PL" dirty="0"/>
              <a:t> to the MME </a:t>
            </a:r>
            <a:r>
              <a:rPr lang="pl-PL" dirty="0" err="1"/>
              <a:t>always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either</a:t>
            </a:r>
            <a:r>
              <a:rPr lang="pl-PL" dirty="0"/>
              <a:t> the </a:t>
            </a:r>
            <a:r>
              <a:rPr lang="pl-PL" dirty="0" err="1"/>
              <a:t>PCell</a:t>
            </a:r>
            <a:r>
              <a:rPr lang="pl-PL" dirty="0"/>
              <a:t> </a:t>
            </a:r>
            <a:r>
              <a:rPr lang="pl-PL" dirty="0" err="1"/>
              <a:t>or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 </a:t>
            </a:r>
            <a:r>
              <a:rPr lang="pl-PL" dirty="0">
                <a:sym typeface="Wingdings" panose="05000000000000000000" pitchFamily="2" charset="2"/>
              </a:rPr>
              <a:t> </a:t>
            </a:r>
            <a:r>
              <a:rPr lang="pl-PL" dirty="0" err="1">
                <a:sym typeface="Wingdings" panose="05000000000000000000" pitchFamily="2" charset="2"/>
              </a:rPr>
              <a:t>possibly</a:t>
            </a:r>
            <a:r>
              <a:rPr lang="pl-PL" dirty="0">
                <a:sym typeface="Wingdings" panose="05000000000000000000" pitchFamily="2" charset="2"/>
              </a:rPr>
              <a:t> </a:t>
            </a:r>
            <a:r>
              <a:rPr lang="pl-PL" dirty="0" err="1">
                <a:sym typeface="Wingdings" panose="05000000000000000000" pitchFamily="2" charset="2"/>
              </a:rPr>
              <a:t>more</a:t>
            </a:r>
            <a:r>
              <a:rPr lang="pl-PL" dirty="0">
                <a:sym typeface="Wingdings" panose="05000000000000000000" pitchFamily="2" charset="2"/>
              </a:rPr>
              <a:t> </a:t>
            </a:r>
            <a:r>
              <a:rPr lang="pl-PL" dirty="0" err="1">
                <a:sym typeface="Wingdings" panose="05000000000000000000" pitchFamily="2" charset="2"/>
              </a:rPr>
              <a:t>signalling</a:t>
            </a:r>
            <a:r>
              <a:rPr lang="pl-PL" dirty="0">
                <a:sym typeface="Wingdings" panose="05000000000000000000" pitchFamily="2" charset="2"/>
              </a:rPr>
              <a:t> </a:t>
            </a:r>
            <a:r>
              <a:rPr lang="pl-PL" dirty="0" err="1">
                <a:sym typeface="Wingdings" panose="05000000000000000000" pitchFamily="2" charset="2"/>
              </a:rPr>
              <a:t>over</a:t>
            </a:r>
            <a:r>
              <a:rPr lang="pl-PL" dirty="0">
                <a:sym typeface="Wingdings" panose="05000000000000000000" pitchFamily="2" charset="2"/>
              </a:rPr>
              <a:t> S1AP!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2095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95B29-BF65-41EB-9BAA-EC63C8D8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Other</a:t>
            </a:r>
            <a:r>
              <a:rPr lang="pl-PL" dirty="0"/>
              <a:t> NR-</a:t>
            </a:r>
            <a:r>
              <a:rPr lang="pl-PL" dirty="0" err="1"/>
              <a:t>related</a:t>
            </a:r>
            <a:r>
              <a:rPr lang="pl-PL" dirty="0"/>
              <a:t> DC </a:t>
            </a:r>
            <a:r>
              <a:rPr lang="pl-PL" dirty="0" err="1"/>
              <a:t>options</a:t>
            </a:r>
            <a:endParaRPr lang="pl-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063BD-B8B8-423C-9CC6-CB4393B6E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For NR DC, the </a:t>
            </a:r>
            <a:r>
              <a:rPr lang="pl-PL" dirty="0" err="1"/>
              <a:t>procedures</a:t>
            </a:r>
            <a:r>
              <a:rPr lang="pl-PL" dirty="0"/>
              <a:t> for </a:t>
            </a:r>
            <a:r>
              <a:rPr lang="pl-PL" dirty="0" err="1"/>
              <a:t>Location</a:t>
            </a:r>
            <a:r>
              <a:rPr lang="pl-PL" dirty="0"/>
              <a:t> Reporting and for the "</a:t>
            </a:r>
            <a:r>
              <a:rPr lang="pl-PL" dirty="0" err="1"/>
              <a:t>opportunistic</a:t>
            </a:r>
            <a:r>
              <a:rPr lang="pl-PL" dirty="0"/>
              <a:t>" </a:t>
            </a:r>
            <a:r>
              <a:rPr lang="pl-PL" dirty="0" err="1"/>
              <a:t>appending</a:t>
            </a:r>
            <a:r>
              <a:rPr lang="pl-PL" dirty="0"/>
              <a:t> the </a:t>
            </a:r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information</a:t>
            </a:r>
            <a:r>
              <a:rPr lang="pl-PL" dirty="0"/>
              <a:t> </a:t>
            </a:r>
            <a:r>
              <a:rPr lang="pl-PL" dirty="0" err="1"/>
              <a:t>are</a:t>
            </a:r>
            <a:r>
              <a:rPr lang="pl-PL" dirty="0"/>
              <a:t> in </a:t>
            </a:r>
            <a:r>
              <a:rPr lang="pl-PL" dirty="0" err="1"/>
              <a:t>principle</a:t>
            </a:r>
            <a:r>
              <a:rPr lang="pl-PL" dirty="0"/>
              <a:t> the same. </a:t>
            </a:r>
          </a:p>
          <a:p>
            <a:pPr lvl="1"/>
            <a:r>
              <a:rPr lang="pl-PL" dirty="0"/>
              <a:t>In NGAP, UE </a:t>
            </a:r>
            <a:r>
              <a:rPr lang="pl-PL" dirty="0" err="1"/>
              <a:t>location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provided</a:t>
            </a:r>
            <a:r>
              <a:rPr lang="pl-PL" dirty="0"/>
              <a:t> </a:t>
            </a:r>
            <a:r>
              <a:rPr lang="pl-PL" dirty="0" err="1"/>
              <a:t>always</a:t>
            </a:r>
            <a:r>
              <a:rPr lang="pl-PL" dirty="0"/>
              <a:t> </a:t>
            </a:r>
            <a:r>
              <a:rPr lang="pl-PL" dirty="0" err="1"/>
              <a:t>within</a:t>
            </a:r>
            <a:r>
              <a:rPr lang="pl-PL" dirty="0"/>
              <a:t> the ULI; </a:t>
            </a:r>
            <a:r>
              <a:rPr lang="pl-PL" dirty="0" err="1"/>
              <a:t>hence</a:t>
            </a:r>
            <a:r>
              <a:rPr lang="pl-PL" dirty="0"/>
              <a:t>, </a:t>
            </a:r>
            <a:r>
              <a:rPr lang="pl-PL" dirty="0" err="1"/>
              <a:t>it</a:t>
            </a:r>
            <a:r>
              <a:rPr lang="pl-PL" dirty="0"/>
              <a:t> was </a:t>
            </a:r>
            <a:r>
              <a:rPr lang="pl-PL" dirty="0" err="1"/>
              <a:t>enough</a:t>
            </a:r>
            <a:r>
              <a:rPr lang="pl-PL" dirty="0"/>
              <a:t> to </a:t>
            </a:r>
            <a:r>
              <a:rPr lang="pl-PL" dirty="0" err="1"/>
              <a:t>add</a:t>
            </a:r>
            <a:r>
              <a:rPr lang="pl-PL" dirty="0"/>
              <a:t> </a:t>
            </a:r>
            <a:r>
              <a:rPr lang="pl-PL" dirty="0" err="1"/>
              <a:t>PSCell</a:t>
            </a:r>
            <a:r>
              <a:rPr lang="pl-PL" dirty="0"/>
              <a:t> to ULI to </a:t>
            </a:r>
            <a:r>
              <a:rPr lang="pl-PL" dirty="0" err="1"/>
              <a:t>get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reported</a:t>
            </a:r>
            <a:r>
              <a:rPr lang="pl-PL" dirty="0"/>
              <a:t> in </a:t>
            </a:r>
            <a:r>
              <a:rPr lang="pl-PL" dirty="0" err="1"/>
              <a:t>both</a:t>
            </a:r>
            <a:r>
              <a:rPr lang="pl-PL" dirty="0"/>
              <a:t> </a:t>
            </a:r>
            <a:r>
              <a:rPr lang="pl-PL" dirty="0" err="1"/>
              <a:t>solutions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09873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58FC6-FA6D-44F5-B621-41D1496BE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Conclusions</a:t>
            </a:r>
            <a:endParaRPr lang="pl-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DE406-30B6-4445-AD9B-B0F8C9849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In the </a:t>
            </a:r>
            <a:r>
              <a:rPr lang="pl-PL" dirty="0" err="1"/>
              <a:t>context</a:t>
            </a:r>
            <a:r>
              <a:rPr lang="pl-PL" dirty="0"/>
              <a:t> of DC, the </a:t>
            </a:r>
            <a:r>
              <a:rPr lang="pl-PL" dirty="0" err="1"/>
              <a:t>current</a:t>
            </a:r>
            <a:r>
              <a:rPr lang="pl-PL" dirty="0"/>
              <a:t> RAN </a:t>
            </a:r>
            <a:r>
              <a:rPr lang="pl-PL" dirty="0" err="1"/>
              <a:t>solution</a:t>
            </a:r>
            <a:r>
              <a:rPr lang="pl-PL" dirty="0"/>
              <a:t> </a:t>
            </a:r>
            <a:r>
              <a:rPr lang="pl-PL" dirty="0" err="1"/>
              <a:t>enables</a:t>
            </a:r>
            <a:r>
              <a:rPr lang="pl-PL" dirty="0"/>
              <a:t>:</a:t>
            </a:r>
          </a:p>
          <a:p>
            <a:pPr lvl="1"/>
            <a:r>
              <a:rPr lang="pl-PL" dirty="0" err="1"/>
              <a:t>Providing</a:t>
            </a:r>
            <a:r>
              <a:rPr lang="pl-PL" dirty="0"/>
              <a:t> </a:t>
            </a:r>
            <a:r>
              <a:rPr lang="pl-PL" dirty="0" err="1"/>
              <a:t>PCell</a:t>
            </a:r>
            <a:r>
              <a:rPr lang="pl-PL" dirty="0"/>
              <a:t> and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whenever</a:t>
            </a:r>
            <a:r>
              <a:rPr lang="pl-PL" dirty="0"/>
              <a:t> </a:t>
            </a:r>
            <a:r>
              <a:rPr lang="pl-PL" dirty="0" err="1"/>
              <a:t>either</a:t>
            </a:r>
            <a:r>
              <a:rPr lang="pl-PL" dirty="0"/>
              <a:t> of </a:t>
            </a:r>
            <a:r>
              <a:rPr lang="pl-PL" dirty="0" err="1"/>
              <a:t>them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,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requested</a:t>
            </a:r>
            <a:r>
              <a:rPr lang="pl-PL" dirty="0"/>
              <a:t> </a:t>
            </a:r>
            <a:r>
              <a:rPr lang="pl-PL" dirty="0" err="1"/>
              <a:t>over</a:t>
            </a:r>
            <a:r>
              <a:rPr lang="pl-PL" dirty="0"/>
              <a:t> S1AP for </a:t>
            </a:r>
            <a:r>
              <a:rPr lang="pl-PL" dirty="0" err="1"/>
              <a:t>selected</a:t>
            </a:r>
            <a:r>
              <a:rPr lang="pl-PL" dirty="0"/>
              <a:t> UE</a:t>
            </a:r>
          </a:p>
          <a:p>
            <a:pPr lvl="2"/>
            <a:r>
              <a:rPr lang="pl-PL" dirty="0" err="1"/>
              <a:t>If</a:t>
            </a:r>
            <a:r>
              <a:rPr lang="pl-PL" dirty="0"/>
              <a:t> </a:t>
            </a:r>
            <a:r>
              <a:rPr lang="pl-PL" dirty="0" err="1"/>
              <a:t>used</a:t>
            </a:r>
            <a:r>
              <a:rPr lang="pl-PL" dirty="0"/>
              <a:t> for </a:t>
            </a:r>
            <a:r>
              <a:rPr lang="pl-PL" dirty="0" err="1"/>
              <a:t>all</a:t>
            </a:r>
            <a:r>
              <a:rPr lang="pl-PL" dirty="0"/>
              <a:t> </a:t>
            </a:r>
            <a:r>
              <a:rPr lang="pl-PL" dirty="0" err="1"/>
              <a:t>UEs</a:t>
            </a:r>
            <a:r>
              <a:rPr lang="pl-PL" dirty="0"/>
              <a:t>, </a:t>
            </a:r>
            <a:r>
              <a:rPr lang="pl-PL" dirty="0" err="1"/>
              <a:t>may</a:t>
            </a:r>
            <a:r>
              <a:rPr lang="pl-PL" dirty="0"/>
              <a:t> </a:t>
            </a:r>
            <a:r>
              <a:rPr lang="pl-PL" dirty="0" err="1"/>
              <a:t>trigger</a:t>
            </a:r>
            <a:r>
              <a:rPr lang="pl-PL" dirty="0"/>
              <a:t> heavy RAN </a:t>
            </a:r>
            <a:r>
              <a:rPr lang="pl-PL" dirty="0" err="1"/>
              <a:t>signalling</a:t>
            </a:r>
            <a:endParaRPr lang="pl-PL" dirty="0"/>
          </a:p>
          <a:p>
            <a:pPr lvl="1"/>
            <a:r>
              <a:rPr lang="pl-PL" dirty="0" err="1"/>
              <a:t>Providing</a:t>
            </a:r>
            <a:r>
              <a:rPr lang="pl-PL" dirty="0"/>
              <a:t> </a:t>
            </a:r>
            <a:r>
              <a:rPr lang="pl-PL" dirty="0" err="1"/>
              <a:t>PCell</a:t>
            </a:r>
            <a:r>
              <a:rPr lang="pl-PL" dirty="0"/>
              <a:t> and </a:t>
            </a:r>
            <a:r>
              <a:rPr lang="pl-PL" dirty="0" err="1"/>
              <a:t>PSCell</a:t>
            </a:r>
            <a:r>
              <a:rPr lang="pl-PL" dirty="0"/>
              <a:t> from </a:t>
            </a:r>
            <a:r>
              <a:rPr lang="pl-PL" dirty="0" err="1"/>
              <a:t>any</a:t>
            </a:r>
            <a:r>
              <a:rPr lang="pl-PL" dirty="0"/>
              <a:t> UE </a:t>
            </a:r>
            <a:r>
              <a:rPr lang="pl-PL" dirty="0" err="1"/>
              <a:t>whenever</a:t>
            </a:r>
            <a:r>
              <a:rPr lang="pl-PL" dirty="0"/>
              <a:t> </a:t>
            </a:r>
            <a:r>
              <a:rPr lang="pl-PL" dirty="0" err="1"/>
              <a:t>an</a:t>
            </a:r>
            <a:r>
              <a:rPr lang="pl-PL" dirty="0"/>
              <a:t> </a:t>
            </a:r>
            <a:r>
              <a:rPr lang="pl-PL" dirty="0" err="1"/>
              <a:t>inter</a:t>
            </a:r>
            <a:r>
              <a:rPr lang="pl-PL" dirty="0"/>
              <a:t>-MN HO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executed</a:t>
            </a:r>
            <a:r>
              <a:rPr lang="pl-PL" dirty="0"/>
              <a:t> (</a:t>
            </a:r>
            <a:r>
              <a:rPr lang="pl-PL" dirty="0" err="1"/>
              <a:t>or</a:t>
            </a:r>
            <a:r>
              <a:rPr lang="pl-PL" dirty="0"/>
              <a:t> the user service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reconfigured</a:t>
            </a:r>
            <a:r>
              <a:rPr lang="pl-PL" dirty="0"/>
              <a:t>)</a:t>
            </a:r>
          </a:p>
          <a:p>
            <a:pPr lvl="2"/>
            <a:r>
              <a:rPr lang="pl-PL" dirty="0" err="1"/>
              <a:t>Some</a:t>
            </a:r>
            <a:r>
              <a:rPr lang="pl-PL" dirty="0"/>
              <a:t> </a:t>
            </a:r>
            <a:r>
              <a:rPr lang="pl-PL" dirty="0" err="1"/>
              <a:t>changes</a:t>
            </a:r>
            <a:r>
              <a:rPr lang="pl-PL" dirty="0"/>
              <a:t> of </a:t>
            </a:r>
            <a:r>
              <a:rPr lang="pl-PL" dirty="0" err="1"/>
              <a:t>PCell</a:t>
            </a:r>
            <a:r>
              <a:rPr lang="pl-PL" dirty="0"/>
              <a:t> and/</a:t>
            </a:r>
            <a:r>
              <a:rPr lang="pl-PL" dirty="0" err="1"/>
              <a:t>or</a:t>
            </a:r>
            <a:r>
              <a:rPr lang="pl-PL" dirty="0"/>
              <a:t> </a:t>
            </a:r>
            <a:r>
              <a:rPr lang="pl-PL" dirty="0" err="1"/>
              <a:t>PSCell</a:t>
            </a:r>
            <a:r>
              <a:rPr lang="pl-PL" dirty="0"/>
              <a:t> </a:t>
            </a:r>
            <a:r>
              <a:rPr lang="pl-PL" dirty="0" err="1"/>
              <a:t>may</a:t>
            </a:r>
            <a:r>
              <a:rPr lang="pl-PL" dirty="0"/>
              <a:t> not be </a:t>
            </a:r>
            <a:r>
              <a:rPr lang="pl-PL" dirty="0" err="1"/>
              <a:t>reported</a:t>
            </a:r>
            <a:r>
              <a:rPr lang="en-US" dirty="0"/>
              <a:t>, e.g. intra-MN HO</a:t>
            </a:r>
            <a:endParaRPr lang="pl-PL" dirty="0"/>
          </a:p>
          <a:p>
            <a:r>
              <a:rPr lang="pl-PL" dirty="0" err="1"/>
              <a:t>Points</a:t>
            </a:r>
            <a:r>
              <a:rPr lang="pl-PL" dirty="0"/>
              <a:t> </a:t>
            </a:r>
            <a:r>
              <a:rPr lang="pl-PL" dirty="0" err="1"/>
              <a:t>raised</a:t>
            </a:r>
            <a:r>
              <a:rPr lang="pl-PL" dirty="0"/>
              <a:t> </a:t>
            </a:r>
            <a:r>
              <a:rPr lang="pl-PL" dirty="0" err="1"/>
              <a:t>at</a:t>
            </a:r>
            <a:r>
              <a:rPr lang="pl-PL" dirty="0"/>
              <a:t> the </a:t>
            </a:r>
            <a:r>
              <a:rPr lang="pl-PL" dirty="0" err="1"/>
              <a:t>last</a:t>
            </a:r>
            <a:r>
              <a:rPr lang="pl-PL" dirty="0"/>
              <a:t> RAN3 </a:t>
            </a:r>
            <a:r>
              <a:rPr lang="pl-PL" dirty="0" err="1"/>
              <a:t>meeting</a:t>
            </a:r>
            <a:r>
              <a:rPr lang="pl-PL" dirty="0"/>
              <a:t> and not </a:t>
            </a:r>
            <a:r>
              <a:rPr lang="pl-PL" dirty="0" err="1"/>
              <a:t>yet</a:t>
            </a:r>
            <a:r>
              <a:rPr lang="pl-PL" dirty="0"/>
              <a:t> </a:t>
            </a:r>
            <a:r>
              <a:rPr lang="pl-PL" dirty="0" err="1"/>
              <a:t>concluded</a:t>
            </a:r>
            <a:r>
              <a:rPr lang="pl-PL" dirty="0"/>
              <a:t>:</a:t>
            </a:r>
          </a:p>
          <a:p>
            <a:pPr lvl="1"/>
            <a:r>
              <a:rPr lang="pl-PL" dirty="0" err="1"/>
              <a:t>Shall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be </a:t>
            </a:r>
            <a:r>
              <a:rPr lang="pl-PL" dirty="0" err="1"/>
              <a:t>reported</a:t>
            </a:r>
            <a:r>
              <a:rPr lang="pl-PL" dirty="0"/>
              <a:t> </a:t>
            </a:r>
            <a:r>
              <a:rPr lang="pl-PL" dirty="0" err="1"/>
              <a:t>over</a:t>
            </a:r>
            <a:r>
              <a:rPr lang="pl-PL" dirty="0"/>
              <a:t> X2AP/</a:t>
            </a:r>
            <a:r>
              <a:rPr lang="pl-PL" dirty="0" err="1"/>
              <a:t>XnAP</a:t>
            </a:r>
            <a:r>
              <a:rPr lang="pl-PL" dirty="0"/>
              <a:t> </a:t>
            </a:r>
            <a:r>
              <a:rPr lang="pl-PL" dirty="0" err="1"/>
              <a:t>only</a:t>
            </a:r>
            <a:r>
              <a:rPr lang="pl-PL" dirty="0"/>
              <a:t> </a:t>
            </a:r>
            <a:r>
              <a:rPr lang="pl-PL" dirty="0" err="1"/>
              <a:t>when</a:t>
            </a:r>
            <a:r>
              <a:rPr lang="pl-PL" dirty="0"/>
              <a:t> </a:t>
            </a:r>
            <a:r>
              <a:rPr lang="pl-PL" dirty="0" err="1"/>
              <a:t>requested</a:t>
            </a:r>
            <a:r>
              <a:rPr lang="pl-PL" dirty="0"/>
              <a:t> from the MN?</a:t>
            </a:r>
          </a:p>
          <a:p>
            <a:pPr lvl="1"/>
            <a:r>
              <a:rPr lang="pl-PL" dirty="0" err="1"/>
              <a:t>Shall</a:t>
            </a:r>
            <a:r>
              <a:rPr lang="pl-PL" dirty="0"/>
              <a:t> the </a:t>
            </a:r>
            <a:r>
              <a:rPr lang="pl-PL" dirty="0" err="1"/>
              <a:t>PSCell</a:t>
            </a:r>
            <a:r>
              <a:rPr lang="pl-PL" dirty="0"/>
              <a:t> be </a:t>
            </a:r>
            <a:r>
              <a:rPr lang="pl-PL" dirty="0" err="1"/>
              <a:t>reported</a:t>
            </a:r>
            <a:r>
              <a:rPr lang="pl-PL" dirty="0"/>
              <a:t> for the </a:t>
            </a:r>
            <a:r>
              <a:rPr lang="pl-PL" dirty="0" err="1"/>
              <a:t>initial</a:t>
            </a:r>
            <a:r>
              <a:rPr lang="pl-PL" dirty="0"/>
              <a:t> </a:t>
            </a:r>
            <a:r>
              <a:rPr lang="pl-PL" dirty="0" err="1"/>
              <a:t>call</a:t>
            </a:r>
            <a:r>
              <a:rPr lang="pl-PL" dirty="0"/>
              <a:t> setup (</a:t>
            </a:r>
            <a:r>
              <a:rPr lang="pl-PL" dirty="0" err="1"/>
              <a:t>after</a:t>
            </a:r>
            <a:r>
              <a:rPr lang="pl-PL" dirty="0"/>
              <a:t> </a:t>
            </a:r>
            <a:r>
              <a:rPr lang="pl-PL" dirty="0" err="1"/>
              <a:t>it</a:t>
            </a:r>
            <a:r>
              <a:rPr lang="pl-PL" dirty="0"/>
              <a:t> </a:t>
            </a:r>
            <a:r>
              <a:rPr lang="pl-PL" dirty="0" err="1"/>
              <a:t>is</a:t>
            </a:r>
            <a:r>
              <a:rPr lang="pl-PL" dirty="0"/>
              <a:t> </a:t>
            </a:r>
            <a:r>
              <a:rPr lang="pl-PL" dirty="0" err="1"/>
              <a:t>configured</a:t>
            </a:r>
            <a:r>
              <a:rPr lang="pl-PL" dirty="0"/>
              <a:t>)?</a:t>
            </a:r>
          </a:p>
        </p:txBody>
      </p:sp>
    </p:spTree>
    <p:extLst>
      <p:ext uri="{BB962C8B-B14F-4D97-AF65-F5344CB8AC3E}">
        <p14:creationId xmlns:p14="http://schemas.microsoft.com/office/powerpoint/2010/main" val="413008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686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Location reporting within RAN</vt:lpstr>
      <vt:lpstr>"Opportunistic" location reporting in LTE (1)</vt:lpstr>
      <vt:lpstr>"Opportunistic" location reporting in LTE (2) </vt:lpstr>
      <vt:lpstr>"Opportunistic" reporting of PSCell reporting in EN-DC</vt:lpstr>
      <vt:lpstr>Location Report procedure in LTE</vt:lpstr>
      <vt:lpstr>PSCell in Location Report procedure in EN-DC</vt:lpstr>
      <vt:lpstr>Other NR-related DC options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Location reporting within RAN</dc:title>
  <dc:creator>Krzysztof Kordybach</dc:creator>
  <cp:lastModifiedBy>Rao, Nagaraja (Nokia - US/Pompano Beach)</cp:lastModifiedBy>
  <cp:revision>38</cp:revision>
  <dcterms:created xsi:type="dcterms:W3CDTF">2019-07-16T12:31:42Z</dcterms:created>
  <dcterms:modified xsi:type="dcterms:W3CDTF">2019-07-17T09:27:58Z</dcterms:modified>
</cp:coreProperties>
</file>