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4"/>
  </p:notesMasterIdLst>
  <p:handoutMasterIdLst>
    <p:handoutMasterId r:id="rId15"/>
  </p:handoutMasterIdLst>
  <p:sldIdLst>
    <p:sldId id="445" r:id="rId2"/>
    <p:sldId id="446" r:id="rId3"/>
    <p:sldId id="447" r:id="rId4"/>
    <p:sldId id="448" r:id="rId5"/>
    <p:sldId id="454" r:id="rId6"/>
    <p:sldId id="453" r:id="rId7"/>
    <p:sldId id="450" r:id="rId8"/>
    <p:sldId id="456" r:id="rId9"/>
    <p:sldId id="449" r:id="rId10"/>
    <p:sldId id="455" r:id="rId11"/>
    <p:sldId id="383" r:id="rId12"/>
    <p:sldId id="439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48"/>
            <p14:sldId id="454"/>
            <p14:sldId id="453"/>
            <p14:sldId id="450"/>
            <p14:sldId id="456"/>
            <p14:sldId id="449"/>
            <p14:sldId id="455"/>
            <p14:sldId id="383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D275A0-4F88-4B2C-A45C-361EB035D89E}" v="1" dt="2019-11-11T10:03:53.5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0354" autoAdjust="0"/>
    <p:restoredTop sz="95889" autoAdjust="0"/>
  </p:normalViewPr>
  <p:slideViewPr>
    <p:cSldViewPr snapToGrid="0" showGuides="1">
      <p:cViewPr varScale="1">
        <p:scale>
          <a:sx n="159" d="100"/>
          <a:sy n="159" d="100"/>
        </p:scale>
        <p:origin x="660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>
                <a:ln w="0"/>
                <a:latin typeface="Calibri" panose="020F0502020204030204" pitchFamily="34" charset="0"/>
                <a:ea typeface="华文细黑"/>
              </a:rPr>
              <a:t>S3-193904, 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SA3#97, Reno, US, 18-22 November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85/Docs/" TargetMode="External"/><Relationship Id="rId2" Type="http://schemas.openxmlformats.org/officeDocument/2006/relationships/hyperlink" Target="https://www.3gpp.org/ftp/tsg_sa/TSG_SA/TSGS_85/Doc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85_Newport_Beach/Docs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rustedcomputinggroup.org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SA#85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Chairman, Ericsson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Release 17 prioritization discussion</a:t>
            </a:r>
          </a:p>
          <a:p>
            <a:pPr lvl="1"/>
            <a:r>
              <a:rPr lang="sv-SE" dirty="0"/>
              <a:t>Agreements on Rel-17 prioritization and content and way forward for SA2 and SA before SA#86 in SP-190926</a:t>
            </a:r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 (SP-191626)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C90749-CB0B-442A-A138-E50F514C11BD}"/>
              </a:ext>
            </a:extLst>
          </p:cNvPr>
          <p:cNvGrpSpPr/>
          <p:nvPr/>
        </p:nvGrpSpPr>
        <p:grpSpPr>
          <a:xfrm>
            <a:off x="346842" y="1790964"/>
            <a:ext cx="11225048" cy="4490193"/>
            <a:chOff x="17464" y="1753799"/>
            <a:chExt cx="12052236" cy="4672392"/>
          </a:xfrm>
        </p:grpSpPr>
        <p:cxnSp>
          <p:nvCxnSpPr>
            <p:cNvPr id="31" name="Straight Connector 30"/>
            <p:cNvCxnSpPr/>
            <p:nvPr/>
          </p:nvCxnSpPr>
          <p:spPr>
            <a:xfrm flipH="1">
              <a:off x="1677990" y="2546347"/>
              <a:ext cx="34925" cy="3713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2668589" y="2546347"/>
              <a:ext cx="33338" cy="3713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3657602" y="2546347"/>
              <a:ext cx="33338" cy="3713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4646616" y="2546347"/>
              <a:ext cx="34925" cy="3713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5635628" y="2546347"/>
              <a:ext cx="34925" cy="3713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6624642" y="2546347"/>
              <a:ext cx="34925" cy="3713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>
              <a:off x="7613653" y="2546347"/>
              <a:ext cx="34925" cy="3713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8637592" y="2546347"/>
              <a:ext cx="34925" cy="3713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9591680" y="2546347"/>
              <a:ext cx="34925" cy="3713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252" name="TextBox 7"/>
            <p:cNvSpPr txBox="1">
              <a:spLocks noChangeArrowheads="1"/>
            </p:cNvSpPr>
            <p:nvPr/>
          </p:nvSpPr>
          <p:spPr bwMode="auto">
            <a:xfrm>
              <a:off x="1326430" y="2022473"/>
              <a:ext cx="772970" cy="4616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1200" dirty="0">
                  <a:latin typeface="Arial" panose="020B0604020202020204" pitchFamily="34" charset="0"/>
                </a:rPr>
                <a:t>SA#84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1200" dirty="0">
                  <a:latin typeface="Arial" panose="020B0604020202020204" pitchFamily="34" charset="0"/>
                </a:rPr>
                <a:t>Q2/2019</a:t>
              </a:r>
            </a:p>
          </p:txBody>
        </p:sp>
        <p:sp>
          <p:nvSpPr>
            <p:cNvPr id="8205" name="TextBox 8"/>
            <p:cNvSpPr txBox="1">
              <a:spLocks noChangeArrowheads="1"/>
            </p:cNvSpPr>
            <p:nvPr/>
          </p:nvSpPr>
          <p:spPr bwMode="auto">
            <a:xfrm>
              <a:off x="2318618" y="2022473"/>
              <a:ext cx="772970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SA#85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Q3/2019</a:t>
              </a:r>
            </a:p>
          </p:txBody>
        </p:sp>
        <p:sp>
          <p:nvSpPr>
            <p:cNvPr id="8206" name="TextBox 9"/>
            <p:cNvSpPr txBox="1">
              <a:spLocks noChangeArrowheads="1"/>
            </p:cNvSpPr>
            <p:nvPr/>
          </p:nvSpPr>
          <p:spPr bwMode="auto">
            <a:xfrm>
              <a:off x="3310806" y="2022473"/>
              <a:ext cx="772970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SA#86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Q4/2019</a:t>
              </a:r>
            </a:p>
          </p:txBody>
        </p:sp>
        <p:sp>
          <p:nvSpPr>
            <p:cNvPr id="8207" name="TextBox 10"/>
            <p:cNvSpPr txBox="1">
              <a:spLocks noChangeArrowheads="1"/>
            </p:cNvSpPr>
            <p:nvPr/>
          </p:nvSpPr>
          <p:spPr bwMode="auto">
            <a:xfrm>
              <a:off x="4302994" y="2022473"/>
              <a:ext cx="772970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SA#87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Q1/2020</a:t>
              </a:r>
            </a:p>
          </p:txBody>
        </p:sp>
        <p:sp>
          <p:nvSpPr>
            <p:cNvPr id="8208" name="TextBox 11"/>
            <p:cNvSpPr txBox="1">
              <a:spLocks noChangeArrowheads="1"/>
            </p:cNvSpPr>
            <p:nvPr/>
          </p:nvSpPr>
          <p:spPr bwMode="auto">
            <a:xfrm>
              <a:off x="5295183" y="2022473"/>
              <a:ext cx="772970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SA#88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Q2/2020</a:t>
              </a:r>
            </a:p>
          </p:txBody>
        </p:sp>
        <p:sp>
          <p:nvSpPr>
            <p:cNvPr id="8209" name="TextBox 12"/>
            <p:cNvSpPr txBox="1">
              <a:spLocks noChangeArrowheads="1"/>
            </p:cNvSpPr>
            <p:nvPr/>
          </p:nvSpPr>
          <p:spPr bwMode="auto">
            <a:xfrm>
              <a:off x="6287371" y="2022473"/>
              <a:ext cx="772970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dirty="0">
                  <a:latin typeface="Arial" panose="020B0604020202020204" pitchFamily="34" charset="0"/>
                </a:rPr>
                <a:t>SA#89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dirty="0">
                  <a:latin typeface="Arial" panose="020B0604020202020204" pitchFamily="34" charset="0"/>
                </a:rPr>
                <a:t>Q3/2020</a:t>
              </a:r>
            </a:p>
          </p:txBody>
        </p:sp>
        <p:sp>
          <p:nvSpPr>
            <p:cNvPr id="8210" name="TextBox 13"/>
            <p:cNvSpPr txBox="1">
              <a:spLocks noChangeArrowheads="1"/>
            </p:cNvSpPr>
            <p:nvPr/>
          </p:nvSpPr>
          <p:spPr bwMode="auto">
            <a:xfrm>
              <a:off x="7278766" y="2022473"/>
              <a:ext cx="772969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SA#90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Q4/2020</a:t>
              </a:r>
            </a:p>
          </p:txBody>
        </p:sp>
        <p:sp>
          <p:nvSpPr>
            <p:cNvPr id="8211" name="TextBox 14"/>
            <p:cNvSpPr txBox="1">
              <a:spLocks noChangeArrowheads="1"/>
            </p:cNvSpPr>
            <p:nvPr/>
          </p:nvSpPr>
          <p:spPr bwMode="auto">
            <a:xfrm>
              <a:off x="8270954" y="2022473"/>
              <a:ext cx="772969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SA#91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Q1/2021</a:t>
              </a: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277939" y="2671760"/>
              <a:ext cx="825501" cy="80486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R16 stage 2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254503" y="2671760"/>
              <a:ext cx="823913" cy="80486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R16 stage 3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46691" y="2671760"/>
              <a:ext cx="823912" cy="80486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R16 code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3262315" y="4560882"/>
              <a:ext cx="825501" cy="803274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 stage 1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6230942" y="4582148"/>
              <a:ext cx="823912" cy="80327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 stage 2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9180518" y="4560882"/>
              <a:ext cx="823912" cy="80327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 stage 3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2270126" y="4560882"/>
              <a:ext cx="825501" cy="803274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</a:t>
              </a:r>
            </a:p>
            <a:p>
              <a:pPr algn="ctr">
                <a:defRPr/>
              </a:pPr>
              <a:r>
                <a:rPr lang="en-US" sz="1100" dirty="0"/>
                <a:t>stage 1</a:t>
              </a:r>
            </a:p>
            <a:p>
              <a:pPr algn="ctr">
                <a:defRPr/>
              </a:pPr>
              <a:r>
                <a:rPr lang="en-US" sz="1100" dirty="0"/>
                <a:t>~ 80%</a:t>
              </a:r>
            </a:p>
          </p:txBody>
        </p:sp>
        <p:sp>
          <p:nvSpPr>
            <p:cNvPr id="8219" name="TextBox 27"/>
            <p:cNvSpPr txBox="1">
              <a:spLocks noChangeArrowheads="1"/>
            </p:cNvSpPr>
            <p:nvPr/>
          </p:nvSpPr>
          <p:spPr bwMode="auto">
            <a:xfrm>
              <a:off x="9263143" y="2022473"/>
              <a:ext cx="772969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SA#92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Q2/2021</a:t>
              </a: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2270126" y="3665534"/>
              <a:ext cx="825501" cy="803274"/>
            </a:xfrm>
            <a:prstGeom prst="roundRect">
              <a:avLst/>
            </a:prstGeom>
            <a:solidFill>
              <a:srgbClr val="FF6600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RAN/SA</a:t>
              </a:r>
            </a:p>
            <a:p>
              <a:pPr algn="ctr">
                <a:defRPr/>
              </a:pPr>
              <a:r>
                <a:rPr lang="en-US" sz="1100" dirty="0"/>
                <a:t>Rel-17</a:t>
              </a:r>
            </a:p>
            <a:p>
              <a:pPr algn="ctr">
                <a:defRPr/>
              </a:pPr>
              <a:r>
                <a:rPr lang="en-US" sz="1100" dirty="0"/>
                <a:t>day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1277939" y="3665534"/>
              <a:ext cx="825501" cy="8032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RAN</a:t>
              </a:r>
            </a:p>
            <a:p>
              <a:pPr algn="ctr">
                <a:defRPr/>
              </a:pPr>
              <a:r>
                <a:rPr lang="en-US" sz="1100" dirty="0"/>
                <a:t>Rel-17</a:t>
              </a:r>
            </a:p>
            <a:p>
              <a:pPr algn="ctr">
                <a:defRPr/>
              </a:pPr>
              <a:r>
                <a:rPr lang="en-US" sz="1100" dirty="0"/>
                <a:t>day</a:t>
              </a:r>
            </a:p>
          </p:txBody>
        </p:sp>
        <p:sp>
          <p:nvSpPr>
            <p:cNvPr id="8222" name="TextBox 19"/>
            <p:cNvSpPr txBox="1">
              <a:spLocks noChangeArrowheads="1"/>
            </p:cNvSpPr>
            <p:nvPr/>
          </p:nvSpPr>
          <p:spPr bwMode="auto">
            <a:xfrm>
              <a:off x="17464" y="4559294"/>
              <a:ext cx="968536" cy="60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Rel-17  </a:t>
              </a:r>
              <a:br>
                <a:rPr lang="en-US" altLang="en-US" sz="1100">
                  <a:latin typeface="Arial" panose="020B0604020202020204" pitchFamily="34" charset="0"/>
                </a:rPr>
              </a:br>
              <a:r>
                <a:rPr lang="en-US" altLang="en-US" sz="1100">
                  <a:latin typeface="Arial" panose="020B0604020202020204" pitchFamily="34" charset="0"/>
                </a:rPr>
                <a:t>Schedule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(preliminary)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3262315" y="3665534"/>
              <a:ext cx="825501" cy="803274"/>
            </a:xfrm>
            <a:prstGeom prst="roundRect">
              <a:avLst/>
            </a:prstGeom>
            <a:solidFill>
              <a:srgbClr val="FF6600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Rel-17</a:t>
              </a:r>
            </a:p>
            <a:p>
              <a:pPr algn="ctr">
                <a:defRPr/>
              </a:pPr>
              <a:r>
                <a:rPr lang="en-US" sz="1100" dirty="0"/>
                <a:t>timeline</a:t>
              </a:r>
            </a:p>
            <a:p>
              <a:pPr algn="ctr">
                <a:defRPr/>
              </a:pPr>
              <a:r>
                <a:rPr lang="en-US" sz="1100" dirty="0"/>
                <a:t>fix</a:t>
              </a:r>
            </a:p>
          </p:txBody>
        </p:sp>
        <p:sp>
          <p:nvSpPr>
            <p:cNvPr id="8224" name="TextBox 32"/>
            <p:cNvSpPr txBox="1">
              <a:spLocks noChangeArrowheads="1"/>
            </p:cNvSpPr>
            <p:nvPr/>
          </p:nvSpPr>
          <p:spPr bwMode="auto">
            <a:xfrm>
              <a:off x="17464" y="2767010"/>
              <a:ext cx="813043" cy="43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 dirty="0">
                  <a:latin typeface="Arial" panose="020B0604020202020204" pitchFamily="34" charset="0"/>
                </a:rPr>
                <a:t>Rel-16 </a:t>
              </a:r>
              <a:br>
                <a:rPr lang="en-US" altLang="en-US" sz="1100" dirty="0">
                  <a:latin typeface="Arial" panose="020B0604020202020204" pitchFamily="34" charset="0"/>
                </a:rPr>
              </a:br>
              <a:r>
                <a:rPr lang="en-US" altLang="en-US" sz="1100" dirty="0">
                  <a:latin typeface="Arial" panose="020B0604020202020204" pitchFamily="34" charset="0"/>
                </a:rPr>
                <a:t>Schedule 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3497266" y="5621331"/>
              <a:ext cx="1392237" cy="80486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R18</a:t>
              </a:r>
            </a:p>
            <a:p>
              <a:pPr algn="ctr">
                <a:defRPr/>
              </a:pPr>
              <a:r>
                <a:rPr lang="en-US" sz="1100" dirty="0"/>
                <a:t>stage 1</a:t>
              </a:r>
            </a:p>
            <a:p>
              <a:pPr algn="ctr">
                <a:defRPr/>
              </a:pPr>
              <a:r>
                <a:rPr lang="en-US" sz="1100" dirty="0"/>
                <a:t>Initial input</a:t>
              </a:r>
            </a:p>
          </p:txBody>
        </p:sp>
        <p:sp>
          <p:nvSpPr>
            <p:cNvPr id="8226" name="TextBox 37"/>
            <p:cNvSpPr txBox="1">
              <a:spLocks noChangeArrowheads="1"/>
            </p:cNvSpPr>
            <p:nvPr/>
          </p:nvSpPr>
          <p:spPr bwMode="auto">
            <a:xfrm>
              <a:off x="17464" y="5672131"/>
              <a:ext cx="843502" cy="43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Rel-18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(unknown)</a:t>
              </a:r>
            </a:p>
          </p:txBody>
        </p:sp>
        <p:cxnSp>
          <p:nvCxnSpPr>
            <p:cNvPr id="40" name="Curved Connector 39"/>
            <p:cNvCxnSpPr>
              <a:stCxn id="32" idx="3"/>
              <a:endCxn id="25" idx="0"/>
            </p:cNvCxnSpPr>
            <p:nvPr/>
          </p:nvCxnSpPr>
          <p:spPr>
            <a:xfrm>
              <a:off x="4087815" y="4067171"/>
              <a:ext cx="2555082" cy="514976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urved Connector 54"/>
            <p:cNvCxnSpPr>
              <a:stCxn id="32" idx="3"/>
              <a:endCxn id="26" idx="0"/>
            </p:cNvCxnSpPr>
            <p:nvPr/>
          </p:nvCxnSpPr>
          <p:spPr>
            <a:xfrm>
              <a:off x="4087815" y="4067170"/>
              <a:ext cx="5503864" cy="493712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urved Connector 57"/>
            <p:cNvCxnSpPr>
              <a:stCxn id="32" idx="3"/>
              <a:endCxn id="59" idx="0"/>
            </p:cNvCxnSpPr>
            <p:nvPr/>
          </p:nvCxnSpPr>
          <p:spPr>
            <a:xfrm>
              <a:off x="4087815" y="4067170"/>
              <a:ext cx="6456365" cy="493712"/>
            </a:xfrm>
            <a:prstGeom prst="curved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30" name="TextBox 61"/>
            <p:cNvSpPr txBox="1">
              <a:spLocks noChangeArrowheads="1"/>
            </p:cNvSpPr>
            <p:nvPr/>
          </p:nvSpPr>
          <p:spPr bwMode="auto">
            <a:xfrm>
              <a:off x="17464" y="3752846"/>
              <a:ext cx="736100" cy="43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Rel-17 </a:t>
              </a:r>
              <a:br>
                <a:rPr lang="en-US" altLang="en-US" sz="1100">
                  <a:latin typeface="Arial" panose="020B0604020202020204" pitchFamily="34" charset="0"/>
                </a:rPr>
              </a:br>
              <a:r>
                <a:rPr lang="en-US" altLang="en-US" sz="1100">
                  <a:latin typeface="Arial" panose="020B0604020202020204" pitchFamily="34" charset="0"/>
                </a:rPr>
                <a:t>Planning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025652" y="2886072"/>
              <a:ext cx="1020763" cy="2616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/>
                <a:t>exceptions</a:t>
              </a:r>
              <a:endParaRPr lang="en-US" sz="2000" dirty="0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1074740" y="4560882"/>
              <a:ext cx="1135063" cy="8032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start/ ongoing:</a:t>
              </a:r>
            </a:p>
            <a:p>
              <a:pPr algn="ctr">
                <a:defRPr/>
              </a:pPr>
              <a:r>
                <a:rPr lang="en-US" sz="1100" dirty="0"/>
                <a:t>S1 normative</a:t>
              </a:r>
            </a:p>
            <a:p>
              <a:pPr algn="ctr">
                <a:defRPr/>
              </a:pPr>
              <a:r>
                <a:rPr lang="en-US" sz="1100" dirty="0"/>
                <a:t>S2 studies</a:t>
              </a:r>
            </a:p>
          </p:txBody>
        </p:sp>
        <p:cxnSp>
          <p:nvCxnSpPr>
            <p:cNvPr id="42" name="Straight Connector 41"/>
            <p:cNvCxnSpPr/>
            <p:nvPr/>
          </p:nvCxnSpPr>
          <p:spPr>
            <a:xfrm flipH="1">
              <a:off x="10604505" y="2546347"/>
              <a:ext cx="34925" cy="371315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234" name="TextBox 27"/>
            <p:cNvSpPr txBox="1">
              <a:spLocks noChangeArrowheads="1"/>
            </p:cNvSpPr>
            <p:nvPr/>
          </p:nvSpPr>
          <p:spPr bwMode="auto">
            <a:xfrm>
              <a:off x="10275969" y="2022473"/>
              <a:ext cx="772969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SA#93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Q3/2021</a:t>
              </a: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10131430" y="4560882"/>
              <a:ext cx="825501" cy="80327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100" dirty="0"/>
                <a:t>R17 code</a:t>
              </a:r>
            </a:p>
            <a:p>
              <a:pPr algn="ctr">
                <a:defRPr/>
              </a:pPr>
              <a:r>
                <a:rPr lang="en-US" sz="1100" dirty="0"/>
                <a:t>freeze</a:t>
              </a:r>
            </a:p>
          </p:txBody>
        </p:sp>
        <p:sp>
          <p:nvSpPr>
            <p:cNvPr id="8236" name="TextBox 2"/>
            <p:cNvSpPr txBox="1">
              <a:spLocks noChangeArrowheads="1"/>
            </p:cNvSpPr>
            <p:nvPr/>
          </p:nvSpPr>
          <p:spPr bwMode="auto">
            <a:xfrm rot="20391721">
              <a:off x="2417654" y="1756974"/>
              <a:ext cx="4828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9/19</a:t>
              </a:r>
            </a:p>
          </p:txBody>
        </p:sp>
        <p:sp>
          <p:nvSpPr>
            <p:cNvPr id="8237" name="TextBox 44"/>
            <p:cNvSpPr txBox="1">
              <a:spLocks noChangeArrowheads="1"/>
            </p:cNvSpPr>
            <p:nvPr/>
          </p:nvSpPr>
          <p:spPr bwMode="auto">
            <a:xfrm rot="20391721">
              <a:off x="3373712" y="1768086"/>
              <a:ext cx="56778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12/19</a:t>
              </a:r>
            </a:p>
          </p:txBody>
        </p:sp>
        <p:sp>
          <p:nvSpPr>
            <p:cNvPr id="8238" name="TextBox 53"/>
            <p:cNvSpPr txBox="1">
              <a:spLocks noChangeArrowheads="1"/>
            </p:cNvSpPr>
            <p:nvPr/>
          </p:nvSpPr>
          <p:spPr bwMode="auto">
            <a:xfrm rot="20391721">
              <a:off x="4523473" y="1766499"/>
              <a:ext cx="4828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3/20</a:t>
              </a:r>
            </a:p>
          </p:txBody>
        </p:sp>
        <p:sp>
          <p:nvSpPr>
            <p:cNvPr id="8239" name="TextBox 55"/>
            <p:cNvSpPr txBox="1">
              <a:spLocks noChangeArrowheads="1"/>
            </p:cNvSpPr>
            <p:nvPr/>
          </p:nvSpPr>
          <p:spPr bwMode="auto">
            <a:xfrm rot="20391721">
              <a:off x="5522012" y="1777611"/>
              <a:ext cx="4828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6/20</a:t>
              </a:r>
            </a:p>
          </p:txBody>
        </p:sp>
        <p:sp>
          <p:nvSpPr>
            <p:cNvPr id="8240" name="TextBox 59"/>
            <p:cNvSpPr txBox="1">
              <a:spLocks noChangeArrowheads="1"/>
            </p:cNvSpPr>
            <p:nvPr/>
          </p:nvSpPr>
          <p:spPr bwMode="auto">
            <a:xfrm rot="20391721">
              <a:off x="6386407" y="1753799"/>
              <a:ext cx="4828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9/20</a:t>
              </a:r>
            </a:p>
          </p:txBody>
        </p:sp>
        <p:sp>
          <p:nvSpPr>
            <p:cNvPr id="8241" name="TextBox 60"/>
            <p:cNvSpPr txBox="1">
              <a:spLocks noChangeArrowheads="1"/>
            </p:cNvSpPr>
            <p:nvPr/>
          </p:nvSpPr>
          <p:spPr bwMode="auto">
            <a:xfrm rot="20391721">
              <a:off x="7367864" y="1815711"/>
              <a:ext cx="56778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12/20</a:t>
              </a:r>
            </a:p>
          </p:txBody>
        </p:sp>
        <p:sp>
          <p:nvSpPr>
            <p:cNvPr id="8242" name="TextBox 61"/>
            <p:cNvSpPr txBox="1">
              <a:spLocks noChangeArrowheads="1"/>
            </p:cNvSpPr>
            <p:nvPr/>
          </p:nvSpPr>
          <p:spPr bwMode="auto">
            <a:xfrm rot="20391721">
              <a:off x="8492226" y="1763324"/>
              <a:ext cx="4828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3/21</a:t>
              </a:r>
            </a:p>
          </p:txBody>
        </p:sp>
        <p:sp>
          <p:nvSpPr>
            <p:cNvPr id="8243" name="TextBox 62"/>
            <p:cNvSpPr txBox="1">
              <a:spLocks noChangeArrowheads="1"/>
            </p:cNvSpPr>
            <p:nvPr/>
          </p:nvSpPr>
          <p:spPr bwMode="auto">
            <a:xfrm rot="20391721">
              <a:off x="10439297" y="1785549"/>
              <a:ext cx="4828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9/21</a:t>
              </a:r>
            </a:p>
          </p:txBody>
        </p:sp>
        <p:sp>
          <p:nvSpPr>
            <p:cNvPr id="8244" name="TextBox 64"/>
            <p:cNvSpPr txBox="1">
              <a:spLocks noChangeArrowheads="1"/>
            </p:cNvSpPr>
            <p:nvPr/>
          </p:nvSpPr>
          <p:spPr bwMode="auto">
            <a:xfrm rot="20391721">
              <a:off x="9454252" y="1777611"/>
              <a:ext cx="4828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6/21</a:t>
              </a:r>
            </a:p>
          </p:txBody>
        </p:sp>
        <p:sp>
          <p:nvSpPr>
            <p:cNvPr id="8245" name="TextBox 65"/>
            <p:cNvSpPr txBox="1">
              <a:spLocks noChangeArrowheads="1"/>
            </p:cNvSpPr>
            <p:nvPr/>
          </p:nvSpPr>
          <p:spPr bwMode="auto">
            <a:xfrm rot="20391721">
              <a:off x="1546909" y="1794280"/>
              <a:ext cx="4828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6/19</a:t>
              </a:r>
            </a:p>
          </p:txBody>
        </p:sp>
        <p:cxnSp>
          <p:nvCxnSpPr>
            <p:cNvPr id="67" name="Straight Connector 66"/>
            <p:cNvCxnSpPr/>
            <p:nvPr/>
          </p:nvCxnSpPr>
          <p:spPr>
            <a:xfrm flipH="1">
              <a:off x="11625268" y="2555871"/>
              <a:ext cx="34925" cy="371315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247" name="TextBox 27"/>
            <p:cNvSpPr txBox="1">
              <a:spLocks noChangeArrowheads="1"/>
            </p:cNvSpPr>
            <p:nvPr/>
          </p:nvSpPr>
          <p:spPr bwMode="auto">
            <a:xfrm>
              <a:off x="11296731" y="2031998"/>
              <a:ext cx="772969" cy="4616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SA#94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Arial" panose="020B0604020202020204" pitchFamily="34" charset="0"/>
                </a:rPr>
                <a:t>Q4/2021</a:t>
              </a:r>
            </a:p>
          </p:txBody>
        </p:sp>
        <p:sp>
          <p:nvSpPr>
            <p:cNvPr id="8248" name="TextBox 68"/>
            <p:cNvSpPr txBox="1">
              <a:spLocks noChangeArrowheads="1"/>
            </p:cNvSpPr>
            <p:nvPr/>
          </p:nvSpPr>
          <p:spPr bwMode="auto">
            <a:xfrm rot="20391721">
              <a:off x="11417580" y="1794280"/>
              <a:ext cx="56778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12/21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391269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SA3 submissions</a:t>
            </a:r>
          </a:p>
          <a:p>
            <a:r>
              <a:rPr lang="sv-SE" dirty="0"/>
              <a:t>Approved related WID/SIDs</a:t>
            </a:r>
          </a:p>
          <a:p>
            <a:r>
              <a:rPr lang="sv-SE" dirty="0"/>
              <a:t>Tasks</a:t>
            </a:r>
          </a:p>
          <a:p>
            <a:r>
              <a:rPr lang="sv-SE" dirty="0"/>
              <a:t>News</a:t>
            </a:r>
          </a:p>
          <a:p>
            <a:r>
              <a:rPr lang="sv-SE" dirty="0"/>
              <a:t>Report on specific topic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SA#85 documents: </a:t>
            </a:r>
            <a:r>
              <a:rPr lang="sv-SE" sz="2000" dirty="0">
                <a:hlinkClick r:id="rId2"/>
              </a:rPr>
              <a:t>https://www.3gpp.org/ftp/tsg_sa/TSG_SA/TSGS_85/Docs/</a:t>
            </a:r>
            <a:r>
              <a:rPr lang="en-GB" sz="2000" dirty="0"/>
              <a:t> 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RAN#85 documents: </a:t>
            </a:r>
            <a:r>
              <a:rPr lang="sv-SE" sz="2000" dirty="0">
                <a:hlinkClick r:id="rId3"/>
              </a:rPr>
              <a:t>https://www.3gpp.org/ftp/tsg_ran/TSG_RAN/TSGR_85/Docs/</a:t>
            </a:r>
            <a:r>
              <a:rPr lang="sv-SE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CT#85 documents: </a:t>
            </a:r>
            <a:r>
              <a:rPr lang="sv-SE" sz="2000" dirty="0">
                <a:hlinkClick r:id="rId4"/>
              </a:rPr>
              <a:t>https://www.3gpp.org/ftp/tsg_ct/TSG_CT/TSGC_85_Newport_Beach/Docs/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SP-190886 is SA3 status report to TSG SA.</a:t>
            </a:r>
            <a:endParaRPr lang="en-US" sz="2000" dirty="0"/>
          </a:p>
          <a:p>
            <a:pPr lvl="1"/>
            <a:endParaRPr lang="en-US" sz="2000" dirty="0">
              <a:highlight>
                <a:srgbClr val="FFFF00"/>
              </a:highlight>
            </a:endParaRPr>
          </a:p>
          <a:p>
            <a:pPr lvl="1"/>
            <a:r>
              <a:rPr lang="en-US" sz="2000"/>
              <a:t>SP-190676 </a:t>
            </a:r>
            <a:r>
              <a:rPr lang="en-US" sz="2000" dirty="0"/>
              <a:t>is SA report to TSG RAN.</a:t>
            </a:r>
          </a:p>
          <a:p>
            <a:pPr lvl="1"/>
            <a:endParaRPr lang="en-US" sz="2000" dirty="0">
              <a:highlight>
                <a:srgbClr val="FFFF00"/>
              </a:highlight>
            </a:endParaRPr>
          </a:p>
          <a:p>
            <a:pPr lvl="1"/>
            <a:r>
              <a:rPr lang="en-US" sz="2000" dirty="0"/>
              <a:t>SP-190951 is presentation on TSG RAN report.</a:t>
            </a:r>
            <a:endParaRPr lang="sv-SE" sz="2000" dirty="0"/>
          </a:p>
          <a:p>
            <a:pPr lvl="1"/>
            <a:endParaRPr lang="en-US" sz="2000" dirty="0">
              <a:highlight>
                <a:srgbClr val="FFFF00"/>
              </a:highlight>
            </a:endParaRPr>
          </a:p>
          <a:p>
            <a:pPr lvl="1"/>
            <a:r>
              <a:rPr lang="en-US" sz="2000" dirty="0"/>
              <a:t>SP-190909 is presentation on CT report.</a:t>
            </a:r>
          </a:p>
          <a:p>
            <a:pPr lvl="1"/>
            <a:endParaRPr lang="en-US" sz="2000" dirty="0">
              <a:highlight>
                <a:srgbClr val="FFFF00"/>
              </a:highlight>
            </a:endParaRPr>
          </a:p>
          <a:p>
            <a:pPr lvl="1"/>
            <a:r>
              <a:rPr lang="en-US" sz="2000" dirty="0"/>
              <a:t>SP-190738 contains the 3GPP work-plan review.</a:t>
            </a:r>
            <a:endParaRPr lang="sv-SE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 (1/2)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All SA3-LI contributions were approved as submitted. </a:t>
            </a:r>
          </a:p>
          <a:p>
            <a:endParaRPr lang="en-US" dirty="0"/>
          </a:p>
          <a:p>
            <a:r>
              <a:rPr lang="en-US" dirty="0"/>
              <a:t>Not all SA3 contributions were approved as submitted. </a:t>
            </a:r>
          </a:p>
          <a:p>
            <a:pPr lvl="1"/>
            <a:r>
              <a:rPr lang="en-US" dirty="0"/>
              <a:t> </a:t>
            </a:r>
            <a:r>
              <a:rPr lang="en-GB" dirty="0"/>
              <a:t>S3-193032 (CR 0028) to Rel-14 TR 33.926 is withdrawn. It is not implementable since the wrong baseline was used.  </a:t>
            </a:r>
          </a:p>
          <a:p>
            <a:endParaRPr lang="en-GB" dirty="0"/>
          </a:p>
          <a:p>
            <a:r>
              <a:rPr lang="en-GB" dirty="0"/>
              <a:t>Almost all SA3 WIDs were revised to implement the new rules agreed during SA#83 (SP-190218)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 (2/2)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following SA3 WIDs were revised to change the acronym and the type to BB:</a:t>
            </a:r>
          </a:p>
          <a:p>
            <a:pPr lvl="1"/>
            <a:r>
              <a:rPr lang="en-US" dirty="0"/>
              <a:t>SP-190897: New WID Security of Cellular IoT for 5GS</a:t>
            </a:r>
          </a:p>
          <a:p>
            <a:pPr lvl="1"/>
            <a:r>
              <a:rPr lang="en-US" dirty="0"/>
              <a:t>SP-190898: New WID Security of the Wireless and Wireline Convergence for the 5G system architecture</a:t>
            </a:r>
          </a:p>
          <a:p>
            <a:pPr lvl="1"/>
            <a:r>
              <a:rPr lang="en-US" dirty="0"/>
              <a:t>SP-190899: New WID Security for enhancements to the Service Based 5G System Architecture</a:t>
            </a:r>
            <a:endParaRPr lang="en-GB" dirty="0"/>
          </a:p>
          <a:p>
            <a:pPr lvl="1"/>
            <a:r>
              <a:rPr lang="en-US" dirty="0"/>
              <a:t>SP-190900: New WID Security of the enhancement to the 5GC Location Services</a:t>
            </a:r>
          </a:p>
          <a:p>
            <a:pPr lvl="1"/>
            <a:r>
              <a:rPr lang="en-US" dirty="0"/>
              <a:t>SP-190901: New WID Security aspects of Service Enabler Architecture Layer for Verticals</a:t>
            </a:r>
          </a:p>
          <a:p>
            <a:pPr lvl="1"/>
            <a:r>
              <a:rPr lang="en-US" dirty="0"/>
              <a:t>SP-190902: New WID Security for NR Integrated Access and Backhaul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3124509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6269"/>
            <a:ext cx="10515600" cy="1325563"/>
          </a:xfrm>
        </p:spPr>
        <p:txBody>
          <a:bodyPr/>
          <a:lstStyle/>
          <a:p>
            <a:r>
              <a:rPr lang="sv-SE" dirty="0"/>
              <a:t>Approved WID/SIDs with potential </a:t>
            </a:r>
            <a:br>
              <a:rPr lang="sv-SE" dirty="0"/>
            </a:br>
            <a:r>
              <a:rPr lang="sv-SE" dirty="0"/>
              <a:t>security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F7006-6C9A-4C3B-949C-9B7F7E63ED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SA2 items</a:t>
            </a:r>
          </a:p>
          <a:p>
            <a:pPr lvl="1"/>
            <a:r>
              <a:rPr lang="en-US" sz="2000" dirty="0"/>
              <a:t>New WID: Architecture enhancement for the support of IAB (Rel-16) in SP-190627</a:t>
            </a:r>
          </a:p>
          <a:p>
            <a:pPr lvl="1"/>
            <a:r>
              <a:rPr lang="en-US" sz="2000" dirty="0"/>
              <a:t>New SID: Feasibility on Multimedia Priority Service (MPS) Phase 2, Stage 2 (Rel-17) in SP-190931</a:t>
            </a:r>
          </a:p>
          <a:p>
            <a:pPr lvl="1"/>
            <a:r>
              <a:rPr lang="en-US" sz="2000" dirty="0"/>
              <a:t>New SID: Study on enhanced support of Industrial IoT - TSC/URLLC enhancements (Rel-17) in SP-190932</a:t>
            </a:r>
            <a:endParaRPr lang="sv-SE" sz="2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528776-6D63-4849-81E8-F915D530955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dirty="0"/>
              <a:t>SA6 items</a:t>
            </a:r>
          </a:p>
          <a:p>
            <a:pPr lvl="1"/>
            <a:r>
              <a:rPr lang="en-US" sz="2000" dirty="0"/>
              <a:t>New SID Study on Mission Critical services over 5G multicast-broadcast (Rel-17) in SP-190929</a:t>
            </a:r>
          </a:p>
          <a:p>
            <a:pPr lvl="1"/>
            <a:endParaRPr lang="en-US" sz="2000" dirty="0"/>
          </a:p>
          <a:p>
            <a:r>
              <a:rPr lang="en-US" sz="2400" dirty="0"/>
              <a:t>SA1 items</a:t>
            </a:r>
          </a:p>
          <a:p>
            <a:pPr lvl="1"/>
            <a:r>
              <a:rPr lang="en-US" sz="2000" dirty="0"/>
              <a:t>new WID: Support for Minimization of service Interruption (MINT) (Rel-17) </a:t>
            </a:r>
            <a:r>
              <a:rPr lang="en-US" sz="2000"/>
              <a:t>in SP-190938</a:t>
            </a:r>
            <a:endParaRPr lang="en-US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49552969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Tasks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SP-190923 (revision of SP-190876) reply to O-RAN LS </a:t>
            </a:r>
          </a:p>
          <a:p>
            <a:pPr lvl="1"/>
            <a:r>
              <a:rPr lang="sv-SE" dirty="0"/>
              <a:t>Task to all subworking groups not to send a reply</a:t>
            </a:r>
          </a:p>
          <a:p>
            <a:r>
              <a:rPr lang="sv-SE" dirty="0"/>
              <a:t>SP-190908</a:t>
            </a:r>
          </a:p>
          <a:p>
            <a:pPr lvl="1"/>
            <a:r>
              <a:rPr lang="sv-SE" dirty="0"/>
              <a:t>Task to the mentionned subworking groups (including SA3) to reply in the next quarter</a:t>
            </a:r>
          </a:p>
          <a:p>
            <a:r>
              <a:rPr lang="sv-SE" dirty="0"/>
              <a:t>SP-190948</a:t>
            </a:r>
          </a:p>
          <a:p>
            <a:pPr lvl="1"/>
            <a:r>
              <a:rPr lang="sv-SE" dirty="0"/>
              <a:t>Task to subworking group chairs to collect applications for Liaison Persons and take decision on applications during subworking group plenaries</a:t>
            </a:r>
          </a:p>
          <a:p>
            <a:pPr lvl="1"/>
            <a:r>
              <a:rPr lang="sv-SE" dirty="0"/>
              <a:t>Application template available in SP-190948</a:t>
            </a:r>
          </a:p>
        </p:txBody>
      </p:sp>
    </p:spTree>
    <p:extLst>
      <p:ext uri="{BB962C8B-B14F-4D97-AF65-F5344CB8AC3E}">
        <p14:creationId xmlns:p14="http://schemas.microsoft.com/office/powerpoint/2010/main" val="6578217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06C68-867A-4B12-8911-65B4A3A0F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News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CD2631-31E0-44A6-9B14-17BD81EB7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New SA3 Liaison Person (SP-190948)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C7A0DA-FAA5-4250-B2A8-D7095FB5A4DC}"/>
              </a:ext>
            </a:extLst>
          </p:cNvPr>
          <p:cNvSpPr txBox="1">
            <a:spLocks/>
          </p:cNvSpPr>
          <p:nvPr/>
        </p:nvSpPr>
        <p:spPr bwMode="auto">
          <a:xfrm>
            <a:off x="3749796" y="3429000"/>
            <a:ext cx="40290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hlinkClick r:id="rId3"/>
              </a:rPr>
              <a:t>TCG</a:t>
            </a:r>
            <a:endParaRPr lang="en-US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ko-KR" sz="1800"/>
              <a:t>Trusted Computing Group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sv-SE" sz="1800"/>
              <a:t>Alec Brusilovsky (SA3) alec.brusilovsky@interdigital.com</a:t>
            </a:r>
          </a:p>
          <a:p>
            <a:pPr>
              <a:buFontTx/>
              <a:buNone/>
            </a:pPr>
            <a:endParaRPr lang="en-US" altLang="en-US" sz="1800"/>
          </a:p>
        </p:txBody>
      </p:sp>
      <p:pic>
        <p:nvPicPr>
          <p:cNvPr id="5" name="Picture 4" descr="C:\Program Files (x86)\Microsoft Office\MEDIA\CAGCAT10\j0234687.gif">
            <a:extLst>
              <a:ext uri="{FF2B5EF4-FFF2-40B4-BE49-F238E27FC236}">
                <a16:creationId xmlns:a16="http://schemas.microsoft.com/office/drawing/2014/main" id="{23CDD4A0-6C01-4643-90AB-EFB2D4D8079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458" y="3487737"/>
            <a:ext cx="169386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915961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Nothing to report</a:t>
            </a:r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645</Words>
  <Application>Microsoft Office PowerPoint</Application>
  <PresentationFormat>Widescreen</PresentationFormat>
  <Paragraphs>162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Report from SA#85 on SA3 topics</vt:lpstr>
      <vt:lpstr>Outline</vt:lpstr>
      <vt:lpstr>General information</vt:lpstr>
      <vt:lpstr>Outcome of SA3 submissions (1/2)</vt:lpstr>
      <vt:lpstr>Outcome of SA3 submissions (2/2)</vt:lpstr>
      <vt:lpstr>Approved WID/SIDs with potential  security impact</vt:lpstr>
      <vt:lpstr>Tasks</vt:lpstr>
      <vt:lpstr>News</vt:lpstr>
      <vt:lpstr>Report on specific topics</vt:lpstr>
      <vt:lpstr>Planning</vt:lpstr>
      <vt:lpstr>Timeline (SP-191626)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2019-11-11T10:04:02Z</dcterms:modified>
  <cp:contentStatus/>
</cp:coreProperties>
</file>