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58" r:id="rId3"/>
    <p:sldId id="259" r:id="rId4"/>
    <p:sldId id="260" r:id="rId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 snapToObjects="1">
      <p:cViewPr varScale="1">
        <p:scale>
          <a:sx n="57" d="100"/>
          <a:sy n="57" d="100"/>
        </p:scale>
        <p:origin x="21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999418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half" idx="13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quarter" idx="15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EAP Usage in 5G"/>
          <p:cNvSpPr txBox="1">
            <a:spLocks noGrp="1"/>
          </p:cNvSpPr>
          <p:nvPr>
            <p:ph type="ctrTitle"/>
          </p:nvPr>
        </p:nvSpPr>
        <p:spPr>
          <a:xfrm>
            <a:off x="0" y="1670409"/>
            <a:ext cx="13004799" cy="215229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7200" dirty="0"/>
              <a:t>draft-</a:t>
            </a:r>
            <a:r>
              <a:rPr lang="en-US" sz="7200" dirty="0" err="1"/>
              <a:t>arkko</a:t>
            </a:r>
            <a:r>
              <a:rPr lang="en-US" sz="7200" dirty="0"/>
              <a:t>-</a:t>
            </a:r>
            <a:r>
              <a:rPr lang="en-US" sz="7200" dirty="0" err="1"/>
              <a:t>eap</a:t>
            </a:r>
            <a:r>
              <a:rPr lang="en-US" sz="7200" dirty="0"/>
              <a:t>-aka-</a:t>
            </a:r>
            <a:r>
              <a:rPr lang="en-US" sz="7200" dirty="0" err="1"/>
              <a:t>pfs</a:t>
            </a:r>
            <a:endParaRPr sz="7200" dirty="0"/>
          </a:p>
        </p:txBody>
      </p:sp>
      <p:sp>
        <p:nvSpPr>
          <p:cNvPr id="121" name="In early 2000s, IETF worked on the Extensible Authentication Protocol (EAP, RFC 3748) framework…"/>
          <p:cNvSpPr txBox="1"/>
          <p:nvPr/>
        </p:nvSpPr>
        <p:spPr>
          <a:xfrm>
            <a:off x="956171" y="3822700"/>
            <a:ext cx="11320066" cy="5664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just" defTabSz="502412">
              <a:defRPr sz="2752"/>
            </a:pPr>
            <a:endParaRPr dirty="0"/>
          </a:p>
        </p:txBody>
      </p:sp>
      <p:sp>
        <p:nvSpPr>
          <p:cNvPr id="4" name="Rectangle 3"/>
          <p:cNvSpPr/>
          <p:nvPr/>
        </p:nvSpPr>
        <p:spPr>
          <a:xfrm>
            <a:off x="1690828" y="4799155"/>
            <a:ext cx="9623147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Source: Ericsson</a:t>
            </a:r>
          </a:p>
          <a:p>
            <a:r>
              <a:rPr lang="en-US" dirty="0"/>
              <a:t>Type: For information</a:t>
            </a:r>
          </a:p>
          <a:p>
            <a:endParaRPr lang="en-US" dirty="0"/>
          </a:p>
          <a:p>
            <a:r>
              <a:rPr lang="en-US" dirty="0"/>
              <a:t>Optional extension to EAP-AKA’ to provide</a:t>
            </a:r>
          </a:p>
          <a:p>
            <a:r>
              <a:rPr lang="en-US" dirty="0"/>
              <a:t>Perfect Forward Secrecy when so desired</a:t>
            </a:r>
          </a:p>
          <a:p>
            <a:endParaRPr lang="en-US" dirty="0"/>
          </a:p>
          <a:p>
            <a:r>
              <a:rPr lang="en-US" dirty="0"/>
              <a:t>Does not impact regular EAP-AKA’ as </a:t>
            </a:r>
            <a:r>
              <a:rPr lang="en-US" dirty="0" err="1"/>
              <a:t>spefied</a:t>
            </a:r>
            <a:endParaRPr lang="en-US" dirty="0"/>
          </a:p>
          <a:p>
            <a:r>
              <a:rPr lang="en-US" dirty="0"/>
              <a:t>in RFC 5448 (or RFC5448bis) </a:t>
            </a:r>
          </a:p>
        </p:txBody>
      </p:sp>
    </p:spTree>
    <p:extLst>
      <p:ext uri="{BB962C8B-B14F-4D97-AF65-F5344CB8AC3E}">
        <p14:creationId xmlns:p14="http://schemas.microsoft.com/office/powerpoint/2010/main" val="72908917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draft-arkko-eap-aka-pfs"/>
          <p:cNvSpPr txBox="1">
            <a:spLocks noGrp="1"/>
          </p:cNvSpPr>
          <p:nvPr>
            <p:ph type="title"/>
          </p:nvPr>
        </p:nvSpPr>
        <p:spPr>
          <a:xfrm>
            <a:off x="952500" y="-25400"/>
            <a:ext cx="11099800" cy="2159000"/>
          </a:xfrm>
          <a:prstGeom prst="rect">
            <a:avLst/>
          </a:prstGeom>
        </p:spPr>
        <p:txBody>
          <a:bodyPr/>
          <a:lstStyle/>
          <a:p>
            <a:r>
              <a:rPr lang="fi-FI" dirty="0" err="1"/>
              <a:t>Background</a:t>
            </a:r>
            <a:endParaRPr dirty="0"/>
          </a:p>
        </p:txBody>
      </p:sp>
      <p:pic>
        <p:nvPicPr>
          <p:cNvPr id="127" name="heist.jpg" descr="heis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02616" y="4054416"/>
            <a:ext cx="6500682" cy="3407616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he 2015 revelations lead to SIM card manufacturers, the operators, and GSMA reconsider their processes &amp; much improvements have been made … but vulnerabilities cannot be ruled out…"/>
          <p:cNvSpPr txBox="1">
            <a:spLocks noGrp="1"/>
          </p:cNvSpPr>
          <p:nvPr>
            <p:ph type="body" idx="1"/>
          </p:nvPr>
        </p:nvSpPr>
        <p:spPr>
          <a:xfrm>
            <a:off x="952499" y="1339971"/>
            <a:ext cx="11728575" cy="27144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37820" indent="-337820" defTabSz="443991">
              <a:spcBef>
                <a:spcPts val="3100"/>
              </a:spcBef>
              <a:defRPr sz="2736"/>
            </a:pPr>
            <a:r>
              <a:rPr lang="fi-FI" dirty="0" err="1"/>
              <a:t>See</a:t>
            </a:r>
            <a:r>
              <a:rPr lang="fi-FI" dirty="0"/>
              <a:t>, for </a:t>
            </a:r>
            <a:r>
              <a:rPr lang="fi-FI" dirty="0" err="1"/>
              <a:t>instance</a:t>
            </a:r>
            <a:r>
              <a:rPr lang="fi-FI" dirty="0"/>
              <a:t>, "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great</a:t>
            </a:r>
            <a:r>
              <a:rPr lang="fi-FI" dirty="0"/>
              <a:t> SIM </a:t>
            </a:r>
            <a:r>
              <a:rPr lang="fi-FI" dirty="0" err="1"/>
              <a:t>heist</a:t>
            </a:r>
            <a:r>
              <a:rPr lang="fi-FI" dirty="0"/>
              <a:t>", </a:t>
            </a:r>
            <a:r>
              <a:rPr lang="fi-FI" dirty="0" err="1"/>
              <a:t>February</a:t>
            </a:r>
            <a:r>
              <a:rPr lang="fi-FI" dirty="0"/>
              <a:t> 2015, in </a:t>
            </a:r>
            <a:r>
              <a:rPr lang="fi-FI" dirty="0" err="1"/>
              <a:t>https</a:t>
            </a:r>
            <a:r>
              <a:rPr lang="fi-FI" dirty="0"/>
              <a:t>://</a:t>
            </a:r>
            <a:r>
              <a:rPr lang="fi-FI" dirty="0" err="1"/>
              <a:t>firstlook.org</a:t>
            </a:r>
            <a:r>
              <a:rPr lang="fi-FI" dirty="0"/>
              <a:t>/</a:t>
            </a:r>
            <a:r>
              <a:rPr lang="fi-FI" dirty="0" err="1"/>
              <a:t>theintercept</a:t>
            </a:r>
            <a:r>
              <a:rPr lang="fi-FI" dirty="0"/>
              <a:t>/2015/02/19/</a:t>
            </a:r>
            <a:r>
              <a:rPr lang="fi-FI" dirty="0" err="1"/>
              <a:t>great-sim-heist</a:t>
            </a:r>
            <a:r>
              <a:rPr lang="fi-FI" dirty="0"/>
              <a:t>/</a:t>
            </a:r>
          </a:p>
        </p:txBody>
      </p:sp>
      <p:sp>
        <p:nvSpPr>
          <p:cNvPr id="6" name="The 2015 revelations lead to SIM card manufacturers, the operators, and GSMA reconsider their processes &amp; much improvements have been made … but vulnerabilities cannot be ruled out…"/>
          <p:cNvSpPr txBox="1">
            <a:spLocks/>
          </p:cNvSpPr>
          <p:nvPr/>
        </p:nvSpPr>
        <p:spPr>
          <a:xfrm>
            <a:off x="952497" y="3094007"/>
            <a:ext cx="5227893" cy="5641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marL="444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889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1333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1778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2222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667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111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56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000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337820" indent="-337820" defTabSz="443991" hangingPunct="1">
              <a:spcBef>
                <a:spcPts val="3100"/>
              </a:spcBef>
              <a:defRPr sz="2736"/>
            </a:pPr>
            <a:r>
              <a:rPr lang="fi-FI" sz="2736" dirty="0" err="1"/>
              <a:t>The</a:t>
            </a:r>
            <a:r>
              <a:rPr lang="fi-FI" sz="2736" dirty="0"/>
              <a:t> </a:t>
            </a:r>
            <a:r>
              <a:rPr lang="fi-FI" sz="2736" dirty="0" err="1"/>
              <a:t>revelations</a:t>
            </a:r>
            <a:r>
              <a:rPr lang="fi-FI" sz="2736" dirty="0"/>
              <a:t> </a:t>
            </a:r>
            <a:r>
              <a:rPr lang="fi-FI" sz="2736" dirty="0" err="1"/>
              <a:t>lead</a:t>
            </a:r>
            <a:r>
              <a:rPr lang="fi-FI" sz="2736" dirty="0"/>
              <a:t> to SIM </a:t>
            </a:r>
            <a:r>
              <a:rPr lang="fi-FI" sz="2736" dirty="0" err="1"/>
              <a:t>card</a:t>
            </a:r>
            <a:r>
              <a:rPr lang="fi-FI" sz="2736" dirty="0"/>
              <a:t> </a:t>
            </a:r>
            <a:r>
              <a:rPr lang="fi-FI" sz="2736" dirty="0" err="1"/>
              <a:t>manufacturers</a:t>
            </a:r>
            <a:r>
              <a:rPr lang="fi-FI" sz="2736" dirty="0"/>
              <a:t>, </a:t>
            </a:r>
            <a:r>
              <a:rPr lang="fi-FI" sz="2736" dirty="0" err="1"/>
              <a:t>the</a:t>
            </a:r>
            <a:r>
              <a:rPr lang="fi-FI" sz="2736" dirty="0"/>
              <a:t> </a:t>
            </a:r>
            <a:r>
              <a:rPr lang="fi-FI" sz="2736" dirty="0" err="1"/>
              <a:t>operators</a:t>
            </a:r>
            <a:r>
              <a:rPr lang="fi-FI" sz="2736" dirty="0"/>
              <a:t>, and GSMA </a:t>
            </a:r>
            <a:r>
              <a:rPr lang="fi-FI" sz="2736" dirty="0" err="1"/>
              <a:t>reconsider</a:t>
            </a:r>
            <a:r>
              <a:rPr lang="fi-FI" sz="2736" dirty="0"/>
              <a:t> </a:t>
            </a:r>
            <a:r>
              <a:rPr lang="fi-FI" sz="2736" dirty="0" err="1"/>
              <a:t>their</a:t>
            </a:r>
            <a:r>
              <a:rPr lang="fi-FI" sz="2736" dirty="0"/>
              <a:t> </a:t>
            </a:r>
            <a:r>
              <a:rPr lang="fi-FI" sz="2736" dirty="0" err="1"/>
              <a:t>processes</a:t>
            </a:r>
            <a:r>
              <a:rPr lang="fi-FI" sz="2736" dirty="0"/>
              <a:t> &amp; </a:t>
            </a:r>
            <a:r>
              <a:rPr lang="fi-FI" sz="2736" dirty="0" err="1"/>
              <a:t>much</a:t>
            </a:r>
            <a:r>
              <a:rPr lang="fi-FI" sz="2736" dirty="0"/>
              <a:t> </a:t>
            </a:r>
            <a:r>
              <a:rPr lang="fi-FI" sz="2736" dirty="0" err="1"/>
              <a:t>improvements</a:t>
            </a:r>
            <a:r>
              <a:rPr lang="fi-FI" sz="2736" dirty="0"/>
              <a:t> </a:t>
            </a:r>
            <a:r>
              <a:rPr lang="fi-FI" sz="2736" dirty="0" err="1"/>
              <a:t>have</a:t>
            </a:r>
            <a:r>
              <a:rPr lang="fi-FI" sz="2736" dirty="0"/>
              <a:t> </a:t>
            </a:r>
            <a:r>
              <a:rPr lang="fi-FI" sz="2736" dirty="0" err="1"/>
              <a:t>been</a:t>
            </a:r>
            <a:r>
              <a:rPr lang="fi-FI" sz="2736" dirty="0"/>
              <a:t> made</a:t>
            </a:r>
          </a:p>
          <a:p>
            <a:pPr marL="337820" indent="-337820" defTabSz="443991" hangingPunct="1">
              <a:spcBef>
                <a:spcPts val="3100"/>
              </a:spcBef>
              <a:defRPr sz="2736"/>
            </a:pPr>
            <a:r>
              <a:rPr lang="fi-FI" sz="2736" dirty="0"/>
              <a:t>Still, </a:t>
            </a:r>
            <a:r>
              <a:rPr lang="fi-FI" sz="2736" dirty="0" err="1"/>
              <a:t>the</a:t>
            </a:r>
            <a:r>
              <a:rPr lang="fi-FI" sz="2736" dirty="0"/>
              <a:t> </a:t>
            </a:r>
            <a:r>
              <a:rPr lang="fi-FI" sz="2736" dirty="0" err="1"/>
              <a:t>possibility</a:t>
            </a:r>
            <a:r>
              <a:rPr lang="fi-FI" sz="2736" dirty="0"/>
              <a:t> of </a:t>
            </a:r>
            <a:r>
              <a:rPr lang="fi-FI" sz="2736" dirty="0" err="1"/>
              <a:t>this</a:t>
            </a:r>
            <a:r>
              <a:rPr lang="fi-FI" sz="2736" dirty="0"/>
              <a:t> </a:t>
            </a:r>
            <a:r>
              <a:rPr lang="fi-FI" sz="2736" dirty="0" err="1"/>
              <a:t>type</a:t>
            </a:r>
            <a:r>
              <a:rPr lang="fi-FI" sz="2736" dirty="0"/>
              <a:t> of </a:t>
            </a:r>
            <a:r>
              <a:rPr lang="fi-FI" sz="2736" dirty="0" err="1"/>
              <a:t>attacks</a:t>
            </a:r>
            <a:r>
              <a:rPr lang="fi-FI" sz="2736" dirty="0"/>
              <a:t> </a:t>
            </a:r>
            <a:r>
              <a:rPr lang="fi-FI" sz="2736" dirty="0" err="1"/>
              <a:t>remains</a:t>
            </a:r>
            <a:r>
              <a:rPr lang="fi-FI" sz="2736" dirty="0"/>
              <a:t>, no </a:t>
            </a:r>
            <a:r>
              <a:rPr lang="fi-FI" sz="2736" dirty="0" err="1"/>
              <a:t>matter</a:t>
            </a:r>
            <a:r>
              <a:rPr lang="fi-FI" sz="2736" dirty="0"/>
              <a:t> </a:t>
            </a:r>
            <a:r>
              <a:rPr lang="fi-FI" sz="2736" dirty="0" err="1"/>
              <a:t>where</a:t>
            </a:r>
            <a:r>
              <a:rPr lang="fi-FI" sz="2736" dirty="0"/>
              <a:t> </a:t>
            </a:r>
            <a:r>
              <a:rPr lang="fi-FI" sz="2736" dirty="0" err="1"/>
              <a:t>one</a:t>
            </a:r>
            <a:r>
              <a:rPr lang="fi-FI" sz="2736" dirty="0"/>
              <a:t> </a:t>
            </a:r>
            <a:r>
              <a:rPr lang="fi-FI" sz="2736" dirty="0" err="1"/>
              <a:t>stores</a:t>
            </a:r>
            <a:r>
              <a:rPr lang="fi-FI" sz="2736" dirty="0"/>
              <a:t> </a:t>
            </a:r>
            <a:r>
              <a:rPr lang="fi-FI" sz="2736" dirty="0" err="1"/>
              <a:t>keys</a:t>
            </a:r>
            <a:r>
              <a:rPr lang="fi-FI" sz="2736" dirty="0"/>
              <a:t>, </a:t>
            </a:r>
            <a:r>
              <a:rPr lang="fi-FI" sz="2736" dirty="0" err="1"/>
              <a:t>or</a:t>
            </a:r>
            <a:r>
              <a:rPr lang="fi-FI" sz="2736" dirty="0"/>
              <a:t> </a:t>
            </a:r>
            <a:r>
              <a:rPr lang="fi-FI" sz="2736" dirty="0" err="1"/>
              <a:t>what</a:t>
            </a:r>
            <a:r>
              <a:rPr lang="fi-FI" sz="2736" dirty="0"/>
              <a:t> </a:t>
            </a:r>
            <a:r>
              <a:rPr lang="fi-FI" sz="2736" dirty="0" err="1"/>
              <a:t>authentication</a:t>
            </a:r>
            <a:r>
              <a:rPr lang="fi-FI" sz="2736" dirty="0"/>
              <a:t> </a:t>
            </a:r>
            <a:r>
              <a:rPr lang="fi-FI" sz="2736" dirty="0" err="1"/>
              <a:t>technology</a:t>
            </a:r>
            <a:r>
              <a:rPr lang="fi-FI" sz="2736" dirty="0"/>
              <a:t> is </a:t>
            </a:r>
            <a:r>
              <a:rPr lang="fi-FI" sz="2736" dirty="0" err="1"/>
              <a:t>used</a:t>
            </a:r>
            <a:endParaRPr lang="fi-FI" sz="2736" dirty="0"/>
          </a:p>
        </p:txBody>
      </p:sp>
      <p:sp>
        <p:nvSpPr>
          <p:cNvPr id="7" name="The 2015 revelations lead to SIM card manufacturers, the operators, and GSMA reconsider their processes &amp; much improvements have been made … but vulnerabilities cannot be ruled out…"/>
          <p:cNvSpPr txBox="1">
            <a:spLocks/>
          </p:cNvSpPr>
          <p:nvPr/>
        </p:nvSpPr>
        <p:spPr>
          <a:xfrm>
            <a:off x="952499" y="7599870"/>
            <a:ext cx="11728575" cy="2714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marL="444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889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1333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1778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2222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667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111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56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000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337820" indent="-337820" defTabSz="443991" hangingPunct="1">
              <a:spcBef>
                <a:spcPts val="3100"/>
              </a:spcBef>
              <a:defRPr sz="2736"/>
            </a:pPr>
            <a:r>
              <a:rPr lang="fi-FI" sz="2736" dirty="0" err="1"/>
              <a:t>Limiting</a:t>
            </a:r>
            <a:r>
              <a:rPr lang="fi-FI" sz="2736" dirty="0"/>
              <a:t> </a:t>
            </a:r>
            <a:r>
              <a:rPr lang="fi-FI" sz="2736" dirty="0" err="1"/>
              <a:t>damage</a:t>
            </a:r>
            <a:r>
              <a:rPr lang="fi-FI" sz="2736" dirty="0"/>
              <a:t> </a:t>
            </a:r>
            <a:r>
              <a:rPr lang="fi-FI" sz="2736" dirty="0" err="1"/>
              <a:t>upon</a:t>
            </a:r>
            <a:r>
              <a:rPr lang="fi-FI" sz="2736" dirty="0"/>
              <a:t> </a:t>
            </a:r>
            <a:r>
              <a:rPr lang="fi-FI" sz="2736" dirty="0" err="1"/>
              <a:t>such</a:t>
            </a:r>
            <a:r>
              <a:rPr lang="fi-FI" sz="2736" dirty="0"/>
              <a:t> </a:t>
            </a:r>
            <a:r>
              <a:rPr lang="fi-FI" sz="2736" dirty="0" err="1"/>
              <a:t>attacks</a:t>
            </a:r>
            <a:r>
              <a:rPr lang="fi-FI" sz="2736" dirty="0"/>
              <a:t> </a:t>
            </a:r>
            <a:r>
              <a:rPr lang="fi-FI" sz="2736" dirty="0" err="1"/>
              <a:t>may</a:t>
            </a:r>
            <a:r>
              <a:rPr lang="fi-FI" sz="2736" dirty="0"/>
              <a:t> </a:t>
            </a:r>
            <a:r>
              <a:rPr lang="fi-FI" sz="2736" dirty="0" err="1"/>
              <a:t>be</a:t>
            </a:r>
            <a:r>
              <a:rPr lang="fi-FI" sz="2736" dirty="0"/>
              <a:t> </a:t>
            </a:r>
            <a:r>
              <a:rPr lang="fi-FI" sz="2736" dirty="0" err="1"/>
              <a:t>useful</a:t>
            </a:r>
            <a:r>
              <a:rPr lang="fi-FI" sz="2736" dirty="0"/>
              <a:t> (</a:t>
            </a:r>
            <a:r>
              <a:rPr lang="fi-FI" sz="2736" dirty="0" err="1"/>
              <a:t>e.g</a:t>
            </a:r>
            <a:r>
              <a:rPr lang="fi-FI" sz="2736" dirty="0"/>
              <a:t>., via PFS)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draft-arkko-eap-aka-pf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draft-arkko-eap-aka-pfs</a:t>
            </a:r>
          </a:p>
        </p:txBody>
      </p:sp>
      <p:sp>
        <p:nvSpPr>
          <p:cNvPr id="130" name="The 2015 revelations lead to SIM card manufacturers, the operators, and GSMA reconsider their processes &amp; much improvements have been made … but vulnerabilities cannot be ruled out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37820" indent="-337820" defTabSz="443991">
              <a:spcBef>
                <a:spcPts val="3100"/>
              </a:spcBef>
              <a:defRPr sz="2736"/>
            </a:pPr>
            <a:r>
              <a:rPr dirty="0"/>
              <a:t>Backwards-compatible extension that adds Diffie-Hellman exchange to EAP-AKA’; output keys from EAP will now provide Perfect Forward Secrecy</a:t>
            </a:r>
          </a:p>
          <a:p>
            <a:pPr marL="337820" indent="-337820" defTabSz="443991">
              <a:spcBef>
                <a:spcPts val="3100"/>
              </a:spcBef>
              <a:defRPr sz="2736"/>
            </a:pPr>
            <a:r>
              <a:rPr dirty="0"/>
              <a:t>If there is a compromise of </a:t>
            </a:r>
            <a:r>
              <a:rPr lang="fi-FI" dirty="0"/>
              <a:t>long-</a:t>
            </a:r>
            <a:r>
              <a:rPr lang="fi-FI" dirty="0" err="1"/>
              <a:t>term</a:t>
            </a:r>
            <a:r>
              <a:rPr dirty="0"/>
              <a:t> keys</a:t>
            </a:r>
            <a:r>
              <a:rPr lang="fi-FI" dirty="0"/>
              <a:t> </a:t>
            </a:r>
            <a:r>
              <a:rPr lang="fi-FI" dirty="0" err="1"/>
              <a:t>used</a:t>
            </a:r>
            <a:r>
              <a:rPr lang="fi-FI" dirty="0"/>
              <a:t> for </a:t>
            </a:r>
            <a:r>
              <a:rPr lang="fi-FI" dirty="0" err="1"/>
              <a:t>authentication</a:t>
            </a:r>
            <a:r>
              <a:rPr dirty="0"/>
              <a:t>, the use of EAP AKA’ PFS requires protects against passive attackers (or forces active attack)</a:t>
            </a:r>
          </a:p>
          <a:p>
            <a:pPr marL="337820" indent="-337820" defTabSz="443991">
              <a:spcBef>
                <a:spcPts val="3100"/>
              </a:spcBef>
              <a:defRPr sz="2736"/>
            </a:pPr>
            <a:r>
              <a:rPr lang="fi-FI" dirty="0" err="1"/>
              <a:t>Details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in </a:t>
            </a:r>
            <a:r>
              <a:rPr lang="fi-FI" dirty="0" err="1"/>
              <a:t>the</a:t>
            </a:r>
            <a:r>
              <a:rPr lang="fi-FI" dirty="0"/>
              <a:t> IETF </a:t>
            </a:r>
            <a:r>
              <a:rPr lang="fi-FI" dirty="0" err="1"/>
              <a:t>draft</a:t>
            </a:r>
            <a:r>
              <a:rPr lang="fi-FI" dirty="0"/>
              <a:t>, </a:t>
            </a:r>
            <a:r>
              <a:rPr lang="fi-FI" dirty="0" err="1"/>
              <a:t>although</a:t>
            </a:r>
            <a:r>
              <a:rPr lang="fi-FI" dirty="0"/>
              <a:t> </a:t>
            </a:r>
            <a:r>
              <a:rPr lang="fi-FI" dirty="0" err="1"/>
              <a:t>there’s</a:t>
            </a:r>
            <a:r>
              <a:rPr lang="fi-FI" dirty="0"/>
              <a:t> </a:t>
            </a:r>
            <a:r>
              <a:rPr lang="fi-FI" dirty="0" err="1"/>
              <a:t>probably</a:t>
            </a:r>
            <a:r>
              <a:rPr lang="fi-FI" dirty="0"/>
              <a:t> </a:t>
            </a:r>
            <a:r>
              <a:rPr lang="fi-FI" dirty="0" err="1"/>
              <a:t>more</a:t>
            </a:r>
            <a:r>
              <a:rPr lang="fi-FI" dirty="0"/>
              <a:t> </a:t>
            </a:r>
            <a:r>
              <a:rPr lang="fi-FI" dirty="0" err="1"/>
              <a:t>than</a:t>
            </a:r>
            <a:r>
              <a:rPr lang="fi-FI" dirty="0"/>
              <a:t> </a:t>
            </a:r>
            <a:r>
              <a:rPr lang="fi-FI" dirty="0" err="1"/>
              <a:t>one</a:t>
            </a:r>
            <a:r>
              <a:rPr lang="fi-FI" dirty="0"/>
              <a:t> </a:t>
            </a:r>
            <a:r>
              <a:rPr lang="fi-FI" dirty="0" err="1"/>
              <a:t>way</a:t>
            </a:r>
            <a:r>
              <a:rPr lang="fi-FI" dirty="0"/>
              <a:t> of </a:t>
            </a:r>
            <a:r>
              <a:rPr lang="fi-FI" dirty="0" err="1"/>
              <a:t>designing</a:t>
            </a:r>
            <a:r>
              <a:rPr lang="fi-FI" dirty="0"/>
              <a:t> </a:t>
            </a:r>
            <a:r>
              <a:rPr lang="fi-FI" dirty="0" err="1"/>
              <a:t>this</a:t>
            </a:r>
            <a:endParaRPr dirty="0"/>
          </a:p>
          <a:p>
            <a:pPr marL="337820" indent="-337820" defTabSz="443991">
              <a:spcBef>
                <a:spcPts val="3100"/>
              </a:spcBef>
              <a:defRPr sz="2736"/>
            </a:pPr>
            <a:r>
              <a:rPr dirty="0"/>
              <a:t>No current </a:t>
            </a:r>
            <a:r>
              <a:rPr lang="fi-FI" dirty="0"/>
              <a:t>3GPP </a:t>
            </a:r>
            <a:r>
              <a:rPr dirty="0"/>
              <a:t>requirements for this</a:t>
            </a:r>
            <a:r>
              <a:rPr lang="fi-FI" dirty="0"/>
              <a:t> </a:t>
            </a:r>
            <a:r>
              <a:rPr lang="fi-FI" dirty="0" err="1"/>
              <a:t>exist</a:t>
            </a:r>
            <a:r>
              <a:rPr dirty="0"/>
              <a:t>, but </a:t>
            </a:r>
            <a:r>
              <a:rPr lang="fi-FI" dirty="0" err="1"/>
              <a:t>the</a:t>
            </a:r>
            <a:r>
              <a:rPr lang="fi-FI" dirty="0"/>
              <a:t> design is </a:t>
            </a:r>
            <a:r>
              <a:rPr lang="fi-FI" dirty="0" err="1"/>
              <a:t>believed</a:t>
            </a:r>
            <a:r>
              <a:rPr lang="fi-FI" dirty="0"/>
              <a:t> to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reasonable</a:t>
            </a:r>
            <a:r>
              <a:rPr lang="fi-FI" dirty="0"/>
              <a:t> and </a:t>
            </a:r>
            <a:r>
              <a:rPr lang="fi-FI" dirty="0" err="1"/>
              <a:t>potentially</a:t>
            </a:r>
            <a:r>
              <a:rPr lang="fi-FI" dirty="0"/>
              <a:t> </a:t>
            </a:r>
            <a:r>
              <a:rPr lang="fi-FI" dirty="0" err="1"/>
              <a:t>prudent</a:t>
            </a:r>
            <a:r>
              <a:rPr lang="fi-FI" dirty="0"/>
              <a:t> at </a:t>
            </a:r>
            <a:r>
              <a:rPr lang="fi-FI" dirty="0" err="1"/>
              <a:t>least</a:t>
            </a:r>
            <a:r>
              <a:rPr lang="fi-FI" dirty="0"/>
              <a:t> as an option for </a:t>
            </a:r>
            <a:r>
              <a:rPr lang="fi-FI" dirty="0" err="1"/>
              <a:t>updating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authentication</a:t>
            </a:r>
            <a:r>
              <a:rPr lang="fi-FI" dirty="0"/>
              <a:t> </a:t>
            </a:r>
            <a:r>
              <a:rPr lang="fi-FI" dirty="0" err="1"/>
              <a:t>process</a:t>
            </a:r>
            <a:r>
              <a:rPr lang="fi-FI" dirty="0"/>
              <a:t> for </a:t>
            </a:r>
            <a:r>
              <a:rPr lang="fi-FI" dirty="0" err="1"/>
              <a:t>those</a:t>
            </a:r>
            <a:r>
              <a:rPr lang="fi-FI" dirty="0"/>
              <a:t> </a:t>
            </a:r>
            <a:r>
              <a:rPr lang="fi-FI" dirty="0" err="1"/>
              <a:t>who</a:t>
            </a:r>
            <a:r>
              <a:rPr lang="fi-FI" dirty="0"/>
              <a:t> </a:t>
            </a:r>
            <a:r>
              <a:rPr lang="fi-FI" dirty="0" err="1"/>
              <a:t>need</a:t>
            </a:r>
            <a:r>
              <a:rPr lang="fi-FI" dirty="0"/>
              <a:t> </a:t>
            </a:r>
            <a:r>
              <a:rPr lang="fi-FI" dirty="0" err="1"/>
              <a:t>this</a:t>
            </a: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Next Step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Next Steps</a:t>
            </a:r>
          </a:p>
        </p:txBody>
      </p:sp>
      <p:sp>
        <p:nvSpPr>
          <p:cNvPr id="133" name="Feedback on these drafts very welcome!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60045" indent="-360045" defTabSz="473201">
              <a:spcBef>
                <a:spcPts val="3400"/>
              </a:spcBef>
              <a:defRPr sz="2916"/>
            </a:pPr>
            <a:r>
              <a:rPr lang="fi-FI" dirty="0" err="1"/>
              <a:t>Discussed</a:t>
            </a:r>
            <a:r>
              <a:rPr lang="fi-FI" dirty="0"/>
              <a:t> in IETF-100 and </a:t>
            </a:r>
            <a:r>
              <a:rPr lang="fi-FI" dirty="0" err="1"/>
              <a:t>while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reviewed</a:t>
            </a:r>
            <a:r>
              <a:rPr lang="fi-FI" dirty="0"/>
              <a:t> in </a:t>
            </a:r>
            <a:r>
              <a:rPr lang="fi-FI" dirty="0" err="1"/>
              <a:t>depth</a:t>
            </a:r>
            <a:r>
              <a:rPr lang="fi-FI" dirty="0"/>
              <a:t>,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reception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positive</a:t>
            </a:r>
            <a:r>
              <a:rPr lang="fi-FI" dirty="0"/>
              <a:t>.</a:t>
            </a:r>
          </a:p>
          <a:p>
            <a:pPr marL="360045" indent="-360045" defTabSz="473201">
              <a:spcBef>
                <a:spcPts val="3400"/>
              </a:spcBef>
              <a:defRPr sz="2916"/>
            </a:pPr>
            <a:r>
              <a:rPr lang="fi-FI" dirty="0" err="1"/>
              <a:t>There’s</a:t>
            </a:r>
            <a:r>
              <a:rPr lang="fi-FI" dirty="0"/>
              <a:t> </a:t>
            </a:r>
            <a:r>
              <a:rPr lang="fi-FI" dirty="0" err="1"/>
              <a:t>certainly</a:t>
            </a:r>
            <a:r>
              <a:rPr lang="fi-FI" dirty="0"/>
              <a:t> </a:t>
            </a:r>
            <a:r>
              <a:rPr lang="fi-FI" dirty="0" err="1"/>
              <a:t>many</a:t>
            </a:r>
            <a:r>
              <a:rPr lang="fi-FI" dirty="0"/>
              <a:t> </a:t>
            </a:r>
            <a:r>
              <a:rPr lang="fi-FI" dirty="0" err="1"/>
              <a:t>other</a:t>
            </a:r>
            <a:r>
              <a:rPr lang="fi-FI" dirty="0"/>
              <a:t> </a:t>
            </a:r>
            <a:r>
              <a:rPr lang="fi-FI" dirty="0" err="1"/>
              <a:t>cases</a:t>
            </a:r>
            <a:r>
              <a:rPr lang="fi-FI" dirty="0"/>
              <a:t> of IETF </a:t>
            </a:r>
            <a:r>
              <a:rPr lang="fi-FI" dirty="0" err="1"/>
              <a:t>protocols</a:t>
            </a:r>
            <a:r>
              <a:rPr lang="fi-FI" dirty="0"/>
              <a:t> </a:t>
            </a:r>
            <a:r>
              <a:rPr lang="fi-FI" dirty="0" err="1"/>
              <a:t>taking</a:t>
            </a:r>
            <a:r>
              <a:rPr lang="fi-FI" dirty="0"/>
              <a:t> into </a:t>
            </a:r>
            <a:r>
              <a:rPr lang="fi-FI" dirty="0" err="1"/>
              <a:t>account</a:t>
            </a:r>
            <a:r>
              <a:rPr lang="fi-FI" dirty="0"/>
              <a:t> </a:t>
            </a:r>
            <a:r>
              <a:rPr lang="fi-FI" dirty="0" err="1"/>
              <a:t>pervasive</a:t>
            </a:r>
            <a:r>
              <a:rPr lang="fi-FI" dirty="0"/>
              <a:t> </a:t>
            </a:r>
            <a:r>
              <a:rPr lang="fi-FI" dirty="0" err="1"/>
              <a:t>surveillance</a:t>
            </a:r>
            <a:r>
              <a:rPr lang="fi-FI" dirty="0"/>
              <a:t> </a:t>
            </a:r>
            <a:r>
              <a:rPr lang="fi-FI" dirty="0" err="1"/>
              <a:t>considerations</a:t>
            </a:r>
            <a:r>
              <a:rPr lang="fi-FI" dirty="0"/>
              <a:t> in </a:t>
            </a:r>
            <a:r>
              <a:rPr lang="fi-FI" dirty="0" err="1"/>
              <a:t>upgrading</a:t>
            </a:r>
            <a:r>
              <a:rPr lang="fi-FI" dirty="0"/>
              <a:t> </a:t>
            </a:r>
            <a:r>
              <a:rPr lang="fi-FI" dirty="0" err="1"/>
              <a:t>protocols</a:t>
            </a:r>
            <a:r>
              <a:rPr lang="fi-FI" dirty="0"/>
              <a:t> to suit </a:t>
            </a:r>
            <a:r>
              <a:rPr lang="fi-FI" dirty="0" err="1"/>
              <a:t>today’s</a:t>
            </a:r>
            <a:r>
              <a:rPr lang="fi-FI" dirty="0"/>
              <a:t> </a:t>
            </a:r>
            <a:r>
              <a:rPr lang="fi-FI" dirty="0" err="1"/>
              <a:t>threat</a:t>
            </a:r>
            <a:r>
              <a:rPr lang="fi-FI" dirty="0"/>
              <a:t> </a:t>
            </a:r>
            <a:r>
              <a:rPr lang="fi-FI" dirty="0" err="1"/>
              <a:t>environment</a:t>
            </a:r>
            <a:endParaRPr lang="fi-FI" dirty="0"/>
          </a:p>
          <a:p>
            <a:pPr marL="360045" indent="-360045" defTabSz="473201">
              <a:spcBef>
                <a:spcPts val="3400"/>
              </a:spcBef>
              <a:defRPr sz="2916"/>
            </a:pPr>
            <a:r>
              <a:rPr lang="fi-FI" dirty="0"/>
              <a:t>Feedback on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draft</a:t>
            </a:r>
            <a:r>
              <a:rPr lang="fi-FI" dirty="0"/>
              <a:t> is </a:t>
            </a:r>
            <a:r>
              <a:rPr lang="fi-FI" dirty="0" err="1"/>
              <a:t>very</a:t>
            </a:r>
            <a:r>
              <a:rPr lang="fi-FI" dirty="0"/>
              <a:t> </a:t>
            </a:r>
            <a:r>
              <a:rPr lang="fi-FI" dirty="0" err="1"/>
              <a:t>welcome</a:t>
            </a:r>
            <a:r>
              <a:rPr lang="fi-FI" dirty="0"/>
              <a:t>!</a:t>
            </a:r>
          </a:p>
          <a:p>
            <a:pPr marL="360045" indent="-360045" defTabSz="473201">
              <a:spcBef>
                <a:spcPts val="3400"/>
              </a:spcBef>
              <a:defRPr sz="2916"/>
            </a:pPr>
            <a:r>
              <a:rPr lang="fi-FI" dirty="0" err="1"/>
              <a:t>Comments</a:t>
            </a:r>
            <a:r>
              <a:rPr lang="fi-FI" dirty="0"/>
              <a:t> and </a:t>
            </a:r>
            <a:r>
              <a:rPr lang="fi-FI" dirty="0" err="1"/>
              <a:t>suggestions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SA3 in </a:t>
            </a:r>
            <a:r>
              <a:rPr lang="fi-FI" dirty="0" err="1"/>
              <a:t>particular</a:t>
            </a:r>
            <a:r>
              <a:rPr lang="fi-FI" dirty="0"/>
              <a:t> </a:t>
            </a:r>
            <a:r>
              <a:rPr lang="fi-FI" dirty="0" err="1"/>
              <a:t>would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helpful</a:t>
            </a:r>
            <a:endParaRPr lang="fi-FI" dirty="0"/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284</Words>
  <Application>Microsoft Office PowerPoint</Application>
  <PresentationFormat>Custom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Avenir Roman</vt:lpstr>
      <vt:lpstr>Helvetica</vt:lpstr>
      <vt:lpstr>Helvetica Light</vt:lpstr>
      <vt:lpstr>White</vt:lpstr>
      <vt:lpstr>draft-arkko-eap-aka-pfs</vt:lpstr>
      <vt:lpstr>Background</vt:lpstr>
      <vt:lpstr>draft-arkko-eap-aka-pfs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draft-arkko-eap-aka-pfs</dc:title>
  <dc:creator>Vesa Torvinen</dc:creator>
  <cp:lastModifiedBy>Ericsson</cp:lastModifiedBy>
  <cp:revision>3</cp:revision>
  <dcterms:modified xsi:type="dcterms:W3CDTF">2017-11-20T14:45:24Z</dcterms:modified>
</cp:coreProperties>
</file>