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61" r:id="rId4"/>
    <p:sldId id="260" r:id="rId5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76"/>
  </p:normalViewPr>
  <p:slideViewPr>
    <p:cSldViewPr snapToGrid="0" snapToObjects="1">
      <p:cViewPr varScale="1">
        <p:scale>
          <a:sx n="57" d="100"/>
          <a:sy n="57" d="100"/>
        </p:scale>
        <p:origin x="211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1pPr>
    <a:lvl2pPr indent="228600" defTabSz="457200" latinLnBrk="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2pPr>
    <a:lvl3pPr indent="457200" defTabSz="457200" latinLnBrk="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3pPr>
    <a:lvl4pPr indent="685800" defTabSz="457200" latinLnBrk="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4pPr>
    <a:lvl5pPr indent="914400" defTabSz="457200" latinLnBrk="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5pPr>
    <a:lvl6pPr indent="1143000" defTabSz="457200" latinLnBrk="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6pPr>
    <a:lvl7pPr indent="1371600" defTabSz="457200" latinLnBrk="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7pPr>
    <a:lvl8pPr indent="1600200" defTabSz="457200" latinLnBrk="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8pPr>
    <a:lvl9pPr indent="1828800" defTabSz="457200" latinLnBrk="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>
            <a:spLocks noGrp="1"/>
          </p:cNvSpPr>
          <p:nvPr>
            <p:ph type="body" sz="quarter" idx="13"/>
          </p:nvPr>
        </p:nvSpPr>
        <p:spPr>
          <a:xfrm>
            <a:off x="1270000" y="6362700"/>
            <a:ext cx="10464800" cy="4699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>
            <a:spLocks noGrp="1"/>
          </p:cNvSpPr>
          <p:nvPr>
            <p:ph type="body" sz="quarter" idx="14"/>
          </p:nvPr>
        </p:nvSpPr>
        <p:spPr>
          <a:xfrm>
            <a:off x="1270000" y="4267200"/>
            <a:ext cx="10464800" cy="6858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800"/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Image"/>
          <p:cNvSpPr>
            <a:spLocks noGrp="1"/>
          </p:cNvSpPr>
          <p:nvPr>
            <p:ph type="pic" idx="13"/>
          </p:nvPr>
        </p:nvSpPr>
        <p:spPr>
          <a:xfrm>
            <a:off x="0" y="0"/>
            <a:ext cx="12999418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Image"/>
          <p:cNvSpPr>
            <a:spLocks noGrp="1"/>
          </p:cNvSpPr>
          <p:nvPr>
            <p:ph type="pic" idx="13"/>
          </p:nvPr>
        </p:nvSpPr>
        <p:spPr>
          <a:xfrm>
            <a:off x="1606550" y="635000"/>
            <a:ext cx="9779000" cy="59182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0000" y="81915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Image"/>
          <p:cNvSpPr>
            <a:spLocks noGrp="1"/>
          </p:cNvSpPr>
          <p:nvPr>
            <p:ph type="pic" sz="half" idx="13"/>
          </p:nvPr>
        </p:nvSpPr>
        <p:spPr>
          <a:xfrm>
            <a:off x="6718300" y="635000"/>
            <a:ext cx="5334000" cy="8229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952500" y="4762500"/>
            <a:ext cx="5334000" cy="410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Image"/>
          <p:cNvSpPr>
            <a:spLocks noGrp="1"/>
          </p:cNvSpPr>
          <p:nvPr>
            <p:ph type="pic" sz="half" idx="13"/>
          </p:nvPr>
        </p:nvSpPr>
        <p:spPr>
          <a:xfrm>
            <a:off x="6718300" y="26035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952500" y="26035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Image"/>
          <p:cNvSpPr>
            <a:spLocks noGrp="1"/>
          </p:cNvSpPr>
          <p:nvPr>
            <p:ph type="pic" sz="half" idx="13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Image"/>
          <p:cNvSpPr>
            <a:spLocks noGrp="1"/>
          </p:cNvSpPr>
          <p:nvPr>
            <p:ph type="pic" sz="quarter" idx="14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Image"/>
          <p:cNvSpPr>
            <a:spLocks noGrp="1"/>
          </p:cNvSpPr>
          <p:nvPr>
            <p:ph type="pic" sz="quarter" idx="15"/>
          </p:nvPr>
        </p:nvSpPr>
        <p:spPr>
          <a:xfrm>
            <a:off x="6724518" y="889000"/>
            <a:ext cx="5334001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EAP Usage in 5G"/>
          <p:cNvSpPr txBox="1">
            <a:spLocks noGrp="1"/>
          </p:cNvSpPr>
          <p:nvPr>
            <p:ph type="ctrTitle"/>
          </p:nvPr>
        </p:nvSpPr>
        <p:spPr>
          <a:xfrm>
            <a:off x="1252747" y="1670409"/>
            <a:ext cx="10464800" cy="3302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draft-arkko-eap-rfc5448bis</a:t>
            </a:r>
            <a:endParaRPr dirty="0"/>
          </a:p>
        </p:txBody>
      </p:sp>
      <p:sp>
        <p:nvSpPr>
          <p:cNvPr id="121" name="In early 2000s, IETF worked on the Extensible Authentication Protocol (EAP, RFC 3748) framework…"/>
          <p:cNvSpPr txBox="1"/>
          <p:nvPr/>
        </p:nvSpPr>
        <p:spPr>
          <a:xfrm>
            <a:off x="956171" y="3822700"/>
            <a:ext cx="11320066" cy="56649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pPr algn="just" defTabSz="502412">
              <a:defRPr sz="2752"/>
            </a:pPr>
            <a:endParaRPr dirty="0"/>
          </a:p>
        </p:txBody>
      </p:sp>
      <p:sp>
        <p:nvSpPr>
          <p:cNvPr id="4" name="Rectangle 3"/>
          <p:cNvSpPr/>
          <p:nvPr/>
        </p:nvSpPr>
        <p:spPr>
          <a:xfrm>
            <a:off x="1365536" y="6075865"/>
            <a:ext cx="9930924" cy="286232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Source: Ericsson</a:t>
            </a:r>
          </a:p>
          <a:p>
            <a:r>
              <a:rPr lang="en-US" dirty="0"/>
              <a:t>Type: For information</a:t>
            </a:r>
          </a:p>
          <a:p>
            <a:endParaRPr lang="en-US" dirty="0"/>
          </a:p>
          <a:p>
            <a:r>
              <a:rPr lang="en-US" dirty="0"/>
              <a:t>Tiny amendment of the existing specifications</a:t>
            </a:r>
          </a:p>
          <a:p>
            <a:r>
              <a:rPr lang="en-US" dirty="0"/>
              <a:t>for EAP-AKA’ to align with 5G work at the 3GPP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draft-arkko-eap-rfc5448bi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525779">
              <a:defRPr sz="7200"/>
            </a:lvl1pPr>
          </a:lstStyle>
          <a:p>
            <a:r>
              <a:rPr lang="fi-FI" dirty="0" err="1"/>
              <a:t>Background</a:t>
            </a:r>
            <a:endParaRPr dirty="0"/>
          </a:p>
        </p:txBody>
      </p:sp>
      <p:sp>
        <p:nvSpPr>
          <p:cNvPr id="124" name="A tiny update of EAP-AKA’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391159" indent="-391159" defTabSz="514095">
              <a:spcBef>
                <a:spcPts val="3600"/>
              </a:spcBef>
              <a:defRPr sz="3168"/>
            </a:pPr>
            <a:r>
              <a:rPr lang="fi-FI" dirty="0"/>
              <a:t>EAP-AKA’ </a:t>
            </a:r>
            <a:r>
              <a:rPr lang="fi-FI" dirty="0" err="1"/>
              <a:t>was</a:t>
            </a:r>
            <a:r>
              <a:rPr lang="fi-FI" dirty="0"/>
              <a:t> </a:t>
            </a:r>
            <a:r>
              <a:rPr lang="fi-FI" dirty="0" err="1"/>
              <a:t>defined</a:t>
            </a:r>
            <a:r>
              <a:rPr lang="fi-FI" dirty="0"/>
              <a:t> in RFC 5448</a:t>
            </a:r>
          </a:p>
          <a:p>
            <a:pPr marL="391159" indent="-391159" defTabSz="514095">
              <a:spcBef>
                <a:spcPts val="3600"/>
              </a:spcBef>
              <a:defRPr sz="3168"/>
            </a:pPr>
            <a:r>
              <a:rPr dirty="0"/>
              <a:t>EAP-AKA’ binds the context of authentication to the produced keys (context = authentication to WLAN, etc)</a:t>
            </a:r>
          </a:p>
          <a:p>
            <a:pPr marL="391159" indent="-391159" defTabSz="514095">
              <a:spcBef>
                <a:spcPts val="3600"/>
              </a:spcBef>
              <a:defRPr sz="3168"/>
            </a:pPr>
            <a:r>
              <a:rPr dirty="0"/>
              <a:t>Part of the binding context is defined in 3GPP</a:t>
            </a:r>
            <a:endParaRPr lang="fi-FI" dirty="0"/>
          </a:p>
          <a:p>
            <a:pPr marL="1280159" lvl="2" indent="-391159" defTabSz="514095">
              <a:spcBef>
                <a:spcPts val="3600"/>
              </a:spcBef>
              <a:defRPr sz="3168"/>
            </a:pPr>
            <a:r>
              <a:rPr lang="fi-FI" dirty="0"/>
              <a:t>RFC 5448 </a:t>
            </a:r>
            <a:r>
              <a:rPr lang="fi-FI" dirty="0" err="1"/>
              <a:t>refers</a:t>
            </a:r>
            <a:r>
              <a:rPr lang="fi-FI" dirty="0"/>
              <a:t> to</a:t>
            </a:r>
            <a:r>
              <a:rPr dirty="0"/>
              <a:t> TS 24.302 Table 8.1.1.2 (2008 version) — for 5G, </a:t>
            </a:r>
            <a:r>
              <a:rPr lang="fi-FI" dirty="0" err="1"/>
              <a:t>we</a:t>
            </a:r>
            <a:r>
              <a:rPr lang="fi-FI" dirty="0"/>
              <a:t> </a:t>
            </a:r>
            <a:r>
              <a:rPr lang="fi-FI" dirty="0" err="1"/>
              <a:t>need</a:t>
            </a:r>
            <a:r>
              <a:rPr lang="fi-FI" dirty="0"/>
              <a:t> to </a:t>
            </a:r>
            <a:r>
              <a:rPr lang="fi-FI" dirty="0" err="1"/>
              <a:t>add</a:t>
            </a:r>
            <a:r>
              <a:rPr lang="fi-FI" dirty="0"/>
              <a:t> a 5G</a:t>
            </a:r>
            <a:r>
              <a:rPr dirty="0"/>
              <a:t> </a:t>
            </a:r>
            <a:r>
              <a:rPr lang="fi-FI" dirty="0" err="1"/>
              <a:t>entry</a:t>
            </a:r>
            <a:r>
              <a:rPr lang="fi-FI" dirty="0"/>
              <a:t> </a:t>
            </a:r>
            <a:r>
              <a:rPr dirty="0"/>
              <a:t>to </a:t>
            </a:r>
            <a:r>
              <a:rPr lang="fi-FI" dirty="0" err="1"/>
              <a:t>the</a:t>
            </a:r>
            <a:r>
              <a:rPr lang="fi-FI" dirty="0"/>
              <a:t> </a:t>
            </a:r>
            <a:r>
              <a:rPr dirty="0"/>
              <a:t>table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draft-arkko-eap-rfc5448bi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525779">
              <a:defRPr sz="7200"/>
            </a:lvl1pPr>
          </a:lstStyle>
          <a:p>
            <a:r>
              <a:rPr dirty="0"/>
              <a:t>draft-arkko-eap-rfc5448bis</a:t>
            </a:r>
          </a:p>
        </p:txBody>
      </p:sp>
      <p:sp>
        <p:nvSpPr>
          <p:cNvPr id="124" name="A tiny update of EAP-AKA’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>
            <a:noAutofit/>
          </a:bodyPr>
          <a:lstStyle/>
          <a:p>
            <a:pPr marL="391159" indent="-391159" defTabSz="514095">
              <a:spcBef>
                <a:spcPts val="3600"/>
              </a:spcBef>
              <a:defRPr sz="3168"/>
            </a:pPr>
            <a:r>
              <a:rPr sz="2800" dirty="0"/>
              <a:t>A tiny update of EAP-AKA’</a:t>
            </a:r>
            <a:r>
              <a:rPr lang="fi-FI" sz="2800" dirty="0"/>
              <a:t>; a </a:t>
            </a:r>
            <a:r>
              <a:rPr lang="fi-FI" sz="2800" dirty="0" err="1"/>
              <a:t>friendly</a:t>
            </a:r>
            <a:r>
              <a:rPr lang="fi-FI" sz="2800" dirty="0"/>
              <a:t> </a:t>
            </a:r>
            <a:r>
              <a:rPr lang="fi-FI" sz="2800" dirty="0" err="1"/>
              <a:t>amendment</a:t>
            </a:r>
            <a:endParaRPr lang="fi-FI" sz="2800" dirty="0"/>
          </a:p>
          <a:p>
            <a:pPr marL="1280159" lvl="2" indent="-391159" defTabSz="514095">
              <a:spcBef>
                <a:spcPts val="3600"/>
              </a:spcBef>
              <a:defRPr sz="3168"/>
            </a:pPr>
            <a:r>
              <a:rPr lang="fi-FI" sz="2400" dirty="0" err="1"/>
              <a:t>Authors</a:t>
            </a:r>
            <a:r>
              <a:rPr lang="fi-FI" sz="2400" dirty="0"/>
              <a:t> </a:t>
            </a:r>
            <a:r>
              <a:rPr lang="fi-FI" sz="2400" dirty="0" err="1"/>
              <a:t>are</a:t>
            </a:r>
            <a:r>
              <a:rPr lang="fi-FI" sz="2400" dirty="0"/>
              <a:t> </a:t>
            </a:r>
            <a:r>
              <a:rPr lang="fi-FI" sz="2400" dirty="0" err="1"/>
              <a:t>more</a:t>
            </a:r>
            <a:r>
              <a:rPr lang="fi-FI" sz="2400" dirty="0"/>
              <a:t> </a:t>
            </a:r>
            <a:r>
              <a:rPr lang="fi-FI" sz="2400" dirty="0" err="1"/>
              <a:t>than</a:t>
            </a:r>
            <a:r>
              <a:rPr lang="fi-FI" sz="2400" dirty="0"/>
              <a:t> </a:t>
            </a:r>
            <a:r>
              <a:rPr lang="fi-FI" sz="2400" dirty="0" err="1"/>
              <a:t>happy</a:t>
            </a:r>
            <a:r>
              <a:rPr lang="fi-FI" sz="2400" dirty="0"/>
              <a:t> to </a:t>
            </a:r>
            <a:r>
              <a:rPr lang="fi-FI" sz="2400" dirty="0" err="1"/>
              <a:t>take</a:t>
            </a:r>
            <a:r>
              <a:rPr lang="fi-FI" sz="2400" dirty="0"/>
              <a:t> SA3’s </a:t>
            </a:r>
            <a:r>
              <a:rPr lang="fi-FI" sz="2400" dirty="0" err="1"/>
              <a:t>direction</a:t>
            </a:r>
            <a:r>
              <a:rPr lang="fi-FI" sz="2400" dirty="0"/>
              <a:t> in </a:t>
            </a:r>
            <a:r>
              <a:rPr lang="fi-FI" sz="2400" dirty="0" err="1"/>
              <a:t>this</a:t>
            </a:r>
            <a:r>
              <a:rPr lang="fi-FI" sz="2400" dirty="0"/>
              <a:t> </a:t>
            </a:r>
            <a:r>
              <a:rPr lang="fi-FI" sz="2400" dirty="0" err="1"/>
              <a:t>work</a:t>
            </a:r>
            <a:r>
              <a:rPr lang="fi-FI" sz="2400" dirty="0"/>
              <a:t>, </a:t>
            </a:r>
            <a:r>
              <a:rPr lang="fi-FI" sz="2400" dirty="0" err="1"/>
              <a:t>but</a:t>
            </a:r>
            <a:r>
              <a:rPr lang="fi-FI" sz="2400" dirty="0"/>
              <a:t> </a:t>
            </a:r>
            <a:r>
              <a:rPr lang="fi-FI" sz="2400" dirty="0" err="1"/>
              <a:t>they</a:t>
            </a:r>
            <a:r>
              <a:rPr lang="fi-FI" sz="2400" dirty="0"/>
              <a:t> </a:t>
            </a:r>
            <a:r>
              <a:rPr lang="fi-FI" sz="2400" dirty="0" err="1"/>
              <a:t>thought</a:t>
            </a:r>
            <a:r>
              <a:rPr lang="fi-FI" sz="2400" dirty="0"/>
              <a:t> </a:t>
            </a:r>
            <a:r>
              <a:rPr lang="fi-FI" sz="2400" dirty="0" err="1"/>
              <a:t>this</a:t>
            </a:r>
            <a:r>
              <a:rPr lang="fi-FI" sz="2400" dirty="0"/>
              <a:t> </a:t>
            </a:r>
            <a:r>
              <a:rPr lang="fi-FI" sz="2400" dirty="0" err="1"/>
              <a:t>would</a:t>
            </a:r>
            <a:r>
              <a:rPr lang="fi-FI" sz="2400" dirty="0"/>
              <a:t> </a:t>
            </a:r>
            <a:r>
              <a:rPr lang="fi-FI" sz="2400" dirty="0" err="1"/>
              <a:t>be</a:t>
            </a:r>
            <a:r>
              <a:rPr lang="fi-FI" sz="2400" dirty="0"/>
              <a:t> a </a:t>
            </a:r>
            <a:r>
              <a:rPr lang="fi-FI" sz="2400" dirty="0" err="1"/>
              <a:t>helpful</a:t>
            </a:r>
            <a:r>
              <a:rPr lang="fi-FI" sz="2400" dirty="0"/>
              <a:t> </a:t>
            </a:r>
            <a:r>
              <a:rPr lang="fi-FI" sz="2400" dirty="0" err="1"/>
              <a:t>update</a:t>
            </a:r>
            <a:endParaRPr lang="fi-FI" sz="2400" dirty="0"/>
          </a:p>
          <a:p>
            <a:pPr marL="391159" indent="-391159" defTabSz="514095">
              <a:spcBef>
                <a:spcPts val="3600"/>
              </a:spcBef>
              <a:defRPr sz="3168"/>
            </a:pPr>
            <a:r>
              <a:rPr lang="fi-FI" sz="2800" dirty="0"/>
              <a:t>Just </a:t>
            </a:r>
            <a:r>
              <a:rPr lang="fi-FI" sz="2800" dirty="0" err="1"/>
              <a:t>update</a:t>
            </a:r>
            <a:r>
              <a:rPr lang="fi-FI" sz="2800" dirty="0"/>
              <a:t> </a:t>
            </a:r>
            <a:r>
              <a:rPr lang="fi-FI" sz="2800" dirty="0" err="1"/>
              <a:t>the</a:t>
            </a:r>
            <a:r>
              <a:rPr lang="fi-FI" sz="2800" dirty="0"/>
              <a:t> </a:t>
            </a:r>
            <a:r>
              <a:rPr lang="fi-FI" sz="2800" dirty="0" err="1"/>
              <a:t>reference</a:t>
            </a:r>
            <a:endParaRPr lang="fi-FI" sz="2800" dirty="0"/>
          </a:p>
          <a:p>
            <a:pPr marL="391159" indent="-391159" defTabSz="514095">
              <a:spcBef>
                <a:spcPts val="3600"/>
              </a:spcBef>
              <a:defRPr sz="3168"/>
            </a:pPr>
            <a:r>
              <a:rPr lang="fi-FI" sz="2800" dirty="0"/>
              <a:t>NOT a </a:t>
            </a:r>
            <a:r>
              <a:rPr lang="fi-FI" sz="2800" dirty="0" err="1"/>
              <a:t>place</a:t>
            </a:r>
            <a:r>
              <a:rPr lang="fi-FI" sz="2800" dirty="0"/>
              <a:t> for </a:t>
            </a:r>
            <a:r>
              <a:rPr lang="fi-FI" sz="2800" dirty="0" err="1"/>
              <a:t>new</a:t>
            </a:r>
            <a:r>
              <a:rPr lang="fi-FI" sz="2800" dirty="0"/>
              <a:t> </a:t>
            </a:r>
            <a:r>
              <a:rPr lang="fi-FI" sz="2800" dirty="0" err="1"/>
              <a:t>functionality</a:t>
            </a:r>
            <a:endParaRPr lang="fi-FI" sz="2800" dirty="0"/>
          </a:p>
          <a:p>
            <a:pPr marL="1280159" lvl="2" indent="-391159" defTabSz="514095">
              <a:spcBef>
                <a:spcPts val="3600"/>
              </a:spcBef>
              <a:defRPr sz="3168"/>
            </a:pPr>
            <a:r>
              <a:rPr lang="fi-FI" sz="2400" dirty="0" err="1"/>
              <a:t>Therefore</a:t>
            </a:r>
            <a:r>
              <a:rPr lang="fi-FI" sz="2400" dirty="0"/>
              <a:t>, no </a:t>
            </a:r>
            <a:r>
              <a:rPr lang="fi-FI" sz="2400" dirty="0" err="1"/>
              <a:t>backwards</a:t>
            </a:r>
            <a:r>
              <a:rPr lang="fi-FI" sz="2400" dirty="0"/>
              <a:t> </a:t>
            </a:r>
            <a:r>
              <a:rPr lang="fi-FI" sz="2400" dirty="0" err="1"/>
              <a:t>compatibility</a:t>
            </a:r>
            <a:r>
              <a:rPr lang="fi-FI" sz="2400" dirty="0"/>
              <a:t> </a:t>
            </a:r>
            <a:r>
              <a:rPr lang="fi-FI" sz="2400" dirty="0" err="1"/>
              <a:t>questions</a:t>
            </a:r>
            <a:endParaRPr lang="fi-FI" sz="2400" dirty="0"/>
          </a:p>
          <a:p>
            <a:pPr marL="1280159" lvl="2" indent="-391159" defTabSz="514095">
              <a:spcBef>
                <a:spcPts val="3600"/>
              </a:spcBef>
              <a:defRPr sz="3168"/>
            </a:pPr>
            <a:r>
              <a:rPr lang="fi-FI" sz="2400" dirty="0" err="1"/>
              <a:t>Although</a:t>
            </a:r>
            <a:r>
              <a:rPr lang="fi-FI" sz="2400" dirty="0"/>
              <a:t> </a:t>
            </a:r>
            <a:r>
              <a:rPr lang="fi-FI" sz="2400" dirty="0" err="1"/>
              <a:t>if</a:t>
            </a:r>
            <a:r>
              <a:rPr lang="fi-FI" sz="2400" dirty="0"/>
              <a:t> </a:t>
            </a:r>
            <a:r>
              <a:rPr lang="fi-FI" sz="2400" dirty="0" err="1"/>
              <a:t>we’ve</a:t>
            </a:r>
            <a:r>
              <a:rPr lang="fi-FI" sz="2400" dirty="0"/>
              <a:t> </a:t>
            </a:r>
            <a:r>
              <a:rPr lang="fi-FI" sz="2400" dirty="0" err="1"/>
              <a:t>learned</a:t>
            </a:r>
            <a:r>
              <a:rPr lang="fi-FI" sz="2400" dirty="0"/>
              <a:t> </a:t>
            </a:r>
            <a:r>
              <a:rPr lang="fi-FI" sz="2400" dirty="0" err="1"/>
              <a:t>something</a:t>
            </a:r>
            <a:r>
              <a:rPr lang="fi-FI" sz="2400" dirty="0"/>
              <a:t> </a:t>
            </a:r>
            <a:r>
              <a:rPr lang="fi-FI" sz="2400" dirty="0" err="1"/>
              <a:t>new</a:t>
            </a:r>
            <a:r>
              <a:rPr lang="fi-FI" sz="2400" dirty="0"/>
              <a:t> in </a:t>
            </a:r>
            <a:r>
              <a:rPr lang="fi-FI" sz="2400" dirty="0" err="1"/>
              <a:t>recent</a:t>
            </a:r>
            <a:r>
              <a:rPr lang="fi-FI" sz="2400" dirty="0"/>
              <a:t> </a:t>
            </a:r>
            <a:r>
              <a:rPr lang="fi-FI" sz="2400" dirty="0" err="1"/>
              <a:t>years</a:t>
            </a:r>
            <a:r>
              <a:rPr lang="fi-FI" sz="2400" dirty="0"/>
              <a:t> </a:t>
            </a:r>
            <a:r>
              <a:rPr lang="fi-FI" sz="2400" dirty="0" err="1"/>
              <a:t>about</a:t>
            </a:r>
            <a:r>
              <a:rPr lang="fi-FI" sz="2400" dirty="0"/>
              <a:t> </a:t>
            </a:r>
            <a:r>
              <a:rPr lang="fi-FI" sz="2400" dirty="0" err="1"/>
              <a:t>security</a:t>
            </a:r>
            <a:r>
              <a:rPr lang="fi-FI" sz="2400" dirty="0"/>
              <a:t> </a:t>
            </a:r>
            <a:r>
              <a:rPr lang="fi-FI" sz="2400" dirty="0" err="1"/>
              <a:t>aspects</a:t>
            </a:r>
            <a:r>
              <a:rPr lang="fi-FI" sz="2400" dirty="0"/>
              <a:t>, </a:t>
            </a:r>
            <a:r>
              <a:rPr lang="fi-FI" sz="2400" dirty="0" err="1"/>
              <a:t>security</a:t>
            </a:r>
            <a:r>
              <a:rPr lang="fi-FI" sz="2400" dirty="0"/>
              <a:t> </a:t>
            </a:r>
            <a:r>
              <a:rPr lang="fi-FI" sz="2400" dirty="0" err="1"/>
              <a:t>considerations</a:t>
            </a:r>
            <a:r>
              <a:rPr lang="fi-FI" sz="2400" dirty="0"/>
              <a:t> </a:t>
            </a:r>
            <a:r>
              <a:rPr lang="fi-FI" sz="2400" dirty="0" err="1"/>
              <a:t>could</a:t>
            </a:r>
            <a:r>
              <a:rPr lang="fi-FI" sz="2400" dirty="0"/>
              <a:t> </a:t>
            </a:r>
            <a:r>
              <a:rPr lang="fi-FI" sz="2400" dirty="0" err="1"/>
              <a:t>perhaps</a:t>
            </a:r>
            <a:r>
              <a:rPr lang="fi-FI" sz="2400" dirty="0"/>
              <a:t> </a:t>
            </a:r>
            <a:r>
              <a:rPr lang="fi-FI" sz="2400" dirty="0" err="1"/>
              <a:t>be</a:t>
            </a:r>
            <a:r>
              <a:rPr lang="fi-FI" sz="2400" dirty="0"/>
              <a:t> </a:t>
            </a:r>
            <a:r>
              <a:rPr lang="fi-FI" sz="2400" dirty="0" err="1"/>
              <a:t>updated</a:t>
            </a:r>
            <a:endParaRPr sz="2400" dirty="0"/>
          </a:p>
          <a:p>
            <a:pPr marL="391159" indent="-391159" defTabSz="514095">
              <a:spcBef>
                <a:spcPts val="3600"/>
              </a:spcBef>
              <a:defRPr sz="3168"/>
            </a:pPr>
            <a:r>
              <a:rPr sz="2800" dirty="0"/>
              <a:t>Reference version change seems like a small reason to update an RF</a:t>
            </a:r>
            <a:r>
              <a:rPr lang="fi-FI" sz="2800" dirty="0"/>
              <a:t>C,</a:t>
            </a:r>
            <a:r>
              <a:rPr sz="2800" dirty="0"/>
              <a:t> but it is on a key part</a:t>
            </a:r>
          </a:p>
        </p:txBody>
      </p:sp>
    </p:spTree>
    <p:extLst>
      <p:ext uri="{BB962C8B-B14F-4D97-AF65-F5344CB8AC3E}">
        <p14:creationId xmlns:p14="http://schemas.microsoft.com/office/powerpoint/2010/main" val="316884444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Next Step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fi-FI" dirty="0" err="1"/>
              <a:t>Summary</a:t>
            </a:r>
            <a:r>
              <a:rPr lang="fi-FI" dirty="0"/>
              <a:t> &amp; </a:t>
            </a:r>
            <a:r>
              <a:rPr dirty="0"/>
              <a:t>Next Steps</a:t>
            </a:r>
          </a:p>
        </p:txBody>
      </p:sp>
      <p:sp>
        <p:nvSpPr>
          <p:cNvPr id="133" name="Feedback on these drafts very welcome!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360045" indent="-360045" defTabSz="473201">
              <a:spcBef>
                <a:spcPts val="3400"/>
              </a:spcBef>
              <a:defRPr sz="2916"/>
            </a:pPr>
            <a:r>
              <a:rPr lang="fi-FI" dirty="0" err="1"/>
              <a:t>We</a:t>
            </a:r>
            <a:r>
              <a:rPr lang="fi-FI" dirty="0"/>
              <a:t> </a:t>
            </a:r>
            <a:r>
              <a:rPr lang="fi-FI" dirty="0" err="1"/>
              <a:t>would</a:t>
            </a:r>
            <a:r>
              <a:rPr lang="fi-FI" dirty="0"/>
              <a:t> </a:t>
            </a:r>
            <a:r>
              <a:rPr lang="fi-FI" dirty="0" err="1"/>
              <a:t>like</a:t>
            </a:r>
            <a:r>
              <a:rPr lang="fi-FI" dirty="0"/>
              <a:t> to </a:t>
            </a:r>
            <a:r>
              <a:rPr lang="fi-FI" dirty="0" err="1"/>
              <a:t>keep</a:t>
            </a:r>
            <a:r>
              <a:rPr lang="fi-FI" dirty="0"/>
              <a:t> </a:t>
            </a:r>
            <a:r>
              <a:rPr lang="fi-FI" dirty="0" err="1"/>
              <a:t>existing</a:t>
            </a:r>
            <a:r>
              <a:rPr lang="fi-FI" dirty="0"/>
              <a:t> </a:t>
            </a:r>
            <a:r>
              <a:rPr lang="fi-FI" dirty="0" err="1"/>
              <a:t>RFCs</a:t>
            </a:r>
            <a:r>
              <a:rPr lang="fi-FI" dirty="0"/>
              <a:t> </a:t>
            </a:r>
            <a:r>
              <a:rPr lang="fi-FI" dirty="0" err="1"/>
              <a:t>up</a:t>
            </a:r>
            <a:r>
              <a:rPr lang="fi-FI" dirty="0"/>
              <a:t>-to-</a:t>
            </a:r>
            <a:r>
              <a:rPr lang="fi-FI" dirty="0" err="1"/>
              <a:t>date</a:t>
            </a:r>
            <a:r>
              <a:rPr lang="fi-FI" dirty="0"/>
              <a:t> </a:t>
            </a:r>
            <a:r>
              <a:rPr lang="fi-FI" dirty="0" err="1"/>
              <a:t>whenever</a:t>
            </a:r>
            <a:r>
              <a:rPr lang="fi-FI" dirty="0"/>
              <a:t> </a:t>
            </a:r>
            <a:r>
              <a:rPr lang="fi-FI" dirty="0" err="1"/>
              <a:t>there</a:t>
            </a:r>
            <a:r>
              <a:rPr lang="fi-FI" dirty="0"/>
              <a:t> </a:t>
            </a:r>
            <a:r>
              <a:rPr lang="fi-FI" dirty="0" err="1"/>
              <a:t>are</a:t>
            </a:r>
            <a:r>
              <a:rPr lang="fi-FI" dirty="0"/>
              <a:t> </a:t>
            </a:r>
            <a:r>
              <a:rPr lang="fi-FI" dirty="0" err="1"/>
              <a:t>updates</a:t>
            </a:r>
            <a:r>
              <a:rPr lang="fi-FI" dirty="0"/>
              <a:t>, </a:t>
            </a:r>
            <a:r>
              <a:rPr lang="fi-FI" dirty="0" err="1"/>
              <a:t>even</a:t>
            </a:r>
            <a:r>
              <a:rPr lang="fi-FI" dirty="0"/>
              <a:t> </a:t>
            </a:r>
            <a:r>
              <a:rPr lang="fi-FI" dirty="0" err="1"/>
              <a:t>if</a:t>
            </a:r>
            <a:r>
              <a:rPr lang="fi-FI" dirty="0"/>
              <a:t> </a:t>
            </a:r>
            <a:r>
              <a:rPr lang="fi-FI" dirty="0" err="1"/>
              <a:t>small</a:t>
            </a:r>
            <a:endParaRPr lang="fi-FI" dirty="0"/>
          </a:p>
          <a:p>
            <a:pPr marL="360045" indent="-360045" defTabSz="473201">
              <a:spcBef>
                <a:spcPts val="3400"/>
              </a:spcBef>
              <a:defRPr sz="2916"/>
            </a:pPr>
            <a:r>
              <a:rPr lang="fi-FI" dirty="0" err="1"/>
              <a:t>Discussed</a:t>
            </a:r>
            <a:r>
              <a:rPr lang="fi-FI" dirty="0"/>
              <a:t> in IETF-100 and in general </a:t>
            </a:r>
            <a:r>
              <a:rPr lang="fi-FI" dirty="0" err="1"/>
              <a:t>positively</a:t>
            </a:r>
            <a:r>
              <a:rPr lang="fi-FI" dirty="0"/>
              <a:t> </a:t>
            </a:r>
            <a:r>
              <a:rPr lang="fi-FI" dirty="0" err="1"/>
              <a:t>received</a:t>
            </a:r>
            <a:r>
              <a:rPr lang="fi-FI" dirty="0"/>
              <a:t>; </a:t>
            </a:r>
            <a:r>
              <a:rPr lang="fi-FI" dirty="0" err="1"/>
              <a:t>the</a:t>
            </a:r>
            <a:r>
              <a:rPr lang="fi-FI" dirty="0"/>
              <a:t> </a:t>
            </a:r>
            <a:r>
              <a:rPr lang="fi-FI" dirty="0" err="1"/>
              <a:t>authors</a:t>
            </a:r>
            <a:r>
              <a:rPr lang="fi-FI" dirty="0"/>
              <a:t>’ </a:t>
            </a:r>
            <a:r>
              <a:rPr lang="fi-FI" dirty="0" err="1"/>
              <a:t>goal</a:t>
            </a:r>
            <a:r>
              <a:rPr lang="fi-FI" dirty="0"/>
              <a:t> is to </a:t>
            </a:r>
            <a:r>
              <a:rPr lang="fi-FI" dirty="0" err="1"/>
              <a:t>enable</a:t>
            </a:r>
            <a:r>
              <a:rPr lang="fi-FI" dirty="0"/>
              <a:t> SA3 to </a:t>
            </a:r>
            <a:r>
              <a:rPr lang="fi-FI" dirty="0" err="1"/>
              <a:t>refer</a:t>
            </a:r>
            <a:r>
              <a:rPr lang="fi-FI" dirty="0"/>
              <a:t> to </a:t>
            </a:r>
            <a:r>
              <a:rPr lang="fi-FI" dirty="0" err="1"/>
              <a:t>new</a:t>
            </a:r>
            <a:r>
              <a:rPr lang="fi-FI" dirty="0"/>
              <a:t> RFC </a:t>
            </a:r>
            <a:r>
              <a:rPr lang="fi-FI" dirty="0" err="1"/>
              <a:t>resulting</a:t>
            </a:r>
            <a:r>
              <a:rPr lang="fi-FI" dirty="0"/>
              <a:t> </a:t>
            </a:r>
            <a:r>
              <a:rPr lang="fi-FI" dirty="0" err="1"/>
              <a:t>from</a:t>
            </a:r>
            <a:r>
              <a:rPr lang="fi-FI" dirty="0"/>
              <a:t> </a:t>
            </a:r>
            <a:r>
              <a:rPr lang="fi-FI" dirty="0" err="1"/>
              <a:t>this</a:t>
            </a:r>
            <a:r>
              <a:rPr lang="fi-FI" dirty="0"/>
              <a:t> </a:t>
            </a:r>
            <a:r>
              <a:rPr lang="fi-FI" dirty="0" err="1"/>
              <a:t>work</a:t>
            </a:r>
            <a:r>
              <a:rPr lang="fi-FI" dirty="0"/>
              <a:t> </a:t>
            </a:r>
            <a:r>
              <a:rPr lang="fi-FI" dirty="0" err="1"/>
              <a:t>when</a:t>
            </a:r>
            <a:r>
              <a:rPr lang="fi-FI" dirty="0"/>
              <a:t> Release 15 </a:t>
            </a:r>
            <a:r>
              <a:rPr lang="fi-FI" dirty="0" err="1"/>
              <a:t>work</a:t>
            </a:r>
            <a:r>
              <a:rPr lang="fi-FI" dirty="0"/>
              <a:t> </a:t>
            </a:r>
            <a:r>
              <a:rPr lang="fi-FI" dirty="0" err="1"/>
              <a:t>completes</a:t>
            </a:r>
            <a:r>
              <a:rPr lang="fi-FI" dirty="0"/>
              <a:t>.</a:t>
            </a:r>
          </a:p>
          <a:p>
            <a:pPr marL="360045" indent="-360045" defTabSz="473201">
              <a:spcBef>
                <a:spcPts val="3400"/>
              </a:spcBef>
              <a:defRPr sz="2916"/>
            </a:pPr>
            <a:r>
              <a:rPr dirty="0"/>
              <a:t>Feedback on </a:t>
            </a:r>
            <a:r>
              <a:rPr lang="fi-FI" dirty="0" err="1"/>
              <a:t>this</a:t>
            </a:r>
            <a:r>
              <a:rPr lang="fi-FI" dirty="0"/>
              <a:t> </a:t>
            </a:r>
            <a:r>
              <a:rPr dirty="0"/>
              <a:t>draft</a:t>
            </a:r>
            <a:r>
              <a:rPr lang="fi-FI" dirty="0"/>
              <a:t> is</a:t>
            </a:r>
            <a:r>
              <a:rPr dirty="0"/>
              <a:t> very welcome!</a:t>
            </a:r>
            <a:endParaRPr lang="fi-FI" dirty="0" err="1"/>
          </a:p>
          <a:p>
            <a:pPr marL="360045" indent="-360045" defTabSz="473201">
              <a:spcBef>
                <a:spcPts val="3400"/>
              </a:spcBef>
              <a:defRPr sz="2916"/>
            </a:pPr>
            <a:r>
              <a:rPr lang="fi-FI" dirty="0" err="1"/>
              <a:t>Comments</a:t>
            </a:r>
            <a:r>
              <a:rPr lang="fi-FI" dirty="0"/>
              <a:t> and </a:t>
            </a:r>
            <a:r>
              <a:rPr lang="fi-FI" dirty="0" err="1"/>
              <a:t>suggestions</a:t>
            </a:r>
            <a:r>
              <a:rPr lang="fi-FI" dirty="0"/>
              <a:t> </a:t>
            </a:r>
            <a:r>
              <a:rPr lang="fi-FI" dirty="0" err="1"/>
              <a:t>from</a:t>
            </a:r>
            <a:r>
              <a:rPr lang="fi-FI" dirty="0"/>
              <a:t> SA3 in </a:t>
            </a:r>
            <a:r>
              <a:rPr lang="fi-FI" dirty="0" err="1"/>
              <a:t>particular</a:t>
            </a:r>
            <a:r>
              <a:rPr lang="fi-FI" dirty="0"/>
              <a:t> </a:t>
            </a:r>
            <a:r>
              <a:rPr lang="fi-FI" dirty="0" err="1"/>
              <a:t>would</a:t>
            </a:r>
            <a:r>
              <a:rPr lang="fi-FI" dirty="0"/>
              <a:t> </a:t>
            </a:r>
            <a:r>
              <a:rPr lang="fi-FI" dirty="0" err="1"/>
              <a:t>be</a:t>
            </a:r>
            <a:r>
              <a:rPr lang="fi-FI" dirty="0"/>
              <a:t> </a:t>
            </a:r>
            <a:r>
              <a:rPr lang="fi-FI" dirty="0" err="1"/>
              <a:t>helpful</a:t>
            </a:r>
            <a:endParaRPr dirty="0"/>
          </a:p>
        </p:txBody>
      </p:sp>
    </p:spTree>
  </p:cSld>
  <p:clrMapOvr>
    <a:masterClrMapping/>
  </p:clrMapOvr>
  <p:transition spd="med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</TotalTime>
  <Words>247</Words>
  <Application>Microsoft Office PowerPoint</Application>
  <PresentationFormat>Custom</PresentationFormat>
  <Paragraphs>24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Avenir Roman</vt:lpstr>
      <vt:lpstr>Helvetica</vt:lpstr>
      <vt:lpstr>Helvetica Light</vt:lpstr>
      <vt:lpstr>White</vt:lpstr>
      <vt:lpstr>draft-arkko-eap-rfc5448bis</vt:lpstr>
      <vt:lpstr>Background</vt:lpstr>
      <vt:lpstr>draft-arkko-eap-rfc5448bis</vt:lpstr>
      <vt:lpstr>Summary &amp; Next Steps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draft-arkko-eap-rfc5448bis</dc:title>
  <dc:creator>Vesa Torvinen</dc:creator>
  <cp:lastModifiedBy>Ericsson</cp:lastModifiedBy>
  <cp:revision>3</cp:revision>
  <dcterms:modified xsi:type="dcterms:W3CDTF">2017-11-20T14:45:07Z</dcterms:modified>
</cp:coreProperties>
</file>