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65" r:id="rId3"/>
    <p:sldId id="277" r:id="rId4"/>
    <p:sldId id="270" r:id="rId5"/>
    <p:sldId id="269" r:id="rId6"/>
    <p:sldId id="272" r:id="rId7"/>
    <p:sldId id="271" r:id="rId8"/>
    <p:sldId id="273" r:id="rId9"/>
    <p:sldId id="274" r:id="rId10"/>
    <p:sldId id="275" r:id="rId11"/>
    <p:sldId id="276" r:id="rId12"/>
    <p:sldId id="279" r:id="rId13"/>
    <p:sldId id="27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000FF"/>
    <a:srgbClr val="FFFF00"/>
    <a:srgbClr val="9900CC"/>
    <a:srgbClr val="CC00FF"/>
    <a:srgbClr val="FFCCFF"/>
    <a:srgbClr val="006600"/>
    <a:srgbClr val="CCFFCC"/>
    <a:srgbClr val="CCFFFF"/>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07" autoAdjust="0"/>
    <p:restoredTop sz="94655" autoAdjust="0"/>
  </p:normalViewPr>
  <p:slideViewPr>
    <p:cSldViewPr>
      <p:cViewPr varScale="1">
        <p:scale>
          <a:sx n="65" d="100"/>
          <a:sy n="65" d="100"/>
        </p:scale>
        <p:origin x="-70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4" d="100"/>
          <a:sy n="104" d="100"/>
        </p:scale>
        <p:origin x="-253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9C9255-A360-40E7-89E8-BAB5E76E454B}" type="datetimeFigureOut">
              <a:rPr lang="en-US" smtClean="0"/>
              <a:pPr/>
              <a:t>5/14/2012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527F9C-0028-4221-9539-F26E0255C384}"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0267F7-33C4-4408-9B73-A320ECA43F52}" type="datetimeFigureOut">
              <a:rPr lang="en-US" smtClean="0"/>
              <a:pPr/>
              <a:t>5/14/2012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A1B437-D0C1-4ADB-B1D1-90FBFEAE7A0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BA1B437-D0C1-4ADB-B1D1-90FBFEAE7A05}"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JGB">
    <p:spTree>
      <p:nvGrpSpPr>
        <p:cNvPr id="1" name=""/>
        <p:cNvGrpSpPr/>
        <p:nvPr/>
      </p:nvGrpSpPr>
      <p:grpSpPr>
        <a:xfrm>
          <a:off x="0" y="0"/>
          <a:ext cx="0" cy="0"/>
          <a:chOff x="0" y="0"/>
          <a:chExt cx="0" cy="0"/>
        </a:xfrm>
      </p:grpSpPr>
      <p:pic>
        <p:nvPicPr>
          <p:cNvPr id="12" name="Picture 2" descr="D:\userdata\dems1e84\Jaeger\Picture1.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13" name="TextBox 12"/>
          <p:cNvSpPr txBox="1"/>
          <p:nvPr userDrawn="1"/>
        </p:nvSpPr>
        <p:spPr>
          <a:xfrm>
            <a:off x="251520" y="4221088"/>
            <a:ext cx="939681" cy="584775"/>
          </a:xfrm>
          <a:prstGeom prst="rect">
            <a:avLst/>
          </a:prstGeom>
          <a:noFill/>
        </p:spPr>
        <p:txBody>
          <a:bodyPr wrap="none" rtlCol="0">
            <a:spAutoFit/>
          </a:bodyPr>
          <a:lstStyle/>
          <a:p>
            <a:r>
              <a:rPr lang="en-US" sz="3200" b="1" dirty="0" smtClean="0">
                <a:solidFill>
                  <a:srgbClr val="F57B17"/>
                </a:solidFill>
                <a:effectLst>
                  <a:outerShdw blurRad="38100" dist="38100" dir="2700000" algn="tl">
                    <a:srgbClr val="000000">
                      <a:alpha val="43137"/>
                    </a:srgbClr>
                  </a:outerShdw>
                </a:effectLst>
              </a:rPr>
              <a:t>Title</a:t>
            </a:r>
          </a:p>
        </p:txBody>
      </p:sp>
      <p:sp>
        <p:nvSpPr>
          <p:cNvPr id="14" name="TextBox 13"/>
          <p:cNvSpPr txBox="1"/>
          <p:nvPr userDrawn="1"/>
        </p:nvSpPr>
        <p:spPr>
          <a:xfrm>
            <a:off x="251520" y="4797152"/>
            <a:ext cx="4432624" cy="584775"/>
          </a:xfrm>
          <a:prstGeom prst="rect">
            <a:avLst/>
          </a:prstGeom>
          <a:noFill/>
        </p:spPr>
        <p:txBody>
          <a:bodyPr wrap="none" rtlCol="0">
            <a:spAutoFit/>
          </a:bodyPr>
          <a:lstStyle/>
          <a:p>
            <a:r>
              <a:rPr lang="en-US" sz="3200" b="1" smtClean="0">
                <a:solidFill>
                  <a:srgbClr val="FFC000"/>
                </a:solidFill>
                <a:effectLst>
                  <a:outerShdw blurRad="38100" dist="38100" dir="2700000" algn="tl">
                    <a:srgbClr val="000000">
                      <a:alpha val="43137"/>
                    </a:srgbClr>
                  </a:outerShdw>
                </a:effectLst>
              </a:rPr>
              <a:t>Nokia Siemens Networks</a:t>
            </a:r>
            <a:endParaRPr lang="en-US" sz="3200" b="1">
              <a:solidFill>
                <a:srgbClr val="FFC000"/>
              </a:solidFill>
              <a:effectLst>
                <a:outerShdw blurRad="38100" dist="38100" dir="2700000" algn="tl">
                  <a:srgbClr val="000000">
                    <a:alpha val="43137"/>
                  </a:srgbClr>
                </a:outerShdw>
              </a:effectLst>
            </a:endParaRPr>
          </a:p>
        </p:txBody>
      </p:sp>
      <p:sp>
        <p:nvSpPr>
          <p:cNvPr id="15" name="TextBox 14"/>
          <p:cNvSpPr txBox="1"/>
          <p:nvPr userDrawn="1"/>
        </p:nvSpPr>
        <p:spPr>
          <a:xfrm>
            <a:off x="251520" y="5373216"/>
            <a:ext cx="5604739" cy="584775"/>
          </a:xfrm>
          <a:prstGeom prst="rect">
            <a:avLst/>
          </a:prstGeom>
          <a:noFill/>
        </p:spPr>
        <p:txBody>
          <a:bodyPr wrap="none" rtlCol="0">
            <a:spAutoFit/>
          </a:bodyPr>
          <a:lstStyle/>
          <a:p>
            <a:r>
              <a:rPr lang="en-US" sz="3200" b="1" smtClean="0">
                <a:solidFill>
                  <a:srgbClr val="EB7DBC"/>
                </a:solidFill>
                <a:effectLst>
                  <a:outerShdw blurRad="38100" dist="38100" dir="2700000" algn="tl">
                    <a:srgbClr val="000000">
                      <a:alpha val="43137"/>
                    </a:srgbClr>
                  </a:outerShdw>
                </a:effectLst>
              </a:rPr>
              <a:t>Bernd Jaeger, CEF CTO R SWS ST</a:t>
            </a:r>
            <a:endParaRPr lang="en-US" sz="3200" b="1">
              <a:solidFill>
                <a:srgbClr val="EB7DBC"/>
              </a:solidFill>
              <a:effectLst>
                <a:outerShdw blurRad="38100" dist="38100" dir="2700000" algn="tl">
                  <a:srgbClr val="000000">
                    <a:alpha val="43137"/>
                  </a:srgbClr>
                </a:outerShdw>
              </a:effectLs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JGB">
    <p:spTree>
      <p:nvGrpSpPr>
        <p:cNvPr id="1" name=""/>
        <p:cNvGrpSpPr/>
        <p:nvPr/>
      </p:nvGrpSpPr>
      <p:grpSpPr>
        <a:xfrm>
          <a:off x="0" y="0"/>
          <a:ext cx="0" cy="0"/>
          <a:chOff x="0" y="0"/>
          <a:chExt cx="0" cy="0"/>
        </a:xfrm>
      </p:grpSpPr>
      <p:sp>
        <p:nvSpPr>
          <p:cNvPr id="6" name="Rectangle 20"/>
          <p:cNvSpPr>
            <a:spLocks noChangeArrowheads="1"/>
          </p:cNvSpPr>
          <p:nvPr userDrawn="1"/>
        </p:nvSpPr>
        <p:spPr bwMode="auto">
          <a:xfrm>
            <a:off x="179512" y="6597352"/>
            <a:ext cx="2229768" cy="169277"/>
          </a:xfrm>
          <a:prstGeom prst="rect">
            <a:avLst/>
          </a:prstGeom>
          <a:noFill/>
          <a:ln w="9525">
            <a:noFill/>
            <a:miter lim="800000"/>
            <a:headEnd/>
            <a:tailEnd/>
          </a:ln>
          <a:effectLst/>
        </p:spPr>
        <p:txBody>
          <a:bodyPr wrap="square" lIns="0" tIns="0" rIns="0" bIns="0">
            <a:spAutoFit/>
          </a:bodyPr>
          <a:lstStyle/>
          <a:p>
            <a:pPr marL="0" algn="l" defTabSz="914400" rtl="0" eaLnBrk="1" latinLnBrk="0" hangingPunct="1">
              <a:lnSpc>
                <a:spcPct val="100000"/>
              </a:lnSpc>
              <a:spcBef>
                <a:spcPct val="0"/>
              </a:spcBef>
              <a:buClrTx/>
              <a:tabLst>
                <a:tab pos="450850" algn="l"/>
              </a:tabLst>
              <a:defRPr/>
            </a:pPr>
            <a:fld id="{23510862-0D4B-494A-B11F-A438EA1B1B14}" type="slidenum">
              <a:rPr lang="en-US" sz="1100" kern="1200" smtClean="0">
                <a:solidFill>
                  <a:schemeClr val="tx1">
                    <a:tint val="75000"/>
                  </a:schemeClr>
                </a:solidFill>
                <a:latin typeface="Arial" pitchFamily="34" charset="0"/>
                <a:ea typeface="+mn-ea"/>
                <a:cs typeface="Arial" pitchFamily="34" charset="0"/>
              </a:rPr>
              <a:pPr marL="0" algn="l" defTabSz="914400" rtl="0" eaLnBrk="1" latinLnBrk="0" hangingPunct="1">
                <a:lnSpc>
                  <a:spcPct val="100000"/>
                </a:lnSpc>
                <a:spcBef>
                  <a:spcPct val="0"/>
                </a:spcBef>
                <a:buClrTx/>
                <a:tabLst>
                  <a:tab pos="450850" algn="l"/>
                </a:tabLst>
                <a:defRPr/>
              </a:pPr>
              <a:t>‹#›</a:t>
            </a:fld>
            <a:r>
              <a:rPr lang="en-US" sz="1100" kern="1200" dirty="0" smtClean="0">
                <a:solidFill>
                  <a:schemeClr val="tx1">
                    <a:tint val="75000"/>
                  </a:schemeClr>
                </a:solidFill>
                <a:latin typeface="Arial" pitchFamily="34" charset="0"/>
                <a:ea typeface="+mn-ea"/>
                <a:cs typeface="Arial" pitchFamily="34" charset="0"/>
              </a:rPr>
              <a:t>	© Nokia Siemens Networks</a:t>
            </a:r>
          </a:p>
        </p:txBody>
      </p:sp>
      <p:sp>
        <p:nvSpPr>
          <p:cNvPr id="8" name="Rectangle 19"/>
          <p:cNvSpPr txBox="1">
            <a:spLocks noChangeArrowheads="1"/>
          </p:cNvSpPr>
          <p:nvPr userDrawn="1"/>
        </p:nvSpPr>
        <p:spPr>
          <a:xfrm>
            <a:off x="7092280" y="6597352"/>
            <a:ext cx="1872208" cy="144016"/>
          </a:xfrm>
          <a:prstGeom prst="rect">
            <a:avLst/>
          </a:prstGeom>
        </p:spPr>
        <p:txBody>
          <a:bodyPr vert="horz" lIns="91440" tIns="45720" rIns="91440" bIns="45720" rtlCol="0" anchor="ctr"/>
          <a:lstStyle>
            <a:lvl1pPr>
              <a:defRPr sz="1200" smtClean="0">
                <a:latin typeface="Arial" pitchFamily="34" charset="0"/>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chemeClr val="tx1">
                  <a:tint val="75000"/>
                </a:schemeClr>
              </a:solidFill>
              <a:effectLst/>
              <a:uLnTx/>
              <a:uFillTx/>
              <a:latin typeface="Arial" pitchFamily="34" charset="0"/>
              <a:ea typeface="+mn-ea"/>
              <a:cs typeface="Arial" pitchFamily="34" charset="0"/>
            </a:endParaRPr>
          </a:p>
        </p:txBody>
      </p:sp>
      <p:sp>
        <p:nvSpPr>
          <p:cNvPr id="11" name="Rectangle 19"/>
          <p:cNvSpPr txBox="1">
            <a:spLocks noChangeArrowheads="1"/>
          </p:cNvSpPr>
          <p:nvPr userDrawn="1"/>
        </p:nvSpPr>
        <p:spPr>
          <a:xfrm>
            <a:off x="2483768" y="6597352"/>
            <a:ext cx="3744416" cy="144016"/>
          </a:xfrm>
          <a:prstGeom prst="rect">
            <a:avLst/>
          </a:prstGeom>
        </p:spPr>
        <p:txBody>
          <a:bodyPr vert="horz" lIns="91440" tIns="45720" rIns="91440" bIns="45720" rtlCol="0" anchor="ctr"/>
          <a:lstStyle>
            <a:lvl1pPr>
              <a:defRPr sz="1200" smtClean="0">
                <a:latin typeface="Arial" pitchFamily="34" charset="0"/>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chemeClr val="tx1">
                    <a:tint val="75000"/>
                  </a:schemeClr>
                </a:solidFill>
                <a:effectLst/>
                <a:uLnTx/>
                <a:uFillTx/>
                <a:latin typeface="Arial" pitchFamily="34" charset="0"/>
                <a:ea typeface="+mn-ea"/>
                <a:cs typeface="Arial" pitchFamily="34" charset="0"/>
              </a:rPr>
              <a:t>Problems related to CLI</a:t>
            </a:r>
          </a:p>
        </p:txBody>
      </p:sp>
      <p:sp>
        <p:nvSpPr>
          <p:cNvPr id="7" name="Rectangle 19"/>
          <p:cNvSpPr txBox="1">
            <a:spLocks noChangeArrowheads="1"/>
          </p:cNvSpPr>
          <p:nvPr userDrawn="1"/>
        </p:nvSpPr>
        <p:spPr>
          <a:xfrm>
            <a:off x="6228184" y="6597352"/>
            <a:ext cx="864096" cy="144016"/>
          </a:xfrm>
          <a:prstGeom prst="rect">
            <a:avLst/>
          </a:prstGeom>
        </p:spPr>
        <p:txBody>
          <a:bodyPr vert="horz" lIns="91440" tIns="45720" rIns="91440" bIns="45720" rtlCol="0" anchor="ctr"/>
          <a:lstStyle>
            <a:lvl1pPr>
              <a:defRPr sz="1200" smtClean="0">
                <a:latin typeface="Arial" pitchFamily="34" charset="0"/>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chemeClr val="tx1">
                  <a:tint val="75000"/>
                </a:schemeClr>
              </a:solidFill>
              <a:effectLst/>
              <a:uLnTx/>
              <a:uFillTx/>
              <a:latin typeface="Arial" pitchFamily="34" charset="0"/>
              <a:ea typeface="+mn-ea"/>
              <a:cs typeface="Arial"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serdata\dems1e84\Jaeger\Picture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6" name="TextBox 5"/>
          <p:cNvSpPr txBox="1"/>
          <p:nvPr/>
        </p:nvSpPr>
        <p:spPr>
          <a:xfrm>
            <a:off x="395536" y="1700808"/>
            <a:ext cx="7514365" cy="5509200"/>
          </a:xfrm>
          <a:prstGeom prst="rect">
            <a:avLst/>
          </a:prstGeom>
          <a:noFill/>
        </p:spPr>
        <p:txBody>
          <a:bodyPr wrap="square" rtlCol="0">
            <a:spAutoFit/>
          </a:bodyPr>
          <a:lstStyle/>
          <a:p>
            <a:r>
              <a:rPr lang="en-US" sz="2400" b="1" dirty="0" smtClean="0">
                <a:effectLst>
                  <a:outerShdw blurRad="38100" dist="38100" dir="2700000" algn="tl">
                    <a:srgbClr val="000000">
                      <a:alpha val="43137"/>
                    </a:srgbClr>
                  </a:outerShdw>
                </a:effectLst>
              </a:rPr>
              <a:t>3GPP TSG-SA3 Meeting #67 	 		</a:t>
            </a:r>
            <a:r>
              <a:rPr lang="en-US" sz="2400" b="1" dirty="0" smtClean="0">
                <a:effectLst>
                  <a:outerShdw blurRad="38100" dist="38100" dir="2700000" algn="tl">
                    <a:srgbClr val="000000">
                      <a:alpha val="43137"/>
                    </a:srgbClr>
                  </a:outerShdw>
                </a:effectLst>
              </a:rPr>
              <a:t>S3-120455</a:t>
            </a:r>
          </a:p>
          <a:p>
            <a:r>
              <a:rPr lang="en-US" sz="2400" b="1" dirty="0" smtClean="0">
                <a:effectLst>
                  <a:outerShdw blurRad="38100" dist="38100" dir="2700000" algn="tl">
                    <a:srgbClr val="000000">
                      <a:alpha val="43137"/>
                    </a:srgbClr>
                  </a:outerShdw>
                </a:effectLst>
              </a:rPr>
              <a:t>Kyoto, Japan, 21-25 May 2012</a:t>
            </a:r>
          </a:p>
          <a:p>
            <a:endParaRPr lang="en-US" sz="2400" b="1" dirty="0" smtClean="0">
              <a:effectLst>
                <a:outerShdw blurRad="38100" dist="38100" dir="2700000" algn="tl">
                  <a:srgbClr val="000000">
                    <a:alpha val="43137"/>
                  </a:srgbClr>
                </a:outerShdw>
              </a:effectLst>
            </a:endParaRPr>
          </a:p>
          <a:p>
            <a:r>
              <a:rPr lang="en-US" sz="2400" b="1" dirty="0" smtClean="0">
                <a:effectLst>
                  <a:outerShdw blurRad="38100" dist="38100" dir="2700000" algn="tl">
                    <a:srgbClr val="000000">
                      <a:alpha val="43137"/>
                    </a:srgbClr>
                  </a:outerShdw>
                </a:effectLst>
              </a:rPr>
              <a:t>Source: Nokia Corporation, Nokia Siemens Networks</a:t>
            </a:r>
          </a:p>
          <a:p>
            <a:r>
              <a:rPr lang="en-US" sz="2400" b="1" dirty="0" smtClean="0">
                <a:effectLst>
                  <a:outerShdw blurRad="38100" dist="38100" dir="2700000" algn="tl">
                    <a:srgbClr val="000000">
                      <a:alpha val="43137"/>
                    </a:srgbClr>
                  </a:outerShdw>
                </a:effectLst>
              </a:rPr>
              <a:t>Presentation for discussion</a:t>
            </a:r>
          </a:p>
          <a:p>
            <a:r>
              <a:rPr lang="en-US" sz="2400" b="1" dirty="0" smtClean="0">
                <a:effectLst>
                  <a:outerShdw blurRad="38100" dist="38100" dir="2700000" algn="tl">
                    <a:srgbClr val="000000">
                      <a:alpha val="43137"/>
                    </a:srgbClr>
                  </a:outerShdw>
                </a:effectLst>
              </a:rPr>
              <a:t>Agenda Item: 8.8</a:t>
            </a:r>
          </a:p>
          <a:p>
            <a:endParaRPr lang="en-US" sz="2400" b="1" dirty="0" smtClean="0">
              <a:effectLst>
                <a:outerShdw blurRad="38100" dist="38100" dir="2700000" algn="tl">
                  <a:srgbClr val="000000">
                    <a:alpha val="43137"/>
                  </a:srgbClr>
                </a:outerShdw>
              </a:effectLst>
            </a:endParaRPr>
          </a:p>
          <a:p>
            <a:endParaRPr lang="en-US" sz="3200" b="1" dirty="0" smtClean="0">
              <a:effectLst>
                <a:outerShdw blurRad="38100" dist="38100" dir="2700000" algn="tl">
                  <a:srgbClr val="000000">
                    <a:alpha val="43137"/>
                  </a:srgbClr>
                </a:outerShdw>
              </a:effectLst>
            </a:endParaRPr>
          </a:p>
          <a:p>
            <a:r>
              <a:rPr lang="en-US" sz="2800" b="1" dirty="0" smtClean="0">
                <a:effectLst>
                  <a:outerShdw blurRad="38100" dist="38100" dir="2700000" algn="tl">
                    <a:srgbClr val="000000">
                      <a:alpha val="43137"/>
                    </a:srgbClr>
                  </a:outerShdw>
                </a:effectLst>
              </a:rPr>
              <a:t>Spoofed Call detection and prevention –</a:t>
            </a:r>
          </a:p>
          <a:p>
            <a:r>
              <a:rPr lang="en-US" sz="2800" b="1" dirty="0" smtClean="0">
                <a:effectLst>
                  <a:outerShdw blurRad="38100" dist="38100" dir="2700000" algn="tl">
                    <a:srgbClr val="000000">
                      <a:alpha val="43137"/>
                    </a:srgbClr>
                  </a:outerShdw>
                </a:effectLst>
              </a:rPr>
              <a:t>Problems related to Calling Line Identification</a:t>
            </a:r>
          </a:p>
          <a:p>
            <a:endParaRPr lang="en-US" sz="3200" b="1" dirty="0" smtClean="0">
              <a:effectLst>
                <a:outerShdw blurRad="38100" dist="38100" dir="2700000" algn="tl">
                  <a:srgbClr val="000000">
                    <a:alpha val="43137"/>
                  </a:srgbClr>
                </a:outerShdw>
              </a:effectLst>
            </a:endParaRPr>
          </a:p>
          <a:p>
            <a:endParaRPr lang="en-US" sz="3200" b="1" dirty="0" smtClean="0">
              <a:effectLst>
                <a:outerShdw blurRad="38100" dist="38100" dir="2700000" algn="tl">
                  <a:srgbClr val="000000">
                    <a:alpha val="43137"/>
                  </a:srgbClr>
                </a:outerShdw>
              </a:effectLst>
            </a:endParaRPr>
          </a:p>
          <a:p>
            <a:r>
              <a:rPr lang="en-US" sz="3200" b="1" dirty="0" smtClean="0">
                <a:solidFill>
                  <a:srgbClr val="FFC000"/>
                </a:solidFill>
                <a:effectLst>
                  <a:outerShdw blurRad="38100" dist="38100" dir="2700000" algn="tl">
                    <a:srgbClr val="000000">
                      <a:alpha val="43137"/>
                    </a:srgbClr>
                  </a:outerShdw>
                </a:effectLst>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dirty="0" smtClean="0">
                <a:solidFill>
                  <a:srgbClr val="7F10A2"/>
                </a:solidFill>
                <a:latin typeface="Arial" pitchFamily="34" charset="0"/>
                <a:ea typeface="+mj-ea"/>
                <a:cs typeface="Arial" pitchFamily="34" charset="0"/>
              </a:rPr>
              <a:t>Legal Aspects of </a:t>
            </a:r>
            <a:r>
              <a:rPr lang="en-US" sz="2200" noProof="0" dirty="0" smtClean="0">
                <a:solidFill>
                  <a:srgbClr val="7F10A2"/>
                </a:solidFill>
                <a:latin typeface="Arial" pitchFamily="34" charset="0"/>
                <a:ea typeface="+mj-ea"/>
                <a:cs typeface="Arial" pitchFamily="34" charset="0"/>
              </a:rPr>
              <a:t>CLI Spoofing</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sp>
        <p:nvSpPr>
          <p:cNvPr id="7" name="TextBox 6"/>
          <p:cNvSpPr txBox="1"/>
          <p:nvPr/>
        </p:nvSpPr>
        <p:spPr>
          <a:xfrm>
            <a:off x="251520" y="1340768"/>
            <a:ext cx="8640960" cy="3516347"/>
          </a:xfrm>
          <a:prstGeom prst="rect">
            <a:avLst/>
          </a:prstGeom>
          <a:noFill/>
        </p:spPr>
        <p:txBody>
          <a:bodyPr wrap="square" rtlCol="0">
            <a:spAutoFit/>
          </a:bodyPr>
          <a:lstStyle/>
          <a:p>
            <a:pPr marL="360000" indent="-360000" algn="just">
              <a:lnSpc>
                <a:spcPts val="1800"/>
              </a:lnSpc>
              <a:spcAft>
                <a:spcPts val="600"/>
              </a:spcAft>
              <a:buClr>
                <a:srgbClr val="0000CC"/>
              </a:buClr>
            </a:pPr>
            <a:r>
              <a:rPr lang="en-US" b="1" dirty="0" smtClean="0">
                <a:solidFill>
                  <a:srgbClr val="0000FF"/>
                </a:solidFill>
                <a:latin typeface="Arial" pitchFamily="34" charset="0"/>
                <a:ea typeface="Arial Unicode MS" pitchFamily="34" charset="-128"/>
                <a:cs typeface="Arial" pitchFamily="34" charset="0"/>
              </a:rPr>
              <a:t>Is CLI spoofing illegal ?</a:t>
            </a:r>
          </a:p>
          <a:p>
            <a:pPr marL="360000" indent="-360000" algn="just">
              <a:lnSpc>
                <a:spcPts val="1800"/>
              </a:lnSpc>
              <a:spcAft>
                <a:spcPts val="600"/>
              </a:spcAft>
              <a:buClr>
                <a:srgbClr val="0000CC"/>
              </a:buClr>
              <a:buFont typeface="Wingdings" pitchFamily="2" charset="2"/>
              <a:buChar char="à"/>
            </a:pPr>
            <a:r>
              <a:rPr lang="en-US" b="1" dirty="0" smtClean="0">
                <a:solidFill>
                  <a:srgbClr val="0000FF"/>
                </a:solidFill>
                <a:latin typeface="Arial" pitchFamily="34" charset="0"/>
                <a:ea typeface="Arial Unicode MS" pitchFamily="34" charset="-128"/>
                <a:cs typeface="Arial" pitchFamily="34" charset="0"/>
                <a:sym typeface="Wingdings" pitchFamily="2" charset="2"/>
              </a:rPr>
              <a:t>No and yes</a:t>
            </a:r>
            <a:r>
              <a:rPr lang="en-US" dirty="0" smtClean="0">
                <a:solidFill>
                  <a:srgbClr val="0000FF"/>
                </a:solidFill>
                <a:latin typeface="Arial" pitchFamily="34" charset="0"/>
                <a:ea typeface="Arial Unicode MS" pitchFamily="34" charset="-128"/>
                <a:cs typeface="Arial" pitchFamily="34" charset="0"/>
                <a:sym typeface="Wingdings" pitchFamily="2" charset="2"/>
              </a:rPr>
              <a:t>, </a:t>
            </a:r>
            <a:r>
              <a:rPr lang="en-US" dirty="0" smtClean="0">
                <a:solidFill>
                  <a:srgbClr val="0000FF"/>
                </a:solidFill>
                <a:latin typeface="Arial" pitchFamily="34" charset="0"/>
                <a:ea typeface="Arial Unicode MS" pitchFamily="34" charset="-128"/>
                <a:cs typeface="Arial" pitchFamily="34" charset="0"/>
              </a:rPr>
              <a:t>depends on the country and the usage of CLI spoofing services</a:t>
            </a:r>
          </a:p>
          <a:p>
            <a:pPr marL="360000" indent="-360000" algn="just">
              <a:lnSpc>
                <a:spcPts val="900"/>
              </a:lnSpc>
              <a:buClr>
                <a:srgbClr val="0000CC"/>
              </a:buClr>
            </a:pPr>
            <a:endParaRPr lang="en-US" sz="800" dirty="0" smtClean="0">
              <a:solidFill>
                <a:srgbClr val="0000FF"/>
              </a:solidFill>
              <a:latin typeface="Arial" pitchFamily="34" charset="0"/>
              <a:ea typeface="Arial Unicode MS" pitchFamily="34" charset="-128"/>
              <a:cs typeface="Arial" pitchFamily="34" charset="0"/>
            </a:endParaRP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What is done by the CLI spoofing service providers to prevent illegal usage?</a:t>
            </a:r>
          </a:p>
          <a:p>
            <a:pPr marL="540000" lvl="1"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sensitive numbers like for example emergency numbers (US: 911) are blocked</a:t>
            </a:r>
          </a:p>
          <a:p>
            <a:pPr marL="540000"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legality is handled in contract conditions or FAQs with usual conditions being:</a:t>
            </a:r>
          </a:p>
          <a:p>
            <a:pPr marL="540000" indent="-180000" algn="just">
              <a:lnSpc>
                <a:spcPts val="1800"/>
              </a:lnSpc>
              <a:spcAft>
                <a:spcPts val="300"/>
              </a:spcAft>
              <a:buClr>
                <a:srgbClr val="0000CC"/>
              </a:buClr>
            </a:pPr>
            <a:r>
              <a:rPr lang="en-US" sz="1600" dirty="0" smtClean="0">
                <a:solidFill>
                  <a:srgbClr val="0000FF"/>
                </a:solidFill>
                <a:latin typeface="Arial" pitchFamily="34" charset="0"/>
                <a:ea typeface="Arial Unicode MS" pitchFamily="34" charset="-128"/>
                <a:cs typeface="Arial" pitchFamily="34" charset="0"/>
              </a:rPr>
              <a:t>   </a:t>
            </a:r>
            <a:r>
              <a:rPr lang="en-US" sz="1500" dirty="0" smtClean="0">
                <a:solidFill>
                  <a:srgbClr val="0000FF"/>
                </a:solidFill>
                <a:latin typeface="Arial" pitchFamily="34" charset="0"/>
                <a:ea typeface="Arial Unicode MS" pitchFamily="34" charset="-128"/>
                <a:cs typeface="Arial" pitchFamily="34" charset="0"/>
              </a:rPr>
              <a:t> # users are responsible for legal usage (it is generally mentioned that CLI spoofing, voice disguising and call recording may be not allowed in all states or countries but without giving concrete information or instructions)</a:t>
            </a:r>
          </a:p>
          <a:p>
            <a:pPr marL="540000" indent="-180000" algn="just">
              <a:lnSpc>
                <a:spcPts val="1800"/>
              </a:lnSpc>
              <a:spcAft>
                <a:spcPts val="300"/>
              </a:spcAft>
              <a:buClr>
                <a:srgbClr val="0000CC"/>
              </a:buClr>
            </a:pPr>
            <a:r>
              <a:rPr lang="en-US" sz="1600" dirty="0" smtClean="0">
                <a:solidFill>
                  <a:srgbClr val="0000FF"/>
                </a:solidFill>
                <a:latin typeface="Arial" pitchFamily="34" charset="0"/>
                <a:ea typeface="Arial Unicode MS" pitchFamily="34" charset="-128"/>
                <a:cs typeface="Arial" pitchFamily="34" charset="0"/>
              </a:rPr>
              <a:t>   </a:t>
            </a:r>
            <a:r>
              <a:rPr lang="en-US" sz="1500" dirty="0" smtClean="0">
                <a:solidFill>
                  <a:srgbClr val="0000FF"/>
                </a:solidFill>
                <a:latin typeface="Arial" pitchFamily="34" charset="0"/>
                <a:ea typeface="Arial Unicode MS" pitchFamily="34" charset="-128"/>
                <a:cs typeface="Arial" pitchFamily="34" charset="0"/>
              </a:rPr>
              <a:t> # personal data of users is kept secret unless publishing is enforced by law enforcement agencies </a:t>
            </a:r>
          </a:p>
          <a:p>
            <a:pPr marL="360000" indent="-360000" algn="just">
              <a:lnSpc>
                <a:spcPts val="1800"/>
              </a:lnSpc>
              <a:spcBef>
                <a:spcPts val="600"/>
              </a:spcBef>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What is done by the authorities?</a:t>
            </a:r>
          </a:p>
          <a:p>
            <a:pPr marL="360000" indent="-360000" algn="just">
              <a:lnSpc>
                <a:spcPts val="1800"/>
              </a:lnSpc>
              <a:spcAft>
                <a:spcPts val="600"/>
              </a:spcAft>
              <a:buClr>
                <a:srgbClr val="0000CC"/>
              </a:buClr>
            </a:pPr>
            <a:r>
              <a:rPr lang="en-US" dirty="0" smtClean="0">
                <a:solidFill>
                  <a:srgbClr val="0000FF"/>
                </a:solidFill>
                <a:latin typeface="Arial" pitchFamily="34" charset="0"/>
                <a:ea typeface="Arial Unicode MS" pitchFamily="34" charset="-128"/>
                <a:cs typeface="Arial" pitchFamily="34" charset="0"/>
              </a:rPr>
              <a:t>	CLI spoofing may be illegal or not, depending on national legislation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lvl="0" algn="ctr">
              <a:spcBef>
                <a:spcPct val="0"/>
              </a:spcBef>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dirty="0" smtClean="0">
                <a:solidFill>
                  <a:srgbClr val="7F10A2"/>
                </a:solidFill>
                <a:latin typeface="Arial" pitchFamily="34" charset="0"/>
                <a:ea typeface="+mj-ea"/>
                <a:cs typeface="Arial" pitchFamily="34" charset="0"/>
              </a:rPr>
              <a:t>How is 3GPP affected</a:t>
            </a:r>
            <a:r>
              <a:rPr lang="en-US" sz="2200" dirty="0" smtClean="0">
                <a:solidFill>
                  <a:srgbClr val="7F10A2"/>
                </a:solidFill>
                <a:latin typeface="Arial" pitchFamily="34" charset="0"/>
                <a:cs typeface="Arial" pitchFamily="34" charset="0"/>
              </a:rPr>
              <a:t> ?</a:t>
            </a:r>
            <a:r>
              <a:rPr lang="en-US" sz="2200" dirty="0" smtClean="0">
                <a:solidFill>
                  <a:srgbClr val="7F10A2"/>
                </a:solidFill>
                <a:latin typeface="Arial" pitchFamily="34" charset="0"/>
                <a:ea typeface="+mj-ea"/>
                <a:cs typeface="Arial" pitchFamily="34" charset="0"/>
              </a:rPr>
              <a:t> (1) </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sp>
        <p:nvSpPr>
          <p:cNvPr id="7" name="TextBox 6"/>
          <p:cNvSpPr txBox="1"/>
          <p:nvPr/>
        </p:nvSpPr>
        <p:spPr>
          <a:xfrm>
            <a:off x="251520" y="1124744"/>
            <a:ext cx="8640960" cy="4054956"/>
          </a:xfrm>
          <a:prstGeom prst="rect">
            <a:avLst/>
          </a:prstGeom>
          <a:noFill/>
        </p:spPr>
        <p:txBody>
          <a:bodyPr wrap="square" rtlCol="0">
            <a:spAutoFit/>
          </a:bodyPr>
          <a:lstStyle/>
          <a:p>
            <a:pPr marL="360000" indent="-360000" algn="just">
              <a:lnSpc>
                <a:spcPts val="900"/>
              </a:lnSpc>
              <a:buClr>
                <a:srgbClr val="0000CC"/>
              </a:buClr>
            </a:pPr>
            <a:endParaRPr lang="en-US" sz="800" dirty="0" smtClean="0">
              <a:solidFill>
                <a:srgbClr val="0000FF"/>
              </a:solidFill>
              <a:latin typeface="Arial" pitchFamily="34" charset="0"/>
              <a:ea typeface="Arial Unicode MS" pitchFamily="34" charset="-128"/>
              <a:cs typeface="Arial" pitchFamily="34" charset="0"/>
            </a:endParaRPr>
          </a:p>
          <a:p>
            <a:pPr marL="360000" indent="-360000" algn="just">
              <a:lnSpc>
                <a:spcPts val="1800"/>
              </a:lnSpc>
              <a:spcAft>
                <a:spcPts val="600"/>
              </a:spcAft>
              <a:buClr>
                <a:srgbClr val="0000CC"/>
              </a:buClr>
              <a:buFont typeface="Wingdings" pitchFamily="2" charset="2"/>
              <a:buChar char="§"/>
            </a:pPr>
            <a:endParaRPr lang="en-US" dirty="0" smtClean="0">
              <a:solidFill>
                <a:srgbClr val="0000FF"/>
              </a:solidFill>
              <a:latin typeface="Arial" pitchFamily="34" charset="0"/>
              <a:ea typeface="Arial Unicode MS" pitchFamily="34" charset="-128"/>
              <a:cs typeface="Arial" pitchFamily="34" charset="0"/>
            </a:endParaRP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Existing standardisation</a:t>
            </a:r>
          </a:p>
          <a:p>
            <a:pPr marL="540000"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TS 23.081 Annex A defines mapping rules of CLI parameters received via the NW-NW interface to CLI parameters to be sent to the MS.</a:t>
            </a:r>
          </a:p>
          <a:p>
            <a:pPr marL="540000"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Origin of problems is wider than just 3GPP networks and relates to ISUP also used in fixed PSTN.</a:t>
            </a:r>
          </a:p>
          <a:p>
            <a:pPr marL="540000"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TS 29.163 specifies the mapping of ISUP to IMS.</a:t>
            </a:r>
          </a:p>
          <a:p>
            <a:pPr marL="540000">
              <a:lnSpc>
                <a:spcPts val="1800"/>
              </a:lnSpc>
              <a:spcAft>
                <a:spcPts val="300"/>
              </a:spcAft>
              <a:buClr>
                <a:srgbClr val="0000CC"/>
              </a:buClr>
            </a:pPr>
            <a:r>
              <a:rPr lang="en-US" sz="1600" dirty="0" smtClean="0">
                <a:solidFill>
                  <a:srgbClr val="0000FF"/>
                </a:solidFill>
                <a:latin typeface="Arial" pitchFamily="34" charset="0"/>
                <a:ea typeface="Arial Unicode MS" pitchFamily="34" charset="-128"/>
                <a:cs typeface="Arial" pitchFamily="34" charset="0"/>
              </a:rPr>
              <a:t>(refer to TS 29.163, clause 7.2.3.1.2.6 ‘Calling Party Number’, clause 7.2.3.1.2.7 ‘Generic Number’ and clause 7.2.3.2.2.3 ‘P-Asserted ID, From and Privacy header fields’)</a:t>
            </a:r>
          </a:p>
          <a:p>
            <a:pPr marL="540000"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sym typeface="Wingdings" pitchFamily="2" charset="2"/>
              </a:rPr>
              <a:t> Cooperation with 3GPP CT3 (interworking) and 3GPP CT4 (CS domain) would be beneficial</a:t>
            </a:r>
          </a:p>
          <a:p>
            <a:pPr marL="540000"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As ISUP is under the control of ITU cooperation with ITU may be potentially useful for suggestions how to address CLI spoofing that could be included in 3GPP specs.</a:t>
            </a:r>
          </a:p>
          <a:p>
            <a:pPr marL="540000">
              <a:lnSpc>
                <a:spcPts val="1800"/>
              </a:lnSpc>
              <a:spcAft>
                <a:spcPts val="300"/>
              </a:spcAft>
              <a:buClr>
                <a:srgbClr val="0000CC"/>
              </a:buClr>
            </a:pPr>
            <a:endParaRPr lang="en-US" sz="1600" dirty="0" smtClean="0">
              <a:solidFill>
                <a:srgbClr val="0000FF"/>
              </a:solidFill>
              <a:latin typeface="Arial" pitchFamily="34" charset="0"/>
              <a:ea typeface="Arial Unicode MS" pitchFamily="34" charset="-128"/>
              <a:cs typeface="Arial" pitchFamily="34" charset="0"/>
              <a:sym typeface="Wingdings" pitchFamily="2" charset="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lvl="0" algn="ctr">
              <a:spcBef>
                <a:spcPct val="0"/>
              </a:spcBef>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dirty="0" smtClean="0">
                <a:solidFill>
                  <a:srgbClr val="7F10A2"/>
                </a:solidFill>
                <a:latin typeface="Arial" pitchFamily="34" charset="0"/>
                <a:ea typeface="+mj-ea"/>
                <a:cs typeface="Arial" pitchFamily="34" charset="0"/>
              </a:rPr>
              <a:t>How is 3GPP affected</a:t>
            </a:r>
            <a:r>
              <a:rPr lang="en-US" sz="2200" dirty="0" smtClean="0">
                <a:solidFill>
                  <a:srgbClr val="7F10A2"/>
                </a:solidFill>
                <a:latin typeface="Arial" pitchFamily="34" charset="0"/>
                <a:cs typeface="Arial" pitchFamily="34" charset="0"/>
              </a:rPr>
              <a:t> ?</a:t>
            </a:r>
            <a:r>
              <a:rPr lang="en-US" sz="2200" dirty="0" smtClean="0">
                <a:solidFill>
                  <a:srgbClr val="7F10A2"/>
                </a:solidFill>
                <a:latin typeface="Arial" pitchFamily="34" charset="0"/>
                <a:ea typeface="+mj-ea"/>
                <a:cs typeface="Arial" pitchFamily="34" charset="0"/>
              </a:rPr>
              <a:t> (2)</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sp>
        <p:nvSpPr>
          <p:cNvPr id="7" name="TextBox 6"/>
          <p:cNvSpPr txBox="1"/>
          <p:nvPr/>
        </p:nvSpPr>
        <p:spPr>
          <a:xfrm>
            <a:off x="251520" y="1124744"/>
            <a:ext cx="8640960" cy="2977738"/>
          </a:xfrm>
          <a:prstGeom prst="rect">
            <a:avLst/>
          </a:prstGeom>
          <a:noFill/>
        </p:spPr>
        <p:txBody>
          <a:bodyPr wrap="square" rtlCol="0">
            <a:spAutoFit/>
          </a:bodyPr>
          <a:lstStyle/>
          <a:p>
            <a:pPr marL="360000" indent="-360000" algn="just">
              <a:lnSpc>
                <a:spcPts val="900"/>
              </a:lnSpc>
              <a:buClr>
                <a:srgbClr val="0000CC"/>
              </a:buClr>
            </a:pPr>
            <a:endParaRPr lang="en-US" sz="800" dirty="0" smtClean="0">
              <a:solidFill>
                <a:srgbClr val="0000FF"/>
              </a:solidFill>
              <a:latin typeface="Arial" pitchFamily="34" charset="0"/>
              <a:ea typeface="Arial Unicode MS" pitchFamily="34" charset="-128"/>
              <a:cs typeface="Arial" pitchFamily="34" charset="0"/>
            </a:endParaRPr>
          </a:p>
          <a:p>
            <a:pPr marL="360000" indent="-360000" algn="just">
              <a:lnSpc>
                <a:spcPts val="1800"/>
              </a:lnSpc>
              <a:spcBef>
                <a:spcPts val="600"/>
              </a:spcBef>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Possible solutions inside 3GPP networks</a:t>
            </a:r>
          </a:p>
          <a:p>
            <a:pPr marL="540000" lvl="1"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the terminating network may solve the problem by accepting CLI values only from trusted networks</a:t>
            </a:r>
          </a:p>
          <a:p>
            <a:pPr marL="540000" lvl="1"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only CLIs with Screening Indicators ‘Network provided’ or ‘User-provided, verified and passed’ may be forwarded to the terminal, others are discarded</a:t>
            </a:r>
          </a:p>
          <a:p>
            <a:pPr marL="540000" lvl="1" indent="-180000" algn="just">
              <a:lnSpc>
                <a:spcPts val="1800"/>
              </a:lnSpc>
              <a:spcAft>
                <a:spcPts val="300"/>
              </a:spcAft>
              <a:buClr>
                <a:srgbClr val="0000CC"/>
              </a:buClr>
              <a:buFont typeface="Arial" pitchFamily="34" charset="0"/>
              <a:buChar char="•"/>
            </a:pPr>
            <a:endParaRPr lang="en-US" sz="1600" dirty="0" smtClean="0">
              <a:solidFill>
                <a:srgbClr val="0000FF"/>
              </a:solidFill>
              <a:latin typeface="Arial" pitchFamily="34" charset="0"/>
              <a:ea typeface="Arial Unicode MS" pitchFamily="34" charset="-128"/>
              <a:cs typeface="Arial" pitchFamily="34" charset="0"/>
            </a:endParaRPr>
          </a:p>
          <a:p>
            <a:pPr marL="360000" indent="-360000" algn="just">
              <a:lnSpc>
                <a:spcPts val="1800"/>
              </a:lnSpc>
              <a:spcBef>
                <a:spcPts val="600"/>
              </a:spcBef>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Specification vs. operation</a:t>
            </a:r>
          </a:p>
          <a:p>
            <a:pPr marL="540000" lvl="1"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Is new normative work required, or is this more a question of security configuration and operations?</a:t>
            </a:r>
          </a:p>
          <a:p>
            <a:pPr marL="540000" lvl="1" indent="-180000" algn="just">
              <a:lnSpc>
                <a:spcPts val="1800"/>
              </a:lnSpc>
              <a:spcAft>
                <a:spcPts val="300"/>
              </a:spcAft>
              <a:buClr>
                <a:srgbClr val="0000CC"/>
              </a:buClr>
              <a:buFont typeface="Arial" pitchFamily="34" charset="0"/>
              <a:buChar char="•"/>
            </a:pPr>
            <a:endParaRPr lang="en-US" sz="1600" dirty="0" smtClean="0">
              <a:solidFill>
                <a:srgbClr val="0000FF"/>
              </a:solidFill>
              <a:latin typeface="Arial" pitchFamily="34" charset="0"/>
              <a:ea typeface="Arial Unicode MS" pitchFamily="34" charset="-128"/>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lvl="0" algn="ctr">
              <a:spcBef>
                <a:spcPct val="0"/>
              </a:spcBef>
              <a:defRPr/>
            </a:pPr>
            <a:r>
              <a:rPr lang="en-US" sz="2600" b="1" dirty="0" smtClean="0">
                <a:solidFill>
                  <a:srgbClr val="7F10A2"/>
                </a:solidFill>
                <a:latin typeface="Arial" pitchFamily="34" charset="0"/>
                <a:ea typeface="+mj-ea"/>
                <a:cs typeface="Arial" pitchFamily="34" charset="0"/>
              </a:rPr>
              <a:t>Suggested way forward</a:t>
            </a:r>
          </a:p>
        </p:txBody>
      </p:sp>
      <p:sp>
        <p:nvSpPr>
          <p:cNvPr id="6" name="Rectangle 5"/>
          <p:cNvSpPr/>
          <p:nvPr/>
        </p:nvSpPr>
        <p:spPr>
          <a:xfrm>
            <a:off x="395536" y="1340768"/>
            <a:ext cx="8801448" cy="2862322"/>
          </a:xfrm>
          <a:prstGeom prst="rect">
            <a:avLst/>
          </a:prstGeom>
        </p:spPr>
        <p:txBody>
          <a:bodyPr wrap="none">
            <a:spAutoFit/>
          </a:bodyPr>
          <a:lstStyle/>
          <a:p>
            <a:pPr>
              <a:lnSpc>
                <a:spcPct val="150000"/>
              </a:lnSpc>
            </a:pPr>
            <a:r>
              <a:rPr lang="en-US" dirty="0" smtClean="0">
                <a:solidFill>
                  <a:srgbClr val="0000FF"/>
                </a:solidFill>
                <a:latin typeface="Arial" pitchFamily="34" charset="0"/>
                <a:ea typeface="Arial Unicode MS" pitchFamily="34" charset="-128"/>
                <a:cs typeface="Arial" pitchFamily="34" charset="0"/>
              </a:rPr>
              <a:t>SA3 is asked to </a:t>
            </a:r>
          </a:p>
          <a:p>
            <a:pPr>
              <a:lnSpc>
                <a:spcPct val="150000"/>
              </a:lnSpc>
              <a:buFont typeface="Arial" pitchFamily="34" charset="0"/>
              <a:buChar char="•"/>
            </a:pPr>
            <a:r>
              <a:rPr lang="en-US" dirty="0" smtClean="0">
                <a:solidFill>
                  <a:srgbClr val="0000FF"/>
                </a:solidFill>
                <a:latin typeface="Arial" pitchFamily="34" charset="0"/>
                <a:ea typeface="Arial Unicode MS" pitchFamily="34" charset="-128"/>
                <a:cs typeface="Arial" pitchFamily="34" charset="0"/>
              </a:rPr>
              <a:t>   take into account and further discuss the technical background presented here;  </a:t>
            </a:r>
          </a:p>
          <a:p>
            <a:pPr>
              <a:lnSpc>
                <a:spcPct val="150000"/>
              </a:lnSpc>
              <a:buFont typeface="Arial" pitchFamily="34" charset="0"/>
              <a:buChar char="•"/>
            </a:pPr>
            <a:r>
              <a:rPr lang="en-US" dirty="0" smtClean="0">
                <a:solidFill>
                  <a:srgbClr val="0000FF"/>
                </a:solidFill>
                <a:latin typeface="Arial" pitchFamily="34" charset="0"/>
                <a:ea typeface="Arial Unicode MS" pitchFamily="34" charset="-128"/>
                <a:cs typeface="Arial" pitchFamily="34" charset="0"/>
              </a:rPr>
              <a:t>   further clarify the role of 3GPP in general and SA3 in particular wrt this SID;</a:t>
            </a:r>
          </a:p>
          <a:p>
            <a:pPr>
              <a:lnSpc>
                <a:spcPct val="150000"/>
              </a:lnSpc>
              <a:buFont typeface="Arial" pitchFamily="34" charset="0"/>
              <a:buChar char="•"/>
            </a:pPr>
            <a:r>
              <a:rPr lang="en-US" dirty="0" smtClean="0">
                <a:solidFill>
                  <a:srgbClr val="0000FF"/>
                </a:solidFill>
                <a:latin typeface="Arial" pitchFamily="34" charset="0"/>
                <a:ea typeface="Arial Unicode MS" pitchFamily="34" charset="-128"/>
                <a:cs typeface="Arial" pitchFamily="34" charset="0"/>
              </a:rPr>
              <a:t>   clarify the question ‘specification vs. operation’;</a:t>
            </a:r>
          </a:p>
          <a:p>
            <a:pPr>
              <a:lnSpc>
                <a:spcPct val="150000"/>
              </a:lnSpc>
              <a:buFont typeface="Arial" pitchFamily="34" charset="0"/>
              <a:buChar char="•"/>
            </a:pPr>
            <a:r>
              <a:rPr lang="en-US" dirty="0" smtClean="0">
                <a:solidFill>
                  <a:srgbClr val="0000FF"/>
                </a:solidFill>
                <a:latin typeface="Arial" pitchFamily="34" charset="0"/>
                <a:ea typeface="Arial Unicode MS" pitchFamily="34" charset="-128"/>
                <a:cs typeface="Arial" pitchFamily="34" charset="0"/>
              </a:rPr>
              <a:t>   consider involving other 3GPP WGs, e.g. CT3 and CT4;</a:t>
            </a:r>
          </a:p>
          <a:p>
            <a:pPr>
              <a:lnSpc>
                <a:spcPct val="150000"/>
              </a:lnSpc>
              <a:buFont typeface="Arial" pitchFamily="34" charset="0"/>
              <a:buChar char="•"/>
            </a:pPr>
            <a:r>
              <a:rPr lang="en-US" dirty="0" smtClean="0">
                <a:solidFill>
                  <a:srgbClr val="0000FF"/>
                </a:solidFill>
                <a:latin typeface="Arial" pitchFamily="34" charset="0"/>
                <a:ea typeface="Arial Unicode MS" pitchFamily="34" charset="-128"/>
                <a:cs typeface="Arial" pitchFamily="34" charset="0"/>
              </a:rPr>
              <a:t>   consider involving ITU as the owner of the ISUP standard (maybe at a later stage).</a:t>
            </a:r>
          </a:p>
          <a:p>
            <a:endParaRPr lang="de-DE"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1196752"/>
            <a:ext cx="8640960" cy="3462486"/>
          </a:xfrm>
          <a:prstGeom prst="rect">
            <a:avLst/>
          </a:prstGeom>
          <a:noFill/>
        </p:spPr>
        <p:txBody>
          <a:bodyPr wrap="square" rtlCol="0">
            <a:spAutoFit/>
          </a:bodyPr>
          <a:lstStyle/>
          <a:p>
            <a:pPr marL="360000" indent="-360000" algn="just">
              <a:lnSpc>
                <a:spcPct val="1500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Technical background for Calling Line Identification</a:t>
            </a:r>
          </a:p>
          <a:p>
            <a:pPr marL="360000" indent="-360000" algn="just">
              <a:lnSpc>
                <a:spcPct val="1500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Possibilities of abuse</a:t>
            </a:r>
          </a:p>
          <a:p>
            <a:pPr marL="360000" indent="-360000" algn="just">
              <a:lnSpc>
                <a:spcPct val="1500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Commercial offerings </a:t>
            </a:r>
          </a:p>
          <a:p>
            <a:pPr marL="360000" indent="-360000" algn="just">
              <a:lnSpc>
                <a:spcPct val="1500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Legal aspects</a:t>
            </a:r>
          </a:p>
          <a:p>
            <a:pPr marL="360000" indent="-360000" algn="just">
              <a:lnSpc>
                <a:spcPct val="1500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Standardisation aspects</a:t>
            </a:r>
          </a:p>
          <a:p>
            <a:pPr marL="360000" lvl="0" indent="-360000" algn="just">
              <a:lnSpc>
                <a:spcPct val="1500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Suggested way forward</a:t>
            </a:r>
          </a:p>
          <a:p>
            <a:pPr marL="360000" lvl="0" indent="-360000" algn="just">
              <a:lnSpc>
                <a:spcPct val="150000"/>
              </a:lnSpc>
              <a:spcAft>
                <a:spcPts val="600"/>
              </a:spcAft>
              <a:buClr>
                <a:srgbClr val="0000CC"/>
              </a:buClr>
              <a:buFont typeface="Wingdings" pitchFamily="2" charset="2"/>
              <a:buChar char="§"/>
            </a:pPr>
            <a:endParaRPr lang="en-US" dirty="0" smtClean="0">
              <a:solidFill>
                <a:srgbClr val="0000FF"/>
              </a:solidFill>
              <a:latin typeface="Arial" pitchFamily="34" charset="0"/>
              <a:ea typeface="Arial Unicode MS" pitchFamily="34" charset="-128"/>
              <a:cs typeface="Arial" pitchFamily="34" charset="0"/>
            </a:endParaRPr>
          </a:p>
        </p:txBody>
      </p:sp>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600" b="1" dirty="0" smtClean="0">
                <a:solidFill>
                  <a:srgbClr val="7F10A2"/>
                </a:solidFill>
                <a:latin typeface="Arial" pitchFamily="34" charset="0"/>
                <a:ea typeface="+mj-ea"/>
                <a:cs typeface="Arial" pitchFamily="34" charset="0"/>
              </a:rPr>
              <a:t>Table of Contents</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1196752"/>
            <a:ext cx="8640960" cy="4747453"/>
          </a:xfrm>
          <a:prstGeom prst="rect">
            <a:avLst/>
          </a:prstGeom>
          <a:noFill/>
        </p:spPr>
        <p:txBody>
          <a:bodyPr wrap="square" rtlCol="0">
            <a:spAutoFit/>
          </a:bodyPr>
          <a:lstStyle/>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Calling Line Identification (</a:t>
            </a:r>
            <a:r>
              <a:rPr lang="en-US" b="1" dirty="0" smtClean="0">
                <a:solidFill>
                  <a:srgbClr val="0000FF"/>
                </a:solidFill>
                <a:latin typeface="Arial" pitchFamily="34" charset="0"/>
                <a:ea typeface="Arial Unicode MS" pitchFamily="34" charset="-128"/>
                <a:cs typeface="Arial" pitchFamily="34" charset="0"/>
              </a:rPr>
              <a:t>CLI</a:t>
            </a:r>
            <a:r>
              <a:rPr lang="en-US" dirty="0" smtClean="0">
                <a:solidFill>
                  <a:srgbClr val="0000FF"/>
                </a:solidFill>
                <a:latin typeface="Arial" pitchFamily="34" charset="0"/>
                <a:ea typeface="Arial Unicode MS" pitchFamily="34" charset="-128"/>
                <a:cs typeface="Arial" pitchFamily="34" charset="0"/>
              </a:rPr>
              <a:t> or CLID), also called Caller Identification (CID) or Calling Line Identity Presentation (CLIP) transmits and displays a caller’s number during call setup or ringing</a:t>
            </a:r>
          </a:p>
          <a:p>
            <a:pPr marL="360000" indent="-360000" algn="just">
              <a:lnSpc>
                <a:spcPts val="1800"/>
              </a:lnSpc>
              <a:spcAft>
                <a:spcPts val="3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Usual applications for CLI are for example:</a:t>
            </a:r>
          </a:p>
          <a:p>
            <a:pPr marL="540000" lvl="1"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to display the original number of the user</a:t>
            </a:r>
          </a:p>
          <a:p>
            <a:pPr marL="540000" indent="-180000" algn="just">
              <a:lnSpc>
                <a:spcPts val="1800"/>
              </a:lnSpc>
              <a:spcAft>
                <a:spcPts val="3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to display a user’s presentation number, e.g. a doctor calling a patient out of hours who doesn’t want to disclose his private number but showing instead the number of his office</a:t>
            </a:r>
          </a:p>
          <a:p>
            <a:pPr marL="540000" lvl="1" indent="-180000" algn="just">
              <a:lnSpc>
                <a:spcPts val="1800"/>
              </a:lnSpc>
              <a:spcAft>
                <a:spcPts val="600"/>
              </a:spcAft>
              <a:buClr>
                <a:srgbClr val="0000CC"/>
              </a:buClr>
              <a:buFont typeface="Arial" pitchFamily="34" charset="0"/>
              <a:buChar char="•"/>
            </a:pPr>
            <a:r>
              <a:rPr lang="en-US" sz="1600" dirty="0" smtClean="0">
                <a:solidFill>
                  <a:srgbClr val="0000FF"/>
                </a:solidFill>
                <a:latin typeface="Arial" pitchFamily="34" charset="0"/>
                <a:ea typeface="Arial Unicode MS" pitchFamily="34" charset="-128"/>
                <a:cs typeface="Arial" pitchFamily="34" charset="0"/>
              </a:rPr>
              <a:t>to display any number: call centers acting on behalf of their customers (depending on national regulations)</a:t>
            </a:r>
          </a:p>
          <a:p>
            <a:pPr marL="360000" lvl="1" indent="-360000" algn="just">
              <a:lnSpc>
                <a:spcPts val="1800"/>
              </a:lnSpc>
              <a:spcAft>
                <a:spcPts val="300"/>
              </a:spcAft>
              <a:buClr>
                <a:srgbClr val="FF0000"/>
              </a:buClr>
              <a:buFont typeface="Wingdings" pitchFamily="2" charset="2"/>
              <a:buChar char="§"/>
            </a:pPr>
            <a:r>
              <a:rPr lang="en-US" dirty="0" smtClean="0">
                <a:solidFill>
                  <a:srgbClr val="FF0000"/>
                </a:solidFill>
                <a:latin typeface="Arial" pitchFamily="34" charset="0"/>
                <a:ea typeface="Arial Unicode MS" pitchFamily="34" charset="-128"/>
                <a:cs typeface="Arial" pitchFamily="34" charset="0"/>
              </a:rPr>
              <a:t>but: CLI can also be misused by means of CLI spoofing ranging from harmless to illegal, e.g.</a:t>
            </a:r>
          </a:p>
          <a:p>
            <a:pPr marL="540000" lvl="1" indent="-180000" algn="just">
              <a:lnSpc>
                <a:spcPts val="1800"/>
              </a:lnSpc>
              <a:spcAft>
                <a:spcPts val="300"/>
              </a:spcAft>
              <a:buClr>
                <a:srgbClr val="FF0000"/>
              </a:buClr>
              <a:buFont typeface="Arial" pitchFamily="34" charset="0"/>
              <a:buChar char="•"/>
            </a:pPr>
            <a:r>
              <a:rPr lang="en-US" sz="1600" dirty="0" smtClean="0">
                <a:solidFill>
                  <a:srgbClr val="FF0000"/>
                </a:solidFill>
                <a:latin typeface="Arial" pitchFamily="34" charset="0"/>
                <a:ea typeface="Arial Unicode MS" pitchFamily="34" charset="-128"/>
                <a:cs typeface="Arial" pitchFamily="34" charset="0"/>
              </a:rPr>
              <a:t>testing responsiveness of callee depending on presented caller’s number </a:t>
            </a:r>
          </a:p>
          <a:p>
            <a:pPr marL="540000" lvl="1" indent="-180000" algn="just">
              <a:lnSpc>
                <a:spcPts val="1800"/>
              </a:lnSpc>
              <a:spcAft>
                <a:spcPts val="600"/>
              </a:spcAft>
              <a:buClr>
                <a:srgbClr val="FF0000"/>
              </a:buClr>
              <a:buFont typeface="Arial" pitchFamily="34" charset="0"/>
              <a:buChar char="•"/>
            </a:pPr>
            <a:r>
              <a:rPr lang="en-US" sz="1600" dirty="0" smtClean="0">
                <a:solidFill>
                  <a:srgbClr val="FF0000"/>
                </a:solidFill>
                <a:latin typeface="Arial" pitchFamily="34" charset="0"/>
                <a:ea typeface="Arial Unicode MS" pitchFamily="34" charset="-128"/>
                <a:cs typeface="Arial" pitchFamily="34" charset="0"/>
              </a:rPr>
              <a:t>for Voice Phishing (Vishing) by displaying the forged number of a bank in order to steal user credentials (illegal)</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More widespread use of VoIP running via public Internet has raised concerns about the reliability of CLI</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Although CLI may be unreliable people use it to decide whether to accept a call or not</a:t>
            </a:r>
          </a:p>
        </p:txBody>
      </p:sp>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dirty="0" smtClean="0">
                <a:solidFill>
                  <a:srgbClr val="7F10A2"/>
                </a:solidFill>
                <a:latin typeface="Arial" pitchFamily="34" charset="0"/>
                <a:ea typeface="+mj-ea"/>
                <a:cs typeface="Arial" pitchFamily="34" charset="0"/>
              </a:rPr>
              <a:t>Introduction</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23528" y="5445224"/>
            <a:ext cx="7920880" cy="936104"/>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23528" y="4149080"/>
            <a:ext cx="7920880" cy="108012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99"/>
              </a:solidFill>
            </a:endParaRPr>
          </a:p>
        </p:txBody>
      </p:sp>
      <p:sp>
        <p:nvSpPr>
          <p:cNvPr id="12" name="TextBox 11"/>
          <p:cNvSpPr txBox="1"/>
          <p:nvPr/>
        </p:nvSpPr>
        <p:spPr>
          <a:xfrm>
            <a:off x="395536" y="5445224"/>
            <a:ext cx="7920880" cy="938719"/>
          </a:xfrm>
          <a:prstGeom prst="rect">
            <a:avLst/>
          </a:prstGeom>
          <a:noFill/>
        </p:spPr>
        <p:txBody>
          <a:bodyPr wrap="square" rtlCol="0">
            <a:spAutoFit/>
          </a:bodyPr>
          <a:lstStyle/>
          <a:p>
            <a:pPr algn="just">
              <a:lnSpc>
                <a:spcPts val="1800"/>
              </a:lnSpc>
              <a:spcAft>
                <a:spcPts val="300"/>
              </a:spcAft>
              <a:buClr>
                <a:srgbClr val="0000CC"/>
              </a:buClr>
            </a:pPr>
            <a:r>
              <a:rPr lang="en-US" sz="1600" u="sng" dirty="0" smtClean="0">
                <a:solidFill>
                  <a:srgbClr val="9900FF"/>
                </a:solidFill>
                <a:latin typeface="Arial" pitchFamily="34" charset="0"/>
                <a:ea typeface="Arial Unicode MS" pitchFamily="34" charset="-128"/>
                <a:cs typeface="Arial" pitchFamily="34" charset="0"/>
              </a:rPr>
              <a:t>User</a:t>
            </a:r>
            <a:r>
              <a:rPr lang="en-US" sz="1600" dirty="0" smtClean="0">
                <a:solidFill>
                  <a:srgbClr val="0000FF"/>
                </a:solidFill>
                <a:latin typeface="Arial" pitchFamily="34" charset="0"/>
                <a:ea typeface="Arial Unicode MS" pitchFamily="34" charset="-128"/>
                <a:cs typeface="Arial" pitchFamily="34" charset="0"/>
              </a:rPr>
              <a:t>				</a:t>
            </a:r>
            <a:r>
              <a:rPr lang="en-US" sz="1600" u="sng" dirty="0" smtClean="0">
                <a:solidFill>
                  <a:srgbClr val="9900FF"/>
                </a:solidFill>
                <a:latin typeface="Arial" pitchFamily="34" charset="0"/>
                <a:ea typeface="Arial Unicode MS" pitchFamily="34" charset="-128"/>
                <a:cs typeface="Arial" pitchFamily="34" charset="0"/>
              </a:rPr>
              <a:t>Network</a:t>
            </a:r>
          </a:p>
          <a:p>
            <a:pPr algn="just">
              <a:lnSpc>
                <a:spcPts val="1500"/>
              </a:lnSpc>
              <a:buClr>
                <a:srgbClr val="0000CC"/>
              </a:buClr>
            </a:pPr>
            <a:r>
              <a:rPr lang="en-US" sz="1400" dirty="0" smtClean="0">
                <a:latin typeface="Arial" pitchFamily="34" charset="0"/>
                <a:ea typeface="Arial Unicode MS" pitchFamily="34" charset="-128"/>
                <a:cs typeface="Arial" pitchFamily="34" charset="0"/>
              </a:rPr>
              <a:t>Calling Party Information</a:t>
            </a:r>
            <a:r>
              <a:rPr lang="en-US" sz="1400" dirty="0" smtClean="0">
                <a:solidFill>
                  <a:schemeClr val="accent1">
                    <a:lumMod val="75000"/>
                  </a:schemeClr>
                </a:solidFill>
                <a:latin typeface="Arial" pitchFamily="34" charset="0"/>
                <a:ea typeface="Arial Unicode MS" pitchFamily="34" charset="-128"/>
                <a:cs typeface="Arial" pitchFamily="34" charset="0"/>
              </a:rPr>
              <a:t> provided 	         </a:t>
            </a:r>
            <a:r>
              <a:rPr lang="en-US" sz="1400" dirty="0" smtClean="0">
                <a:solidFill>
                  <a:schemeClr val="accent1">
                    <a:lumMod val="75000"/>
                  </a:schemeClr>
                </a:solidFill>
                <a:latin typeface="Arial" pitchFamily="34" charset="0"/>
                <a:ea typeface="Arial Unicode MS" pitchFamily="34" charset="-128"/>
                <a:cs typeface="Arial" pitchFamily="34" charset="0"/>
                <a:sym typeface="Wingdings" pitchFamily="2" charset="2"/>
              </a:rPr>
              <a:t></a:t>
            </a:r>
            <a:r>
              <a:rPr lang="en-US" sz="1400" dirty="0" smtClean="0">
                <a:solidFill>
                  <a:schemeClr val="accent1">
                    <a:lumMod val="75000"/>
                  </a:schemeClr>
                </a:solidFill>
                <a:latin typeface="Arial" pitchFamily="34" charset="0"/>
                <a:ea typeface="Arial Unicode MS" pitchFamily="34" charset="-128"/>
                <a:cs typeface="Arial" pitchFamily="34" charset="0"/>
              </a:rPr>
              <a:t>	</a:t>
            </a:r>
            <a:r>
              <a:rPr lang="en-US" sz="1400" b="1" u="sng" dirty="0" smtClean="0">
                <a:solidFill>
                  <a:schemeClr val="accent1">
                    <a:lumMod val="75000"/>
                  </a:schemeClr>
                </a:solidFill>
                <a:latin typeface="Arial" pitchFamily="34" charset="0"/>
                <a:ea typeface="Arial Unicode MS" pitchFamily="34" charset="-128"/>
                <a:cs typeface="Arial" pitchFamily="34" charset="0"/>
              </a:rPr>
              <a:t>can</a:t>
            </a:r>
            <a:r>
              <a:rPr lang="en-US" sz="1400" dirty="0" smtClean="0">
                <a:solidFill>
                  <a:schemeClr val="accent1">
                    <a:lumMod val="75000"/>
                  </a:schemeClr>
                </a:solidFill>
                <a:latin typeface="Arial" pitchFamily="34" charset="0"/>
                <a:ea typeface="Arial Unicode MS" pitchFamily="34" charset="-128"/>
                <a:cs typeface="Arial" pitchFamily="34" charset="0"/>
              </a:rPr>
              <a:t> verify that the number is within the user’s range</a:t>
            </a:r>
          </a:p>
          <a:p>
            <a:pPr algn="just">
              <a:lnSpc>
                <a:spcPts val="1500"/>
              </a:lnSpc>
              <a:buClr>
                <a:srgbClr val="0000CC"/>
              </a:buClr>
            </a:pPr>
            <a:r>
              <a:rPr lang="en-US" sz="1400" dirty="0" smtClean="0">
                <a:latin typeface="Arial" pitchFamily="34" charset="0"/>
                <a:ea typeface="Arial Unicode MS" pitchFamily="34" charset="-128"/>
                <a:cs typeface="Arial" pitchFamily="34" charset="0"/>
              </a:rPr>
              <a:t>Calling Party Information</a:t>
            </a:r>
            <a:r>
              <a:rPr lang="en-US" sz="1400" dirty="0" smtClean="0">
                <a:solidFill>
                  <a:schemeClr val="accent1">
                    <a:lumMod val="75000"/>
                  </a:schemeClr>
                </a:solidFill>
                <a:latin typeface="Arial" pitchFamily="34" charset="0"/>
                <a:ea typeface="Arial Unicode MS" pitchFamily="34" charset="-128"/>
                <a:cs typeface="Arial" pitchFamily="34" charset="0"/>
              </a:rPr>
              <a:t> not provided    </a:t>
            </a:r>
            <a:r>
              <a:rPr lang="en-US" sz="400" dirty="0" smtClean="0">
                <a:solidFill>
                  <a:schemeClr val="accent1">
                    <a:lumMod val="75000"/>
                  </a:schemeClr>
                </a:solidFill>
                <a:latin typeface="Arial" pitchFamily="34" charset="0"/>
                <a:ea typeface="Arial Unicode MS" pitchFamily="34" charset="-128"/>
                <a:cs typeface="Arial" pitchFamily="34" charset="0"/>
              </a:rPr>
              <a:t> </a:t>
            </a:r>
            <a:r>
              <a:rPr lang="en-US" sz="1400" dirty="0" smtClean="0">
                <a:solidFill>
                  <a:schemeClr val="accent1">
                    <a:lumMod val="75000"/>
                  </a:schemeClr>
                </a:solidFill>
                <a:latin typeface="Arial" pitchFamily="34" charset="0"/>
                <a:ea typeface="Arial Unicode MS" pitchFamily="34" charset="-128"/>
                <a:cs typeface="Arial" pitchFamily="34" charset="0"/>
                <a:sym typeface="Wingdings" pitchFamily="2" charset="2"/>
              </a:rPr>
              <a:t></a:t>
            </a:r>
            <a:r>
              <a:rPr lang="en-US" sz="1400" dirty="0" smtClean="0">
                <a:solidFill>
                  <a:schemeClr val="accent1">
                    <a:lumMod val="75000"/>
                  </a:schemeClr>
                </a:solidFill>
                <a:latin typeface="Arial" pitchFamily="34" charset="0"/>
                <a:ea typeface="Arial Unicode MS" pitchFamily="34" charset="-128"/>
                <a:cs typeface="Arial" pitchFamily="34" charset="0"/>
              </a:rPr>
              <a:t>	provide the user’s default number</a:t>
            </a:r>
          </a:p>
          <a:p>
            <a:pPr algn="just">
              <a:lnSpc>
                <a:spcPts val="1500"/>
              </a:lnSpc>
              <a:buClr>
                <a:srgbClr val="0000CC"/>
              </a:buClr>
            </a:pPr>
            <a:r>
              <a:rPr lang="en-US" sz="1400" dirty="0" smtClean="0">
                <a:solidFill>
                  <a:schemeClr val="accent1">
                    <a:lumMod val="75000"/>
                  </a:schemeClr>
                </a:solidFill>
                <a:latin typeface="Arial" pitchFamily="34" charset="0"/>
                <a:ea typeface="Arial Unicode MS" pitchFamily="34" charset="-128"/>
                <a:cs typeface="Arial" pitchFamily="34" charset="0"/>
              </a:rPr>
              <a:t>Special arrangement		         </a:t>
            </a:r>
            <a:r>
              <a:rPr lang="en-US" sz="1400" dirty="0" smtClean="0">
                <a:solidFill>
                  <a:schemeClr val="accent1">
                    <a:lumMod val="75000"/>
                  </a:schemeClr>
                </a:solidFill>
                <a:latin typeface="Arial" pitchFamily="34" charset="0"/>
                <a:ea typeface="Arial Unicode MS" pitchFamily="34" charset="-128"/>
                <a:cs typeface="Arial" pitchFamily="34" charset="0"/>
                <a:sym typeface="Wingdings" pitchFamily="2" charset="2"/>
              </a:rPr>
              <a:t></a:t>
            </a:r>
            <a:r>
              <a:rPr lang="en-US" sz="1400" dirty="0" smtClean="0">
                <a:solidFill>
                  <a:schemeClr val="accent1">
                    <a:lumMod val="75000"/>
                  </a:schemeClr>
                </a:solidFill>
                <a:latin typeface="Arial" pitchFamily="34" charset="0"/>
                <a:ea typeface="Arial Unicode MS" pitchFamily="34" charset="-128"/>
                <a:cs typeface="Arial" pitchFamily="34" charset="0"/>
              </a:rPr>
              <a:t>	no screening shall be performed</a:t>
            </a:r>
          </a:p>
        </p:txBody>
      </p:sp>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noProof="0" dirty="0" smtClean="0">
                <a:solidFill>
                  <a:srgbClr val="7F10A2"/>
                </a:solidFill>
                <a:latin typeface="Arial" pitchFamily="34" charset="0"/>
                <a:ea typeface="+mj-ea"/>
                <a:cs typeface="Arial" pitchFamily="34" charset="0"/>
              </a:rPr>
              <a:t>CLI on Protocol Level</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sp>
        <p:nvSpPr>
          <p:cNvPr id="7" name="TextBox 6"/>
          <p:cNvSpPr txBox="1"/>
          <p:nvPr/>
        </p:nvSpPr>
        <p:spPr>
          <a:xfrm>
            <a:off x="251520" y="1196752"/>
            <a:ext cx="8640960" cy="784830"/>
          </a:xfrm>
          <a:prstGeom prst="rect">
            <a:avLst/>
          </a:prstGeom>
          <a:noFill/>
        </p:spPr>
        <p:txBody>
          <a:bodyPr wrap="square" rtlCol="0">
            <a:spAutoFit/>
          </a:bodyPr>
          <a:lstStyle/>
          <a:p>
            <a:pPr algn="just">
              <a:lnSpc>
                <a:spcPts val="1800"/>
              </a:lnSpc>
              <a:spcAft>
                <a:spcPts val="600"/>
              </a:spcAft>
              <a:buClr>
                <a:srgbClr val="0000CC"/>
              </a:buClr>
            </a:pPr>
            <a:r>
              <a:rPr lang="en-US" dirty="0" smtClean="0">
                <a:solidFill>
                  <a:srgbClr val="0000FF"/>
                </a:solidFill>
                <a:latin typeface="Arial" pitchFamily="34" charset="0"/>
                <a:ea typeface="Arial Unicode MS" pitchFamily="34" charset="-128"/>
                <a:cs typeface="Arial" pitchFamily="34" charset="0"/>
              </a:rPr>
              <a:t>CLI is handled by SS7 protocol for inter-telco-switch communication by means of the ‘Calling Number Party Information Element’ (according to Q.931, chapter 4.5.10)</a:t>
            </a:r>
          </a:p>
        </p:txBody>
      </p:sp>
      <p:pic>
        <p:nvPicPr>
          <p:cNvPr id="1026" name="Picture 2"/>
          <p:cNvPicPr>
            <a:picLocks noChangeAspect="1" noChangeArrowheads="1"/>
          </p:cNvPicPr>
          <p:nvPr/>
        </p:nvPicPr>
        <p:blipFill>
          <a:blip r:embed="rId2" cstate="print"/>
          <a:srcRect/>
          <a:stretch>
            <a:fillRect/>
          </a:stretch>
        </p:blipFill>
        <p:spPr bwMode="auto">
          <a:xfrm>
            <a:off x="251520" y="1988840"/>
            <a:ext cx="6480720" cy="2050180"/>
          </a:xfrm>
          <a:prstGeom prst="rect">
            <a:avLst/>
          </a:prstGeom>
          <a:noFill/>
          <a:ln w="9525">
            <a:noFill/>
            <a:miter lim="800000"/>
            <a:headEnd/>
            <a:tailEnd/>
          </a:ln>
        </p:spPr>
      </p:pic>
      <p:sp>
        <p:nvSpPr>
          <p:cNvPr id="8" name="Rectangle 7"/>
          <p:cNvSpPr/>
          <p:nvPr/>
        </p:nvSpPr>
        <p:spPr>
          <a:xfrm>
            <a:off x="1115616" y="3284983"/>
            <a:ext cx="1440160" cy="432048"/>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788024" y="3284983"/>
            <a:ext cx="1440160" cy="432048"/>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23528" y="4149080"/>
            <a:ext cx="4464496" cy="1118255"/>
          </a:xfrm>
          <a:prstGeom prst="rect">
            <a:avLst/>
          </a:prstGeom>
          <a:noFill/>
        </p:spPr>
        <p:txBody>
          <a:bodyPr wrap="square" rtlCol="0">
            <a:spAutoFit/>
          </a:bodyPr>
          <a:lstStyle/>
          <a:p>
            <a:pPr algn="just">
              <a:lnSpc>
                <a:spcPts val="1800"/>
              </a:lnSpc>
              <a:spcAft>
                <a:spcPts val="600"/>
              </a:spcAft>
              <a:buClr>
                <a:srgbClr val="0000CC"/>
              </a:buClr>
            </a:pPr>
            <a:r>
              <a:rPr lang="en-US" sz="1600" u="sng" dirty="0" smtClean="0">
                <a:solidFill>
                  <a:srgbClr val="0000FF"/>
                </a:solidFill>
                <a:latin typeface="Arial" pitchFamily="34" charset="0"/>
                <a:ea typeface="Arial Unicode MS" pitchFamily="34" charset="-128"/>
                <a:cs typeface="Arial" pitchFamily="34" charset="0"/>
              </a:rPr>
              <a:t>Presentation Indicator</a:t>
            </a:r>
          </a:p>
          <a:p>
            <a:pPr algn="just">
              <a:lnSpc>
                <a:spcPts val="1400"/>
              </a:lnSpc>
              <a:buClr>
                <a:srgbClr val="0000CC"/>
              </a:buClr>
            </a:pPr>
            <a:r>
              <a:rPr lang="en-US" sz="1400" dirty="0" smtClean="0">
                <a:solidFill>
                  <a:schemeClr val="accent1">
                    <a:lumMod val="75000"/>
                  </a:schemeClr>
                </a:solidFill>
                <a:latin typeface="Arial" pitchFamily="34" charset="0"/>
                <a:ea typeface="Arial Unicode MS" pitchFamily="34" charset="-128"/>
                <a:cs typeface="Arial" pitchFamily="34" charset="0"/>
              </a:rPr>
              <a:t>00: Presentation allowed     </a:t>
            </a:r>
            <a:r>
              <a:rPr lang="en-US" sz="1400" dirty="0" smtClean="0">
                <a:solidFill>
                  <a:schemeClr val="tx1">
                    <a:lumMod val="50000"/>
                    <a:lumOff val="50000"/>
                  </a:schemeClr>
                </a:solidFill>
                <a:latin typeface="Arial" pitchFamily="34" charset="0"/>
                <a:ea typeface="Arial Unicode MS" pitchFamily="34" charset="-128"/>
                <a:cs typeface="Arial" pitchFamily="34" charset="0"/>
              </a:rPr>
              <a:t> {</a:t>
            </a:r>
            <a:r>
              <a:rPr lang="en-US" sz="1400" i="1" dirty="0" smtClean="0">
                <a:solidFill>
                  <a:schemeClr val="tx1">
                    <a:lumMod val="50000"/>
                    <a:lumOff val="50000"/>
                  </a:schemeClr>
                </a:solidFill>
                <a:latin typeface="Arial" pitchFamily="34" charset="0"/>
                <a:ea typeface="Arial Unicode MS" pitchFamily="34" charset="-128"/>
                <a:cs typeface="Arial" pitchFamily="34" charset="0"/>
              </a:rPr>
              <a:t>CLIR* not activated</a:t>
            </a:r>
            <a:r>
              <a:rPr lang="en-US" sz="1400" dirty="0" smtClean="0">
                <a:solidFill>
                  <a:schemeClr val="tx1">
                    <a:lumMod val="50000"/>
                    <a:lumOff val="50000"/>
                  </a:schemeClr>
                </a:solidFill>
                <a:latin typeface="Arial" pitchFamily="34" charset="0"/>
                <a:ea typeface="Arial Unicode MS" pitchFamily="34" charset="-128"/>
                <a:cs typeface="Arial" pitchFamily="34" charset="0"/>
              </a:rPr>
              <a:t>}</a:t>
            </a:r>
          </a:p>
          <a:p>
            <a:pPr algn="just">
              <a:lnSpc>
                <a:spcPts val="1400"/>
              </a:lnSpc>
              <a:buClr>
                <a:srgbClr val="0000CC"/>
              </a:buClr>
            </a:pPr>
            <a:r>
              <a:rPr lang="en-US" sz="1400" dirty="0" smtClean="0">
                <a:solidFill>
                  <a:schemeClr val="accent1">
                    <a:lumMod val="75000"/>
                  </a:schemeClr>
                </a:solidFill>
                <a:latin typeface="Arial" pitchFamily="34" charset="0"/>
                <a:ea typeface="Arial Unicode MS" pitchFamily="34" charset="-128"/>
                <a:cs typeface="Arial" pitchFamily="34" charset="0"/>
              </a:rPr>
              <a:t>01: Presentation restricted   </a:t>
            </a:r>
            <a:r>
              <a:rPr lang="en-US" sz="500" dirty="0" smtClean="0">
                <a:solidFill>
                  <a:schemeClr val="accent1">
                    <a:lumMod val="75000"/>
                  </a:schemeClr>
                </a:solidFill>
                <a:latin typeface="Arial" pitchFamily="34" charset="0"/>
                <a:ea typeface="Arial Unicode MS" pitchFamily="34" charset="-128"/>
                <a:cs typeface="Arial" pitchFamily="34" charset="0"/>
              </a:rPr>
              <a:t> </a:t>
            </a:r>
            <a:r>
              <a:rPr lang="en-US" sz="1400" dirty="0" smtClean="0">
                <a:solidFill>
                  <a:schemeClr val="tx1">
                    <a:lumMod val="50000"/>
                    <a:lumOff val="50000"/>
                  </a:schemeClr>
                </a:solidFill>
                <a:latin typeface="Arial" pitchFamily="34" charset="0"/>
                <a:ea typeface="Arial Unicode MS" pitchFamily="34" charset="-128"/>
                <a:cs typeface="Arial" pitchFamily="34" charset="0"/>
              </a:rPr>
              <a:t>{</a:t>
            </a:r>
            <a:r>
              <a:rPr lang="en-US" sz="1400" i="1" dirty="0" smtClean="0">
                <a:solidFill>
                  <a:schemeClr val="tx1">
                    <a:lumMod val="50000"/>
                    <a:lumOff val="50000"/>
                  </a:schemeClr>
                </a:solidFill>
                <a:latin typeface="Arial" pitchFamily="34" charset="0"/>
                <a:ea typeface="Arial Unicode MS" pitchFamily="34" charset="-128"/>
                <a:cs typeface="Arial" pitchFamily="34" charset="0"/>
              </a:rPr>
              <a:t>CLIR* activated</a:t>
            </a:r>
            <a:r>
              <a:rPr lang="en-US" sz="1400" dirty="0" smtClean="0">
                <a:solidFill>
                  <a:schemeClr val="tx1">
                    <a:lumMod val="50000"/>
                    <a:lumOff val="50000"/>
                  </a:schemeClr>
                </a:solidFill>
                <a:latin typeface="Arial" pitchFamily="34" charset="0"/>
                <a:ea typeface="Arial Unicode MS" pitchFamily="34" charset="-128"/>
                <a:cs typeface="Arial" pitchFamily="34" charset="0"/>
              </a:rPr>
              <a:t>}</a:t>
            </a:r>
          </a:p>
          <a:p>
            <a:pPr algn="just">
              <a:lnSpc>
                <a:spcPts val="1400"/>
              </a:lnSpc>
              <a:buClr>
                <a:srgbClr val="0000CC"/>
              </a:buClr>
            </a:pPr>
            <a:r>
              <a:rPr lang="en-US" sz="1400" dirty="0" smtClean="0">
                <a:solidFill>
                  <a:schemeClr val="accent1">
                    <a:lumMod val="75000"/>
                  </a:schemeClr>
                </a:solidFill>
                <a:latin typeface="Arial" pitchFamily="34" charset="0"/>
                <a:ea typeface="Arial Unicode MS" pitchFamily="34" charset="-128"/>
                <a:cs typeface="Arial" pitchFamily="34" charset="0"/>
              </a:rPr>
              <a:t>10: Number not available due to interworking</a:t>
            </a:r>
          </a:p>
          <a:p>
            <a:pPr algn="just">
              <a:lnSpc>
                <a:spcPts val="1400"/>
              </a:lnSpc>
              <a:buClr>
                <a:srgbClr val="0000CC"/>
              </a:buClr>
            </a:pPr>
            <a:r>
              <a:rPr lang="en-US" sz="1400" dirty="0" smtClean="0">
                <a:solidFill>
                  <a:schemeClr val="accent1">
                    <a:lumMod val="75000"/>
                  </a:schemeClr>
                </a:solidFill>
                <a:latin typeface="Arial" pitchFamily="34" charset="0"/>
                <a:ea typeface="Arial Unicode MS" pitchFamily="34" charset="-128"/>
                <a:cs typeface="Arial" pitchFamily="34" charset="0"/>
              </a:rPr>
              <a:t>11: Reserved</a:t>
            </a:r>
          </a:p>
        </p:txBody>
      </p:sp>
      <p:sp>
        <p:nvSpPr>
          <p:cNvPr id="11" name="TextBox 10"/>
          <p:cNvSpPr txBox="1"/>
          <p:nvPr/>
        </p:nvSpPr>
        <p:spPr>
          <a:xfrm>
            <a:off x="4788024" y="4149080"/>
            <a:ext cx="3240360" cy="1118255"/>
          </a:xfrm>
          <a:prstGeom prst="rect">
            <a:avLst/>
          </a:prstGeom>
          <a:noFill/>
        </p:spPr>
        <p:txBody>
          <a:bodyPr wrap="square" rtlCol="0">
            <a:spAutoFit/>
          </a:bodyPr>
          <a:lstStyle/>
          <a:p>
            <a:pPr algn="just">
              <a:lnSpc>
                <a:spcPts val="1800"/>
              </a:lnSpc>
              <a:spcAft>
                <a:spcPts val="600"/>
              </a:spcAft>
              <a:buClr>
                <a:srgbClr val="0000CC"/>
              </a:buClr>
            </a:pPr>
            <a:r>
              <a:rPr lang="en-US" sz="1600" u="sng" dirty="0" smtClean="0">
                <a:solidFill>
                  <a:srgbClr val="0000FF"/>
                </a:solidFill>
                <a:latin typeface="Arial" pitchFamily="34" charset="0"/>
                <a:ea typeface="Arial Unicode MS" pitchFamily="34" charset="-128"/>
                <a:cs typeface="Arial" pitchFamily="34" charset="0"/>
              </a:rPr>
              <a:t>Screening Indicator</a:t>
            </a:r>
          </a:p>
          <a:p>
            <a:pPr algn="just">
              <a:lnSpc>
                <a:spcPts val="1400"/>
              </a:lnSpc>
              <a:buClr>
                <a:srgbClr val="0000CC"/>
              </a:buClr>
            </a:pPr>
            <a:r>
              <a:rPr lang="en-US" sz="1400" dirty="0" smtClean="0">
                <a:solidFill>
                  <a:schemeClr val="accent1">
                    <a:lumMod val="75000"/>
                  </a:schemeClr>
                </a:solidFill>
                <a:latin typeface="Arial" pitchFamily="34" charset="0"/>
                <a:ea typeface="Arial Unicode MS" pitchFamily="34" charset="-128"/>
                <a:cs typeface="Arial" pitchFamily="34" charset="0"/>
              </a:rPr>
              <a:t>00: User-provided, not screened</a:t>
            </a:r>
          </a:p>
          <a:p>
            <a:pPr algn="just">
              <a:lnSpc>
                <a:spcPts val="1400"/>
              </a:lnSpc>
              <a:buClr>
                <a:srgbClr val="0000CC"/>
              </a:buClr>
            </a:pPr>
            <a:r>
              <a:rPr lang="en-US" sz="1400" dirty="0" smtClean="0">
                <a:solidFill>
                  <a:schemeClr val="accent1">
                    <a:lumMod val="75000"/>
                  </a:schemeClr>
                </a:solidFill>
                <a:latin typeface="Arial" pitchFamily="34" charset="0"/>
                <a:ea typeface="Arial Unicode MS" pitchFamily="34" charset="-128"/>
                <a:cs typeface="Arial" pitchFamily="34" charset="0"/>
              </a:rPr>
              <a:t>01: User-provided, verified and passed</a:t>
            </a:r>
          </a:p>
          <a:p>
            <a:pPr algn="just">
              <a:lnSpc>
                <a:spcPts val="1400"/>
              </a:lnSpc>
              <a:buClr>
                <a:srgbClr val="0000CC"/>
              </a:buClr>
            </a:pPr>
            <a:r>
              <a:rPr lang="en-US" sz="1400" dirty="0" smtClean="0">
                <a:solidFill>
                  <a:schemeClr val="accent1">
                    <a:lumMod val="75000"/>
                  </a:schemeClr>
                </a:solidFill>
                <a:latin typeface="Arial" pitchFamily="34" charset="0"/>
                <a:ea typeface="Arial Unicode MS" pitchFamily="34" charset="-128"/>
                <a:cs typeface="Arial" pitchFamily="34" charset="0"/>
              </a:rPr>
              <a:t>10: User provided, verified and failed</a:t>
            </a:r>
          </a:p>
          <a:p>
            <a:pPr algn="just">
              <a:lnSpc>
                <a:spcPts val="1400"/>
              </a:lnSpc>
              <a:buClr>
                <a:srgbClr val="0000CC"/>
              </a:buClr>
            </a:pPr>
            <a:r>
              <a:rPr lang="en-US" sz="1400" dirty="0" smtClean="0">
                <a:solidFill>
                  <a:schemeClr val="accent1">
                    <a:lumMod val="75000"/>
                  </a:schemeClr>
                </a:solidFill>
                <a:latin typeface="Arial" pitchFamily="34" charset="0"/>
                <a:ea typeface="Arial Unicode MS" pitchFamily="34" charset="-128"/>
                <a:cs typeface="Arial" pitchFamily="34" charset="0"/>
              </a:rPr>
              <a:t>11: Network-provided</a:t>
            </a:r>
          </a:p>
        </p:txBody>
      </p:sp>
      <p:cxnSp>
        <p:nvCxnSpPr>
          <p:cNvPr id="13" name="Straight Arrow Connector 12"/>
          <p:cNvCxnSpPr>
            <a:stCxn id="8" idx="2"/>
          </p:cNvCxnSpPr>
          <p:nvPr/>
        </p:nvCxnSpPr>
        <p:spPr>
          <a:xfrm flipH="1">
            <a:off x="1547664" y="3717031"/>
            <a:ext cx="288032" cy="432049"/>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508104" y="3717031"/>
            <a:ext cx="0" cy="432049"/>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588224" y="2780928"/>
            <a:ext cx="2411760" cy="553998"/>
          </a:xfrm>
          <a:prstGeom prst="rect">
            <a:avLst/>
          </a:prstGeom>
          <a:noFill/>
        </p:spPr>
        <p:txBody>
          <a:bodyPr wrap="square" rtlCol="0">
            <a:spAutoFit/>
          </a:bodyPr>
          <a:lstStyle/>
          <a:p>
            <a:pPr algn="just">
              <a:lnSpc>
                <a:spcPts val="1800"/>
              </a:lnSpc>
              <a:spcAft>
                <a:spcPts val="600"/>
              </a:spcAft>
              <a:buClr>
                <a:srgbClr val="0000CC"/>
              </a:buClr>
            </a:pPr>
            <a:r>
              <a:rPr lang="en-US" dirty="0" smtClean="0">
                <a:latin typeface="Arial" pitchFamily="34" charset="0"/>
                <a:ea typeface="Arial Unicode MS" pitchFamily="34" charset="-128"/>
                <a:cs typeface="Arial" pitchFamily="34" charset="0"/>
              </a:rPr>
              <a:t>Calling Number Party Information Element</a:t>
            </a:r>
          </a:p>
        </p:txBody>
      </p:sp>
      <p:sp>
        <p:nvSpPr>
          <p:cNvPr id="16" name="Rectangle 15"/>
          <p:cNvSpPr/>
          <p:nvPr/>
        </p:nvSpPr>
        <p:spPr>
          <a:xfrm>
            <a:off x="323528" y="5157192"/>
            <a:ext cx="3528392" cy="276999"/>
          </a:xfrm>
          <a:prstGeom prst="rect">
            <a:avLst/>
          </a:prstGeom>
        </p:spPr>
        <p:txBody>
          <a:bodyPr wrap="square">
            <a:spAutoFit/>
          </a:bodyPr>
          <a:lstStyle/>
          <a:p>
            <a:r>
              <a:rPr lang="en-US" sz="1200" i="1" dirty="0" smtClean="0">
                <a:solidFill>
                  <a:schemeClr val="tx1">
                    <a:lumMod val="50000"/>
                    <a:lumOff val="50000"/>
                  </a:schemeClr>
                </a:solidFill>
                <a:latin typeface="Arial" pitchFamily="34" charset="0"/>
                <a:ea typeface="Arial Unicode MS" pitchFamily="34" charset="-128"/>
                <a:cs typeface="Arial" pitchFamily="34" charset="0"/>
              </a:rPr>
              <a:t>*  Calling Line Identification Restriction</a:t>
            </a:r>
            <a:endParaRPr lang="en-US" sz="1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8" name="Straight Connector 107"/>
          <p:cNvCxnSpPr/>
          <p:nvPr/>
        </p:nvCxnSpPr>
        <p:spPr>
          <a:xfrm flipV="1">
            <a:off x="7812360" y="4221088"/>
            <a:ext cx="792088" cy="28803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7812360" y="4509120"/>
            <a:ext cx="792088" cy="2160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8" name="Oval 97"/>
          <p:cNvSpPr/>
          <p:nvPr/>
        </p:nvSpPr>
        <p:spPr>
          <a:xfrm>
            <a:off x="3995936" y="3933056"/>
            <a:ext cx="4032448" cy="1152128"/>
          </a:xfrm>
          <a:prstGeom prst="ellipse">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p:cNvCxnSpPr/>
          <p:nvPr/>
        </p:nvCxnSpPr>
        <p:spPr>
          <a:xfrm>
            <a:off x="2915816" y="4581128"/>
            <a:ext cx="1944216"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971600" y="4869160"/>
            <a:ext cx="720080" cy="50405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755576" y="5373216"/>
            <a:ext cx="936104"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755576" y="5373216"/>
            <a:ext cx="936104" cy="50405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2195736" y="4437112"/>
            <a:ext cx="2592288" cy="0"/>
          </a:xfrm>
          <a:prstGeom prst="line">
            <a:avLst/>
          </a:prstGeom>
          <a:ln w="38100">
            <a:solidFill>
              <a:srgbClr val="9900CC"/>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331640" y="3501008"/>
            <a:ext cx="864096" cy="28803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1331640" y="3861048"/>
            <a:ext cx="792088" cy="14401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endCxn id="15" idx="0"/>
          </p:cNvCxnSpPr>
          <p:nvPr/>
        </p:nvCxnSpPr>
        <p:spPr>
          <a:xfrm flipV="1">
            <a:off x="1619672" y="3717032"/>
            <a:ext cx="576064" cy="72008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2915816" y="1988840"/>
            <a:ext cx="648072" cy="57606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915816" y="2420888"/>
            <a:ext cx="864096" cy="14401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915816" y="2564904"/>
            <a:ext cx="792088" cy="36004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11560" y="2348880"/>
            <a:ext cx="864096" cy="28803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115616" y="1988840"/>
            <a:ext cx="360040" cy="64807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11560" y="2636912"/>
            <a:ext cx="864096" cy="2160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5" idx="0"/>
          </p:cNvCxnSpPr>
          <p:nvPr/>
        </p:nvCxnSpPr>
        <p:spPr>
          <a:xfrm flipV="1">
            <a:off x="2195736" y="2492896"/>
            <a:ext cx="792088" cy="122413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1475656" y="2564904"/>
            <a:ext cx="1440160" cy="720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endCxn id="15" idx="0"/>
          </p:cNvCxnSpPr>
          <p:nvPr/>
        </p:nvCxnSpPr>
        <p:spPr>
          <a:xfrm>
            <a:off x="1475656" y="2564904"/>
            <a:ext cx="720080" cy="115212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noProof="0" dirty="0" smtClean="0">
                <a:solidFill>
                  <a:srgbClr val="7F10A2"/>
                </a:solidFill>
                <a:latin typeface="Arial" pitchFamily="34" charset="0"/>
                <a:ea typeface="+mj-ea"/>
                <a:cs typeface="Arial" pitchFamily="34" charset="0"/>
              </a:rPr>
              <a:t>Trustworthiness of CLI?</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sp>
        <p:nvSpPr>
          <p:cNvPr id="6" name="Oval 5"/>
          <p:cNvSpPr/>
          <p:nvPr/>
        </p:nvSpPr>
        <p:spPr>
          <a:xfrm>
            <a:off x="1043608" y="2204864"/>
            <a:ext cx="864096" cy="864096"/>
          </a:xfrm>
          <a:prstGeom prst="ellipse">
            <a:avLst/>
          </a:prstGeom>
          <a:solidFill>
            <a:srgbClr val="CC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1" descr="standard"/>
          <p:cNvPicPr>
            <a:picLocks noChangeAspect="1" noChangeArrowheads="1"/>
          </p:cNvPicPr>
          <p:nvPr/>
        </p:nvPicPr>
        <p:blipFill>
          <a:blip r:embed="rId2" cstate="print"/>
          <a:srcRect/>
          <a:stretch>
            <a:fillRect/>
          </a:stretch>
        </p:blipFill>
        <p:spPr bwMode="auto">
          <a:xfrm>
            <a:off x="395536" y="2708920"/>
            <a:ext cx="496876" cy="335185"/>
          </a:xfrm>
          <a:prstGeom prst="rect">
            <a:avLst/>
          </a:prstGeom>
          <a:noFill/>
        </p:spPr>
      </p:pic>
      <p:pic>
        <p:nvPicPr>
          <p:cNvPr id="8" name="Picture 21" descr="standard"/>
          <p:cNvPicPr>
            <a:picLocks noChangeAspect="1" noChangeArrowheads="1"/>
          </p:cNvPicPr>
          <p:nvPr/>
        </p:nvPicPr>
        <p:blipFill>
          <a:blip r:embed="rId2" cstate="print"/>
          <a:srcRect/>
          <a:stretch>
            <a:fillRect/>
          </a:stretch>
        </p:blipFill>
        <p:spPr bwMode="auto">
          <a:xfrm>
            <a:off x="395536" y="2204864"/>
            <a:ext cx="496876" cy="335185"/>
          </a:xfrm>
          <a:prstGeom prst="rect">
            <a:avLst/>
          </a:prstGeom>
          <a:noFill/>
        </p:spPr>
      </p:pic>
      <p:pic>
        <p:nvPicPr>
          <p:cNvPr id="9" name="Picture 21" descr="standard"/>
          <p:cNvPicPr>
            <a:picLocks noChangeAspect="1" noChangeArrowheads="1"/>
          </p:cNvPicPr>
          <p:nvPr/>
        </p:nvPicPr>
        <p:blipFill>
          <a:blip r:embed="rId2" cstate="print"/>
          <a:srcRect/>
          <a:stretch>
            <a:fillRect/>
          </a:stretch>
        </p:blipFill>
        <p:spPr bwMode="auto">
          <a:xfrm>
            <a:off x="827584" y="1844824"/>
            <a:ext cx="496876" cy="335185"/>
          </a:xfrm>
          <a:prstGeom prst="rect">
            <a:avLst/>
          </a:prstGeom>
          <a:noFill/>
        </p:spPr>
      </p:pic>
      <p:sp>
        <p:nvSpPr>
          <p:cNvPr id="10" name="Oval 9"/>
          <p:cNvSpPr/>
          <p:nvPr/>
        </p:nvSpPr>
        <p:spPr>
          <a:xfrm>
            <a:off x="2483768" y="2132856"/>
            <a:ext cx="864096" cy="864096"/>
          </a:xfrm>
          <a:prstGeom prst="ellipse">
            <a:avLst/>
          </a:prstGeom>
          <a:solidFill>
            <a:srgbClr val="CC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763688" y="3356992"/>
            <a:ext cx="864096" cy="864096"/>
          </a:xfrm>
          <a:prstGeom prst="ellipse">
            <a:avLst/>
          </a:prstGeom>
          <a:solidFill>
            <a:srgbClr val="FFCC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1" descr="standard"/>
          <p:cNvPicPr>
            <a:picLocks noChangeAspect="1" noChangeArrowheads="1"/>
          </p:cNvPicPr>
          <p:nvPr/>
        </p:nvPicPr>
        <p:blipFill>
          <a:blip r:embed="rId2" cstate="print"/>
          <a:srcRect/>
          <a:stretch>
            <a:fillRect/>
          </a:stretch>
        </p:blipFill>
        <p:spPr bwMode="auto">
          <a:xfrm>
            <a:off x="1115616" y="3356992"/>
            <a:ext cx="496876" cy="335185"/>
          </a:xfrm>
          <a:prstGeom prst="rect">
            <a:avLst/>
          </a:prstGeom>
          <a:noFill/>
        </p:spPr>
      </p:pic>
      <p:pic>
        <p:nvPicPr>
          <p:cNvPr id="13" name="Picture 21" descr="standard"/>
          <p:cNvPicPr>
            <a:picLocks noChangeAspect="1" noChangeArrowheads="1"/>
          </p:cNvPicPr>
          <p:nvPr/>
        </p:nvPicPr>
        <p:blipFill>
          <a:blip r:embed="rId2" cstate="print"/>
          <a:srcRect/>
          <a:stretch>
            <a:fillRect/>
          </a:stretch>
        </p:blipFill>
        <p:spPr bwMode="auto">
          <a:xfrm>
            <a:off x="1043608" y="3861048"/>
            <a:ext cx="496876" cy="335185"/>
          </a:xfrm>
          <a:prstGeom prst="rect">
            <a:avLst/>
          </a:prstGeom>
          <a:noFill/>
        </p:spPr>
      </p:pic>
      <p:pic>
        <p:nvPicPr>
          <p:cNvPr id="14" name="Picture 21" descr="standard"/>
          <p:cNvPicPr>
            <a:picLocks noChangeAspect="1" noChangeArrowheads="1"/>
          </p:cNvPicPr>
          <p:nvPr/>
        </p:nvPicPr>
        <p:blipFill>
          <a:blip r:embed="rId2" cstate="print"/>
          <a:srcRect/>
          <a:stretch>
            <a:fillRect/>
          </a:stretch>
        </p:blipFill>
        <p:spPr bwMode="auto">
          <a:xfrm>
            <a:off x="1331640" y="4293096"/>
            <a:ext cx="496876" cy="335185"/>
          </a:xfrm>
          <a:prstGeom prst="rect">
            <a:avLst/>
          </a:prstGeom>
          <a:noFill/>
        </p:spPr>
      </p:pic>
      <p:sp>
        <p:nvSpPr>
          <p:cNvPr id="15" name="Rectangle 14"/>
          <p:cNvSpPr/>
          <p:nvPr/>
        </p:nvSpPr>
        <p:spPr>
          <a:xfrm>
            <a:off x="1907704" y="3717032"/>
            <a:ext cx="576064" cy="21602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PABX</a:t>
            </a:r>
            <a:endParaRPr lang="en-US" sz="1400" dirty="0">
              <a:solidFill>
                <a:schemeClr val="tx1"/>
              </a:solidFill>
            </a:endParaRPr>
          </a:p>
        </p:txBody>
      </p:sp>
      <p:pic>
        <p:nvPicPr>
          <p:cNvPr id="16" name="Picture 21" descr="standard"/>
          <p:cNvPicPr>
            <a:picLocks noChangeAspect="1" noChangeArrowheads="1"/>
          </p:cNvPicPr>
          <p:nvPr/>
        </p:nvPicPr>
        <p:blipFill>
          <a:blip r:embed="rId2" cstate="print"/>
          <a:srcRect/>
          <a:stretch>
            <a:fillRect/>
          </a:stretch>
        </p:blipFill>
        <p:spPr bwMode="auto">
          <a:xfrm>
            <a:off x="3275856" y="1844824"/>
            <a:ext cx="496876" cy="335185"/>
          </a:xfrm>
          <a:prstGeom prst="rect">
            <a:avLst/>
          </a:prstGeom>
          <a:noFill/>
        </p:spPr>
      </p:pic>
      <p:pic>
        <p:nvPicPr>
          <p:cNvPr id="17" name="Picture 21" descr="standard"/>
          <p:cNvPicPr>
            <a:picLocks noChangeAspect="1" noChangeArrowheads="1"/>
          </p:cNvPicPr>
          <p:nvPr/>
        </p:nvPicPr>
        <p:blipFill>
          <a:blip r:embed="rId2" cstate="print"/>
          <a:srcRect/>
          <a:stretch>
            <a:fillRect/>
          </a:stretch>
        </p:blipFill>
        <p:spPr bwMode="auto">
          <a:xfrm>
            <a:off x="3491880" y="2276872"/>
            <a:ext cx="496876" cy="335185"/>
          </a:xfrm>
          <a:prstGeom prst="rect">
            <a:avLst/>
          </a:prstGeom>
          <a:noFill/>
        </p:spPr>
      </p:pic>
      <p:pic>
        <p:nvPicPr>
          <p:cNvPr id="18" name="Picture 21" descr="standard"/>
          <p:cNvPicPr>
            <a:picLocks noChangeAspect="1" noChangeArrowheads="1"/>
          </p:cNvPicPr>
          <p:nvPr/>
        </p:nvPicPr>
        <p:blipFill>
          <a:blip r:embed="rId2" cstate="print"/>
          <a:srcRect/>
          <a:stretch>
            <a:fillRect/>
          </a:stretch>
        </p:blipFill>
        <p:spPr bwMode="auto">
          <a:xfrm>
            <a:off x="3419872" y="2780928"/>
            <a:ext cx="496876" cy="335185"/>
          </a:xfrm>
          <a:prstGeom prst="rect">
            <a:avLst/>
          </a:prstGeom>
          <a:noFill/>
        </p:spPr>
      </p:pic>
      <p:sp>
        <p:nvSpPr>
          <p:cNvPr id="37" name="TextBox 36"/>
          <p:cNvSpPr txBox="1"/>
          <p:nvPr/>
        </p:nvSpPr>
        <p:spPr>
          <a:xfrm>
            <a:off x="1907704" y="2852936"/>
            <a:ext cx="657552" cy="400110"/>
          </a:xfrm>
          <a:prstGeom prst="rect">
            <a:avLst/>
          </a:prstGeom>
          <a:noFill/>
        </p:spPr>
        <p:txBody>
          <a:bodyPr wrap="none" rtlCol="0">
            <a:spAutoFit/>
          </a:bodyPr>
          <a:lstStyle/>
          <a:p>
            <a:pPr>
              <a:lnSpc>
                <a:spcPts val="1200"/>
              </a:lnSpc>
            </a:pPr>
            <a:r>
              <a:rPr lang="en-US" sz="1400" dirty="0" smtClean="0"/>
              <a:t>leased</a:t>
            </a:r>
          </a:p>
          <a:p>
            <a:pPr>
              <a:lnSpc>
                <a:spcPts val="1200"/>
              </a:lnSpc>
            </a:pPr>
            <a:r>
              <a:rPr lang="en-US" sz="1400" dirty="0" smtClean="0"/>
              <a:t>lines</a:t>
            </a:r>
            <a:endParaRPr lang="en-US" sz="1400" dirty="0"/>
          </a:p>
        </p:txBody>
      </p:sp>
      <p:sp>
        <p:nvSpPr>
          <p:cNvPr id="65" name="TextBox 64"/>
          <p:cNvSpPr txBox="1"/>
          <p:nvPr/>
        </p:nvSpPr>
        <p:spPr>
          <a:xfrm>
            <a:off x="251520" y="1124744"/>
            <a:ext cx="3960440" cy="604909"/>
          </a:xfrm>
          <a:prstGeom prst="rect">
            <a:avLst/>
          </a:prstGeom>
          <a:noFill/>
        </p:spPr>
        <p:txBody>
          <a:bodyPr wrap="square" rtlCol="0">
            <a:spAutoFit/>
          </a:bodyPr>
          <a:lstStyle/>
          <a:p>
            <a:pPr>
              <a:lnSpc>
                <a:spcPts val="1300"/>
              </a:lnSpc>
            </a:pPr>
            <a:r>
              <a:rPr lang="en-US" sz="1600" b="1" dirty="0" smtClean="0"/>
              <a:t>Private network of a corporation spreading over different sites and countries and using their own leased-line network</a:t>
            </a:r>
            <a:endParaRPr lang="en-US" sz="1600" b="1" dirty="0"/>
          </a:p>
        </p:txBody>
      </p:sp>
      <p:sp>
        <p:nvSpPr>
          <p:cNvPr id="66" name="TextBox 65"/>
          <p:cNvSpPr txBox="1"/>
          <p:nvPr/>
        </p:nvSpPr>
        <p:spPr>
          <a:xfrm>
            <a:off x="2411760" y="1772816"/>
            <a:ext cx="889795" cy="409023"/>
          </a:xfrm>
          <a:prstGeom prst="rect">
            <a:avLst/>
          </a:prstGeom>
          <a:noFill/>
        </p:spPr>
        <p:txBody>
          <a:bodyPr wrap="none" rtlCol="0">
            <a:spAutoFit/>
          </a:bodyPr>
          <a:lstStyle/>
          <a:p>
            <a:pPr>
              <a:lnSpc>
                <a:spcPts val="1200"/>
              </a:lnSpc>
            </a:pPr>
            <a:r>
              <a:rPr lang="en-US" sz="1400" b="1" dirty="0" smtClean="0">
                <a:solidFill>
                  <a:srgbClr val="0000FF"/>
                </a:solidFill>
              </a:rPr>
              <a:t>site 1,</a:t>
            </a:r>
          </a:p>
          <a:p>
            <a:pPr>
              <a:lnSpc>
                <a:spcPts val="1200"/>
              </a:lnSpc>
            </a:pPr>
            <a:r>
              <a:rPr lang="en-US" sz="1400" b="1" dirty="0" smtClean="0">
                <a:solidFill>
                  <a:srgbClr val="0000FF"/>
                </a:solidFill>
              </a:rPr>
              <a:t>country 1</a:t>
            </a:r>
          </a:p>
        </p:txBody>
      </p:sp>
      <p:sp>
        <p:nvSpPr>
          <p:cNvPr id="67" name="TextBox 66"/>
          <p:cNvSpPr txBox="1"/>
          <p:nvPr/>
        </p:nvSpPr>
        <p:spPr>
          <a:xfrm>
            <a:off x="1331640" y="1844824"/>
            <a:ext cx="889795" cy="400110"/>
          </a:xfrm>
          <a:prstGeom prst="rect">
            <a:avLst/>
          </a:prstGeom>
          <a:noFill/>
        </p:spPr>
        <p:txBody>
          <a:bodyPr wrap="none" rtlCol="0">
            <a:spAutoFit/>
          </a:bodyPr>
          <a:lstStyle/>
          <a:p>
            <a:pPr>
              <a:lnSpc>
                <a:spcPts val="1200"/>
              </a:lnSpc>
            </a:pPr>
            <a:r>
              <a:rPr lang="en-US" sz="1400" b="1" dirty="0" smtClean="0">
                <a:solidFill>
                  <a:srgbClr val="006600"/>
                </a:solidFill>
              </a:rPr>
              <a:t>site 3,</a:t>
            </a:r>
          </a:p>
          <a:p>
            <a:pPr>
              <a:lnSpc>
                <a:spcPts val="1200"/>
              </a:lnSpc>
            </a:pPr>
            <a:r>
              <a:rPr lang="en-US" sz="1400" b="1" dirty="0" smtClean="0">
                <a:solidFill>
                  <a:srgbClr val="006600"/>
                </a:solidFill>
              </a:rPr>
              <a:t>country 3</a:t>
            </a:r>
          </a:p>
        </p:txBody>
      </p:sp>
      <p:sp>
        <p:nvSpPr>
          <p:cNvPr id="68" name="TextBox 67"/>
          <p:cNvSpPr txBox="1"/>
          <p:nvPr/>
        </p:nvSpPr>
        <p:spPr>
          <a:xfrm>
            <a:off x="2555776" y="3356992"/>
            <a:ext cx="889795" cy="400110"/>
          </a:xfrm>
          <a:prstGeom prst="rect">
            <a:avLst/>
          </a:prstGeom>
          <a:noFill/>
        </p:spPr>
        <p:txBody>
          <a:bodyPr wrap="none" rtlCol="0">
            <a:spAutoFit/>
          </a:bodyPr>
          <a:lstStyle/>
          <a:p>
            <a:pPr>
              <a:lnSpc>
                <a:spcPts val="1200"/>
              </a:lnSpc>
            </a:pPr>
            <a:r>
              <a:rPr lang="en-US" sz="1400" b="1" dirty="0" smtClean="0">
                <a:solidFill>
                  <a:srgbClr val="CC00FF"/>
                </a:solidFill>
              </a:rPr>
              <a:t>site 2,</a:t>
            </a:r>
          </a:p>
          <a:p>
            <a:pPr>
              <a:lnSpc>
                <a:spcPts val="1200"/>
              </a:lnSpc>
            </a:pPr>
            <a:r>
              <a:rPr lang="en-US" sz="1400" b="1" dirty="0" smtClean="0">
                <a:solidFill>
                  <a:srgbClr val="CC00FF"/>
                </a:solidFill>
              </a:rPr>
              <a:t>country 2</a:t>
            </a:r>
          </a:p>
        </p:txBody>
      </p:sp>
      <p:sp>
        <p:nvSpPr>
          <p:cNvPr id="70" name="Rectangle 69"/>
          <p:cNvSpPr/>
          <p:nvPr/>
        </p:nvSpPr>
        <p:spPr>
          <a:xfrm>
            <a:off x="4499992" y="4293096"/>
            <a:ext cx="576064" cy="43204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GW</a:t>
            </a:r>
            <a:endParaRPr lang="en-US" sz="1400" dirty="0">
              <a:solidFill>
                <a:schemeClr val="tx1"/>
              </a:solidFill>
            </a:endParaRPr>
          </a:p>
        </p:txBody>
      </p:sp>
      <p:sp>
        <p:nvSpPr>
          <p:cNvPr id="74" name="Oval 73"/>
          <p:cNvSpPr/>
          <p:nvPr/>
        </p:nvSpPr>
        <p:spPr>
          <a:xfrm>
            <a:off x="1331640" y="4941168"/>
            <a:ext cx="2304256" cy="864096"/>
          </a:xfrm>
          <a:prstGeom prst="ellips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Picture 21" descr="standard"/>
          <p:cNvPicPr>
            <a:picLocks noChangeAspect="1" noChangeArrowheads="1"/>
          </p:cNvPicPr>
          <p:nvPr/>
        </p:nvPicPr>
        <p:blipFill>
          <a:blip r:embed="rId2" cstate="print"/>
          <a:srcRect/>
          <a:stretch>
            <a:fillRect/>
          </a:stretch>
        </p:blipFill>
        <p:spPr bwMode="auto">
          <a:xfrm>
            <a:off x="683568" y="4725144"/>
            <a:ext cx="496876" cy="335185"/>
          </a:xfrm>
          <a:prstGeom prst="rect">
            <a:avLst/>
          </a:prstGeom>
          <a:noFill/>
        </p:spPr>
      </p:pic>
      <p:pic>
        <p:nvPicPr>
          <p:cNvPr id="79" name="Picture 21" descr="standard"/>
          <p:cNvPicPr>
            <a:picLocks noChangeAspect="1" noChangeArrowheads="1"/>
          </p:cNvPicPr>
          <p:nvPr/>
        </p:nvPicPr>
        <p:blipFill>
          <a:blip r:embed="rId2" cstate="print"/>
          <a:srcRect/>
          <a:stretch>
            <a:fillRect/>
          </a:stretch>
        </p:blipFill>
        <p:spPr bwMode="auto">
          <a:xfrm>
            <a:off x="467544" y="5229200"/>
            <a:ext cx="496876" cy="335185"/>
          </a:xfrm>
          <a:prstGeom prst="rect">
            <a:avLst/>
          </a:prstGeom>
          <a:noFill/>
        </p:spPr>
      </p:pic>
      <p:pic>
        <p:nvPicPr>
          <p:cNvPr id="80" name="Picture 21" descr="standard"/>
          <p:cNvPicPr>
            <a:picLocks noChangeAspect="1" noChangeArrowheads="1"/>
          </p:cNvPicPr>
          <p:nvPr/>
        </p:nvPicPr>
        <p:blipFill>
          <a:blip r:embed="rId2" cstate="print"/>
          <a:srcRect/>
          <a:stretch>
            <a:fillRect/>
          </a:stretch>
        </p:blipFill>
        <p:spPr bwMode="auto">
          <a:xfrm>
            <a:off x="539552" y="5733256"/>
            <a:ext cx="496876" cy="335185"/>
          </a:xfrm>
          <a:prstGeom prst="rect">
            <a:avLst/>
          </a:prstGeom>
          <a:noFill/>
        </p:spPr>
      </p:pic>
      <p:cxnSp>
        <p:nvCxnSpPr>
          <p:cNvPr id="85" name="Straight Connector 84"/>
          <p:cNvCxnSpPr>
            <a:stCxn id="15" idx="2"/>
          </p:cNvCxnSpPr>
          <p:nvPr/>
        </p:nvCxnSpPr>
        <p:spPr>
          <a:xfrm>
            <a:off x="2195736" y="3933056"/>
            <a:ext cx="0" cy="504056"/>
          </a:xfrm>
          <a:prstGeom prst="line">
            <a:avLst/>
          </a:prstGeom>
          <a:ln w="38100">
            <a:solidFill>
              <a:srgbClr val="9900CC"/>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2627784" y="5301208"/>
            <a:ext cx="576064" cy="21602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GW</a:t>
            </a:r>
            <a:endParaRPr lang="en-US" sz="1400" dirty="0">
              <a:solidFill>
                <a:schemeClr val="tx1"/>
              </a:solidFill>
            </a:endParaRPr>
          </a:p>
        </p:txBody>
      </p:sp>
      <p:cxnSp>
        <p:nvCxnSpPr>
          <p:cNvPr id="92" name="Straight Connector 91"/>
          <p:cNvCxnSpPr/>
          <p:nvPr/>
        </p:nvCxnSpPr>
        <p:spPr>
          <a:xfrm flipV="1">
            <a:off x="2915816" y="4581128"/>
            <a:ext cx="0" cy="72008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1331640" y="5877272"/>
            <a:ext cx="2520280" cy="246221"/>
          </a:xfrm>
          <a:prstGeom prst="rect">
            <a:avLst/>
          </a:prstGeom>
          <a:noFill/>
        </p:spPr>
        <p:txBody>
          <a:bodyPr wrap="square" rtlCol="0">
            <a:spAutoFit/>
          </a:bodyPr>
          <a:lstStyle/>
          <a:p>
            <a:pPr>
              <a:lnSpc>
                <a:spcPts val="1200"/>
              </a:lnSpc>
            </a:pPr>
            <a:r>
              <a:rPr lang="en-US" sz="1600" b="1" dirty="0" smtClean="0"/>
              <a:t>prefix calling card service</a:t>
            </a:r>
            <a:endParaRPr lang="en-US" sz="1600" b="1" dirty="0"/>
          </a:p>
        </p:txBody>
      </p:sp>
      <p:sp>
        <p:nvSpPr>
          <p:cNvPr id="100" name="Rectangular Callout 99"/>
          <p:cNvSpPr/>
          <p:nvPr/>
        </p:nvSpPr>
        <p:spPr>
          <a:xfrm>
            <a:off x="4499992" y="1052736"/>
            <a:ext cx="4320480" cy="2664296"/>
          </a:xfrm>
          <a:prstGeom prst="wedgeRectCallout">
            <a:avLst>
              <a:gd name="adj1" fmla="val -78284"/>
              <a:gd name="adj2" fmla="val 40063"/>
            </a:avLst>
          </a:prstGeom>
          <a:solidFill>
            <a:srgbClr val="FFFF00"/>
          </a:solid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TextBox 100"/>
          <p:cNvSpPr txBox="1"/>
          <p:nvPr/>
        </p:nvSpPr>
        <p:spPr>
          <a:xfrm>
            <a:off x="4499992" y="1124744"/>
            <a:ext cx="4392488" cy="2567369"/>
          </a:xfrm>
          <a:prstGeom prst="rect">
            <a:avLst/>
          </a:prstGeom>
          <a:noFill/>
        </p:spPr>
        <p:txBody>
          <a:bodyPr wrap="square" rtlCol="0">
            <a:spAutoFit/>
          </a:bodyPr>
          <a:lstStyle/>
          <a:p>
            <a:pPr>
              <a:lnSpc>
                <a:spcPts val="1200"/>
              </a:lnSpc>
              <a:spcAft>
                <a:spcPts val="600"/>
              </a:spcAft>
            </a:pPr>
            <a:r>
              <a:rPr lang="en-US" sz="1600" b="1" dirty="0" smtClean="0">
                <a:solidFill>
                  <a:srgbClr val="0000FF"/>
                </a:solidFill>
              </a:rPr>
              <a:t>Problems related to PABXs may be</a:t>
            </a:r>
          </a:p>
          <a:p>
            <a:pPr marL="180000" indent="-180000">
              <a:lnSpc>
                <a:spcPts val="1300"/>
              </a:lnSpc>
              <a:spcAft>
                <a:spcPts val="300"/>
              </a:spcAft>
              <a:buFont typeface="Wingdings" pitchFamily="2" charset="2"/>
              <a:buChar char="§"/>
            </a:pPr>
            <a:r>
              <a:rPr lang="en-US" sz="1600" dirty="0" smtClean="0">
                <a:solidFill>
                  <a:srgbClr val="0000FF"/>
                </a:solidFill>
              </a:rPr>
              <a:t>that the corporation may provide a generic CLI for all (maybe thousands) connected callers</a:t>
            </a:r>
          </a:p>
          <a:p>
            <a:pPr marL="180000" indent="-180000">
              <a:lnSpc>
                <a:spcPts val="1300"/>
              </a:lnSpc>
              <a:spcAft>
                <a:spcPts val="300"/>
              </a:spcAft>
              <a:buFont typeface="Wingdings" pitchFamily="2" charset="2"/>
              <a:buChar char="§"/>
            </a:pPr>
            <a:r>
              <a:rPr lang="en-US" sz="1600" dirty="0" smtClean="0">
                <a:solidFill>
                  <a:srgbClr val="0000FF"/>
                </a:solidFill>
              </a:rPr>
              <a:t>that corporation may route calls from multiple sites in different countries (with many different CLI values) via their own network to the cheapest public network access point. In this case the GW would need to verify every CLI value against a remote database (not practicable)</a:t>
            </a:r>
          </a:p>
          <a:p>
            <a:pPr marL="180000" indent="-180000">
              <a:lnSpc>
                <a:spcPts val="1300"/>
              </a:lnSpc>
              <a:spcAft>
                <a:spcPts val="300"/>
              </a:spcAft>
              <a:buFont typeface="Wingdings" pitchFamily="2" charset="2"/>
              <a:buChar char="§"/>
            </a:pPr>
            <a:r>
              <a:rPr lang="en-US" sz="1600" dirty="0" smtClean="0">
                <a:solidFill>
                  <a:srgbClr val="0000FF"/>
                </a:solidFill>
              </a:rPr>
              <a:t>that the CLI value provided by a PABX may be spoofed by anyone able to reprogram the PABX because PABXs will often be trusted (see bullet before)</a:t>
            </a:r>
          </a:p>
        </p:txBody>
      </p:sp>
      <p:sp>
        <p:nvSpPr>
          <p:cNvPr id="102" name="Rectangular Callout 101"/>
          <p:cNvSpPr/>
          <p:nvPr/>
        </p:nvSpPr>
        <p:spPr>
          <a:xfrm>
            <a:off x="4499992" y="5373216"/>
            <a:ext cx="4320480" cy="576064"/>
          </a:xfrm>
          <a:prstGeom prst="wedgeRectCallout">
            <a:avLst>
              <a:gd name="adj1" fmla="val -71441"/>
              <a:gd name="adj2" fmla="val 3463"/>
            </a:avLst>
          </a:prstGeom>
          <a:solidFill>
            <a:srgbClr val="FFFF00"/>
          </a:solid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TextBox 102"/>
          <p:cNvSpPr txBox="1"/>
          <p:nvPr/>
        </p:nvSpPr>
        <p:spPr>
          <a:xfrm>
            <a:off x="4499992" y="5445224"/>
            <a:ext cx="4392488" cy="460639"/>
          </a:xfrm>
          <a:prstGeom prst="rect">
            <a:avLst/>
          </a:prstGeom>
          <a:noFill/>
        </p:spPr>
        <p:txBody>
          <a:bodyPr wrap="square" rtlCol="0">
            <a:spAutoFit/>
          </a:bodyPr>
          <a:lstStyle/>
          <a:p>
            <a:pPr>
              <a:lnSpc>
                <a:spcPts val="1400"/>
              </a:lnSpc>
              <a:spcAft>
                <a:spcPts val="600"/>
              </a:spcAft>
            </a:pPr>
            <a:r>
              <a:rPr lang="en-US" sz="1600" b="1" dirty="0" smtClean="0">
                <a:solidFill>
                  <a:srgbClr val="0000FF"/>
                </a:solidFill>
              </a:rPr>
              <a:t>Prefix calling card services may not transmit the CLI of the original phone </a:t>
            </a:r>
            <a:endParaRPr lang="en-US" sz="1600" dirty="0" smtClean="0">
              <a:solidFill>
                <a:srgbClr val="0000FF"/>
              </a:solidFill>
            </a:endParaRPr>
          </a:p>
        </p:txBody>
      </p:sp>
      <p:sp>
        <p:nvSpPr>
          <p:cNvPr id="104" name="Rectangle 103"/>
          <p:cNvSpPr/>
          <p:nvPr/>
        </p:nvSpPr>
        <p:spPr>
          <a:xfrm>
            <a:off x="5724128" y="4293096"/>
            <a:ext cx="576064" cy="43204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GW</a:t>
            </a:r>
            <a:endParaRPr lang="en-US" sz="1400" dirty="0">
              <a:solidFill>
                <a:schemeClr val="tx1"/>
              </a:solidFill>
            </a:endParaRPr>
          </a:p>
        </p:txBody>
      </p:sp>
      <p:sp>
        <p:nvSpPr>
          <p:cNvPr id="105" name="Rectangle 104"/>
          <p:cNvSpPr/>
          <p:nvPr/>
        </p:nvSpPr>
        <p:spPr>
          <a:xfrm>
            <a:off x="6948264" y="4293096"/>
            <a:ext cx="576064" cy="43204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GW</a:t>
            </a:r>
            <a:endParaRPr lang="en-US" sz="1400" dirty="0">
              <a:solidFill>
                <a:schemeClr val="tx1"/>
              </a:solidFill>
            </a:endParaRPr>
          </a:p>
        </p:txBody>
      </p:sp>
      <p:pic>
        <p:nvPicPr>
          <p:cNvPr id="106" name="Picture 21" descr="standard"/>
          <p:cNvPicPr>
            <a:picLocks noChangeAspect="1" noChangeArrowheads="1"/>
          </p:cNvPicPr>
          <p:nvPr/>
        </p:nvPicPr>
        <p:blipFill>
          <a:blip r:embed="rId2" cstate="print"/>
          <a:srcRect/>
          <a:stretch>
            <a:fillRect/>
          </a:stretch>
        </p:blipFill>
        <p:spPr bwMode="auto">
          <a:xfrm>
            <a:off x="8316416" y="4005064"/>
            <a:ext cx="496876" cy="335185"/>
          </a:xfrm>
          <a:prstGeom prst="rect">
            <a:avLst/>
          </a:prstGeom>
          <a:noFill/>
        </p:spPr>
      </p:pic>
      <p:pic>
        <p:nvPicPr>
          <p:cNvPr id="107" name="Picture 21" descr="standard"/>
          <p:cNvPicPr>
            <a:picLocks noChangeAspect="1" noChangeArrowheads="1"/>
          </p:cNvPicPr>
          <p:nvPr/>
        </p:nvPicPr>
        <p:blipFill>
          <a:blip r:embed="rId2" cstate="print"/>
          <a:srcRect/>
          <a:stretch>
            <a:fillRect/>
          </a:stretch>
        </p:blipFill>
        <p:spPr bwMode="auto">
          <a:xfrm>
            <a:off x="8316416" y="4581128"/>
            <a:ext cx="496876" cy="33518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8" name="Straight Connector 107"/>
          <p:cNvCxnSpPr/>
          <p:nvPr/>
        </p:nvCxnSpPr>
        <p:spPr>
          <a:xfrm flipV="1">
            <a:off x="7812360" y="4221088"/>
            <a:ext cx="792088" cy="28803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7812360" y="4509120"/>
            <a:ext cx="792088" cy="2160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8" name="Oval 97"/>
          <p:cNvSpPr/>
          <p:nvPr/>
        </p:nvSpPr>
        <p:spPr>
          <a:xfrm>
            <a:off x="3995936" y="3933056"/>
            <a:ext cx="4032448" cy="1152128"/>
          </a:xfrm>
          <a:prstGeom prst="ellipse">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0" name="Straight Connector 89"/>
          <p:cNvCxnSpPr/>
          <p:nvPr/>
        </p:nvCxnSpPr>
        <p:spPr>
          <a:xfrm>
            <a:off x="2915816" y="4581128"/>
            <a:ext cx="1944216" cy="0"/>
          </a:xfrm>
          <a:prstGeom prst="line">
            <a:avLst/>
          </a:prstGeom>
          <a:ln w="381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60" idx="3"/>
          </p:cNvCxnSpPr>
          <p:nvPr/>
        </p:nvCxnSpPr>
        <p:spPr>
          <a:xfrm>
            <a:off x="618101" y="4892803"/>
            <a:ext cx="1073579" cy="480413"/>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69" idx="3"/>
          </p:cNvCxnSpPr>
          <p:nvPr/>
        </p:nvCxnSpPr>
        <p:spPr>
          <a:xfrm flipV="1">
            <a:off x="618101" y="5373216"/>
            <a:ext cx="1073579" cy="31167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2915816" y="4437112"/>
            <a:ext cx="1872208"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noProof="0" dirty="0" smtClean="0">
                <a:solidFill>
                  <a:srgbClr val="7F10A2"/>
                </a:solidFill>
                <a:latin typeface="Arial" pitchFamily="34" charset="0"/>
                <a:ea typeface="+mj-ea"/>
                <a:cs typeface="Arial" pitchFamily="34" charset="0"/>
              </a:rPr>
              <a:t>Trustworthiness of CLI?</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sp>
        <p:nvSpPr>
          <p:cNvPr id="70" name="Rectangle 69"/>
          <p:cNvSpPr/>
          <p:nvPr/>
        </p:nvSpPr>
        <p:spPr>
          <a:xfrm>
            <a:off x="4499992" y="4293096"/>
            <a:ext cx="576064" cy="43204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GW</a:t>
            </a:r>
            <a:endParaRPr lang="en-US" sz="1400" dirty="0">
              <a:solidFill>
                <a:schemeClr val="tx1"/>
              </a:solidFill>
            </a:endParaRPr>
          </a:p>
        </p:txBody>
      </p:sp>
      <p:sp>
        <p:nvSpPr>
          <p:cNvPr id="74" name="Oval 73"/>
          <p:cNvSpPr/>
          <p:nvPr/>
        </p:nvSpPr>
        <p:spPr>
          <a:xfrm>
            <a:off x="1331640" y="4941168"/>
            <a:ext cx="2304256" cy="864096"/>
          </a:xfrm>
          <a:prstGeom prst="ellipse">
            <a:avLst/>
          </a:prstGeom>
          <a:solidFill>
            <a:schemeClr val="accent4">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2627784" y="5301208"/>
            <a:ext cx="576064" cy="21602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GW</a:t>
            </a:r>
            <a:endParaRPr lang="en-US" sz="1400" dirty="0">
              <a:solidFill>
                <a:schemeClr val="tx1"/>
              </a:solidFill>
            </a:endParaRPr>
          </a:p>
        </p:txBody>
      </p:sp>
      <p:cxnSp>
        <p:nvCxnSpPr>
          <p:cNvPr id="92" name="Straight Connector 91"/>
          <p:cNvCxnSpPr/>
          <p:nvPr/>
        </p:nvCxnSpPr>
        <p:spPr>
          <a:xfrm flipV="1">
            <a:off x="2915816" y="4581128"/>
            <a:ext cx="0" cy="720080"/>
          </a:xfrm>
          <a:prstGeom prst="line">
            <a:avLst/>
          </a:prstGeom>
          <a:ln w="381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971600" y="5877272"/>
            <a:ext cx="2952328" cy="246221"/>
          </a:xfrm>
          <a:prstGeom prst="rect">
            <a:avLst/>
          </a:prstGeom>
          <a:noFill/>
        </p:spPr>
        <p:txBody>
          <a:bodyPr wrap="square" rtlCol="0">
            <a:spAutoFit/>
          </a:bodyPr>
          <a:lstStyle/>
          <a:p>
            <a:pPr>
              <a:lnSpc>
                <a:spcPts val="1200"/>
              </a:lnSpc>
            </a:pPr>
            <a:r>
              <a:rPr lang="en-US" sz="1600" b="1" dirty="0" smtClean="0"/>
              <a:t>operator not verifying CLI values</a:t>
            </a:r>
            <a:endParaRPr lang="en-US" sz="1600" b="1" dirty="0"/>
          </a:p>
        </p:txBody>
      </p:sp>
      <p:sp>
        <p:nvSpPr>
          <p:cNvPr id="100" name="Rectangular Callout 99"/>
          <p:cNvSpPr/>
          <p:nvPr/>
        </p:nvSpPr>
        <p:spPr>
          <a:xfrm>
            <a:off x="4499992" y="1196752"/>
            <a:ext cx="4320480" cy="2520280"/>
          </a:xfrm>
          <a:prstGeom prst="wedgeRectCallout">
            <a:avLst>
              <a:gd name="adj1" fmla="val -67463"/>
              <a:gd name="adj2" fmla="val 19677"/>
            </a:avLst>
          </a:prstGeom>
          <a:solidFill>
            <a:srgbClr val="FFFF00"/>
          </a:solid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TextBox 100"/>
          <p:cNvSpPr txBox="1"/>
          <p:nvPr/>
        </p:nvSpPr>
        <p:spPr>
          <a:xfrm>
            <a:off x="4499992" y="1268760"/>
            <a:ext cx="4320480" cy="2439129"/>
          </a:xfrm>
          <a:prstGeom prst="rect">
            <a:avLst/>
          </a:prstGeom>
          <a:noFill/>
        </p:spPr>
        <p:txBody>
          <a:bodyPr wrap="square" rtlCol="0">
            <a:spAutoFit/>
          </a:bodyPr>
          <a:lstStyle/>
          <a:p>
            <a:pPr>
              <a:lnSpc>
                <a:spcPts val="1200"/>
              </a:lnSpc>
              <a:spcAft>
                <a:spcPts val="600"/>
              </a:spcAft>
            </a:pPr>
            <a:r>
              <a:rPr lang="en-US" sz="1600" b="1" dirty="0" smtClean="0">
                <a:solidFill>
                  <a:srgbClr val="0000FF"/>
                </a:solidFill>
              </a:rPr>
              <a:t>Problems related to VoIP networks may be</a:t>
            </a:r>
          </a:p>
          <a:p>
            <a:pPr marL="180000" indent="-180000">
              <a:lnSpc>
                <a:spcPts val="1300"/>
              </a:lnSpc>
              <a:spcAft>
                <a:spcPts val="300"/>
              </a:spcAft>
              <a:buFont typeface="Wingdings" pitchFamily="2" charset="2"/>
              <a:buChar char="§"/>
            </a:pPr>
            <a:r>
              <a:rPr lang="en-US" sz="1600" dirty="0" smtClean="0">
                <a:solidFill>
                  <a:srgbClr val="0000FF"/>
                </a:solidFill>
              </a:rPr>
              <a:t>A VoIP-originated call could be traced back to the GW where it entered the mobile network. That GW could hold details about the caller but that could be an P-Asserted-Id (if available) or a SIP URI in case of VoIP</a:t>
            </a:r>
          </a:p>
          <a:p>
            <a:pPr marL="180000" indent="-180000">
              <a:lnSpc>
                <a:spcPts val="1300"/>
              </a:lnSpc>
              <a:spcAft>
                <a:spcPts val="300"/>
              </a:spcAft>
              <a:buFont typeface="Wingdings" pitchFamily="2" charset="2"/>
              <a:buChar char="§"/>
            </a:pPr>
            <a:r>
              <a:rPr lang="en-US" sz="1600" dirty="0" smtClean="0">
                <a:solidFill>
                  <a:srgbClr val="0000FF"/>
                </a:solidFill>
              </a:rPr>
              <a:t>VoIP calls may be given a CLI of the user’s own choice</a:t>
            </a:r>
          </a:p>
          <a:p>
            <a:pPr marL="180000" indent="-180000">
              <a:lnSpc>
                <a:spcPts val="1300"/>
              </a:lnSpc>
              <a:spcAft>
                <a:spcPts val="300"/>
              </a:spcAft>
              <a:buFont typeface="Wingdings" pitchFamily="2" charset="2"/>
              <a:buChar char="§"/>
            </a:pPr>
            <a:r>
              <a:rPr lang="en-US" sz="1600" dirty="0" smtClean="0">
                <a:solidFill>
                  <a:srgbClr val="0000FF"/>
                </a:solidFill>
              </a:rPr>
              <a:t>Calls may be assigned a CLI of a specific geographical number</a:t>
            </a:r>
          </a:p>
          <a:p>
            <a:pPr marL="180000" indent="-180000">
              <a:lnSpc>
                <a:spcPts val="1300"/>
              </a:lnSpc>
              <a:spcAft>
                <a:spcPts val="300"/>
              </a:spcAft>
              <a:buFont typeface="Wingdings" pitchFamily="2" charset="2"/>
              <a:buChar char="§"/>
            </a:pPr>
            <a:r>
              <a:rPr lang="en-US" sz="1600" dirty="0" smtClean="0">
                <a:solidFill>
                  <a:srgbClr val="0000FF"/>
                </a:solidFill>
              </a:rPr>
              <a:t>CLI spoofing is the same problem as discussed with PABXs except that no expensive HW is required</a:t>
            </a:r>
          </a:p>
        </p:txBody>
      </p:sp>
      <p:sp>
        <p:nvSpPr>
          <p:cNvPr id="102" name="Rectangular Callout 101"/>
          <p:cNvSpPr/>
          <p:nvPr/>
        </p:nvSpPr>
        <p:spPr>
          <a:xfrm>
            <a:off x="4499992" y="5229200"/>
            <a:ext cx="4320480" cy="1080120"/>
          </a:xfrm>
          <a:prstGeom prst="wedgeRectCallout">
            <a:avLst>
              <a:gd name="adj1" fmla="val -70645"/>
              <a:gd name="adj2" fmla="val 3463"/>
            </a:avLst>
          </a:prstGeom>
          <a:solidFill>
            <a:srgbClr val="FFFF00"/>
          </a:solid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TextBox 102"/>
          <p:cNvSpPr txBox="1"/>
          <p:nvPr/>
        </p:nvSpPr>
        <p:spPr>
          <a:xfrm>
            <a:off x="4499992" y="5301208"/>
            <a:ext cx="4392488" cy="990015"/>
          </a:xfrm>
          <a:prstGeom prst="rect">
            <a:avLst/>
          </a:prstGeom>
          <a:noFill/>
        </p:spPr>
        <p:txBody>
          <a:bodyPr wrap="square" rtlCol="0">
            <a:spAutoFit/>
          </a:bodyPr>
          <a:lstStyle/>
          <a:p>
            <a:pPr>
              <a:lnSpc>
                <a:spcPts val="1400"/>
              </a:lnSpc>
              <a:spcAft>
                <a:spcPts val="600"/>
              </a:spcAft>
            </a:pPr>
            <a:r>
              <a:rPr lang="en-US" sz="1600" b="1" dirty="0" smtClean="0">
                <a:solidFill>
                  <a:srgbClr val="0000FF"/>
                </a:solidFill>
              </a:rPr>
              <a:t>As there is no general requirement of telco-GWs to reject incorrect CLIs, CLI can be spoofed by means of suitable programs, e.g. asterisk program emulating a PABX, if the operator does not verify CLIs</a:t>
            </a:r>
            <a:endParaRPr lang="en-US" sz="1600" dirty="0" smtClean="0">
              <a:solidFill>
                <a:srgbClr val="0000FF"/>
              </a:solidFill>
            </a:endParaRPr>
          </a:p>
        </p:txBody>
      </p:sp>
      <p:sp>
        <p:nvSpPr>
          <p:cNvPr id="104" name="Rectangle 103"/>
          <p:cNvSpPr/>
          <p:nvPr/>
        </p:nvSpPr>
        <p:spPr>
          <a:xfrm>
            <a:off x="5724128" y="4293096"/>
            <a:ext cx="576064" cy="43204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GW</a:t>
            </a:r>
            <a:endParaRPr lang="en-US" sz="1400" dirty="0">
              <a:solidFill>
                <a:schemeClr val="tx1"/>
              </a:solidFill>
            </a:endParaRPr>
          </a:p>
        </p:txBody>
      </p:sp>
      <p:sp>
        <p:nvSpPr>
          <p:cNvPr id="105" name="Rectangle 104"/>
          <p:cNvSpPr/>
          <p:nvPr/>
        </p:nvSpPr>
        <p:spPr>
          <a:xfrm>
            <a:off x="6948264" y="4293096"/>
            <a:ext cx="576064" cy="432048"/>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GW</a:t>
            </a:r>
            <a:endParaRPr lang="en-US" sz="1400" dirty="0">
              <a:solidFill>
                <a:schemeClr val="tx1"/>
              </a:solidFill>
            </a:endParaRPr>
          </a:p>
        </p:txBody>
      </p:sp>
      <p:pic>
        <p:nvPicPr>
          <p:cNvPr id="106" name="Picture 21" descr="standard"/>
          <p:cNvPicPr>
            <a:picLocks noChangeAspect="1" noChangeArrowheads="1"/>
          </p:cNvPicPr>
          <p:nvPr/>
        </p:nvPicPr>
        <p:blipFill>
          <a:blip r:embed="rId2" cstate="print"/>
          <a:srcRect/>
          <a:stretch>
            <a:fillRect/>
          </a:stretch>
        </p:blipFill>
        <p:spPr bwMode="auto">
          <a:xfrm>
            <a:off x="8316416" y="4005064"/>
            <a:ext cx="496876" cy="335185"/>
          </a:xfrm>
          <a:prstGeom prst="rect">
            <a:avLst/>
          </a:prstGeom>
          <a:noFill/>
        </p:spPr>
      </p:pic>
      <p:pic>
        <p:nvPicPr>
          <p:cNvPr id="107" name="Picture 21" descr="standard"/>
          <p:cNvPicPr>
            <a:picLocks noChangeAspect="1" noChangeArrowheads="1"/>
          </p:cNvPicPr>
          <p:nvPr/>
        </p:nvPicPr>
        <p:blipFill>
          <a:blip r:embed="rId2" cstate="print"/>
          <a:srcRect/>
          <a:stretch>
            <a:fillRect/>
          </a:stretch>
        </p:blipFill>
        <p:spPr bwMode="auto">
          <a:xfrm>
            <a:off x="8316416" y="4581128"/>
            <a:ext cx="496876" cy="335185"/>
          </a:xfrm>
          <a:prstGeom prst="rect">
            <a:avLst/>
          </a:prstGeom>
          <a:noFill/>
        </p:spPr>
      </p:pic>
      <p:sp>
        <p:nvSpPr>
          <p:cNvPr id="60" name="laptop"/>
          <p:cNvSpPr>
            <a:spLocks noEditPoints="1" noChangeArrowheads="1"/>
          </p:cNvSpPr>
          <p:nvPr/>
        </p:nvSpPr>
        <p:spPr bwMode="auto">
          <a:xfrm>
            <a:off x="251520" y="4797152"/>
            <a:ext cx="432048" cy="288032"/>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69" name="laptop"/>
          <p:cNvSpPr>
            <a:spLocks noEditPoints="1" noChangeArrowheads="1"/>
          </p:cNvSpPr>
          <p:nvPr/>
        </p:nvSpPr>
        <p:spPr bwMode="auto">
          <a:xfrm>
            <a:off x="251520" y="5589240"/>
            <a:ext cx="432048" cy="288032"/>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81" name="TextBox 80"/>
          <p:cNvSpPr txBox="1"/>
          <p:nvPr/>
        </p:nvSpPr>
        <p:spPr>
          <a:xfrm>
            <a:off x="107504" y="5157192"/>
            <a:ext cx="1095108" cy="409023"/>
          </a:xfrm>
          <a:prstGeom prst="rect">
            <a:avLst/>
          </a:prstGeom>
          <a:noFill/>
        </p:spPr>
        <p:txBody>
          <a:bodyPr wrap="none" rtlCol="0">
            <a:spAutoFit/>
          </a:bodyPr>
          <a:lstStyle/>
          <a:p>
            <a:pPr>
              <a:lnSpc>
                <a:spcPts val="1200"/>
              </a:lnSpc>
            </a:pPr>
            <a:r>
              <a:rPr lang="en-US" sz="1400" dirty="0" smtClean="0"/>
              <a:t>phone client</a:t>
            </a:r>
          </a:p>
          <a:p>
            <a:pPr>
              <a:lnSpc>
                <a:spcPts val="1200"/>
              </a:lnSpc>
            </a:pPr>
            <a:r>
              <a:rPr lang="en-US" sz="1400" dirty="0" smtClean="0"/>
              <a:t>+ asterisk*</a:t>
            </a:r>
          </a:p>
        </p:txBody>
      </p:sp>
      <p:sp>
        <p:nvSpPr>
          <p:cNvPr id="82" name="TextBox 81"/>
          <p:cNvSpPr txBox="1"/>
          <p:nvPr/>
        </p:nvSpPr>
        <p:spPr>
          <a:xfrm>
            <a:off x="107504" y="6165304"/>
            <a:ext cx="4055277" cy="248401"/>
          </a:xfrm>
          <a:prstGeom prst="rect">
            <a:avLst/>
          </a:prstGeom>
          <a:noFill/>
        </p:spPr>
        <p:txBody>
          <a:bodyPr wrap="none" rtlCol="0">
            <a:spAutoFit/>
          </a:bodyPr>
          <a:lstStyle/>
          <a:p>
            <a:pPr>
              <a:lnSpc>
                <a:spcPts val="1200"/>
              </a:lnSpc>
            </a:pPr>
            <a:r>
              <a:rPr lang="en-US" sz="1200" dirty="0" smtClean="0"/>
              <a:t>* Linux program emulating a PABX enabling to set CLI values</a:t>
            </a:r>
          </a:p>
        </p:txBody>
      </p:sp>
      <p:cxnSp>
        <p:nvCxnSpPr>
          <p:cNvPr id="83" name="Straight Connector 82"/>
          <p:cNvCxnSpPr>
            <a:stCxn id="93" idx="3"/>
          </p:cNvCxnSpPr>
          <p:nvPr/>
        </p:nvCxnSpPr>
        <p:spPr>
          <a:xfrm>
            <a:off x="618101" y="2300515"/>
            <a:ext cx="1073579" cy="480413"/>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95" idx="3"/>
          </p:cNvCxnSpPr>
          <p:nvPr/>
        </p:nvCxnSpPr>
        <p:spPr>
          <a:xfrm flipV="1">
            <a:off x="618101" y="2780928"/>
            <a:ext cx="1073579" cy="31167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7" name="Oval 86"/>
          <p:cNvSpPr/>
          <p:nvPr/>
        </p:nvSpPr>
        <p:spPr>
          <a:xfrm>
            <a:off x="1331640" y="2348880"/>
            <a:ext cx="2304256" cy="864096"/>
          </a:xfrm>
          <a:prstGeom prst="ellipse">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2627784" y="2708920"/>
            <a:ext cx="576064" cy="21602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GW</a:t>
            </a:r>
            <a:endParaRPr lang="en-US" sz="1400" dirty="0">
              <a:solidFill>
                <a:schemeClr val="tx1"/>
              </a:solidFill>
            </a:endParaRPr>
          </a:p>
        </p:txBody>
      </p:sp>
      <p:sp>
        <p:nvSpPr>
          <p:cNvPr id="93" name="laptop"/>
          <p:cNvSpPr>
            <a:spLocks noEditPoints="1" noChangeArrowheads="1"/>
          </p:cNvSpPr>
          <p:nvPr/>
        </p:nvSpPr>
        <p:spPr bwMode="auto">
          <a:xfrm>
            <a:off x="251520" y="2204864"/>
            <a:ext cx="432048" cy="288032"/>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95" name="laptop"/>
          <p:cNvSpPr>
            <a:spLocks noEditPoints="1" noChangeArrowheads="1"/>
          </p:cNvSpPr>
          <p:nvPr/>
        </p:nvSpPr>
        <p:spPr bwMode="auto">
          <a:xfrm>
            <a:off x="251520" y="2996952"/>
            <a:ext cx="432048" cy="288032"/>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96" name="TextBox 95"/>
          <p:cNvSpPr txBox="1"/>
          <p:nvPr/>
        </p:nvSpPr>
        <p:spPr>
          <a:xfrm>
            <a:off x="107504" y="2564904"/>
            <a:ext cx="1095108" cy="400110"/>
          </a:xfrm>
          <a:prstGeom prst="rect">
            <a:avLst/>
          </a:prstGeom>
          <a:noFill/>
        </p:spPr>
        <p:txBody>
          <a:bodyPr wrap="none" rtlCol="0">
            <a:spAutoFit/>
          </a:bodyPr>
          <a:lstStyle/>
          <a:p>
            <a:pPr>
              <a:lnSpc>
                <a:spcPts val="1200"/>
              </a:lnSpc>
            </a:pPr>
            <a:r>
              <a:rPr lang="en-US" sz="1400" dirty="0" smtClean="0"/>
              <a:t>PC +</a:t>
            </a:r>
          </a:p>
          <a:p>
            <a:pPr>
              <a:lnSpc>
                <a:spcPts val="1200"/>
              </a:lnSpc>
            </a:pPr>
            <a:r>
              <a:rPr lang="en-US" sz="1400" dirty="0" smtClean="0"/>
              <a:t>phone client</a:t>
            </a:r>
          </a:p>
        </p:txBody>
      </p:sp>
      <p:cxnSp>
        <p:nvCxnSpPr>
          <p:cNvPr id="85" name="Straight Connector 84"/>
          <p:cNvCxnSpPr>
            <a:stCxn id="88" idx="2"/>
          </p:cNvCxnSpPr>
          <p:nvPr/>
        </p:nvCxnSpPr>
        <p:spPr>
          <a:xfrm>
            <a:off x="2915816" y="2924944"/>
            <a:ext cx="0" cy="1512168"/>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a:xfrm>
            <a:off x="1835696" y="2132856"/>
            <a:ext cx="1368152" cy="246221"/>
          </a:xfrm>
          <a:prstGeom prst="rect">
            <a:avLst/>
          </a:prstGeom>
          <a:noFill/>
        </p:spPr>
        <p:txBody>
          <a:bodyPr wrap="square" rtlCol="0">
            <a:spAutoFit/>
          </a:bodyPr>
          <a:lstStyle/>
          <a:p>
            <a:pPr>
              <a:lnSpc>
                <a:spcPts val="1200"/>
              </a:lnSpc>
            </a:pPr>
            <a:r>
              <a:rPr lang="en-US" sz="1600" b="1" dirty="0" smtClean="0"/>
              <a:t>VoIP network</a:t>
            </a:r>
            <a:endParaRPr lang="en-US" sz="16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004048" y="2060847"/>
            <a:ext cx="3816424" cy="4464496"/>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51520" y="1196752"/>
            <a:ext cx="8640960" cy="784830"/>
          </a:xfrm>
          <a:prstGeom prst="rect">
            <a:avLst/>
          </a:prstGeom>
          <a:noFill/>
        </p:spPr>
        <p:txBody>
          <a:bodyPr wrap="square" rtlCol="0">
            <a:spAutoFit/>
          </a:bodyPr>
          <a:lstStyle/>
          <a:p>
            <a:pPr algn="just">
              <a:lnSpc>
                <a:spcPts val="1800"/>
              </a:lnSpc>
              <a:spcAft>
                <a:spcPts val="600"/>
              </a:spcAft>
              <a:buClr>
                <a:srgbClr val="0000CC"/>
              </a:buClr>
            </a:pPr>
            <a:r>
              <a:rPr lang="en-US" dirty="0" smtClean="0">
                <a:solidFill>
                  <a:srgbClr val="0000FF"/>
                </a:solidFill>
                <a:latin typeface="Arial" pitchFamily="34" charset="0"/>
                <a:ea typeface="Arial Unicode MS" pitchFamily="34" charset="-128"/>
                <a:cs typeface="Arial" pitchFamily="34" charset="0"/>
              </a:rPr>
              <a:t>Commercially offered CLI spoofing have been available e.g. in the US at least since 2004. Today several companies offer a CLI spoofing service, e.g. SpoofCard (refer to web page from 2012-05-08).</a:t>
            </a:r>
          </a:p>
        </p:txBody>
      </p:sp>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noProof="0" dirty="0" smtClean="0">
                <a:solidFill>
                  <a:srgbClr val="7F10A2"/>
                </a:solidFill>
                <a:latin typeface="Arial" pitchFamily="34" charset="0"/>
                <a:ea typeface="+mj-ea"/>
                <a:cs typeface="Arial" pitchFamily="34" charset="0"/>
              </a:rPr>
              <a:t>CLI </a:t>
            </a:r>
            <a:r>
              <a:rPr lang="en-US" sz="2200" dirty="0" smtClean="0">
                <a:solidFill>
                  <a:srgbClr val="7F10A2"/>
                </a:solidFill>
                <a:latin typeface="Arial" pitchFamily="34" charset="0"/>
                <a:ea typeface="+mj-ea"/>
                <a:cs typeface="Arial" pitchFamily="34" charset="0"/>
              </a:rPr>
              <a:t>Spoofing – commercial offerings for fixed networks</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pic>
        <p:nvPicPr>
          <p:cNvPr id="1027" name="Picture 3"/>
          <p:cNvPicPr>
            <a:picLocks noChangeAspect="1" noChangeArrowheads="1"/>
          </p:cNvPicPr>
          <p:nvPr/>
        </p:nvPicPr>
        <p:blipFill>
          <a:blip r:embed="rId2" cstate="print"/>
          <a:srcRect/>
          <a:stretch>
            <a:fillRect/>
          </a:stretch>
        </p:blipFill>
        <p:spPr bwMode="auto">
          <a:xfrm>
            <a:off x="323528" y="2060848"/>
            <a:ext cx="4477737" cy="4464496"/>
          </a:xfrm>
          <a:prstGeom prst="rect">
            <a:avLst/>
          </a:prstGeom>
          <a:noFill/>
          <a:ln w="9525">
            <a:noFill/>
            <a:miter lim="800000"/>
            <a:headEnd/>
            <a:tailEnd/>
          </a:ln>
          <a:effectLst/>
        </p:spPr>
      </p:pic>
      <p:sp>
        <p:nvSpPr>
          <p:cNvPr id="9" name="TextBox 8"/>
          <p:cNvSpPr txBox="1"/>
          <p:nvPr/>
        </p:nvSpPr>
        <p:spPr>
          <a:xfrm>
            <a:off x="5004048" y="2060847"/>
            <a:ext cx="3816424" cy="784830"/>
          </a:xfrm>
          <a:prstGeom prst="rect">
            <a:avLst/>
          </a:prstGeom>
          <a:noFill/>
        </p:spPr>
        <p:txBody>
          <a:bodyPr wrap="square" rtlCol="0">
            <a:spAutoFit/>
          </a:bodyPr>
          <a:lstStyle/>
          <a:p>
            <a:pPr algn="just">
              <a:lnSpc>
                <a:spcPts val="1800"/>
              </a:lnSpc>
              <a:spcAft>
                <a:spcPts val="600"/>
              </a:spcAft>
              <a:buClr>
                <a:srgbClr val="0000CC"/>
              </a:buClr>
            </a:pPr>
            <a:r>
              <a:rPr lang="en-US" dirty="0" smtClean="0">
                <a:solidFill>
                  <a:srgbClr val="0000FF"/>
                </a:solidFill>
                <a:latin typeface="Arial" pitchFamily="34" charset="0"/>
                <a:ea typeface="Arial Unicode MS" pitchFamily="34" charset="-128"/>
                <a:cs typeface="Arial" pitchFamily="34" charset="0"/>
              </a:rPr>
              <a:t>Besides CLI spoofing, companies usually offer two more kinds of services, cf. example of SpoofCard:</a:t>
            </a:r>
          </a:p>
        </p:txBody>
      </p:sp>
      <p:pic>
        <p:nvPicPr>
          <p:cNvPr id="1030" name="Picture 6"/>
          <p:cNvPicPr>
            <a:picLocks noChangeAspect="1" noChangeArrowheads="1"/>
          </p:cNvPicPr>
          <p:nvPr/>
        </p:nvPicPr>
        <p:blipFill>
          <a:blip r:embed="rId3" cstate="print"/>
          <a:srcRect/>
          <a:stretch>
            <a:fillRect/>
          </a:stretch>
        </p:blipFill>
        <p:spPr bwMode="auto">
          <a:xfrm>
            <a:off x="5148064" y="2852936"/>
            <a:ext cx="2160240" cy="1695692"/>
          </a:xfrm>
          <a:prstGeom prst="rect">
            <a:avLst/>
          </a:prstGeom>
          <a:noFill/>
          <a:ln w="9525">
            <a:noFill/>
            <a:miter lim="800000"/>
            <a:headEnd/>
            <a:tailEnd/>
          </a:ln>
          <a:effectLst/>
        </p:spPr>
      </p:pic>
      <p:pic>
        <p:nvPicPr>
          <p:cNvPr id="1031" name="Picture 7"/>
          <p:cNvPicPr>
            <a:picLocks noChangeAspect="1" noChangeArrowheads="1"/>
          </p:cNvPicPr>
          <p:nvPr/>
        </p:nvPicPr>
        <p:blipFill>
          <a:blip r:embed="rId4" cstate="print"/>
          <a:srcRect/>
          <a:stretch>
            <a:fillRect/>
          </a:stretch>
        </p:blipFill>
        <p:spPr bwMode="auto">
          <a:xfrm>
            <a:off x="6516216" y="4653135"/>
            <a:ext cx="2142114" cy="18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11960" y="1268760"/>
            <a:ext cx="4752528" cy="323165"/>
          </a:xfrm>
          <a:prstGeom prst="rect">
            <a:avLst/>
          </a:prstGeom>
          <a:noFill/>
        </p:spPr>
        <p:txBody>
          <a:bodyPr wrap="square" rtlCol="0">
            <a:spAutoFit/>
          </a:bodyPr>
          <a:lstStyle/>
          <a:p>
            <a:pPr algn="just">
              <a:lnSpc>
                <a:spcPts val="1800"/>
              </a:lnSpc>
              <a:spcAft>
                <a:spcPts val="600"/>
              </a:spcAft>
              <a:buClr>
                <a:srgbClr val="0000CC"/>
              </a:buClr>
            </a:pPr>
            <a:r>
              <a:rPr lang="en-US" b="1" dirty="0" smtClean="0">
                <a:solidFill>
                  <a:srgbClr val="0000FF"/>
                </a:solidFill>
                <a:latin typeface="Arial" pitchFamily="34" charset="0"/>
                <a:ea typeface="Arial Unicode MS" pitchFamily="34" charset="-128"/>
                <a:cs typeface="Arial" pitchFamily="34" charset="0"/>
              </a:rPr>
              <a:t>CLI spoofing - How does it work?</a:t>
            </a:r>
          </a:p>
        </p:txBody>
      </p:sp>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lvl="0" algn="ctr">
              <a:spcBef>
                <a:spcPct val="0"/>
              </a:spcBef>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noProof="0" dirty="0" smtClean="0">
                <a:solidFill>
                  <a:srgbClr val="7F10A2"/>
                </a:solidFill>
                <a:latin typeface="Arial" pitchFamily="34" charset="0"/>
                <a:ea typeface="+mj-ea"/>
                <a:cs typeface="Arial" pitchFamily="34" charset="0"/>
              </a:rPr>
              <a:t>CLI </a:t>
            </a:r>
            <a:r>
              <a:rPr lang="en-US" sz="2200" dirty="0" smtClean="0">
                <a:solidFill>
                  <a:srgbClr val="7F10A2"/>
                </a:solidFill>
                <a:latin typeface="Arial" pitchFamily="34" charset="0"/>
                <a:ea typeface="+mj-ea"/>
                <a:cs typeface="Arial" pitchFamily="34" charset="0"/>
              </a:rPr>
              <a:t>Spoofing</a:t>
            </a:r>
            <a:r>
              <a:rPr lang="en-US" sz="2200" dirty="0" smtClean="0">
                <a:solidFill>
                  <a:srgbClr val="7F10A2"/>
                </a:solidFill>
                <a:latin typeface="Arial" pitchFamily="34" charset="0"/>
                <a:cs typeface="Arial" pitchFamily="34" charset="0"/>
              </a:rPr>
              <a:t> – commercial offerings for fixed networks</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pic>
        <p:nvPicPr>
          <p:cNvPr id="2050" name="Picture 2"/>
          <p:cNvPicPr>
            <a:picLocks noChangeAspect="1" noChangeArrowheads="1"/>
          </p:cNvPicPr>
          <p:nvPr/>
        </p:nvPicPr>
        <p:blipFill>
          <a:blip r:embed="rId2" cstate="print"/>
          <a:srcRect/>
          <a:stretch>
            <a:fillRect/>
          </a:stretch>
        </p:blipFill>
        <p:spPr bwMode="auto">
          <a:xfrm>
            <a:off x="323528" y="1268760"/>
            <a:ext cx="3651265" cy="2520280"/>
          </a:xfrm>
          <a:prstGeom prst="rect">
            <a:avLst/>
          </a:prstGeom>
          <a:noFill/>
          <a:ln w="9525">
            <a:noFill/>
            <a:miter lim="800000"/>
            <a:headEnd/>
            <a:tailEnd/>
          </a:ln>
        </p:spPr>
      </p:pic>
      <p:sp>
        <p:nvSpPr>
          <p:cNvPr id="11" name="TextBox 10"/>
          <p:cNvSpPr txBox="1"/>
          <p:nvPr/>
        </p:nvSpPr>
        <p:spPr>
          <a:xfrm>
            <a:off x="4211960" y="1700808"/>
            <a:ext cx="4752528" cy="2169825"/>
          </a:xfrm>
          <a:prstGeom prst="rect">
            <a:avLst/>
          </a:prstGeom>
          <a:noFill/>
        </p:spPr>
        <p:txBody>
          <a:bodyPr wrap="square" rtlCol="0">
            <a:spAutoFit/>
          </a:bodyPr>
          <a:lstStyle/>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call your CLI spoofing service provider</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insert your own phone number</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insert the callee’s number</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insert the CLI to display</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ensure that sufficient credits are available</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make the spoof call</a:t>
            </a:r>
          </a:p>
          <a:p>
            <a:pPr marL="360000" indent="-360000" algn="just">
              <a:lnSpc>
                <a:spcPts val="1800"/>
              </a:lnSpc>
              <a:spcAft>
                <a:spcPts val="600"/>
              </a:spcAft>
              <a:buClr>
                <a:srgbClr val="0000CC"/>
              </a:buClr>
            </a:pPr>
            <a:r>
              <a:rPr lang="en-US" sz="1600" dirty="0" smtClean="0">
                <a:solidFill>
                  <a:schemeClr val="bg2">
                    <a:lumMod val="50000"/>
                  </a:schemeClr>
                </a:solidFill>
                <a:latin typeface="Arial" pitchFamily="34" charset="0"/>
                <a:ea typeface="Arial Unicode MS" pitchFamily="34" charset="-128"/>
                <a:cs typeface="Arial" pitchFamily="34" charset="0"/>
              </a:rPr>
              <a:t>(Apps for smartphones already available)</a:t>
            </a:r>
          </a:p>
        </p:txBody>
      </p:sp>
      <p:sp>
        <p:nvSpPr>
          <p:cNvPr id="13" name="TextBox 12"/>
          <p:cNvSpPr txBox="1"/>
          <p:nvPr/>
        </p:nvSpPr>
        <p:spPr>
          <a:xfrm>
            <a:off x="251520" y="4221088"/>
            <a:ext cx="8640960" cy="1977464"/>
          </a:xfrm>
          <a:prstGeom prst="rect">
            <a:avLst/>
          </a:prstGeom>
          <a:noFill/>
        </p:spPr>
        <p:txBody>
          <a:bodyPr wrap="square" rtlCol="0">
            <a:spAutoFit/>
          </a:bodyPr>
          <a:lstStyle/>
          <a:p>
            <a:pPr marL="360000" indent="-360000" algn="just">
              <a:lnSpc>
                <a:spcPts val="1800"/>
              </a:lnSpc>
              <a:spcAft>
                <a:spcPts val="600"/>
              </a:spcAft>
              <a:buClr>
                <a:srgbClr val="0000CC"/>
              </a:buClr>
            </a:pPr>
            <a:r>
              <a:rPr lang="en-US" b="1" dirty="0" smtClean="0">
                <a:solidFill>
                  <a:srgbClr val="0000FF"/>
                </a:solidFill>
                <a:latin typeface="Arial" pitchFamily="34" charset="0"/>
                <a:ea typeface="Arial Unicode MS" pitchFamily="34" charset="-128"/>
                <a:cs typeface="Arial" pitchFamily="34" charset="0"/>
              </a:rPr>
              <a:t>CLI spoofing services are often paid with credits</a:t>
            </a:r>
          </a:p>
          <a:p>
            <a:pPr marL="360000" indent="-360000" algn="just">
              <a:lnSpc>
                <a:spcPts val="1800"/>
              </a:lnSpc>
              <a:spcAft>
                <a:spcPts val="600"/>
              </a:spcAft>
              <a:buClr>
                <a:srgbClr val="0000CC"/>
              </a:buClr>
            </a:pPr>
            <a:r>
              <a:rPr lang="en-US" b="1" dirty="0" smtClean="0">
                <a:solidFill>
                  <a:srgbClr val="0000FF"/>
                </a:solidFill>
                <a:latin typeface="Arial" pitchFamily="34" charset="0"/>
                <a:ea typeface="Arial Unicode MS" pitchFamily="34" charset="-128"/>
                <a:cs typeface="Arial" pitchFamily="34" charset="0"/>
              </a:rPr>
              <a:t>A realistic example:</a:t>
            </a:r>
          </a:p>
          <a:p>
            <a:pPr marL="360000" indent="-360000" algn="just">
              <a:lnSpc>
                <a:spcPts val="1500"/>
              </a:lnSpc>
              <a:spcAft>
                <a:spcPts val="600"/>
              </a:spcAft>
              <a:buClr>
                <a:srgbClr val="0000CC"/>
              </a:buClr>
              <a:buFont typeface="Wingdings" pitchFamily="2" charset="2"/>
              <a:buChar char="§"/>
            </a:pPr>
            <a:r>
              <a:rPr lang="en-US" sz="1600" dirty="0" smtClean="0">
                <a:solidFill>
                  <a:srgbClr val="0000FF"/>
                </a:solidFill>
                <a:latin typeface="Arial" pitchFamily="34" charset="0"/>
                <a:ea typeface="Arial Unicode MS" pitchFamily="34" charset="-128"/>
                <a:cs typeface="Arial" pitchFamily="34" charset="0"/>
              </a:rPr>
              <a:t>~ 10$ for 60 credits</a:t>
            </a:r>
          </a:p>
          <a:p>
            <a:pPr marL="360000" indent="-360000" algn="just">
              <a:lnSpc>
                <a:spcPts val="1500"/>
              </a:lnSpc>
              <a:spcAft>
                <a:spcPts val="600"/>
              </a:spcAft>
              <a:buClr>
                <a:srgbClr val="0000CC"/>
              </a:buClr>
              <a:buFont typeface="Wingdings" pitchFamily="2" charset="2"/>
              <a:buChar char="§"/>
            </a:pPr>
            <a:r>
              <a:rPr lang="en-US" sz="1600" dirty="0" smtClean="0">
                <a:solidFill>
                  <a:srgbClr val="0000FF"/>
                </a:solidFill>
                <a:latin typeface="Arial" pitchFamily="34" charset="0"/>
                <a:ea typeface="Arial Unicode MS" pitchFamily="34" charset="-128"/>
                <a:cs typeface="Arial" pitchFamily="34" charset="0"/>
              </a:rPr>
              <a:t>e.g. credits per minute for US calls: 1   </a:t>
            </a:r>
            <a:r>
              <a:rPr lang="en-US" sz="1600" dirty="0" smtClean="0">
                <a:solidFill>
                  <a:srgbClr val="0000FF"/>
                </a:solidFill>
                <a:latin typeface="Arial" pitchFamily="34" charset="0"/>
                <a:ea typeface="Arial Unicode MS" pitchFamily="34" charset="-128"/>
                <a:cs typeface="Arial" pitchFamily="34" charset="0"/>
                <a:sym typeface="Wingdings" pitchFamily="2" charset="2"/>
              </a:rPr>
              <a:t>   ~ 16 cents/minute</a:t>
            </a:r>
          </a:p>
          <a:p>
            <a:pPr marL="360000" indent="-360000" algn="just">
              <a:lnSpc>
                <a:spcPts val="1500"/>
              </a:lnSpc>
              <a:spcAft>
                <a:spcPts val="600"/>
              </a:spcAft>
              <a:buClr>
                <a:srgbClr val="0000CC"/>
              </a:buClr>
              <a:buFont typeface="Wingdings" pitchFamily="2" charset="2"/>
              <a:buChar char="§"/>
            </a:pPr>
            <a:r>
              <a:rPr lang="en-US" sz="1600" dirty="0" smtClean="0">
                <a:solidFill>
                  <a:srgbClr val="0000FF"/>
                </a:solidFill>
                <a:latin typeface="Arial" pitchFamily="34" charset="0"/>
                <a:ea typeface="Arial Unicode MS" pitchFamily="34" charset="-128"/>
                <a:cs typeface="Arial" pitchFamily="34" charset="0"/>
                <a:sym typeface="Wingdings" pitchFamily="2" charset="2"/>
              </a:rPr>
              <a:t>e.g. credits per minute for US to German calls: 1 (fixed line), 3 (mobile)</a:t>
            </a:r>
          </a:p>
          <a:p>
            <a:pPr marL="360000" indent="-360000" algn="just">
              <a:lnSpc>
                <a:spcPts val="1500"/>
              </a:lnSpc>
              <a:spcAft>
                <a:spcPts val="600"/>
              </a:spcAft>
              <a:buClr>
                <a:srgbClr val="0000CC"/>
              </a:buClr>
              <a:buFont typeface="Wingdings" pitchFamily="2" charset="2"/>
              <a:buChar char="§"/>
            </a:pPr>
            <a:r>
              <a:rPr lang="en-US" sz="1600" dirty="0" smtClean="0">
                <a:solidFill>
                  <a:srgbClr val="0000FF"/>
                </a:solidFill>
                <a:latin typeface="Arial" pitchFamily="34" charset="0"/>
                <a:ea typeface="Arial Unicode MS" pitchFamily="34" charset="-128"/>
                <a:cs typeface="Arial" pitchFamily="34" charset="0"/>
                <a:sym typeface="Wingdings" pitchFamily="2" charset="2"/>
              </a:rPr>
              <a:t>large list of countries supported</a:t>
            </a:r>
          </a:p>
          <a:p>
            <a:pPr marL="360000" indent="-360000" algn="just">
              <a:lnSpc>
                <a:spcPts val="1500"/>
              </a:lnSpc>
              <a:spcAft>
                <a:spcPts val="600"/>
              </a:spcAft>
              <a:buClr>
                <a:srgbClr val="0000CC"/>
              </a:buClr>
            </a:pPr>
            <a:r>
              <a:rPr lang="en-US" sz="1600" dirty="0" smtClean="0">
                <a:solidFill>
                  <a:srgbClr val="0000FF"/>
                </a:solidFill>
                <a:latin typeface="Arial" pitchFamily="34" charset="0"/>
                <a:ea typeface="Arial Unicode MS" pitchFamily="34" charset="-128"/>
                <a:cs typeface="Arial" pitchFamily="34" charset="0"/>
                <a:sym typeface="Wingdings" pitchFamily="2" charset="2"/>
              </a:rPr>
              <a:t> seems to expensive for bulk SPIT campaigns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251520" y="116632"/>
            <a:ext cx="8642350" cy="827087"/>
          </a:xfrm>
          <a:prstGeom prst="roundRect">
            <a:avLst>
              <a:gd name="adj" fmla="val 2547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ln w="19050" algn="ctr">
            <a:solidFill>
              <a:schemeClr val="bg2"/>
            </a:solidFill>
            <a:round/>
            <a:headEnd/>
            <a:tailEnd/>
          </a:ln>
        </p:spPr>
        <p:txBody>
          <a:bodyPr lIns="90000" tIns="46800" rIns="90000" bIns="46800" anchor="ctr">
            <a:spAutoFit/>
          </a:bodyPr>
          <a:lstStyle/>
          <a:p>
            <a:endParaRPr lang="en-US"/>
          </a:p>
        </p:txBody>
      </p:sp>
      <p:sp>
        <p:nvSpPr>
          <p:cNvPr id="5" name="Rectangle 3"/>
          <p:cNvSpPr txBox="1">
            <a:spLocks noChangeArrowheads="1"/>
          </p:cNvSpPr>
          <p:nvPr/>
        </p:nvSpPr>
        <p:spPr>
          <a:xfrm>
            <a:off x="252216" y="116632"/>
            <a:ext cx="8640960" cy="827087"/>
          </a:xfrm>
          <a:prstGeom prst="rect">
            <a:avLst/>
          </a:prstGeom>
          <a:noFill/>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600" b="1" dirty="0" smtClean="0">
                <a:solidFill>
                  <a:srgbClr val="7F10A2"/>
                </a:solidFill>
                <a:latin typeface="Arial" pitchFamily="34" charset="0"/>
                <a:ea typeface="+mj-ea"/>
                <a:cs typeface="Arial" pitchFamily="34" charset="0"/>
              </a:rPr>
              <a:t>Problems related to CLI</a:t>
            </a:r>
            <a:r>
              <a:rPr kumimoji="0" lang="en-US" sz="4400" b="0" i="0" u="none" strike="noStrike" kern="1200" cap="none" spc="0" normalizeH="0" baseline="0" noProof="0" dirty="0" smtClean="0">
                <a:ln>
                  <a:noFill/>
                </a:ln>
                <a:solidFill>
                  <a:srgbClr val="7F10A2"/>
                </a:solidFill>
                <a:effectLst/>
                <a:uLnTx/>
                <a:uFillTx/>
                <a:latin typeface="+mj-lt"/>
                <a:ea typeface="+mj-ea"/>
                <a:cs typeface="+mj-cs"/>
              </a:rPr>
              <a:t/>
            </a:r>
            <a:br>
              <a:rPr kumimoji="0" lang="en-US" sz="4400" b="0" i="0" u="none" strike="noStrike" kern="1200" cap="none" spc="0" normalizeH="0" baseline="0" noProof="0" dirty="0" smtClean="0">
                <a:ln>
                  <a:noFill/>
                </a:ln>
                <a:solidFill>
                  <a:srgbClr val="7F10A2"/>
                </a:solidFill>
                <a:effectLst/>
                <a:uLnTx/>
                <a:uFillTx/>
                <a:latin typeface="+mj-lt"/>
                <a:ea typeface="+mj-ea"/>
                <a:cs typeface="+mj-cs"/>
              </a:rPr>
            </a:br>
            <a:r>
              <a:rPr lang="en-US" sz="2200" noProof="0" dirty="0" smtClean="0">
                <a:solidFill>
                  <a:srgbClr val="7F10A2"/>
                </a:solidFill>
                <a:latin typeface="Arial" pitchFamily="34" charset="0"/>
                <a:ea typeface="+mj-ea"/>
                <a:cs typeface="Arial" pitchFamily="34" charset="0"/>
              </a:rPr>
              <a:t>Potential Usages of CLI Spoofing</a:t>
            </a:r>
            <a:endParaRPr kumimoji="0" lang="en-US" sz="2200" i="0" u="none" strike="noStrike" kern="1200" cap="none" spc="0" normalizeH="0" baseline="0" noProof="0" dirty="0" smtClean="0">
              <a:ln>
                <a:noFill/>
              </a:ln>
              <a:solidFill>
                <a:srgbClr val="7F10A2"/>
              </a:solidFill>
              <a:effectLst/>
              <a:uLnTx/>
              <a:uFillTx/>
              <a:latin typeface="Arial" pitchFamily="34" charset="0"/>
              <a:ea typeface="+mj-ea"/>
              <a:cs typeface="Arial" pitchFamily="34" charset="0"/>
            </a:endParaRPr>
          </a:p>
        </p:txBody>
      </p:sp>
      <p:sp>
        <p:nvSpPr>
          <p:cNvPr id="7" name="TextBox 6"/>
          <p:cNvSpPr txBox="1"/>
          <p:nvPr/>
        </p:nvSpPr>
        <p:spPr>
          <a:xfrm>
            <a:off x="251520" y="1196752"/>
            <a:ext cx="8640960" cy="3939540"/>
          </a:xfrm>
          <a:prstGeom prst="rect">
            <a:avLst/>
          </a:prstGeom>
          <a:noFill/>
        </p:spPr>
        <p:txBody>
          <a:bodyPr wrap="square" rtlCol="0">
            <a:spAutoFit/>
          </a:bodyPr>
          <a:lstStyle/>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most commonly used example (mentioned at nearly all CLI spoofing services): business professionals such as doctors can return calls using their personal phones without disclosing their phone numbers which they prefer to keep private, but showing instead the number of their office</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supervision or hoax in the personal sphere (may be harmless)</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SPIT advertisement calls with wrong CLIs so that the originator cannot be traced back (in some countries illegal)</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stalking with frequently varying presentation numbers to circumvent blacklists (illegal)</a:t>
            </a:r>
          </a:p>
          <a:p>
            <a:pPr marL="360000" indent="-360000" algn="just">
              <a:lnSpc>
                <a:spcPts val="1800"/>
              </a:lnSpc>
              <a:spcAft>
                <a:spcPts val="600"/>
              </a:spcAft>
              <a:buClr>
                <a:srgbClr val="0000CC"/>
              </a:buClr>
              <a:buFont typeface="Wingdings" pitchFamily="2" charset="2"/>
              <a:buChar char="§"/>
            </a:pPr>
            <a:r>
              <a:rPr lang="en-US" altLang="zh-CN" dirty="0" smtClean="0">
                <a:solidFill>
                  <a:srgbClr val="0000FF"/>
                </a:solidFill>
                <a:latin typeface="Arial" pitchFamily="34" charset="0"/>
                <a:ea typeface="Arial Unicode MS" pitchFamily="34" charset="-128"/>
                <a:cs typeface="Arial" pitchFamily="34" charset="0"/>
              </a:rPr>
              <a:t>formerly possible: hack the voice-mail account of celebrities by calling their own number and spoofed own CLI (possible if voice mail account is not protected by a password and redirect to own voice mail is based on CLI)  (illegal)</a:t>
            </a:r>
          </a:p>
          <a:p>
            <a:pPr marL="360000" indent="-360000" algn="just">
              <a:lnSpc>
                <a:spcPts val="1800"/>
              </a:lnSpc>
              <a:spcAft>
                <a:spcPts val="600"/>
              </a:spcAft>
              <a:buClr>
                <a:srgbClr val="0000CC"/>
              </a:buClr>
              <a:buFont typeface="Wingdings" pitchFamily="2" charset="2"/>
              <a:buChar char="§"/>
            </a:pPr>
            <a:r>
              <a:rPr lang="en-US" dirty="0" smtClean="0">
                <a:solidFill>
                  <a:srgbClr val="0000FF"/>
                </a:solidFill>
                <a:latin typeface="Arial" pitchFamily="34" charset="0"/>
                <a:ea typeface="Arial Unicode MS" pitchFamily="34" charset="-128"/>
                <a:cs typeface="Arial" pitchFamily="34" charset="0"/>
              </a:rPr>
              <a:t>Voice Phishing (Vishing) by spoofing the original phone number of a bank and perhaps playing the original announcement of a bank in order to steal user credentials (illegal)</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1407</Words>
  <Application>Microsoft Office PowerPoint</Application>
  <PresentationFormat>On-screen Show (4:3)</PresentationFormat>
  <Paragraphs>152</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Nokia Siemens Networks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dems1e84</dc:creator>
  <cp:lastModifiedBy>120510gh</cp:lastModifiedBy>
  <cp:revision>339</cp:revision>
  <dcterms:created xsi:type="dcterms:W3CDTF">2012-04-10T13:47:45Z</dcterms:created>
  <dcterms:modified xsi:type="dcterms:W3CDTF">2012-05-14T12:37:07Z</dcterms:modified>
</cp:coreProperties>
</file>