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5" r:id="rId2"/>
    <p:sldMasterId id="2147483662" r:id="rId3"/>
    <p:sldMasterId id="2147483669" r:id="rId4"/>
  </p:sldMasterIdLst>
  <p:notesMasterIdLst>
    <p:notesMasterId r:id="rId6"/>
  </p:notesMasterIdLst>
  <p:handoutMasterIdLst>
    <p:handoutMasterId r:id="rId7"/>
  </p:handoutMasterIdLst>
  <p:sldIdLst>
    <p:sldId id="470" r:id="rId5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07" d="100"/>
          <a:sy n="107" d="100"/>
        </p:scale>
        <p:origin x="936" y="102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SA3#105-e,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Way Forward for EDGE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IN" sz="1800" b="1" dirty="0">
                <a:solidFill>
                  <a:srgbClr val="1F497D"/>
                </a:solidFill>
                <a:latin typeface="Calibri" panose="020F0502020204030204" pitchFamily="34" charset="0"/>
              </a:rPr>
              <a:t>EEC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supports TLS 1.3 +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AKMA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/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GBA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(optionally supports 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AKMA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, optionally supports 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GBA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: based on what is supported by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HPLMN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of the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UE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)</a:t>
            </a:r>
            <a:endParaRPr lang="en-IN" sz="1800" dirty="0"/>
          </a:p>
          <a:p>
            <a:r>
              <a:rPr lang="en-IN" sz="1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IN" sz="1800" b="1" dirty="0">
                <a:solidFill>
                  <a:srgbClr val="1F497D"/>
                </a:solidFill>
                <a:latin typeface="Calibri" panose="020F0502020204030204" pitchFamily="34" charset="0"/>
              </a:rPr>
              <a:t>ECS/EES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supports TLS 1.3 +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AKMA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/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GBA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(optionally supports 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AKMA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, optionally supports 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GBA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: based on what is supported by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PLMN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it interfaced with)</a:t>
            </a:r>
            <a:endParaRPr lang="en-IN" sz="1800" dirty="0"/>
          </a:p>
          <a:p>
            <a:r>
              <a:rPr lang="en-IN" sz="1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IN" sz="1800" b="1" dirty="0" err="1">
                <a:solidFill>
                  <a:srgbClr val="1F497D"/>
                </a:solidFill>
                <a:latin typeface="Calibri" panose="020F0502020204030204" pitchFamily="34" charset="0"/>
              </a:rPr>
              <a:t>HPLMN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AKMA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/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GBA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(optionally supports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AKMA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, optionally supports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GBA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: based on operator choice</a:t>
            </a:r>
            <a:r>
              <a:rPr lang="en-IN" sz="1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IN" sz="1800" dirty="0"/>
          </a:p>
          <a:p>
            <a:pPr indent="0">
              <a:buNone/>
            </a:pPr>
            <a:r>
              <a:rPr lang="en-IN" sz="1800" dirty="0">
                <a:solidFill>
                  <a:srgbClr val="1F497D"/>
                </a:solidFill>
                <a:latin typeface="Wingdings" panose="05000000000000000000" pitchFamily="2" charset="2"/>
              </a:rPr>
              <a:t>è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TLS using client and server certificate authentication method is supported and used, if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UE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and network does not support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AKMA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and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GBA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authentication methods</a:t>
            </a:r>
          </a:p>
          <a:p>
            <a:pPr indent="0">
              <a:buNone/>
            </a:pP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         </a:t>
            </a:r>
            <a:r>
              <a:rPr lang="en-IN" sz="1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	</a:t>
            </a:r>
            <a:r>
              <a:rPr lang="en-IN" sz="1800" i="1" dirty="0" smtClean="0">
                <a:solidFill>
                  <a:srgbClr val="1F497D"/>
                </a:solidFill>
                <a:latin typeface="Wingdings" panose="05000000000000000000" pitchFamily="2" charset="2"/>
              </a:rPr>
              <a:t>à</a:t>
            </a:r>
            <a:r>
              <a:rPr lang="en-IN" sz="1800" i="1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IN" sz="1800" i="1" dirty="0">
                <a:solidFill>
                  <a:srgbClr val="1F497D"/>
                </a:solidFill>
                <a:latin typeface="Calibri" panose="020F0502020204030204" pitchFamily="34" charset="0"/>
              </a:rPr>
              <a:t>No additional efforts as TLS 1.3 by default supports certificate based authentication. </a:t>
            </a:r>
          </a:p>
          <a:p>
            <a:pPr indent="0">
              <a:buNone/>
            </a:pPr>
            <a:r>
              <a:rPr lang="en-IN" sz="1800" i="1" dirty="0" smtClean="0">
                <a:solidFill>
                  <a:srgbClr val="1F497D"/>
                </a:solidFill>
                <a:latin typeface="Wingdings" panose="05000000000000000000" pitchFamily="2" charset="2"/>
              </a:rPr>
              <a:t>	</a:t>
            </a:r>
            <a:r>
              <a:rPr lang="en-IN" sz="1800" i="1" dirty="0" err="1" smtClean="0">
                <a:solidFill>
                  <a:srgbClr val="1F497D"/>
                </a:solidFill>
                <a:latin typeface="Wingdings" panose="05000000000000000000" pitchFamily="2" charset="2"/>
              </a:rPr>
              <a:t>à</a:t>
            </a:r>
            <a:r>
              <a:rPr lang="en-IN" sz="1800" i="1" dirty="0" err="1" smtClean="0">
                <a:solidFill>
                  <a:srgbClr val="1F497D"/>
                </a:solidFill>
                <a:latin typeface="Calibri" panose="020F0502020204030204" pitchFamily="34" charset="0"/>
              </a:rPr>
              <a:t>If</a:t>
            </a:r>
            <a:r>
              <a:rPr lang="en-IN" sz="1800" i="1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IN" sz="1800" i="1" dirty="0" err="1">
                <a:solidFill>
                  <a:srgbClr val="1F497D"/>
                </a:solidFill>
                <a:latin typeface="Calibri" panose="020F0502020204030204" pitchFamily="34" charset="0"/>
              </a:rPr>
              <a:t>EDN</a:t>
            </a:r>
            <a:r>
              <a:rPr lang="en-IN" sz="1800" i="1" dirty="0">
                <a:solidFill>
                  <a:srgbClr val="1F497D"/>
                </a:solidFill>
                <a:latin typeface="Calibri" panose="020F0502020204030204" pitchFamily="34" charset="0"/>
              </a:rPr>
              <a:t> interested then certificate is provisioned (out of scope of 3GPP)</a:t>
            </a:r>
            <a:endParaRPr lang="en-IN" sz="18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indent="0">
              <a:buNone/>
            </a:pPr>
            <a:r>
              <a:rPr lang="en-IN" sz="1800" dirty="0">
                <a:solidFill>
                  <a:srgbClr val="1F497D"/>
                </a:solidFill>
                <a:latin typeface="Wingdings" panose="05000000000000000000" pitchFamily="2" charset="2"/>
              </a:rPr>
              <a:t>è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Optionally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AKMA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and/or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GBA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 supported in the EEC, ECS and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HPLMN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. </a:t>
            </a:r>
          </a:p>
          <a:p>
            <a:pPr indent="0">
              <a:buNone/>
            </a:pP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            </a:t>
            </a:r>
            <a:r>
              <a:rPr lang="en-IN" sz="1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IN" sz="1800" dirty="0" err="1" smtClean="0">
                <a:solidFill>
                  <a:srgbClr val="1F497D"/>
                </a:solidFill>
                <a:latin typeface="Wingdings" panose="05000000000000000000" pitchFamily="2" charset="2"/>
              </a:rPr>
              <a:t>à</a:t>
            </a:r>
            <a:r>
              <a:rPr lang="en-IN" sz="1800" dirty="0" err="1" smtClean="0">
                <a:solidFill>
                  <a:srgbClr val="1F497D"/>
                </a:solidFill>
                <a:latin typeface="Calibri" panose="020F0502020204030204" pitchFamily="34" charset="0"/>
              </a:rPr>
              <a:t>EEC</a:t>
            </a:r>
            <a:r>
              <a:rPr lang="en-IN" sz="1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and ECS are configured with the supported authentication method by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HPLMN</a:t>
            </a:r>
            <a:r>
              <a:rPr lang="en-IN" sz="1800" dirty="0">
                <a:solidFill>
                  <a:srgbClr val="1F497D"/>
                </a:solidFill>
                <a:latin typeface="Calibri" panose="020F0502020204030204" pitchFamily="34" charset="0"/>
              </a:rPr>
              <a:t>. EEC and ECS selects the authentication method supported by </a:t>
            </a:r>
            <a:r>
              <a:rPr lang="en-IN" sz="1800" dirty="0" err="1">
                <a:solidFill>
                  <a:srgbClr val="1F497D"/>
                </a:solidFill>
                <a:latin typeface="Calibri" panose="020F0502020204030204" pitchFamily="34" charset="0"/>
              </a:rPr>
              <a:t>HPLMN</a:t>
            </a:r>
            <a:r>
              <a:rPr lang="en-IN" sz="1800" dirty="0" smtClean="0">
                <a:solidFill>
                  <a:srgbClr val="1F497D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IN" sz="1600" i="1" dirty="0" smtClean="0"/>
              <a:t>S3-220289 </a:t>
            </a:r>
            <a:r>
              <a:rPr lang="en-IN" sz="1600" i="1" dirty="0"/>
              <a:t>is based on these assumptions</a:t>
            </a:r>
          </a:p>
        </p:txBody>
      </p:sp>
    </p:spTree>
    <p:extLst>
      <p:ext uri="{BB962C8B-B14F-4D97-AF65-F5344CB8AC3E}">
        <p14:creationId xmlns:p14="http://schemas.microsoft.com/office/powerpoint/2010/main" val="47486275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华文细黑</vt:lpstr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2_Office Theme</vt:lpstr>
      <vt:lpstr>3_Office Theme</vt:lpstr>
      <vt:lpstr>Way Forward for EDGE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2019-05-22T07:33:00Z</dcterms:created>
  <dcterms:modified xsi:type="dcterms:W3CDTF">2022-02-24T13:30:33Z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ICV">
    <vt:lpwstr>3AB16684442E4E6899AA37E5810588D7</vt:lpwstr>
  </property>
  <property fmtid="{D5CDD505-2E9C-101B-9397-08002B2CF9AE}" pid="4" name="KSOProductBuildVer">
    <vt:lpwstr>2052-11.1.0.10356</vt:lpwstr>
  </property>
</Properties>
</file>