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2"/>
  </p:notesMasterIdLst>
  <p:handoutMasterIdLst>
    <p:handoutMasterId r:id="rId13"/>
  </p:handoutMasterIdLst>
  <p:sldIdLst>
    <p:sldId id="445" r:id="rId2"/>
    <p:sldId id="446" r:id="rId3"/>
    <p:sldId id="447" r:id="rId4"/>
    <p:sldId id="448" r:id="rId5"/>
    <p:sldId id="819" r:id="rId6"/>
    <p:sldId id="449" r:id="rId7"/>
    <p:sldId id="820" r:id="rId8"/>
    <p:sldId id="818" r:id="rId9"/>
    <p:sldId id="817" r:id="rId10"/>
    <p:sldId id="439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48"/>
            <p14:sldId id="819"/>
            <p14:sldId id="449"/>
            <p14:sldId id="820"/>
            <p14:sldId id="818"/>
            <p14:sldId id="817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B1D254"/>
    <a:srgbClr val="2A6EA8"/>
    <a:srgbClr val="FFFFFF"/>
    <a:srgbClr val="FF6600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52" d="100"/>
          <a:sy n="52" d="100"/>
        </p:scale>
        <p:origin x="1004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S3-20wxyz, SA3#99e,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2E_Electronic_2021_06/Docs/SP-210595.zip" TargetMode="External"/><Relationship Id="rId3" Type="http://schemas.openxmlformats.org/officeDocument/2006/relationships/hyperlink" Target="https://www.3gpp.org/ftp/tsg_ran/TSG_RAN/TSGR_92e/Docs" TargetMode="External"/><Relationship Id="rId7" Type="http://schemas.openxmlformats.org/officeDocument/2006/relationships/hyperlink" Target="https://www.3gpp.org/ftp/tsg_sa/TSG_SA/TSGs_92E_Electronic_2021_06/Docs/SP-210596.zip" TargetMode="External"/><Relationship Id="rId2" Type="http://schemas.openxmlformats.org/officeDocument/2006/relationships/hyperlink" Target="https://www.3gpp.org/ftp/tsg_sa/TSG_SA/TSGs_92E_Electronic_2021_06/Do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2E_Electronic_2021_06/Docs/SP-210464.zip" TargetMode="External"/><Relationship Id="rId5" Type="http://schemas.openxmlformats.org/officeDocument/2006/relationships/hyperlink" Target="https://www.3gpp.org/ftp/tsg_sa/TSG_SA/TSGs_92E_Electronic_2021_06/Report" TargetMode="External"/><Relationship Id="rId4" Type="http://schemas.openxmlformats.org/officeDocument/2006/relationships/hyperlink" Target="https://www.3gpp.org/ftp/tsg_ct/TSG_CT/TSGC_92e/Docs" TargetMode="External"/><Relationship Id="rId9" Type="http://schemas.openxmlformats.org/officeDocument/2006/relationships/hyperlink" Target="https://www.3gpp.org/ftp/tsg_sa/TSG_SA/TSGs_92E_Electronic_2021_06/Docs/SP-210492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2E_Electronic_2021_06/Docs/SP-210425.zip" TargetMode="External"/><Relationship Id="rId3" Type="http://schemas.openxmlformats.org/officeDocument/2006/relationships/hyperlink" Target="https://www.3gpp.org/ftp/tsg_sa/TSG_SA/TSGs_92E_Electronic_2021_06/Docs/SP-210420.zip" TargetMode="External"/><Relationship Id="rId7" Type="http://schemas.openxmlformats.org/officeDocument/2006/relationships/hyperlink" Target="https://www.3gpp.org/ftp/tsg_sa/TSG_SA/TSGs_92E_Electronic_2021_06/Docs/SP-210424.zip" TargetMode="External"/><Relationship Id="rId2" Type="http://schemas.openxmlformats.org/officeDocument/2006/relationships/hyperlink" Target="https://www.3gpp.org/ftp/tsg_sa/TSG_SA/TSGs_92E_Electronic_2021_06/Docs/SP-210419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92E_Electronic_2021_06/Docs/SP-210423.zip" TargetMode="External"/><Relationship Id="rId5" Type="http://schemas.openxmlformats.org/officeDocument/2006/relationships/hyperlink" Target="https://www.3gpp.org/ftp/tsg_sa/TSG_SA/TSGs_92E_Electronic_2021_06/Docs/SP-210422.zip" TargetMode="External"/><Relationship Id="rId4" Type="http://schemas.openxmlformats.org/officeDocument/2006/relationships/hyperlink" Target="https://www.3gpp.org/ftp/tsg_sa/TSG_SA/TSGs_92E_Electronic_2021_06/Docs/SP-210421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2E_Electronic_2021_06/Docs/SP-210426.zip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2E_Electronic_2021_06/Docs/SP-210555.zip" TargetMode="External"/><Relationship Id="rId2" Type="http://schemas.openxmlformats.org/officeDocument/2006/relationships/hyperlink" Target="https://www.3gpp.org/ftp/tsg_sa/TSG_SA/TSGs_92E_Electronic_2021_06/Docs/SP-210574.zip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2E_Electronic_2021_06/Docs/SP-210581.zip" TargetMode="External"/><Relationship Id="rId2" Type="http://schemas.openxmlformats.org/officeDocument/2006/relationships/hyperlink" Target="https://www.3gpp.org/ftp/tsg_sa/TSG_SA/TSGs_92E_Electronic_2021_06/Docs/SP-210579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92E_Electronic_2021_06/Docs/SP-210584.zip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SA#92-e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+91 973 978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5120113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Planning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Ongoing Release Timeline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SA#92-e documents: </a:t>
            </a:r>
            <a:r>
              <a:rPr lang="en-US" sz="2000" u="sng" dirty="0">
                <a:hlinkClick r:id="rId2"/>
              </a:rPr>
              <a:t>https://www.3gpp.org/ftp/tsg_sa/TSG_SA/TSGs_92E_Electronic_2021_06/Docs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RAN#92-e documents: </a:t>
            </a:r>
            <a:r>
              <a:rPr lang="sv-SE" sz="2000" dirty="0">
                <a:hlinkClick r:id="rId3"/>
              </a:rPr>
              <a:t>https://www.3gpp.org/ftp/tsg_ran/TSG_RAN/TSGR_92e/Docs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CT#92-e documents: </a:t>
            </a:r>
            <a:r>
              <a:rPr lang="sv-SE" sz="2000" dirty="0">
                <a:hlinkClick r:id="rId4"/>
              </a:rPr>
              <a:t>https://www.3gpp.org/ftp/tsg_ct/TSG_CT/TSGC_92e/Docs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565741" cy="4351338"/>
          </a:xfrm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SA#92-e report: </a:t>
            </a:r>
            <a:r>
              <a:rPr lang="sv-SE" sz="2000" dirty="0">
                <a:hlinkClick r:id="rId5"/>
              </a:rPr>
              <a:t>https://www.3gpp.org/ftp/tsg_sa/TSG_SA/TSGs_92E_Electronic_2021_06/Report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US" sz="2000" dirty="0">
                <a:hlinkClick r:id="rId6"/>
              </a:rPr>
              <a:t>SP-210464</a:t>
            </a:r>
            <a:r>
              <a:rPr lang="en-GB" sz="2000" dirty="0"/>
              <a:t> is SA3 status report to TSG SA.</a:t>
            </a:r>
            <a:endParaRPr lang="en-US" sz="2000" dirty="0"/>
          </a:p>
          <a:p>
            <a:pPr lvl="1"/>
            <a:r>
              <a:rPr lang="en-US" sz="2000" dirty="0">
                <a:hlinkClick r:id="rId7"/>
              </a:rPr>
              <a:t>SP-210596</a:t>
            </a:r>
            <a:r>
              <a:rPr lang="en-US" sz="2000" dirty="0"/>
              <a:t> is Status report of TSG CT#92-e.</a:t>
            </a:r>
          </a:p>
          <a:p>
            <a:pPr lvl="1"/>
            <a:r>
              <a:rPr lang="en-US" sz="2000" dirty="0">
                <a:hlinkClick r:id="rId8"/>
              </a:rPr>
              <a:t>SP-210595</a:t>
            </a:r>
            <a:r>
              <a:rPr lang="en-US" sz="2000" dirty="0"/>
              <a:t>  is Status Report of TSG RAN#92-e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>
                <a:hlinkClick r:id="rId9"/>
              </a:rPr>
              <a:t>SP-210492</a:t>
            </a:r>
            <a:r>
              <a:rPr lang="en-US" sz="2000" dirty="0"/>
              <a:t> contains the 3GPP work-plan review.</a:t>
            </a:r>
            <a:endParaRPr lang="sv-SE" sz="20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Approved SA3 WID/SIDs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D2A6B42-11B4-4902-B0DB-019DF9D25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245018"/>
              </p:ext>
            </p:extLst>
          </p:nvPr>
        </p:nvGraphicFramePr>
        <p:xfrm>
          <a:off x="508322" y="1825625"/>
          <a:ext cx="10845478" cy="36416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3546">
                  <a:extLst>
                    <a:ext uri="{9D8B030D-6E8A-4147-A177-3AD203B41FA5}">
                      <a16:colId xmlns:a16="http://schemas.microsoft.com/office/drawing/2014/main" val="1084601145"/>
                    </a:ext>
                  </a:extLst>
                </a:gridCol>
                <a:gridCol w="9281932">
                  <a:extLst>
                    <a:ext uri="{9D8B030D-6E8A-4147-A177-3AD203B41FA5}">
                      <a16:colId xmlns:a16="http://schemas.microsoft.com/office/drawing/2014/main" val="1155535040"/>
                    </a:ext>
                  </a:extLst>
                </a:gridCol>
              </a:tblGrid>
              <a:tr h="454588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sng" strike="noStrike" dirty="0">
                          <a:solidFill>
                            <a:schemeClr val="tx1"/>
                          </a:solidFill>
                          <a:effectLst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SP-210419</a:t>
                      </a:r>
                      <a:endParaRPr lang="en-US" sz="2000" b="1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none" strike="noStrike">
                          <a:solidFill>
                            <a:schemeClr val="tx1"/>
                          </a:solidFill>
                          <a:effectLst/>
                        </a:rPr>
                        <a:t>New Study on Standardising Automated TLS Certificate Management in SBA</a:t>
                      </a: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63484450"/>
                  </a:ext>
                </a:extLst>
              </a:tr>
              <a:tr h="451412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sng" strike="noStrike" dirty="0">
                          <a:solidFill>
                            <a:schemeClr val="tx1"/>
                          </a:solidFill>
                          <a:effectLst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SP-210420</a:t>
                      </a:r>
                      <a:endParaRPr lang="en-US" sz="2000" b="1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New WID on Security enhancements for 5G multicast-broadcast services (5MBS)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96953154"/>
                  </a:ext>
                </a:extLst>
              </a:tr>
              <a:tr h="303907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sng" strike="noStrike">
                          <a:solidFill>
                            <a:schemeClr val="tx1"/>
                          </a:solidFill>
                          <a:effectLst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SP-210421</a:t>
                      </a:r>
                      <a:endParaRPr lang="en-US" sz="2000" b="1" i="0" u="sng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New WID on security for enhanced support of Industrial IoT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54490840"/>
                  </a:ext>
                </a:extLst>
              </a:tr>
              <a:tr h="597389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sng" strike="noStrike">
                          <a:solidFill>
                            <a:schemeClr val="tx1"/>
                          </a:solidFill>
                          <a:effectLst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SP-210422</a:t>
                      </a:r>
                      <a:endParaRPr lang="en-US" sz="2000" b="1" i="0" u="sng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New WID on Security Aspects of </a:t>
                      </a:r>
                      <a:r>
                        <a:rPr lang="en-US" sz="20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eNPN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85171648"/>
                  </a:ext>
                </a:extLst>
              </a:tr>
              <a:tr h="533072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sng" strike="noStrike">
                          <a:solidFill>
                            <a:schemeClr val="tx1"/>
                          </a:solidFill>
                          <a:effectLst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SP-210423</a:t>
                      </a:r>
                      <a:endParaRPr lang="en-US" sz="2000" b="1" i="0" u="sng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New WID on Security Aspects of Enhancement of Support for Edge Computing in 5GC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3877780"/>
                  </a:ext>
                </a:extLst>
              </a:tr>
              <a:tr h="426706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sng" strike="noStrike">
                          <a:solidFill>
                            <a:schemeClr val="tx1"/>
                          </a:solidFill>
                          <a:effectLst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SP-210424</a:t>
                      </a:r>
                      <a:endParaRPr lang="en-US" sz="2000" b="1" i="0" u="sng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New WID on TLS protocols profiles for AKMA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54252372"/>
                  </a:ext>
                </a:extLst>
              </a:tr>
              <a:tr h="873681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sng" strike="noStrike">
                          <a:solidFill>
                            <a:schemeClr val="tx1"/>
                          </a:solidFill>
                          <a:effectLst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SP-210425</a:t>
                      </a:r>
                      <a:endParaRPr lang="en-US" sz="2000" b="1" i="0" u="sng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New WID on Security aspects of </a:t>
                      </a:r>
                      <a:r>
                        <a:rPr lang="en-US" sz="20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Uncrewed</a:t>
                      </a:r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Aerial Systems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50303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03215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 SA3-LI contributions were approved as submitted. </a:t>
            </a:r>
          </a:p>
          <a:p>
            <a:endParaRPr lang="en-US" sz="2400" dirty="0"/>
          </a:p>
          <a:p>
            <a:r>
              <a:rPr lang="en-US" sz="2400" dirty="0"/>
              <a:t>All SA3 contributions were approved.</a:t>
            </a:r>
          </a:p>
          <a:p>
            <a:endParaRPr lang="en-US" sz="2400" dirty="0"/>
          </a:p>
          <a:p>
            <a:r>
              <a:rPr lang="en-GB" sz="2400" dirty="0"/>
              <a:t>SA3 exception sheet for BEST_5G  </a:t>
            </a:r>
            <a:r>
              <a:rPr lang="en-US" sz="2400" dirty="0">
                <a:hlinkClick r:id="rId2"/>
              </a:rPr>
              <a:t>SP-210426</a:t>
            </a:r>
            <a:r>
              <a:rPr lang="en-US" sz="2400" dirty="0"/>
              <a:t> </a:t>
            </a:r>
            <a:r>
              <a:rPr lang="en-GB" sz="2400" dirty="0"/>
              <a:t>was withdrawn</a:t>
            </a:r>
          </a:p>
          <a:p>
            <a:pPr lvl="1"/>
            <a:r>
              <a:rPr lang="en-GB" sz="2000" dirty="0"/>
              <a:t>Exception not needed, it just slipped through the crack in SA3 approval process.</a:t>
            </a:r>
          </a:p>
          <a:p>
            <a:pPr lvl="1"/>
            <a:endParaRPr lang="en-GB" sz="20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Report on specific topics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dirty="0"/>
          </a:p>
          <a:p>
            <a:r>
              <a:rPr lang="en-US" sz="2400" b="1" dirty="0">
                <a:solidFill>
                  <a:srgbClr val="0070C0"/>
                </a:solidFill>
              </a:rPr>
              <a:t>Guidance on meeting calendar for timely completion of Rel-17</a:t>
            </a:r>
            <a:endParaRPr lang="sv-SE" sz="2400" b="1" dirty="0">
              <a:solidFill>
                <a:srgbClr val="0070C0"/>
              </a:solidFill>
            </a:endParaRPr>
          </a:p>
          <a:p>
            <a:pPr lvl="1"/>
            <a:r>
              <a:rPr lang="en-US" sz="2000" dirty="0"/>
              <a:t>Guidance from SA to SA3: “SA strongly encourages SA3 to organize an additional SA3 meeting in October 2021 in order to be able to complete the Rel-17 work. </a:t>
            </a:r>
            <a:r>
              <a:rPr lang="sv-SE" sz="2000" dirty="0"/>
              <a:t>Task to SA3 to progress the work as recorded in the </a:t>
            </a:r>
            <a:r>
              <a:rPr lang="sv-SE" sz="2000" dirty="0" err="1"/>
              <a:t>minutes</a:t>
            </a:r>
            <a:r>
              <a:rPr lang="sv-SE" sz="2000" dirty="0"/>
              <a:t>.”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LS from TSG CT CP-211326 on OAuth2 misalignments between SA WG3 and CT WG4 specifications</a:t>
            </a:r>
            <a:endParaRPr lang="sv-SE" sz="2400" b="1" dirty="0">
              <a:solidFill>
                <a:srgbClr val="0070C0"/>
              </a:solidFill>
            </a:endParaRPr>
          </a:p>
          <a:p>
            <a:pPr lvl="1"/>
            <a:r>
              <a:rPr lang="en-US" sz="2000" dirty="0"/>
              <a:t>CT LS </a:t>
            </a:r>
            <a:r>
              <a:rPr lang="en-US" sz="2000" u="sng" dirty="0">
                <a:hlinkClick r:id="rId2"/>
              </a:rPr>
              <a:t>SP-210574</a:t>
            </a:r>
            <a:r>
              <a:rPr lang="en-US" sz="2000" u="sng" dirty="0"/>
              <a:t> </a:t>
            </a:r>
            <a:r>
              <a:rPr lang="en-US" sz="2000" dirty="0"/>
              <a:t>as well as </a:t>
            </a:r>
            <a:r>
              <a:rPr lang="en-US" sz="2000" u="sng" dirty="0">
                <a:hlinkClick r:id="rId3"/>
              </a:rPr>
              <a:t>SP-210555</a:t>
            </a:r>
            <a:r>
              <a:rPr lang="en-US" sz="2000" dirty="0"/>
              <a:t>  was discussed. It was agreed that the OAuth2 issue will be discussed and hopefully resolved in SA3 in Q3/2021.  No further guidance in the light of CT LS.</a:t>
            </a:r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651397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LSs to SA3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748BC2F-C9DF-4D37-9580-928ADF77F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F5EEDE9-DCFE-4E03-8440-EDD43F905FA3}"/>
              </a:ext>
            </a:extLst>
          </p:cNvPr>
          <p:cNvGrpSpPr/>
          <p:nvPr/>
        </p:nvGrpSpPr>
        <p:grpSpPr>
          <a:xfrm>
            <a:off x="838200" y="2405126"/>
            <a:ext cx="6270963" cy="1183005"/>
            <a:chOff x="838200" y="4754787"/>
            <a:chExt cx="6270963" cy="1183005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491845D-A026-423B-B7D2-EF5E1CA0487F}"/>
                </a:ext>
              </a:extLst>
            </p:cNvPr>
            <p:cNvSpPr/>
            <p:nvPr/>
          </p:nvSpPr>
          <p:spPr>
            <a:xfrm>
              <a:off x="838200" y="4754787"/>
              <a:ext cx="1338828" cy="3838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700"/>
                </a:spcAft>
              </a:pPr>
              <a:r>
                <a:rPr lang="en-US" u="sng" dirty="0">
                  <a:solidFill>
                    <a:srgbClr val="000000"/>
                  </a:solidFill>
                  <a:ea typeface="Nokia Pure Text Light" panose="020B0304040602060303" pitchFamily="34" charset="0"/>
                  <a:cs typeface="Times New Roman" panose="02020603050405020304" pitchFamily="18" charset="0"/>
                  <a:hlinkClick r:id="rId2"/>
                </a:rPr>
                <a:t>SP-210579</a:t>
              </a:r>
              <a:endParaRPr lang="en-US" dirty="0">
                <a:solidFill>
                  <a:srgbClr val="000000"/>
                </a:solidFill>
                <a:ea typeface="Nokia Pure Text Light" panose="020B0304040602060303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A567789-7AB0-439E-BE91-460EAE0108FF}"/>
                </a:ext>
              </a:extLst>
            </p:cNvPr>
            <p:cNvSpPr/>
            <p:nvPr/>
          </p:nvSpPr>
          <p:spPr>
            <a:xfrm>
              <a:off x="2448848" y="4790601"/>
              <a:ext cx="36471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LS on UAS terminology alignment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364D5AB-195B-4ADC-901F-004009C47E4F}"/>
                </a:ext>
              </a:extLst>
            </p:cNvPr>
            <p:cNvSpPr/>
            <p:nvPr/>
          </p:nvSpPr>
          <p:spPr>
            <a:xfrm>
              <a:off x="838200" y="5159933"/>
              <a:ext cx="1338828" cy="3838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700"/>
                </a:spcAft>
              </a:pPr>
              <a:r>
                <a:rPr lang="en-US" u="sng" dirty="0">
                  <a:hlinkClick r:id="rId3"/>
                </a:rPr>
                <a:t>SP-210581</a:t>
              </a:r>
              <a:endParaRPr lang="en-US" dirty="0">
                <a:solidFill>
                  <a:srgbClr val="000000"/>
                </a:solidFill>
                <a:ea typeface="Nokia Pure Text Light" panose="020B0304040602060303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9565DCD-7456-47A6-AF6E-5F8F9A2144B6}"/>
                </a:ext>
              </a:extLst>
            </p:cNvPr>
            <p:cNvSpPr/>
            <p:nvPr/>
          </p:nvSpPr>
          <p:spPr>
            <a:xfrm>
              <a:off x="2448848" y="5159933"/>
              <a:ext cx="4660315" cy="3838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700"/>
                </a:spcAft>
              </a:pPr>
              <a:r>
                <a:rPr lang="en-US" dirty="0"/>
                <a:t>Reply LS on the conclusion of FS_MINT-CT</a:t>
              </a:r>
              <a:endParaRPr lang="en-US" dirty="0">
                <a:solidFill>
                  <a:srgbClr val="000000"/>
                </a:solidFill>
                <a:ea typeface="Nokia Pure Text Light" panose="020B0304040602060303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E1B679B-A876-44FE-AF69-4703757BEF35}"/>
                </a:ext>
              </a:extLst>
            </p:cNvPr>
            <p:cNvSpPr/>
            <p:nvPr/>
          </p:nvSpPr>
          <p:spPr>
            <a:xfrm>
              <a:off x="838200" y="5543756"/>
              <a:ext cx="1338828" cy="3838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700"/>
                </a:spcAft>
              </a:pPr>
              <a:r>
                <a:rPr lang="en-US" u="sng" dirty="0">
                  <a:hlinkClick r:id="rId4"/>
                </a:rPr>
                <a:t>SP-210584</a:t>
              </a:r>
              <a:endParaRPr lang="en-US" dirty="0">
                <a:solidFill>
                  <a:srgbClr val="000000"/>
                </a:solidFill>
                <a:ea typeface="Nokia Pure Text Light" panose="020B0304040602060303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515E629-B3F8-4A54-83E0-7AFC24B3C5C3}"/>
                </a:ext>
              </a:extLst>
            </p:cNvPr>
            <p:cNvSpPr/>
            <p:nvPr/>
          </p:nvSpPr>
          <p:spPr>
            <a:xfrm>
              <a:off x="2448848" y="5553969"/>
              <a:ext cx="4185761" cy="3838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700"/>
                </a:spcAft>
              </a:pPr>
              <a:r>
                <a:rPr lang="en-US" dirty="0"/>
                <a:t>Reply LS on support of PWS over NPN</a:t>
              </a:r>
              <a:endParaRPr lang="en-US" dirty="0">
                <a:solidFill>
                  <a:srgbClr val="000000"/>
                </a:solidFill>
                <a:ea typeface="Nokia Pure Text Light" panose="020B0304040602060303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059955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Rel-18 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  <a:p>
            <a:pPr lvl="0"/>
            <a:r>
              <a:rPr lang="en-US" b="1" dirty="0"/>
              <a:t>Rel-18: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Initial discussion on Rel-18 timeline will happen in September, together with RAN, to set tentative timeline. </a:t>
            </a:r>
          </a:p>
          <a:p>
            <a:pPr lvl="1"/>
            <a:r>
              <a:rPr lang="en-US" dirty="0"/>
              <a:t>September 2021 SA workshop on Rel-18 content. 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1484224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108CFB96-D730-4AFC-BE1A-FA6AE17B871A}"/>
              </a:ext>
            </a:extLst>
          </p:cNvPr>
          <p:cNvSpPr txBox="1">
            <a:spLocks/>
          </p:cNvSpPr>
          <p:nvPr/>
        </p:nvSpPr>
        <p:spPr bwMode="auto">
          <a:xfrm>
            <a:off x="1075267" y="-107950"/>
            <a:ext cx="10481733" cy="751417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/>
          <a:lstStyle/>
          <a:p>
            <a:pPr algn="ctr">
              <a:defRPr/>
            </a:pPr>
            <a:r>
              <a:rPr lang="en-GB" sz="4267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Ongoing Releases timelines</a:t>
            </a:r>
            <a:endParaRPr lang="en-US" sz="4267" kern="0" dirty="0">
              <a:solidFill>
                <a:srgbClr val="FF0000"/>
              </a:solidFill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EDF0142-3D6C-4B02-AA8B-9D23E60CF560}"/>
              </a:ext>
            </a:extLst>
          </p:cNvPr>
          <p:cNvSpPr/>
          <p:nvPr/>
        </p:nvSpPr>
        <p:spPr bwMode="auto">
          <a:xfrm>
            <a:off x="7133167" y="1003301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220" name="Straight Connector 70">
            <a:extLst>
              <a:ext uri="{FF2B5EF4-FFF2-40B4-BE49-F238E27FC236}">
                <a16:creationId xmlns:a16="http://schemas.microsoft.com/office/drawing/2014/main" id="{7E476C3C-ED0F-45E4-BA66-F56C034C446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047567" y="99483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1" name="TextBox 71">
            <a:extLst>
              <a:ext uri="{FF2B5EF4-FFF2-40B4-BE49-F238E27FC236}">
                <a16:creationId xmlns:a16="http://schemas.microsoft.com/office/drawing/2014/main" id="{4FDEF7DA-443A-4342-8403-23B486A00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2673" y="9863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95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222" name="Straight Connector 72">
            <a:extLst>
              <a:ext uri="{FF2B5EF4-FFF2-40B4-BE49-F238E27FC236}">
                <a16:creationId xmlns:a16="http://schemas.microsoft.com/office/drawing/2014/main" id="{90232444-5B67-49DF-9AB9-6C0508829C4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983134" y="99483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3" name="TextBox 73">
            <a:extLst>
              <a:ext uri="{FF2B5EF4-FFF2-40B4-BE49-F238E27FC236}">
                <a16:creationId xmlns:a16="http://schemas.microsoft.com/office/drawing/2014/main" id="{91131EE0-77C9-4FC3-BD2C-6A44DA425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122" y="9863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224" name="Straight Connector 74">
            <a:extLst>
              <a:ext uri="{FF2B5EF4-FFF2-40B4-BE49-F238E27FC236}">
                <a16:creationId xmlns:a16="http://schemas.microsoft.com/office/drawing/2014/main" id="{75CF2B66-0962-4DB1-8AA4-A85BAE753BF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912351" y="994834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5" name="TextBox 75">
            <a:extLst>
              <a:ext uri="{FF2B5EF4-FFF2-40B4-BE49-F238E27FC236}">
                <a16:creationId xmlns:a16="http://schemas.microsoft.com/office/drawing/2014/main" id="{4A7CBF98-2DB3-4088-BF10-3A798B3C50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2273" y="977900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6" name="TextBox 77">
            <a:extLst>
              <a:ext uri="{FF2B5EF4-FFF2-40B4-BE49-F238E27FC236}">
                <a16:creationId xmlns:a16="http://schemas.microsoft.com/office/drawing/2014/main" id="{3B4D84E1-819B-4E4B-A41F-82BA1FAD8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4230" y="977900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DD0E214-5D94-4DF7-8295-FE4C329C8983}"/>
              </a:ext>
            </a:extLst>
          </p:cNvPr>
          <p:cNvSpPr/>
          <p:nvPr/>
        </p:nvSpPr>
        <p:spPr bwMode="auto">
          <a:xfrm>
            <a:off x="46567" y="999068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228" name="Straight Connector 81">
            <a:extLst>
              <a:ext uri="{FF2B5EF4-FFF2-40B4-BE49-F238E27FC236}">
                <a16:creationId xmlns:a16="http://schemas.microsoft.com/office/drawing/2014/main" id="{A4F89B93-B3D8-48B1-96E8-CBF80B989FD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97985" y="999067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9" name="TextBox 82">
            <a:extLst>
              <a:ext uri="{FF2B5EF4-FFF2-40B4-BE49-F238E27FC236}">
                <a16:creationId xmlns:a16="http://schemas.microsoft.com/office/drawing/2014/main" id="{0F3EF565-FE28-49A2-A242-FBF9FD3317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06" y="9990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87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230" name="Straight Connector 83">
            <a:extLst>
              <a:ext uri="{FF2B5EF4-FFF2-40B4-BE49-F238E27FC236}">
                <a16:creationId xmlns:a16="http://schemas.microsoft.com/office/drawing/2014/main" id="{CD501FCF-6873-4B72-8115-09E7B641516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733551" y="999067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1" name="TextBox 84">
            <a:extLst>
              <a:ext uri="{FF2B5EF4-FFF2-40B4-BE49-F238E27FC236}">
                <a16:creationId xmlns:a16="http://schemas.microsoft.com/office/drawing/2014/main" id="{25EA48C6-4083-464B-B7EA-ED09D508E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414" y="9990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88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232" name="Straight Connector 85">
            <a:extLst>
              <a:ext uri="{FF2B5EF4-FFF2-40B4-BE49-F238E27FC236}">
                <a16:creationId xmlns:a16="http://schemas.microsoft.com/office/drawing/2014/main" id="{46C2745A-2ED6-4FFB-9B24-D5AD22245C5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660651" y="9990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3" name="TextBox 86">
            <a:extLst>
              <a:ext uri="{FF2B5EF4-FFF2-40B4-BE49-F238E27FC236}">
                <a16:creationId xmlns:a16="http://schemas.microsoft.com/office/drawing/2014/main" id="{F01539B1-AB1B-4963-84CB-B84E83083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1630" y="9990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89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234" name="Straight Connector 87">
            <a:extLst>
              <a:ext uri="{FF2B5EF4-FFF2-40B4-BE49-F238E27FC236}">
                <a16:creationId xmlns:a16="http://schemas.microsoft.com/office/drawing/2014/main" id="{A1061199-D107-46AD-9556-A3B62D8DD57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496734" y="9990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5" name="TextBox 88">
            <a:extLst>
              <a:ext uri="{FF2B5EF4-FFF2-40B4-BE49-F238E27FC236}">
                <a16:creationId xmlns:a16="http://schemas.microsoft.com/office/drawing/2014/main" id="{A7EE4E1C-A5DB-4E9B-96D3-166A791A0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7714" y="9990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90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236" name="Straight Connector 115">
            <a:extLst>
              <a:ext uri="{FF2B5EF4-FFF2-40B4-BE49-F238E27FC236}">
                <a16:creationId xmlns:a16="http://schemas.microsoft.com/office/drawing/2014/main" id="{17F7A136-0826-446F-A849-C24986716B5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06900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FF249DB2-D487-429D-A27E-A684B0907BCB}"/>
              </a:ext>
            </a:extLst>
          </p:cNvPr>
          <p:cNvSpPr txBox="1"/>
          <p:nvPr/>
        </p:nvSpPr>
        <p:spPr>
          <a:xfrm>
            <a:off x="8193618" y="586318"/>
            <a:ext cx="9969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2022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1291A3F-6500-4AD9-A595-E0321DECC607}"/>
              </a:ext>
            </a:extLst>
          </p:cNvPr>
          <p:cNvSpPr txBox="1"/>
          <p:nvPr/>
        </p:nvSpPr>
        <p:spPr>
          <a:xfrm>
            <a:off x="1138767" y="586318"/>
            <a:ext cx="996951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2020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239" name="Straight Connector 114">
            <a:extLst>
              <a:ext uri="{FF2B5EF4-FFF2-40B4-BE49-F238E27FC236}">
                <a16:creationId xmlns:a16="http://schemas.microsoft.com/office/drawing/2014/main" id="{27D20001-CC37-4DE5-AF21-5BC3652D3FC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2151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0" name="Straight Connector 114">
            <a:extLst>
              <a:ext uri="{FF2B5EF4-FFF2-40B4-BE49-F238E27FC236}">
                <a16:creationId xmlns:a16="http://schemas.microsoft.com/office/drawing/2014/main" id="{2B4B785C-91A2-49AB-B3BF-6D021A48C9B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21367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1" name="Straight Connector 114">
            <a:extLst>
              <a:ext uri="{FF2B5EF4-FFF2-40B4-BE49-F238E27FC236}">
                <a16:creationId xmlns:a16="http://schemas.microsoft.com/office/drawing/2014/main" id="{C1D4A874-6BE0-4107-9F29-BAEE62BD09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86051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2" name="Rectangle 12">
            <a:extLst>
              <a:ext uri="{FF2B5EF4-FFF2-40B4-BE49-F238E27FC236}">
                <a16:creationId xmlns:a16="http://schemas.microsoft.com/office/drawing/2014/main" id="{E872B196-0A38-41DA-B9EE-67FA614E7A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1918" y="5926667"/>
            <a:ext cx="11599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Today</a:t>
            </a:r>
          </a:p>
        </p:txBody>
      </p:sp>
      <p:sp>
        <p:nvSpPr>
          <p:cNvPr id="9243" name="TextBox 112">
            <a:extLst>
              <a:ext uri="{FF2B5EF4-FFF2-40B4-BE49-F238E27FC236}">
                <a16:creationId xmlns:a16="http://schemas.microsoft.com/office/drawing/2014/main" id="{43706353-7247-44CE-BDD6-9B17B16CEB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47152" y="1352551"/>
            <a:ext cx="1420581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67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Release 17</a:t>
            </a:r>
            <a:endParaRPr lang="en-GB" altLang="en-US" sz="1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2BEE4DE-03EB-4D49-8746-2C71C27ECF74}"/>
              </a:ext>
            </a:extLst>
          </p:cNvPr>
          <p:cNvSpPr/>
          <p:nvPr/>
        </p:nvSpPr>
        <p:spPr bwMode="auto">
          <a:xfrm>
            <a:off x="3500967" y="996951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245" name="Straight Connector 48">
            <a:extLst>
              <a:ext uri="{FF2B5EF4-FFF2-40B4-BE49-F238E27FC236}">
                <a16:creationId xmlns:a16="http://schemas.microsoft.com/office/drawing/2014/main" id="{3FFBD618-CF50-44D0-8E81-0931AF181CE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421718" y="99695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6" name="TextBox 61">
            <a:extLst>
              <a:ext uri="{FF2B5EF4-FFF2-40B4-BE49-F238E27FC236}">
                <a16:creationId xmlns:a16="http://schemas.microsoft.com/office/drawing/2014/main" id="{2708271D-D376-4EF6-8F9C-6F47C8238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2697" y="9969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247" name="Straight Connector 62">
            <a:extLst>
              <a:ext uri="{FF2B5EF4-FFF2-40B4-BE49-F238E27FC236}">
                <a16:creationId xmlns:a16="http://schemas.microsoft.com/office/drawing/2014/main" id="{2992CF7E-C156-4A8C-9765-BD7CFB98C3B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357285" y="996951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8" name="TextBox 63">
            <a:extLst>
              <a:ext uri="{FF2B5EF4-FFF2-40B4-BE49-F238E27FC236}">
                <a16:creationId xmlns:a16="http://schemas.microsoft.com/office/drawing/2014/main" id="{04D578A7-CB00-47E5-838E-DB727148E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8263" y="9969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249" name="Straight Connector 64">
            <a:extLst>
              <a:ext uri="{FF2B5EF4-FFF2-40B4-BE49-F238E27FC236}">
                <a16:creationId xmlns:a16="http://schemas.microsoft.com/office/drawing/2014/main" id="{EE7AA099-29EC-4372-99F3-846CB5E2307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86500" y="996951"/>
            <a:ext cx="10584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50" name="TextBox 65">
            <a:extLst>
              <a:ext uri="{FF2B5EF4-FFF2-40B4-BE49-F238E27FC236}">
                <a16:creationId xmlns:a16="http://schemas.microsoft.com/office/drawing/2014/main" id="{C9842C2E-03BA-46E0-8F49-285A129FF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5363" y="9969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251" name="Straight Connector 66">
            <a:extLst>
              <a:ext uri="{FF2B5EF4-FFF2-40B4-BE49-F238E27FC236}">
                <a16:creationId xmlns:a16="http://schemas.microsoft.com/office/drawing/2014/main" id="{821CD243-C290-4026-9A5A-8A6291E74D7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120467" y="99695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52" name="TextBox 67">
            <a:extLst>
              <a:ext uri="{FF2B5EF4-FFF2-40B4-BE49-F238E27FC236}">
                <a16:creationId xmlns:a16="http://schemas.microsoft.com/office/drawing/2014/main" id="{84A09F3D-A67E-4CF0-871C-532825564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1447" y="9969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F8011D0-A3E7-41C4-8838-4C80F56B8AC7}"/>
              </a:ext>
            </a:extLst>
          </p:cNvPr>
          <p:cNvSpPr txBox="1"/>
          <p:nvPr/>
        </p:nvSpPr>
        <p:spPr>
          <a:xfrm>
            <a:off x="4487334" y="588434"/>
            <a:ext cx="996951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2021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254" name="Straight Connector 114">
            <a:extLst>
              <a:ext uri="{FF2B5EF4-FFF2-40B4-BE49-F238E27FC236}">
                <a16:creationId xmlns:a16="http://schemas.microsoft.com/office/drawing/2014/main" id="{994DB80C-8E08-45C3-837F-3A6D1CE364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773833" y="1223433"/>
            <a:ext cx="0" cy="4633384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55" name="TextBox 116">
            <a:extLst>
              <a:ext uri="{FF2B5EF4-FFF2-40B4-BE49-F238E27FC236}">
                <a16:creationId xmlns:a16="http://schemas.microsoft.com/office/drawing/2014/main" id="{EE04D53E-72A1-416F-8103-46F1E622A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00" y="647700"/>
            <a:ext cx="7200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TSG#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256" name="Straight Connector 97">
            <a:extLst>
              <a:ext uri="{FF2B5EF4-FFF2-40B4-BE49-F238E27FC236}">
                <a16:creationId xmlns:a16="http://schemas.microsoft.com/office/drawing/2014/main" id="{8B030ECB-B6F8-4454-B1E1-C0A3E477DF9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051" y="4243917"/>
            <a:ext cx="11557000" cy="0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57" name="TextBox 112">
            <a:extLst>
              <a:ext uri="{FF2B5EF4-FFF2-40B4-BE49-F238E27FC236}">
                <a16:creationId xmlns:a16="http://schemas.microsoft.com/office/drawing/2014/main" id="{6CAB8BE7-F871-4F93-86D4-BA1AD0CD6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9378" y="4254500"/>
            <a:ext cx="1420581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67" b="1">
                <a:solidFill>
                  <a:srgbClr val="00B050"/>
                </a:solidFill>
                <a:latin typeface="Arial" panose="020B0604020202020204" pitchFamily="34" charset="0"/>
              </a:rPr>
              <a:t>Release 18</a:t>
            </a:r>
            <a:endParaRPr lang="en-GB" altLang="en-US" sz="1600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72" name="Chevron 79">
            <a:extLst>
              <a:ext uri="{FF2B5EF4-FFF2-40B4-BE49-F238E27FC236}">
                <a16:creationId xmlns:a16="http://schemas.microsoft.com/office/drawing/2014/main" id="{208648B0-64B9-4292-9268-F509482D6C5F}"/>
              </a:ext>
            </a:extLst>
          </p:cNvPr>
          <p:cNvSpPr/>
          <p:nvPr/>
        </p:nvSpPr>
        <p:spPr bwMode="auto">
          <a:xfrm>
            <a:off x="7556501" y="3886200"/>
            <a:ext cx="2315633" cy="296333"/>
          </a:xfrm>
          <a:prstGeom prst="chevron">
            <a:avLst/>
          </a:prstGeom>
          <a:solidFill>
            <a:srgbClr val="FFC000">
              <a:alpha val="29020"/>
            </a:srgbClr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b="1" dirty="0">
                <a:ea typeface="ＭＳ Ｐゴシック" charset="-128"/>
                <a:cs typeface="Arial" pitchFamily="34" charset="0"/>
              </a:rPr>
              <a:t>RAN4’s Perf 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B742470-39E4-41BC-BBCC-3826F50BD42F}"/>
              </a:ext>
            </a:extLst>
          </p:cNvPr>
          <p:cNvSpPr/>
          <p:nvPr/>
        </p:nvSpPr>
        <p:spPr bwMode="auto">
          <a:xfrm>
            <a:off x="10814051" y="988484"/>
            <a:ext cx="1322916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260" name="Straight Connector 48">
            <a:extLst>
              <a:ext uri="{FF2B5EF4-FFF2-40B4-BE49-F238E27FC236}">
                <a16:creationId xmlns:a16="http://schemas.microsoft.com/office/drawing/2014/main" id="{F1AE859B-79E9-4A20-83E6-04978BE3328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1544301" y="9609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61" name="TextBox 61">
            <a:extLst>
              <a:ext uri="{FF2B5EF4-FFF2-40B4-BE49-F238E27FC236}">
                <a16:creationId xmlns:a16="http://schemas.microsoft.com/office/drawing/2014/main" id="{54BB4DBD-28F7-49F4-BCB3-4EF078AC0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3530" y="9842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9262" name="Straight Connector 114">
            <a:extLst>
              <a:ext uri="{FF2B5EF4-FFF2-40B4-BE49-F238E27FC236}">
                <a16:creationId xmlns:a16="http://schemas.microsoft.com/office/drawing/2014/main" id="{277C2FFC-37A9-4274-930C-3656CDD62A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44300" y="1214967"/>
            <a:ext cx="0" cy="46333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1EA126F3-0202-4465-907D-5B6E69DC14BC}"/>
              </a:ext>
            </a:extLst>
          </p:cNvPr>
          <p:cNvSpPr txBox="1"/>
          <p:nvPr/>
        </p:nvSpPr>
        <p:spPr>
          <a:xfrm>
            <a:off x="11322052" y="603252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2023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87" name="Chevron 79">
            <a:extLst>
              <a:ext uri="{FF2B5EF4-FFF2-40B4-BE49-F238E27FC236}">
                <a16:creationId xmlns:a16="http://schemas.microsoft.com/office/drawing/2014/main" id="{25817B83-6C3C-42B9-99DF-91DB42602904}"/>
              </a:ext>
            </a:extLst>
          </p:cNvPr>
          <p:cNvSpPr/>
          <p:nvPr/>
        </p:nvSpPr>
        <p:spPr bwMode="auto">
          <a:xfrm>
            <a:off x="6532034" y="3530601"/>
            <a:ext cx="2487084" cy="300567"/>
          </a:xfrm>
          <a:prstGeom prst="chevron">
            <a:avLst/>
          </a:prstGeom>
          <a:solidFill>
            <a:srgbClr val="FFC00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b="1" dirty="0"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90" name="Chevron 79">
            <a:extLst>
              <a:ext uri="{FF2B5EF4-FFF2-40B4-BE49-F238E27FC236}">
                <a16:creationId xmlns:a16="http://schemas.microsoft.com/office/drawing/2014/main" id="{02249D0B-69B1-4562-A60F-AEBD85C32DF4}"/>
              </a:ext>
            </a:extLst>
          </p:cNvPr>
          <p:cNvSpPr/>
          <p:nvPr/>
        </p:nvSpPr>
        <p:spPr bwMode="auto">
          <a:xfrm>
            <a:off x="4650318" y="2766485"/>
            <a:ext cx="3433233" cy="300567"/>
          </a:xfrm>
          <a:prstGeom prst="chevron">
            <a:avLst/>
          </a:prstGeom>
          <a:solidFill>
            <a:srgbClr val="FFC00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  <a:cs typeface="Arial" pitchFamily="34" charset="0"/>
              </a:rPr>
              <a:t>"RAN </a:t>
            </a:r>
            <a:r>
              <a:rPr lang="fr-FR" sz="1400" b="1" dirty="0" err="1">
                <a:ea typeface="ＭＳ Ｐゴシック" charset="-128"/>
                <a:cs typeface="Arial" pitchFamily="34" charset="0"/>
              </a:rPr>
              <a:t>Completion</a:t>
            </a:r>
            <a:r>
              <a:rPr lang="fr-FR" sz="1400" b="1" dirty="0">
                <a:ea typeface="ＭＳ Ｐゴシック" charset="-128"/>
                <a:cs typeface="Arial" pitchFamily="34" charset="0"/>
              </a:rPr>
              <a:t>" </a:t>
            </a:r>
            <a:r>
              <a:rPr lang="fr-FR" sz="1067" b="1" dirty="0">
                <a:ea typeface="ＭＳ Ｐゴシック" charset="-128"/>
                <a:cs typeface="Arial" pitchFamily="34" charset="0"/>
              </a:rPr>
              <a:t>(RAN2/3/4core</a:t>
            </a:r>
            <a:r>
              <a:rPr lang="fr-FR" sz="1200" b="1" dirty="0"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9" name="Chevron 58">
            <a:extLst>
              <a:ext uri="{FF2B5EF4-FFF2-40B4-BE49-F238E27FC236}">
                <a16:creationId xmlns:a16="http://schemas.microsoft.com/office/drawing/2014/main" id="{AD8C5D75-0FE5-4F57-B960-601660624326}"/>
              </a:ext>
            </a:extLst>
          </p:cNvPr>
          <p:cNvSpPr/>
          <p:nvPr/>
        </p:nvSpPr>
        <p:spPr bwMode="auto">
          <a:xfrm>
            <a:off x="4603752" y="3151718"/>
            <a:ext cx="3433233" cy="30056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b="1" dirty="0">
                <a:ea typeface="ＭＳ Ｐゴシック" charset="-128"/>
                <a:cs typeface="Arial" pitchFamily="34" charset="0"/>
              </a:rPr>
              <a:t>Stage 3 (CT &amp; </a:t>
            </a:r>
            <a:r>
              <a:rPr lang="fr-FR" b="1" dirty="0" err="1">
                <a:ea typeface="ＭＳ Ｐゴシック" charset="-128"/>
                <a:cs typeface="Arial" pitchFamily="34" charset="0"/>
              </a:rPr>
              <a:t>SA’s</a:t>
            </a:r>
            <a:r>
              <a:rPr lang="fr-FR" b="1" dirty="0">
                <a:ea typeface="ＭＳ Ｐゴシック" charset="-128"/>
                <a:cs typeface="Arial" pitchFamily="34" charset="0"/>
              </a:rPr>
              <a:t> St.3 </a:t>
            </a:r>
            <a:r>
              <a:rPr lang="fr-FR" b="1" dirty="0" err="1">
                <a:ea typeface="ＭＳ Ｐゴシック" charset="-128"/>
                <a:cs typeface="Arial" pitchFamily="34" charset="0"/>
              </a:rPr>
              <a:t>work</a:t>
            </a:r>
            <a:r>
              <a:rPr lang="fr-FR" b="1" dirty="0">
                <a:ea typeface="ＭＳ Ｐゴシック" charset="-128"/>
                <a:cs typeface="Arial" pitchFamily="34" charset="0"/>
              </a:rPr>
              <a:t>) </a:t>
            </a:r>
          </a:p>
        </p:txBody>
      </p: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E277C05E-56DC-4FF0-904E-76A8525881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86951" y="1223433"/>
            <a:ext cx="0" cy="46333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" name="Chevron 60">
            <a:extLst>
              <a:ext uri="{FF2B5EF4-FFF2-40B4-BE49-F238E27FC236}">
                <a16:creationId xmlns:a16="http://schemas.microsoft.com/office/drawing/2014/main" id="{3EC5E048-3929-4C55-910D-53127D754225}"/>
              </a:ext>
            </a:extLst>
          </p:cNvPr>
          <p:cNvSpPr/>
          <p:nvPr/>
        </p:nvSpPr>
        <p:spPr bwMode="auto">
          <a:xfrm>
            <a:off x="133352" y="1640418"/>
            <a:ext cx="3357033" cy="296333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b="1" dirty="0">
                <a:ea typeface="ＭＳ Ｐゴシック" charset="-128"/>
                <a:cs typeface="Arial" pitchFamily="34" charset="0"/>
              </a:rPr>
              <a:t>Stage 2 (SA2, SA6,…) </a:t>
            </a:r>
            <a:r>
              <a:rPr lang="fr-FR" b="1" dirty="0" err="1">
                <a:ea typeface="ＭＳ Ｐゴシック" charset="-128"/>
                <a:cs typeface="Arial" pitchFamily="34" charset="0"/>
              </a:rPr>
              <a:t>Studies</a:t>
            </a:r>
            <a:endParaRPr lang="fr-FR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271682A0-112C-4277-A55C-F832A738F7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30633" y="1223433"/>
            <a:ext cx="0" cy="46333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C568FCE3-0778-4E57-A57C-CB7A884F0FD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959851" y="1223433"/>
            <a:ext cx="0" cy="46333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EBA8829E-9165-402B-81A4-24C19DA26DC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54233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8FA9719F-6B4B-4791-8F2F-4EA72F6A43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34000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616E0AD9-5DE5-4BED-8329-C32383DEC4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77684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7" name="Chevron 60">
            <a:extLst>
              <a:ext uri="{FF2B5EF4-FFF2-40B4-BE49-F238E27FC236}">
                <a16:creationId xmlns:a16="http://schemas.microsoft.com/office/drawing/2014/main" id="{667CCECC-7570-447F-81D7-6FC08D8A8A38}"/>
              </a:ext>
            </a:extLst>
          </p:cNvPr>
          <p:cNvSpPr/>
          <p:nvPr/>
        </p:nvSpPr>
        <p:spPr bwMode="auto">
          <a:xfrm>
            <a:off x="4900085" y="2406651"/>
            <a:ext cx="2264833" cy="277283"/>
          </a:xfrm>
          <a:prstGeom prst="chevron">
            <a:avLst/>
          </a:prstGeom>
          <a:solidFill>
            <a:srgbClr val="FFC00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b="1" dirty="0"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9275" name="TextBox 1">
            <a:extLst>
              <a:ext uri="{FF2B5EF4-FFF2-40B4-BE49-F238E27FC236}">
                <a16:creationId xmlns:a16="http://schemas.microsoft.com/office/drawing/2014/main" id="{FDC5A350-8353-4212-A7C2-66A32B813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666" y="1411705"/>
            <a:ext cx="96943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/>
              <a:t>(SA1’s Stage 1 &amp; “RAN content definition” completed TSG#86)</a:t>
            </a:r>
          </a:p>
        </p:txBody>
      </p:sp>
      <p:sp>
        <p:nvSpPr>
          <p:cNvPr id="107" name="Chevron 60">
            <a:extLst>
              <a:ext uri="{FF2B5EF4-FFF2-40B4-BE49-F238E27FC236}">
                <a16:creationId xmlns:a16="http://schemas.microsoft.com/office/drawing/2014/main" id="{9C784FEF-E2F5-44FA-9C75-7A95252FE32B}"/>
              </a:ext>
            </a:extLst>
          </p:cNvPr>
          <p:cNvSpPr/>
          <p:nvPr/>
        </p:nvSpPr>
        <p:spPr bwMode="auto">
          <a:xfrm>
            <a:off x="1824568" y="2017184"/>
            <a:ext cx="3494617" cy="296333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b="1" dirty="0"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cxnSp>
        <p:nvCxnSpPr>
          <p:cNvPr id="9277" name="Straight Connector 76">
            <a:extLst>
              <a:ext uri="{FF2B5EF4-FFF2-40B4-BE49-F238E27FC236}">
                <a16:creationId xmlns:a16="http://schemas.microsoft.com/office/drawing/2014/main" id="{05349499-DA61-4493-AAD2-0C18E2CC13E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0797117" y="994834"/>
            <a:ext cx="14816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78" name="Straight Connector 114">
            <a:extLst>
              <a:ext uri="{FF2B5EF4-FFF2-40B4-BE49-F238E27FC236}">
                <a16:creationId xmlns:a16="http://schemas.microsoft.com/office/drawing/2014/main" id="{649DD336-729F-4083-93BE-DF930988F2E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47984" y="1198033"/>
            <a:ext cx="0" cy="4633384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79" name="TextBox 1">
            <a:extLst>
              <a:ext uri="{FF2B5EF4-FFF2-40B4-BE49-F238E27FC236}">
                <a16:creationId xmlns:a16="http://schemas.microsoft.com/office/drawing/2014/main" id="{8CA53240-F111-489E-8857-774065B7E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6518" y="6165851"/>
            <a:ext cx="44807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i="1"/>
              <a:t>Note: starting dates not representative </a:t>
            </a:r>
          </a:p>
        </p:txBody>
      </p:sp>
      <p:sp>
        <p:nvSpPr>
          <p:cNvPr id="9280" name="Chevron 73">
            <a:extLst>
              <a:ext uri="{FF2B5EF4-FFF2-40B4-BE49-F238E27FC236}">
                <a16:creationId xmlns:a16="http://schemas.microsoft.com/office/drawing/2014/main" id="{233EF841-5C69-49D2-95B0-ED22C7880A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2267" y="2017185"/>
            <a:ext cx="814917" cy="306916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333" b="1">
              <a:latin typeface="Arial" panose="020B0604020202020204" pitchFamily="34" charset="0"/>
            </a:endParaRPr>
          </a:p>
        </p:txBody>
      </p:sp>
      <p:sp>
        <p:nvSpPr>
          <p:cNvPr id="9281" name="Chevron 73">
            <a:extLst>
              <a:ext uri="{FF2B5EF4-FFF2-40B4-BE49-F238E27FC236}">
                <a16:creationId xmlns:a16="http://schemas.microsoft.com/office/drawing/2014/main" id="{22374F4C-66AD-4026-9999-96B44051F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4" y="1657351"/>
            <a:ext cx="408517" cy="289983"/>
          </a:xfrm>
          <a:prstGeom prst="chevron">
            <a:avLst>
              <a:gd name="adj" fmla="val 50331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333" b="1">
              <a:latin typeface="Arial" panose="020B0604020202020204" pitchFamily="34" charset="0"/>
            </a:endParaRP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84DC49DD-D481-4DDA-95FE-CD11A4D20A53}"/>
              </a:ext>
            </a:extLst>
          </p:cNvPr>
          <p:cNvSpPr/>
          <p:nvPr/>
        </p:nvSpPr>
        <p:spPr bwMode="auto">
          <a:xfrm>
            <a:off x="3663951" y="4366684"/>
            <a:ext cx="2713567" cy="296333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b="1" dirty="0">
                <a:ea typeface="ＭＳ Ｐゴシック" charset="-128"/>
                <a:cs typeface="Arial" pitchFamily="34" charset="0"/>
              </a:rPr>
              <a:t>Stage 1                   80%</a:t>
            </a:r>
          </a:p>
        </p:txBody>
      </p:sp>
      <p:sp>
        <p:nvSpPr>
          <p:cNvPr id="9283" name="Chevron 73">
            <a:extLst>
              <a:ext uri="{FF2B5EF4-FFF2-40B4-BE49-F238E27FC236}">
                <a16:creationId xmlns:a16="http://schemas.microsoft.com/office/drawing/2014/main" id="{9AA84143-EC43-4312-B3C6-590C10419F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1651" y="4370917"/>
            <a:ext cx="814916" cy="304800"/>
          </a:xfrm>
          <a:prstGeom prst="chevron">
            <a:avLst>
              <a:gd name="adj" fmla="val 50427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333" b="1">
              <a:latin typeface="Arial" panose="020B0604020202020204" pitchFamily="34" charset="0"/>
            </a:endParaRPr>
          </a:p>
        </p:txBody>
      </p:sp>
      <p:sp>
        <p:nvSpPr>
          <p:cNvPr id="79" name="Chevron 60">
            <a:extLst>
              <a:ext uri="{FF2B5EF4-FFF2-40B4-BE49-F238E27FC236}">
                <a16:creationId xmlns:a16="http://schemas.microsoft.com/office/drawing/2014/main" id="{065001E4-A5F5-48B6-8587-B5994C425747}"/>
              </a:ext>
            </a:extLst>
          </p:cNvPr>
          <p:cNvSpPr/>
          <p:nvPr/>
        </p:nvSpPr>
        <p:spPr bwMode="auto">
          <a:xfrm>
            <a:off x="6237818" y="4368800"/>
            <a:ext cx="891116" cy="296333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b="1" dirty="0"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74" name="Chevron 79">
            <a:extLst>
              <a:ext uri="{FF2B5EF4-FFF2-40B4-BE49-F238E27FC236}">
                <a16:creationId xmlns:a16="http://schemas.microsoft.com/office/drawing/2014/main" id="{174BF782-4E9E-4B63-A5E6-B73BC110A092}"/>
              </a:ext>
            </a:extLst>
          </p:cNvPr>
          <p:cNvSpPr/>
          <p:nvPr/>
        </p:nvSpPr>
        <p:spPr bwMode="auto">
          <a:xfrm>
            <a:off x="5452534" y="4770967"/>
            <a:ext cx="1674284" cy="300567"/>
          </a:xfrm>
          <a:prstGeom prst="chevron">
            <a:avLst/>
          </a:prstGeom>
          <a:solidFill>
            <a:srgbClr val="FFC00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GB" altLang="en-US" sz="1400" dirty="0"/>
              <a:t>RAN content def.</a:t>
            </a:r>
            <a:endParaRPr lang="fr-FR" sz="12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286" name="Straight Connector 11">
            <a:extLst>
              <a:ext uri="{FF2B5EF4-FFF2-40B4-BE49-F238E27FC236}">
                <a16:creationId xmlns:a16="http://schemas.microsoft.com/office/drawing/2014/main" id="{527911A9-1B89-4BD1-89C1-64DD07A6A41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40351" y="1128184"/>
            <a:ext cx="0" cy="4842933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41486527-C238-41CD-9CED-1441684E7CF2}"/>
              </a:ext>
            </a:extLst>
          </p:cNvPr>
          <p:cNvSpPr/>
          <p:nvPr/>
        </p:nvSpPr>
        <p:spPr bwMode="auto">
          <a:xfrm>
            <a:off x="5346701" y="5158318"/>
            <a:ext cx="827617" cy="692149"/>
          </a:xfrm>
          <a:prstGeom prst="star5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>
              <a:latin typeface="Arial" charset="0"/>
            </a:endParaRPr>
          </a:p>
        </p:txBody>
      </p:sp>
      <p:sp>
        <p:nvSpPr>
          <p:cNvPr id="9288" name="TextBox 2">
            <a:extLst>
              <a:ext uri="{FF2B5EF4-FFF2-40B4-BE49-F238E27FC236}">
                <a16:creationId xmlns:a16="http://schemas.microsoft.com/office/drawing/2014/main" id="{3C113B9F-6338-45C6-8D53-8256BDCDD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3210" y="5346700"/>
            <a:ext cx="798617" cy="42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altLang="en-US" sz="1067"/>
              <a:t>RAN</a:t>
            </a:r>
          </a:p>
          <a:p>
            <a:pPr algn="ctr"/>
            <a:r>
              <a:rPr lang="en-GB" altLang="en-US" sz="1067"/>
              <a:t>Workshop</a:t>
            </a:r>
          </a:p>
        </p:txBody>
      </p:sp>
      <p:sp>
        <p:nvSpPr>
          <p:cNvPr id="81" name="Star: 5 Points 80">
            <a:extLst>
              <a:ext uri="{FF2B5EF4-FFF2-40B4-BE49-F238E27FC236}">
                <a16:creationId xmlns:a16="http://schemas.microsoft.com/office/drawing/2014/main" id="{60EE81E6-C0D2-48EC-9582-D32A550BF9EE}"/>
              </a:ext>
            </a:extLst>
          </p:cNvPr>
          <p:cNvSpPr/>
          <p:nvPr/>
        </p:nvSpPr>
        <p:spPr bwMode="auto">
          <a:xfrm>
            <a:off x="6144684" y="5160434"/>
            <a:ext cx="827616" cy="692151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>
              <a:latin typeface="Arial" charset="0"/>
            </a:endParaRPr>
          </a:p>
        </p:txBody>
      </p:sp>
      <p:sp>
        <p:nvSpPr>
          <p:cNvPr id="9290" name="TextBox 81">
            <a:extLst>
              <a:ext uri="{FF2B5EF4-FFF2-40B4-BE49-F238E27FC236}">
                <a16:creationId xmlns:a16="http://schemas.microsoft.com/office/drawing/2014/main" id="{FA47F4A4-5024-438C-8BC2-AF20E98CA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9077" y="5348817"/>
            <a:ext cx="798617" cy="42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altLang="en-US" sz="1067"/>
              <a:t>SA</a:t>
            </a:r>
          </a:p>
          <a:p>
            <a:pPr algn="ctr"/>
            <a:r>
              <a:rPr lang="en-GB" altLang="en-US" sz="1067"/>
              <a:t>Workshop</a:t>
            </a:r>
          </a:p>
        </p:txBody>
      </p:sp>
      <p:sp>
        <p:nvSpPr>
          <p:cNvPr id="3" name="Star: 5 Points 2">
            <a:extLst>
              <a:ext uri="{FF2B5EF4-FFF2-40B4-BE49-F238E27FC236}">
                <a16:creationId xmlns:a16="http://schemas.microsoft.com/office/drawing/2014/main" id="{76F2170C-369F-44D4-9DAE-27B1E15E7890}"/>
              </a:ext>
            </a:extLst>
          </p:cNvPr>
          <p:cNvSpPr/>
          <p:nvPr/>
        </p:nvSpPr>
        <p:spPr bwMode="auto">
          <a:xfrm>
            <a:off x="4969934" y="1761067"/>
            <a:ext cx="662517" cy="660400"/>
          </a:xfrm>
          <a:prstGeom prst="star5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charset="0"/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622</Words>
  <Application>Microsoft Office PowerPoint</Application>
  <PresentationFormat>Widescreen</PresentationFormat>
  <Paragraphs>112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Report from SA#92-e on SA3 topics</vt:lpstr>
      <vt:lpstr>Outline</vt:lpstr>
      <vt:lpstr>General information</vt:lpstr>
      <vt:lpstr>Approved SA3 WID/SIDs</vt:lpstr>
      <vt:lpstr>Outcome of SA3 submissions</vt:lpstr>
      <vt:lpstr>Report on specific topics</vt:lpstr>
      <vt:lpstr>LSs to SA3</vt:lpstr>
      <vt:lpstr>Rel-18 Planning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2021-08-12T12:13:31Z</dcterms:modified>
</cp:coreProperties>
</file>