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5305" r:id="rId4"/>
  </p:sldMasterIdLst>
  <p:notesMasterIdLst>
    <p:notesMasterId r:id="rId10"/>
  </p:notesMasterIdLst>
  <p:handoutMasterIdLst>
    <p:handoutMasterId r:id="rId11"/>
  </p:handoutMasterIdLst>
  <p:sldIdLst>
    <p:sldId id="543" r:id="rId5"/>
    <p:sldId id="544" r:id="rId6"/>
    <p:sldId id="545" r:id="rId7"/>
    <p:sldId id="546" r:id="rId8"/>
    <p:sldId id="547" r:id="rId9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DB3537D-8A38-4ECC-83E0-AECD7023785B}">
          <p14:sldIdLst>
            <p14:sldId id="543"/>
            <p14:sldId id="544"/>
            <p14:sldId id="545"/>
            <p14:sldId id="546"/>
            <p14:sldId id="547"/>
          </p14:sldIdLst>
        </p14:section>
        <p14:section name="Pre Rel-17 topics" id="{1EF8425E-62E1-48F1-8D8C-D9544C24DB83}">
          <p14:sldIdLst/>
        </p14:section>
        <p14:section name="Rel-17 topics" id="{A00AF6B0-C339-4E4D-998C-6EB3E7048D5B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EAEFF7"/>
    <a:srgbClr val="2A6EA8"/>
    <a:srgbClr val="FF6600"/>
    <a:srgbClr val="0F5C77"/>
    <a:srgbClr val="EDEDED"/>
    <a:srgbClr val="B1D254"/>
    <a:srgbClr val="FFFFFF"/>
    <a:srgbClr val="1A4669"/>
    <a:srgbClr val="C6D254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54" autoAdjust="0"/>
    <p:restoredTop sz="95889" autoAdjust="0"/>
  </p:normalViewPr>
  <p:slideViewPr>
    <p:cSldViewPr snapToGrid="0" showGuides="1">
      <p:cViewPr varScale="1">
        <p:scale>
          <a:sx n="52" d="100"/>
          <a:sy n="52" d="100"/>
        </p:scale>
        <p:origin x="1004" y="44"/>
      </p:cViewPr>
      <p:guideLst>
        <p:guide orient="horz" pos="2160"/>
        <p:guide pos="381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>
        <p:scale>
          <a:sx n="150" d="100"/>
          <a:sy n="150" d="100"/>
        </p:scale>
        <p:origin x="1116" y="-2607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69F0E574-D5E5-42E5-8871-9EA236ED041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BA0AB36-4B70-4581-BE64-63AA70ACA8A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C4BFCF03-F91D-4C08-ACB2-C156330128F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48A7CB7F-FA31-4DCA-BE50-73124A97FE75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2F72396-069F-4C14-91E7-CEC9F6CA2CC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9CA8F975-62B6-4D29-9497-C4239419F27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1B832733-B917-4D36-86B7-13FA4D8615B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31613854-09B5-42A5-93EA-05B31C546A1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86AEB4D8-0183-4E88-B123-2AB507B78DF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9653EBD-7A18-4705-9F8A-47B527E653F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14ED718-A1F5-4F84-B0CC-84281BA312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CE6D722-8AC5-4F92-BAD8-FFCF831A9C3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CE6D722-8AC5-4F92-BAD8-FFCF831A9C3C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498749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CE6D722-8AC5-4F92-BAD8-FFCF831A9C3C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38179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043101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12493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2BE95C3-7B72-4413-839B-5A1FCCD4B7D4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28862" y="1825625"/>
            <a:ext cx="512493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557447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E54B6-A402-48CE-AC60-170C70623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96220227"/>
      </p:ext>
    </p:extLst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4652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B0FE93A-C5D7-4348-916B-BD659C11216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038600" y="5843588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华文细黑"/>
                <a:cs typeface="华文细黑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E8DAF74-0A82-4476-BE6C-D901FC58B36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610600" y="6356350"/>
            <a:ext cx="1876425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华文细黑"/>
                <a:cs typeface="华文细黑"/>
              </a:defRPr>
            </a:lvl1pPr>
          </a:lstStyle>
          <a:p>
            <a:pPr>
              <a:defRPr/>
            </a:pPr>
            <a:fld id="{7C90D66D-CDF0-40AC-8CC4-56074BB8E306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357732400"/>
      </p:ext>
    </p:extLst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73129189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1622A28D-91FF-424D-9A85-3D92302E7DB9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77D24182-54B7-434C-B0E6-6ED76F65A2E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A73F332-35E1-4209-B2DB-F2884EB6D7A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0DEAEC1E-84A2-48EF-A1E5-55F2235ABA0A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7FC3C839-C9C2-4CE6-8345-973B003AC03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706100" y="6188075"/>
            <a:ext cx="9874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  <a:ea typeface="华文细黑"/>
              </a:rPr>
              <a:t>© 3GPP 2020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3410826E-1EDC-4B8C-B56A-F895F02481EA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320A1963-80C5-45FD-8F33-240A40EFEBA6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20B66678-CBD7-4194-AF02-6791FF682AA3}" type="slidenum">
              <a:rPr lang="en-GB" altLang="en-US" sz="1400" smtClean="0">
                <a:latin typeface="Calibri" panose="020F0502020204030204" pitchFamily="34" charset="0"/>
                <a:ea typeface="华文细黑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  <a:ea typeface="华文细黑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A31594D-628B-4CF5-89E2-2A31F528B6F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17475" y="6372225"/>
            <a:ext cx="402431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GB" altLang="en-US" sz="1200" dirty="0">
                <a:ln w="0"/>
                <a:latin typeface="Calibri" panose="020F0502020204030204" pitchFamily="34" charset="0"/>
                <a:ea typeface="华文细黑"/>
              </a:rPr>
              <a:t> TSG SA WG3 Report to TSG SA#92-e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13" r:id="rId1"/>
    <p:sldLayoutId id="2147485414" r:id="rId2"/>
    <p:sldLayoutId id="2147485415" r:id="rId3"/>
    <p:sldLayoutId id="2147485416" r:id="rId4"/>
    <p:sldLayoutId id="2147485418" r:id="rId5"/>
    <p:sldLayoutId id="2147485417" r:id="rId6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9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A260FE65-9329-4DFC-AF27-6CD9F254B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sv-SE" dirty="0"/>
              <a:t>Summary</a:t>
            </a:r>
          </a:p>
        </p:txBody>
      </p:sp>
      <p:graphicFrame>
        <p:nvGraphicFramePr>
          <p:cNvPr id="20" name="Content Placeholder 19">
            <a:extLst>
              <a:ext uri="{FF2B5EF4-FFF2-40B4-BE49-F238E27FC236}">
                <a16:creationId xmlns:a16="http://schemas.microsoft.com/office/drawing/2014/main" id="{DBB3A73D-76BE-46BF-8CCE-E26E79943CC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9261013"/>
              </p:ext>
            </p:extLst>
          </p:nvPr>
        </p:nvGraphicFramePr>
        <p:xfrm>
          <a:off x="414144" y="1779205"/>
          <a:ext cx="10939656" cy="45695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5808">
                  <a:extLst>
                    <a:ext uri="{9D8B030D-6E8A-4147-A177-3AD203B41FA5}">
                      <a16:colId xmlns:a16="http://schemas.microsoft.com/office/drawing/2014/main" val="1671951344"/>
                    </a:ext>
                  </a:extLst>
                </a:gridCol>
                <a:gridCol w="1180952">
                  <a:extLst>
                    <a:ext uri="{9D8B030D-6E8A-4147-A177-3AD203B41FA5}">
                      <a16:colId xmlns:a16="http://schemas.microsoft.com/office/drawing/2014/main" val="2472883386"/>
                    </a:ext>
                  </a:extLst>
                </a:gridCol>
                <a:gridCol w="1066278">
                  <a:extLst>
                    <a:ext uri="{9D8B030D-6E8A-4147-A177-3AD203B41FA5}">
                      <a16:colId xmlns:a16="http://schemas.microsoft.com/office/drawing/2014/main" val="1642402025"/>
                    </a:ext>
                  </a:extLst>
                </a:gridCol>
                <a:gridCol w="910095">
                  <a:extLst>
                    <a:ext uri="{9D8B030D-6E8A-4147-A177-3AD203B41FA5}">
                      <a16:colId xmlns:a16="http://schemas.microsoft.com/office/drawing/2014/main" val="716484714"/>
                    </a:ext>
                  </a:extLst>
                </a:gridCol>
                <a:gridCol w="931510">
                  <a:extLst>
                    <a:ext uri="{9D8B030D-6E8A-4147-A177-3AD203B41FA5}">
                      <a16:colId xmlns:a16="http://schemas.microsoft.com/office/drawing/2014/main" val="1341460600"/>
                    </a:ext>
                  </a:extLst>
                </a:gridCol>
                <a:gridCol w="897190">
                  <a:extLst>
                    <a:ext uri="{9D8B030D-6E8A-4147-A177-3AD203B41FA5}">
                      <a16:colId xmlns:a16="http://schemas.microsoft.com/office/drawing/2014/main" val="3435354498"/>
                    </a:ext>
                  </a:extLst>
                </a:gridCol>
                <a:gridCol w="816460">
                  <a:extLst>
                    <a:ext uri="{9D8B030D-6E8A-4147-A177-3AD203B41FA5}">
                      <a16:colId xmlns:a16="http://schemas.microsoft.com/office/drawing/2014/main" val="1010587454"/>
                    </a:ext>
                  </a:extLst>
                </a:gridCol>
                <a:gridCol w="1093788">
                  <a:extLst>
                    <a:ext uri="{9D8B030D-6E8A-4147-A177-3AD203B41FA5}">
                      <a16:colId xmlns:a16="http://schemas.microsoft.com/office/drawing/2014/main" val="2513750454"/>
                    </a:ext>
                  </a:extLst>
                </a:gridCol>
                <a:gridCol w="1556694">
                  <a:extLst>
                    <a:ext uri="{9D8B030D-6E8A-4147-A177-3AD203B41FA5}">
                      <a16:colId xmlns:a16="http://schemas.microsoft.com/office/drawing/2014/main" val="3263316054"/>
                    </a:ext>
                  </a:extLst>
                </a:gridCol>
                <a:gridCol w="630881">
                  <a:extLst>
                    <a:ext uri="{9D8B030D-6E8A-4147-A177-3AD203B41FA5}">
                      <a16:colId xmlns:a16="http://schemas.microsoft.com/office/drawing/2014/main" val="593387059"/>
                    </a:ext>
                  </a:extLst>
                </a:gridCol>
              </a:tblGrid>
              <a:tr h="420311">
                <a:tc>
                  <a:txBody>
                    <a:bodyPr/>
                    <a:lstStyle/>
                    <a:p>
                      <a:pPr algn="ctr"/>
                      <a:r>
                        <a:rPr lang="sv-SE" sz="1100" dirty="0">
                          <a:latin typeface="+mn-lt"/>
                          <a:cs typeface="Arial" panose="020B0604020202020204" pitchFamily="34" charset="0"/>
                        </a:rPr>
                        <a:t>WI Title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100" dirty="0">
                          <a:latin typeface="+mn-lt"/>
                          <a:cs typeface="Arial" panose="020B0604020202020204" pitchFamily="34" charset="0"/>
                        </a:rPr>
                        <a:t>SA3 rapporteur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100" dirty="0">
                          <a:latin typeface="+mn-lt"/>
                          <a:cs typeface="Arial" panose="020B0604020202020204" pitchFamily="34" charset="0"/>
                        </a:rPr>
                        <a:t>WI code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100" dirty="0">
                          <a:latin typeface="+mn-lt"/>
                          <a:cs typeface="Arial" panose="020B0604020202020204" pitchFamily="34" charset="0"/>
                        </a:rPr>
                        <a:t>Current % completion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100" dirty="0">
                          <a:latin typeface="+mn-lt"/>
                          <a:cs typeface="Arial" panose="020B0604020202020204" pitchFamily="34" charset="0"/>
                        </a:rPr>
                        <a:t>New % completion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100" dirty="0">
                          <a:latin typeface="+mn-lt"/>
                          <a:cs typeface="Arial" panose="020B0604020202020204" pitchFamily="34" charset="0"/>
                        </a:rPr>
                        <a:t>Current target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100" dirty="0">
                          <a:latin typeface="+mn-lt"/>
                          <a:cs typeface="Arial" panose="020B0604020202020204" pitchFamily="34" charset="0"/>
                        </a:rPr>
                        <a:t>New target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100" dirty="0">
                          <a:latin typeface="+mn-lt"/>
                          <a:cs typeface="Arial" panose="020B0604020202020204" pitchFamily="34" charset="0"/>
                        </a:rPr>
                        <a:t>Current WID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100" dirty="0">
                          <a:latin typeface="+mn-lt"/>
                          <a:cs typeface="Arial" panose="020B0604020202020204" pitchFamily="34" charset="0"/>
                        </a:rPr>
                        <a:t>TR/TS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100" dirty="0">
                          <a:latin typeface="+mn-lt"/>
                          <a:cs typeface="Arial" panose="020B0604020202020204" pitchFamily="34" charset="0"/>
                        </a:rPr>
                        <a:t>Rel</a:t>
                      </a:r>
                    </a:p>
                  </a:txBody>
                  <a:tcPr marT="45711" marB="45711"/>
                </a:tc>
                <a:extLst>
                  <a:ext uri="{0D108BD9-81ED-4DB2-BD59-A6C34878D82A}">
                    <a16:rowId xmlns:a16="http://schemas.microsoft.com/office/drawing/2014/main" val="1379591223"/>
                  </a:ext>
                </a:extLst>
              </a:tr>
              <a:tr h="365218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Batang" panose="02030600000101010101" pitchFamily="18" charset="-127"/>
                          <a:cs typeface="Arial" panose="020B0604020202020204" pitchFamily="34" charset="0"/>
                        </a:rPr>
                        <a:t>Normative work on Lawful Interception Rel-1</a:t>
                      </a:r>
                      <a:r>
                        <a:rPr lang="en-GB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Batang" panose="02030600000101010101" pitchFamily="18" charset="-127"/>
                          <a:cs typeface="Arial" panose="020B0604020202020204" pitchFamily="34" charset="0"/>
                        </a:rPr>
                        <a:t>6</a:t>
                      </a:r>
                      <a:endParaRPr lang="sv-SE" sz="10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Batang" panose="02030600000101010101" pitchFamily="18" charset="-127"/>
                        <a:cs typeface="Arial" panose="020B0604020202020204" pitchFamily="34" charset="0"/>
                      </a:endParaRP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Batang" panose="02030600000101010101" pitchFamily="18" charset="-127"/>
                          <a:cs typeface="Arial" panose="020B0604020202020204" pitchFamily="34" charset="0"/>
                        </a:rPr>
                        <a:t>Alex Leadbeater (BT)</a:t>
                      </a:r>
                      <a:endParaRPr lang="sv-SE" sz="10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Batang" panose="02030600000101010101" pitchFamily="18" charset="-127"/>
                        <a:cs typeface="Arial" panose="020B0604020202020204" pitchFamily="34" charset="0"/>
                      </a:endParaRP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Batang" panose="02030600000101010101" pitchFamily="18" charset="-127"/>
                          <a:cs typeface="Arial" panose="020B0604020202020204" pitchFamily="34" charset="0"/>
                        </a:rPr>
                        <a:t>LI16</a:t>
                      </a:r>
                      <a:endParaRPr lang="sv-SE" sz="10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Batang" panose="02030600000101010101" pitchFamily="18" charset="-127"/>
                        <a:cs typeface="Arial" panose="020B0604020202020204" pitchFamily="34" charset="0"/>
                      </a:endParaRP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algn="ctr"/>
                      <a:endParaRPr lang="sv-SE" sz="1000" dirty="0">
                        <a:solidFill>
                          <a:srgbClr val="FF000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Batang" panose="02030600000101010101" pitchFamily="18" charset="-127"/>
                          <a:cs typeface="Arial" panose="020B0604020202020204" pitchFamily="34" charset="0"/>
                        </a:rPr>
                        <a:t>Mar 21</a:t>
                      </a:r>
                      <a:endParaRPr lang="sv-SE" sz="10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Batang" panose="02030600000101010101" pitchFamily="18" charset="-127"/>
                        <a:cs typeface="Arial" panose="020B0604020202020204" pitchFamily="34" charset="0"/>
                      </a:endParaRP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Batang" panose="02030600000101010101" pitchFamily="18" charset="-127"/>
                          <a:cs typeface="Arial" panose="020B0604020202020204" pitchFamily="34" charset="0"/>
                        </a:rPr>
                        <a:t> Jun 21</a:t>
                      </a:r>
                      <a:endParaRPr lang="sv-SE" sz="1000" b="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Batang" panose="02030600000101010101" pitchFamily="18" charset="-127"/>
                        <a:cs typeface="Arial" panose="020B0604020202020204" pitchFamily="34" charset="0"/>
                      </a:endParaRP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Batang" panose="02030600000101010101" pitchFamily="18" charset="-127"/>
                          <a:cs typeface="Arial" panose="020B0604020202020204" pitchFamily="34" charset="0"/>
                        </a:rPr>
                        <a:t> </a:t>
                      </a:r>
                      <a:endParaRPr lang="sv-SE" sz="10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Batang" panose="02030600000101010101" pitchFamily="18" charset="-127"/>
                        <a:cs typeface="Arial" panose="020B0604020202020204" pitchFamily="34" charset="0"/>
                      </a:endParaRP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Batang" panose="02030600000101010101" pitchFamily="18" charset="-127"/>
                          <a:cs typeface="Arial" panose="020B0604020202020204" pitchFamily="34" charset="0"/>
                        </a:rPr>
                        <a:t> </a:t>
                      </a:r>
                      <a:endParaRPr lang="sv-SE" sz="10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Batang" panose="02030600000101010101" pitchFamily="18" charset="-127"/>
                        <a:cs typeface="Arial" panose="020B0604020202020204" pitchFamily="34" charset="0"/>
                      </a:endParaRP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Batang" panose="02030600000101010101" pitchFamily="18" charset="-127"/>
                          <a:cs typeface="Arial" panose="020B0604020202020204" pitchFamily="34" charset="0"/>
                        </a:rPr>
                        <a:t>16</a:t>
                      </a:r>
                      <a:endParaRPr lang="sv-SE" sz="10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Batang" panose="02030600000101010101" pitchFamily="18" charset="-127"/>
                        <a:cs typeface="Arial" panose="020B0604020202020204" pitchFamily="34" charset="0"/>
                      </a:endParaRPr>
                    </a:p>
                  </a:txBody>
                  <a:tcPr marL="17780" marR="17780" marT="17777" marB="17777"/>
                </a:tc>
                <a:extLst>
                  <a:ext uri="{0D108BD9-81ED-4DB2-BD59-A6C34878D82A}">
                    <a16:rowId xmlns:a16="http://schemas.microsoft.com/office/drawing/2014/main" val="163315320"/>
                  </a:ext>
                </a:extLst>
              </a:tr>
              <a:tr h="365218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Batang" panose="02030600000101010101" pitchFamily="18" charset="-127"/>
                          <a:cs typeface="Arial" panose="020B0604020202020204" pitchFamily="34" charset="0"/>
                        </a:rPr>
                        <a:t>Normative work on Lawful Interception Rel-17</a:t>
                      </a: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Batang" panose="02030600000101010101" pitchFamily="18" charset="-127"/>
                          <a:cs typeface="Arial" panose="020B0604020202020204" pitchFamily="34" charset="0"/>
                        </a:rPr>
                        <a:t>Alex Leadbeater (BT)</a:t>
                      </a:r>
                      <a:endParaRPr lang="sv-SE" sz="1000" b="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Batang" panose="02030600000101010101" pitchFamily="18" charset="-127"/>
                        <a:cs typeface="Arial" panose="020B0604020202020204" pitchFamily="34" charset="0"/>
                      </a:endParaRP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10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Batang" panose="02030600000101010101" pitchFamily="18" charset="-127"/>
                          <a:cs typeface="Arial" panose="020B0604020202020204" pitchFamily="34" charset="0"/>
                        </a:rPr>
                        <a:t>LI17</a:t>
                      </a:r>
                      <a:endParaRPr lang="sv-SE" sz="1000" b="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Batang" panose="02030600000101010101" pitchFamily="18" charset="-127"/>
                        <a:cs typeface="Arial" panose="020B0604020202020204" pitchFamily="34" charset="0"/>
                      </a:endParaRP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solidFill>
                            <a:srgbClr val="FF0000"/>
                          </a:solidFill>
                          <a:latin typeface="+mn-lt"/>
                          <a:cs typeface="Arial" panose="020B0604020202020204" pitchFamily="34" charset="0"/>
                        </a:rPr>
                        <a:t>10%</a:t>
                      </a: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000" dirty="0">
                          <a:solidFill>
                            <a:srgbClr val="FF0000"/>
                          </a:solidFill>
                          <a:latin typeface="+mn-lt"/>
                          <a:cs typeface="Arial" panose="020B0604020202020204" pitchFamily="34" charset="0"/>
                        </a:rPr>
                        <a:t>20%</a:t>
                      </a: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Batang" panose="02030600000101010101" pitchFamily="18" charset="-127"/>
                          <a:cs typeface="Arial" panose="020B0604020202020204" pitchFamily="34" charset="0"/>
                        </a:rPr>
                        <a:t>Mar 22</a:t>
                      </a:r>
                      <a:endParaRPr lang="sv-SE" sz="1000" b="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Batang" panose="02030600000101010101" pitchFamily="18" charset="-127"/>
                        <a:cs typeface="Arial" panose="020B0604020202020204" pitchFamily="34" charset="0"/>
                      </a:endParaRP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Batang" panose="02030600000101010101" pitchFamily="18" charset="-127"/>
                          <a:cs typeface="Arial" panose="020B0604020202020204" pitchFamily="34" charset="0"/>
                        </a:rPr>
                        <a:t> </a:t>
                      </a:r>
                      <a:endParaRPr lang="sv-SE" sz="1000" b="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Batang" panose="02030600000101010101" pitchFamily="18" charset="-127"/>
                        <a:cs typeface="Arial" panose="020B0604020202020204" pitchFamily="34" charset="0"/>
                      </a:endParaRP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Batang" panose="02030600000101010101" pitchFamily="18" charset="-127"/>
                          <a:cs typeface="Arial" panose="020B0604020202020204" pitchFamily="34" charset="0"/>
                        </a:rPr>
                        <a:t> </a:t>
                      </a:r>
                      <a:endParaRPr lang="sv-SE" sz="1000" b="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Batang" panose="02030600000101010101" pitchFamily="18" charset="-127"/>
                        <a:cs typeface="Arial" panose="020B0604020202020204" pitchFamily="34" charset="0"/>
                      </a:endParaRP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Batang" panose="02030600000101010101" pitchFamily="18" charset="-127"/>
                          <a:cs typeface="Arial" panose="020B0604020202020204" pitchFamily="34" charset="0"/>
                        </a:rPr>
                        <a:t> </a:t>
                      </a:r>
                      <a:endParaRPr lang="sv-SE" sz="1000" b="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Batang" panose="02030600000101010101" pitchFamily="18" charset="-127"/>
                        <a:cs typeface="Arial" panose="020B0604020202020204" pitchFamily="34" charset="0"/>
                      </a:endParaRP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Batang" panose="02030600000101010101" pitchFamily="18" charset="-127"/>
                          <a:cs typeface="Arial" panose="020B0604020202020204" pitchFamily="34" charset="0"/>
                        </a:rPr>
                        <a:t>17</a:t>
                      </a:r>
                      <a:endParaRPr lang="sv-SE" sz="1000" b="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Batang" panose="02030600000101010101" pitchFamily="18" charset="-127"/>
                        <a:cs typeface="Arial" panose="020B0604020202020204" pitchFamily="34" charset="0"/>
                      </a:endParaRPr>
                    </a:p>
                  </a:txBody>
                  <a:tcPr marL="17780" marR="17780" marT="17777" marB="17777"/>
                </a:tc>
                <a:extLst>
                  <a:ext uri="{0D108BD9-81ED-4DB2-BD59-A6C34878D82A}">
                    <a16:rowId xmlns:a16="http://schemas.microsoft.com/office/drawing/2014/main" val="2519679250"/>
                  </a:ext>
                </a:extLst>
              </a:tr>
              <a:tr h="48537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Security Assurance Specification for 5G NWDAF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Minpeng Qi</a:t>
                      </a:r>
                    </a:p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(China Mobile)</a:t>
                      </a:r>
                      <a:endParaRPr lang="sv-SE" sz="1000" b="1" dirty="0"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marR="0" lvl="0" indent="-349885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SCAS_5G_NWDAF</a:t>
                      </a: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lv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70%</a:t>
                      </a: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000" b="0" dirty="0">
                          <a:solidFill>
                            <a:srgbClr val="FF0000"/>
                          </a:solidFill>
                          <a:latin typeface="+mn-lt"/>
                          <a:cs typeface="Arial" panose="020B0604020202020204" pitchFamily="34" charset="0"/>
                        </a:rPr>
                        <a:t>85%</a:t>
                      </a: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lv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Mar 21</a:t>
                      </a: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000" b="0" dirty="0">
                          <a:solidFill>
                            <a:srgbClr val="FF0000"/>
                          </a:solidFill>
                          <a:latin typeface="+mn-lt"/>
                          <a:cs typeface="Arial" panose="020B0604020202020204" pitchFamily="34" charset="0"/>
                        </a:rPr>
                        <a:t>Dec 21</a:t>
                      </a: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lv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SP-200147</a:t>
                      </a: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marR="0" lvl="0" indent="-349885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TS 33.521</a:t>
                      </a:r>
                    </a:p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CRs to TR 33.926</a:t>
                      </a: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lv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17780" marR="17780" marT="17777" marB="17777"/>
                </a:tc>
                <a:extLst>
                  <a:ext uri="{0D108BD9-81ED-4DB2-BD59-A6C34878D82A}">
                    <a16:rowId xmlns:a16="http://schemas.microsoft.com/office/drawing/2014/main" val="2474450580"/>
                  </a:ext>
                </a:extLst>
              </a:tr>
              <a:tr h="48537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Security Assurance Specification for Service Communication Proxy</a:t>
                      </a: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Anja Jerichow </a:t>
                      </a:r>
                    </a:p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(Nokia)</a:t>
                      </a: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marR="0" lvl="0" indent="-349885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SCAS_5G_SECOP </a:t>
                      </a: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lv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20%</a:t>
                      </a: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000" b="0" dirty="0">
                        <a:solidFill>
                          <a:srgbClr val="FF000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sv-SE" sz="1000" b="0" dirty="0">
                          <a:solidFill>
                            <a:srgbClr val="FF0000"/>
                          </a:solidFill>
                          <a:latin typeface="+mn-lt"/>
                          <a:cs typeface="Arial" panose="020B0604020202020204" pitchFamily="34" charset="0"/>
                        </a:rPr>
                        <a:t>70%</a:t>
                      </a: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lv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Mar 21</a:t>
                      </a: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000" b="0" dirty="0">
                          <a:solidFill>
                            <a:srgbClr val="FF0000"/>
                          </a:solidFill>
                          <a:latin typeface="+mn-lt"/>
                          <a:cs typeface="Arial" panose="020B0604020202020204" pitchFamily="34" charset="0"/>
                        </a:rPr>
                        <a:t>Dec 21</a:t>
                      </a: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lv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SP-200148</a:t>
                      </a: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marR="0" lvl="0" indent="-349885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TS 33.522</a:t>
                      </a:r>
                    </a:p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CRs to TR 33.926</a:t>
                      </a: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lv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17780" marR="17780" marT="17777" marB="17777"/>
                </a:tc>
                <a:extLst>
                  <a:ext uri="{0D108BD9-81ED-4DB2-BD59-A6C34878D82A}">
                    <a16:rowId xmlns:a16="http://schemas.microsoft.com/office/drawing/2014/main" val="2191189811"/>
                  </a:ext>
                </a:extLst>
              </a:tr>
              <a:tr h="48537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Study on security aspects of Unmanned Aerial Systems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Adrian Escott</a:t>
                      </a:r>
                    </a:p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(Qualcomm)</a:t>
                      </a: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marR="0" lvl="0" indent="-349885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FS_UAS_SEC</a:t>
                      </a: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lv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65%</a:t>
                      </a: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000" b="0" dirty="0">
                          <a:solidFill>
                            <a:srgbClr val="FF0000"/>
                          </a:solidFill>
                          <a:latin typeface="+mn-lt"/>
                          <a:cs typeface="Arial" panose="020B0604020202020204" pitchFamily="34" charset="0"/>
                        </a:rPr>
                        <a:t>90%</a:t>
                      </a: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lv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Mar 21</a:t>
                      </a: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000" b="0" dirty="0">
                          <a:solidFill>
                            <a:srgbClr val="FF0000"/>
                          </a:solidFill>
                          <a:latin typeface="+mn-lt"/>
                          <a:cs typeface="Arial" panose="020B0604020202020204" pitchFamily="34" charset="0"/>
                        </a:rPr>
                        <a:t>Dec 21</a:t>
                      </a: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lv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SP-200352</a:t>
                      </a: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TR 33.854</a:t>
                      </a: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lv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17780" marR="17780" marT="17777" marB="17777"/>
                </a:tc>
                <a:extLst>
                  <a:ext uri="{0D108BD9-81ED-4DB2-BD59-A6C34878D82A}">
                    <a16:rowId xmlns:a16="http://schemas.microsoft.com/office/drawing/2014/main" val="957786280"/>
                  </a:ext>
                </a:extLst>
              </a:tr>
              <a:tr h="48537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Study on Security Aspects of Enhancement of Support for Edge Computing in 5GC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Bo Zhang</a:t>
                      </a:r>
                    </a:p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(Huawei)</a:t>
                      </a: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marR="0" lvl="0" indent="-349885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FS_eEDGE_SEC</a:t>
                      </a: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lv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60%</a:t>
                      </a: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000" b="0" dirty="0">
                          <a:solidFill>
                            <a:srgbClr val="FF0000"/>
                          </a:solidFill>
                          <a:latin typeface="+mn-lt"/>
                          <a:cs typeface="Arial" panose="020B0604020202020204" pitchFamily="34" charset="0"/>
                        </a:rPr>
                        <a:t>75%</a:t>
                      </a: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lv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Mar 21</a:t>
                      </a: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000" b="0" dirty="0">
                          <a:solidFill>
                            <a:srgbClr val="FF0000"/>
                          </a:solidFill>
                          <a:latin typeface="+mn-lt"/>
                          <a:cs typeface="Arial" panose="020B0604020202020204" pitchFamily="34" charset="0"/>
                        </a:rPr>
                        <a:t>Dec 21</a:t>
                      </a: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lv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SP-200347</a:t>
                      </a: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TR 33.839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lv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17780" marR="17780" marT="17777" marB="17777"/>
                </a:tc>
                <a:extLst>
                  <a:ext uri="{0D108BD9-81ED-4DB2-BD59-A6C34878D82A}">
                    <a16:rowId xmlns:a16="http://schemas.microsoft.com/office/drawing/2014/main" val="1156083702"/>
                  </a:ext>
                </a:extLst>
              </a:tr>
              <a:tr h="48537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Study on Security Aspects of Enhancement for Proximity Based Services in 5GS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Wei Zhou</a:t>
                      </a:r>
                    </a:p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(CATT)</a:t>
                      </a: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marR="0" lvl="0" indent="-349885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FS_5G_ProSe_Sec</a:t>
                      </a: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lv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65%</a:t>
                      </a: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000" b="0" dirty="0">
                          <a:solidFill>
                            <a:srgbClr val="FF0000"/>
                          </a:solidFill>
                          <a:latin typeface="+mn-lt"/>
                          <a:cs typeface="Arial" panose="020B0604020202020204" pitchFamily="34" charset="0"/>
                        </a:rPr>
                        <a:t>75%</a:t>
                      </a: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lv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Jun 21</a:t>
                      </a: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000" b="0" dirty="0">
                          <a:solidFill>
                            <a:srgbClr val="FF0000"/>
                          </a:solidFill>
                          <a:latin typeface="+mn-lt"/>
                          <a:cs typeface="Arial" panose="020B0604020202020204" pitchFamily="34" charset="0"/>
                        </a:rPr>
                        <a:t>Dec 21</a:t>
                      </a: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lv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SP-200350</a:t>
                      </a: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TR 33.847</a:t>
                      </a: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lv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17780" marR="17780" marT="17777" marB="17777"/>
                </a:tc>
                <a:extLst>
                  <a:ext uri="{0D108BD9-81ED-4DB2-BD59-A6C34878D82A}">
                    <a16:rowId xmlns:a16="http://schemas.microsoft.com/office/drawing/2014/main" val="12676769"/>
                  </a:ext>
                </a:extLst>
              </a:tr>
              <a:tr h="48537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Study on security for enhanced support of Industrial IoT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Anja Jerichow</a:t>
                      </a:r>
                    </a:p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(Nokia)</a:t>
                      </a: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marR="0" lvl="0" indent="-349885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FS_IIoT_SEC</a:t>
                      </a: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lv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90%</a:t>
                      </a: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000" b="0" dirty="0">
                          <a:solidFill>
                            <a:srgbClr val="FF0000"/>
                          </a:solidFill>
                          <a:latin typeface="+mn-lt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lv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Jun 21</a:t>
                      </a: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000" b="0" dirty="0">
                          <a:solidFill>
                            <a:srgbClr val="FF0000"/>
                          </a:solidFill>
                          <a:latin typeface="+mn-lt"/>
                          <a:cs typeface="Arial" panose="020B0604020202020204" pitchFamily="34" charset="0"/>
                        </a:rPr>
                        <a:t>Dec 21</a:t>
                      </a: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lv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SP-201015</a:t>
                      </a: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TR 33.851</a:t>
                      </a: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lv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17780" marR="17780" marT="17777" marB="17777"/>
                </a:tc>
                <a:extLst>
                  <a:ext uri="{0D108BD9-81ED-4DB2-BD59-A6C34878D82A}">
                    <a16:rowId xmlns:a16="http://schemas.microsoft.com/office/drawing/2014/main" val="2647091596"/>
                  </a:ext>
                </a:extLst>
              </a:tr>
              <a:tr h="48537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Adapting BEST for use in 5G networks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Iko Keesmaat</a:t>
                      </a:r>
                    </a:p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(KPN)</a:t>
                      </a: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marR="0" lvl="0" indent="-349885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BEST_5G</a:t>
                      </a: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lv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40%</a:t>
                      </a: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000" b="0" dirty="0">
                          <a:solidFill>
                            <a:srgbClr val="FF0000"/>
                          </a:solidFill>
                          <a:latin typeface="+mn-lt"/>
                          <a:cs typeface="Arial" panose="020B0604020202020204" pitchFamily="34" charset="0"/>
                        </a:rPr>
                        <a:t>70%</a:t>
                      </a: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lv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Jun 21</a:t>
                      </a: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000" b="0" dirty="0">
                          <a:solidFill>
                            <a:srgbClr val="FF0000"/>
                          </a:solidFill>
                          <a:latin typeface="+mn-lt"/>
                          <a:cs typeface="Arial" panose="020B0604020202020204" pitchFamily="34" charset="0"/>
                        </a:rPr>
                        <a:t>Dec 21</a:t>
                      </a: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lv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SP-201135</a:t>
                      </a: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CRs to tS 33.163</a:t>
                      </a:r>
                    </a:p>
                  </a:txBody>
                  <a:tcPr marL="17780" marR="17780" marT="17777" marB="17777"/>
                </a:tc>
                <a:tc>
                  <a:txBody>
                    <a:bodyPr/>
                    <a:lstStyle/>
                    <a:p>
                      <a:pPr marL="0" lv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17780" marR="17780" marT="17777" marB="17777"/>
                </a:tc>
                <a:extLst>
                  <a:ext uri="{0D108BD9-81ED-4DB2-BD59-A6C34878D82A}">
                    <a16:rowId xmlns:a16="http://schemas.microsoft.com/office/drawing/2014/main" val="1414653039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F8C44D13-6235-402C-96D1-8582DCCDEC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sv-SE" dirty="0"/>
              <a:t>Summary</a:t>
            </a:r>
          </a:p>
        </p:txBody>
      </p:sp>
      <p:graphicFrame>
        <p:nvGraphicFramePr>
          <p:cNvPr id="20" name="Content Placeholder 19">
            <a:extLst>
              <a:ext uri="{FF2B5EF4-FFF2-40B4-BE49-F238E27FC236}">
                <a16:creationId xmlns:a16="http://schemas.microsoft.com/office/drawing/2014/main" id="{DBB3A73D-76BE-46BF-8CCE-E26E79943CC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5559386"/>
              </p:ext>
            </p:extLst>
          </p:nvPr>
        </p:nvGraphicFramePr>
        <p:xfrm>
          <a:off x="446949" y="1828799"/>
          <a:ext cx="10906850" cy="39614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8771">
                  <a:extLst>
                    <a:ext uri="{9D8B030D-6E8A-4147-A177-3AD203B41FA5}">
                      <a16:colId xmlns:a16="http://schemas.microsoft.com/office/drawing/2014/main" val="1671951344"/>
                    </a:ext>
                  </a:extLst>
                </a:gridCol>
                <a:gridCol w="1251525">
                  <a:extLst>
                    <a:ext uri="{9D8B030D-6E8A-4147-A177-3AD203B41FA5}">
                      <a16:colId xmlns:a16="http://schemas.microsoft.com/office/drawing/2014/main" val="2472883386"/>
                    </a:ext>
                  </a:extLst>
                </a:gridCol>
                <a:gridCol w="992421">
                  <a:extLst>
                    <a:ext uri="{9D8B030D-6E8A-4147-A177-3AD203B41FA5}">
                      <a16:colId xmlns:a16="http://schemas.microsoft.com/office/drawing/2014/main" val="1642402025"/>
                    </a:ext>
                  </a:extLst>
                </a:gridCol>
                <a:gridCol w="904422">
                  <a:extLst>
                    <a:ext uri="{9D8B030D-6E8A-4147-A177-3AD203B41FA5}">
                      <a16:colId xmlns:a16="http://schemas.microsoft.com/office/drawing/2014/main" val="716484714"/>
                    </a:ext>
                  </a:extLst>
                </a:gridCol>
                <a:gridCol w="928867">
                  <a:extLst>
                    <a:ext uri="{9D8B030D-6E8A-4147-A177-3AD203B41FA5}">
                      <a16:colId xmlns:a16="http://schemas.microsoft.com/office/drawing/2014/main" val="1341460600"/>
                    </a:ext>
                  </a:extLst>
                </a:gridCol>
                <a:gridCol w="894645">
                  <a:extLst>
                    <a:ext uri="{9D8B030D-6E8A-4147-A177-3AD203B41FA5}">
                      <a16:colId xmlns:a16="http://schemas.microsoft.com/office/drawing/2014/main" val="3435354498"/>
                    </a:ext>
                  </a:extLst>
                </a:gridCol>
                <a:gridCol w="814144">
                  <a:extLst>
                    <a:ext uri="{9D8B030D-6E8A-4147-A177-3AD203B41FA5}">
                      <a16:colId xmlns:a16="http://schemas.microsoft.com/office/drawing/2014/main" val="1010587454"/>
                    </a:ext>
                  </a:extLst>
                </a:gridCol>
                <a:gridCol w="1090685">
                  <a:extLst>
                    <a:ext uri="{9D8B030D-6E8A-4147-A177-3AD203B41FA5}">
                      <a16:colId xmlns:a16="http://schemas.microsoft.com/office/drawing/2014/main" val="2513750454"/>
                    </a:ext>
                  </a:extLst>
                </a:gridCol>
                <a:gridCol w="1615851">
                  <a:extLst>
                    <a:ext uri="{9D8B030D-6E8A-4147-A177-3AD203B41FA5}">
                      <a16:colId xmlns:a16="http://schemas.microsoft.com/office/drawing/2014/main" val="3263316054"/>
                    </a:ext>
                  </a:extLst>
                </a:gridCol>
                <a:gridCol w="565519">
                  <a:extLst>
                    <a:ext uri="{9D8B030D-6E8A-4147-A177-3AD203B41FA5}">
                      <a16:colId xmlns:a16="http://schemas.microsoft.com/office/drawing/2014/main" val="593387059"/>
                    </a:ext>
                  </a:extLst>
                </a:gridCol>
              </a:tblGrid>
              <a:tr h="426308">
                <a:tc>
                  <a:txBody>
                    <a:bodyPr/>
                    <a:lstStyle/>
                    <a:p>
                      <a:pPr algn="ctr"/>
                      <a:r>
                        <a:rPr lang="sv-SE" sz="1100" dirty="0">
                          <a:latin typeface="+mn-lt"/>
                          <a:cs typeface="Arial" panose="020B0604020202020204" pitchFamily="34" charset="0"/>
                        </a:rPr>
                        <a:t>WI Title</a:t>
                      </a:r>
                    </a:p>
                  </a:txBody>
                  <a:tcPr marT="45695" marB="4569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100" dirty="0">
                          <a:latin typeface="+mn-lt"/>
                          <a:cs typeface="Arial" panose="020B0604020202020204" pitchFamily="34" charset="0"/>
                        </a:rPr>
                        <a:t>SA3 rapporteur</a:t>
                      </a:r>
                    </a:p>
                  </a:txBody>
                  <a:tcPr marT="45695" marB="4569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100" dirty="0">
                          <a:latin typeface="+mn-lt"/>
                          <a:cs typeface="Arial" panose="020B0604020202020204" pitchFamily="34" charset="0"/>
                        </a:rPr>
                        <a:t>WI code</a:t>
                      </a:r>
                    </a:p>
                  </a:txBody>
                  <a:tcPr marT="45695" marB="4569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100" dirty="0">
                          <a:latin typeface="+mn-lt"/>
                          <a:cs typeface="Arial" panose="020B0604020202020204" pitchFamily="34" charset="0"/>
                        </a:rPr>
                        <a:t>Current % completion</a:t>
                      </a:r>
                    </a:p>
                  </a:txBody>
                  <a:tcPr marT="45695" marB="4569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100" dirty="0">
                          <a:latin typeface="+mn-lt"/>
                          <a:cs typeface="Arial" panose="020B0604020202020204" pitchFamily="34" charset="0"/>
                        </a:rPr>
                        <a:t>New % completion</a:t>
                      </a:r>
                    </a:p>
                  </a:txBody>
                  <a:tcPr marT="45695" marB="4569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100" dirty="0">
                          <a:latin typeface="+mn-lt"/>
                          <a:cs typeface="Arial" panose="020B0604020202020204" pitchFamily="34" charset="0"/>
                        </a:rPr>
                        <a:t>Current target</a:t>
                      </a:r>
                    </a:p>
                  </a:txBody>
                  <a:tcPr marT="45695" marB="4569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100" dirty="0">
                          <a:latin typeface="+mn-lt"/>
                          <a:cs typeface="Arial" panose="020B0604020202020204" pitchFamily="34" charset="0"/>
                        </a:rPr>
                        <a:t>New target</a:t>
                      </a:r>
                    </a:p>
                  </a:txBody>
                  <a:tcPr marT="45695" marB="4569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100" dirty="0">
                          <a:latin typeface="+mn-lt"/>
                          <a:cs typeface="Arial" panose="020B0604020202020204" pitchFamily="34" charset="0"/>
                        </a:rPr>
                        <a:t>Current WID</a:t>
                      </a:r>
                    </a:p>
                  </a:txBody>
                  <a:tcPr marT="45695" marB="4569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100" dirty="0">
                          <a:latin typeface="+mn-lt"/>
                          <a:cs typeface="Arial" panose="020B0604020202020204" pitchFamily="34" charset="0"/>
                        </a:rPr>
                        <a:t>TR/TS</a:t>
                      </a:r>
                    </a:p>
                  </a:txBody>
                  <a:tcPr marT="45695" marB="4569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100" dirty="0">
                          <a:latin typeface="+mn-lt"/>
                          <a:cs typeface="Arial" panose="020B0604020202020204" pitchFamily="34" charset="0"/>
                        </a:rPr>
                        <a:t>Rel</a:t>
                      </a:r>
                    </a:p>
                  </a:txBody>
                  <a:tcPr marT="45695" marB="45695"/>
                </a:tc>
                <a:extLst>
                  <a:ext uri="{0D108BD9-81ED-4DB2-BD59-A6C34878D82A}">
                    <a16:rowId xmlns:a16="http://schemas.microsoft.com/office/drawing/2014/main" val="1379591223"/>
                  </a:ext>
                </a:extLst>
              </a:tr>
              <a:tr h="426301">
                <a:tc>
                  <a:txBody>
                    <a:bodyPr/>
                    <a:lstStyle/>
                    <a:p>
                      <a:pPr marL="0" indent="-349885"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Security Assurance Specification for IMS </a:t>
                      </a:r>
                      <a:endParaRPr lang="sv-SE" sz="1000" b="0" dirty="0"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71" marB="1777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Bo Zhang</a:t>
                      </a:r>
                    </a:p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(Huawei)</a:t>
                      </a:r>
                    </a:p>
                  </a:txBody>
                  <a:tcPr marL="17780" marR="17780" marT="17771" marB="1777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SCAS_IMS</a:t>
                      </a:r>
                    </a:p>
                  </a:txBody>
                  <a:tcPr marL="17780" marR="17780" marT="17771" marB="1777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80%</a:t>
                      </a:r>
                    </a:p>
                  </a:txBody>
                  <a:tcPr marL="17780" marR="17780" marT="17771" marB="1777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000" b="0" dirty="0">
                          <a:solidFill>
                            <a:srgbClr val="FF0000"/>
                          </a:solidFill>
                          <a:latin typeface="+mn-lt"/>
                          <a:cs typeface="Arial" panose="020B0604020202020204" pitchFamily="34" charset="0"/>
                        </a:rPr>
                        <a:t>90%</a:t>
                      </a:r>
                    </a:p>
                  </a:txBody>
                  <a:tcPr marL="17780" marR="17780" marT="17771" marB="1777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Mar 21</a:t>
                      </a:r>
                    </a:p>
                  </a:txBody>
                  <a:tcPr marL="17780" marR="17780" marT="17771" marB="1777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000" b="0" dirty="0">
                          <a:solidFill>
                            <a:srgbClr val="FF0000"/>
                          </a:solidFill>
                          <a:latin typeface="+mn-lt"/>
                          <a:cs typeface="Arial" panose="020B0604020202020204" pitchFamily="34" charset="0"/>
                        </a:rPr>
                        <a:t>Jun 21</a:t>
                      </a:r>
                    </a:p>
                  </a:txBody>
                  <a:tcPr marL="17780" marR="17780" marT="17771" marB="1777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SP-191128</a:t>
                      </a:r>
                    </a:p>
                  </a:txBody>
                  <a:tcPr marL="17780" marR="17780" marT="17771" marB="17771"/>
                </a:tc>
                <a:tc>
                  <a:txBody>
                    <a:bodyPr/>
                    <a:lstStyle/>
                    <a:p>
                      <a:pPr marL="0" marR="0" lvl="0" indent="-349885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TS </a:t>
                      </a: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33.226</a:t>
                      </a:r>
                    </a:p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CRs to TR 33.926</a:t>
                      </a:r>
                    </a:p>
                  </a:txBody>
                  <a:tcPr marL="17780" marR="17780" marT="17771" marB="1777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17780" marR="17780" marT="17771" marB="17771"/>
                </a:tc>
                <a:extLst>
                  <a:ext uri="{0D108BD9-81ED-4DB2-BD59-A6C34878D82A}">
                    <a16:rowId xmlns:a16="http://schemas.microsoft.com/office/drawing/2014/main" val="226258930"/>
                  </a:ext>
                </a:extLst>
              </a:tr>
              <a:tr h="492324">
                <a:tc>
                  <a:txBody>
                    <a:bodyPr/>
                    <a:lstStyle/>
                    <a:p>
                      <a:pPr marL="0" indent="-349885"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1000" b="0" dirty="0">
                          <a:effectLst/>
                          <a:latin typeface="+mn-lt"/>
                          <a:ea typeface="Batang" panose="02030600000101010101" pitchFamily="18" charset="-127"/>
                          <a:cs typeface="Arial" panose="020B0604020202020204" pitchFamily="34" charset="0"/>
                        </a:rPr>
                        <a:t>Study on 5G security enhancements against false base stations</a:t>
                      </a:r>
                      <a:endParaRPr lang="sv-SE" sz="1000" b="1" dirty="0"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71" marB="17771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Ivy Guo</a:t>
                      </a:r>
                    </a:p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(Apple)</a:t>
                      </a:r>
                      <a:endParaRPr lang="sv-SE" sz="1000" b="1" dirty="0"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71" marB="17771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FS_5GFBS</a:t>
                      </a:r>
                      <a:endParaRPr lang="sv-SE" sz="1000" b="1" dirty="0"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71" marB="17771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87%</a:t>
                      </a:r>
                      <a:endParaRPr lang="sv-SE" sz="10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71" marB="17771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000" dirty="0">
                        <a:solidFill>
                          <a:srgbClr val="FF000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17780" marR="17780" marT="17771" marB="17771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Jun 21</a:t>
                      </a:r>
                      <a:endParaRPr lang="sv-SE" sz="10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71" marB="17771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000" dirty="0">
                        <a:solidFill>
                          <a:srgbClr val="FF000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17780" marR="17780" marT="17771" marB="17771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SP-180690</a:t>
                      </a:r>
                      <a:endParaRPr lang="sv-SE" sz="1000" b="1" dirty="0"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71" marB="17771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TR 33.809</a:t>
                      </a:r>
                      <a:endParaRPr lang="sv-SE" sz="1000" b="1"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71" marB="17771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17</a:t>
                      </a:r>
                      <a:endParaRPr lang="sv-SE" sz="1000" b="1" dirty="0"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71" marB="17771"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6446884"/>
                  </a:ext>
                </a:extLst>
              </a:tr>
              <a:tr h="492324">
                <a:tc>
                  <a:txBody>
                    <a:bodyPr/>
                    <a:lstStyle/>
                    <a:p>
                      <a:pPr marL="0" indent="-349885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SECAM and SCAS for 3GPP virtualized network products</a:t>
                      </a:r>
                      <a:endParaRPr lang="sv-SE" sz="1000" b="1" dirty="0"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71" marB="17771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Minpeng Qi</a:t>
                      </a:r>
                    </a:p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(China Mobile)</a:t>
                      </a:r>
                      <a:endParaRPr lang="sv-SE" sz="1000" b="1" dirty="0"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  <a:p>
                      <a:pPr marL="0" algn="ctr">
                        <a:spcAft>
                          <a:spcPts val="90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 </a:t>
                      </a:r>
                      <a:endParaRPr lang="sv-SE" sz="1000" dirty="0"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71" marB="17771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FS_VNP_SECAM_SCAS</a:t>
                      </a:r>
                      <a:endParaRPr lang="sv-SE" sz="1000" b="1" dirty="0"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71" marB="17771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75%</a:t>
                      </a:r>
                      <a:endParaRPr lang="sv-SE" sz="10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71" marB="17771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000" dirty="0">
                          <a:solidFill>
                            <a:srgbClr val="FF0000"/>
                          </a:solidFill>
                          <a:latin typeface="+mn-lt"/>
                          <a:cs typeface="Arial" panose="020B0604020202020204" pitchFamily="34" charset="0"/>
                        </a:rPr>
                        <a:t>90%</a:t>
                      </a:r>
                    </a:p>
                  </a:txBody>
                  <a:tcPr marL="17780" marR="17780" marT="17771" marB="17771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Jun 21</a:t>
                      </a:r>
                      <a:endParaRPr lang="sv-SE" sz="10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71" marB="17771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00" dirty="0">
                          <a:solidFill>
                            <a:srgbClr val="FF0000"/>
                          </a:solidFill>
                          <a:latin typeface="+mn-lt"/>
                          <a:cs typeface="Arial" panose="020B0604020202020204" pitchFamily="34" charset="0"/>
                        </a:rPr>
                        <a:t>Dec 21</a:t>
                      </a:r>
                    </a:p>
                  </a:txBody>
                  <a:tcPr marL="17780" marR="17780" marT="17771" marB="17771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SP-180696</a:t>
                      </a:r>
                      <a:endParaRPr lang="sv-SE" sz="1000" b="1" dirty="0"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71" marB="17771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TR 33.818</a:t>
                      </a:r>
                      <a:endParaRPr lang="sv-SE" sz="1000" b="1" dirty="0"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71" marB="17771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17</a:t>
                      </a:r>
                      <a:endParaRPr lang="sv-SE" sz="1000" b="1" dirty="0"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71" marB="17771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1911825"/>
                  </a:ext>
                </a:extLst>
              </a:tr>
              <a:tr h="492324">
                <a:tc>
                  <a:txBody>
                    <a:bodyPr/>
                    <a:lstStyle/>
                    <a:p>
                      <a:pPr marL="0" indent="-349885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Security aspects of Enhanced Network Slicing</a:t>
                      </a:r>
                      <a:endParaRPr lang="sv-SE" sz="1000" b="0" dirty="0"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71" marB="17771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Suresh Nair</a:t>
                      </a:r>
                    </a:p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(Nokia)</a:t>
                      </a:r>
                      <a:endParaRPr lang="sv-SE" sz="1000" b="0" dirty="0"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71" marB="17771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eNS_SEC</a:t>
                      </a:r>
                    </a:p>
                  </a:txBody>
                  <a:tcPr marL="17780" marR="17780" marT="17781" marB="17781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97%</a:t>
                      </a:r>
                    </a:p>
                  </a:txBody>
                  <a:tcPr marL="17780" marR="17780" marT="17781" marB="17781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000" b="0" dirty="0">
                          <a:solidFill>
                            <a:srgbClr val="FF0000"/>
                          </a:solidFill>
                          <a:latin typeface="+mn-lt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 marL="17780" marR="17780" marT="17781" marB="17781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Jun 20</a:t>
                      </a:r>
                    </a:p>
                  </a:txBody>
                  <a:tcPr marL="17780" marR="17780" marT="17781" marB="17781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000" b="0" dirty="0">
                          <a:solidFill>
                            <a:srgbClr val="FF0000"/>
                          </a:solidFill>
                          <a:latin typeface="+mn-lt"/>
                          <a:cs typeface="Arial" panose="020B0604020202020204" pitchFamily="34" charset="0"/>
                        </a:rPr>
                        <a:t>Jun 21</a:t>
                      </a:r>
                    </a:p>
                  </a:txBody>
                  <a:tcPr marL="17780" marR="17780" marT="17781" marB="17781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349885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SP-190712</a:t>
                      </a:r>
                    </a:p>
                  </a:txBody>
                  <a:tcPr marL="17780" marR="17780" marT="17781" marB="17781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CRs to TS 33.501</a:t>
                      </a:r>
                    </a:p>
                  </a:txBody>
                  <a:tcPr marL="17780" marR="17780" marT="17781" marB="17781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L="17780" marR="17780" marT="17781" marB="17781"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3867803"/>
                  </a:ext>
                </a:extLst>
              </a:tr>
              <a:tr h="492324">
                <a:tc>
                  <a:txBody>
                    <a:bodyPr/>
                    <a:lstStyle/>
                    <a:p>
                      <a:pPr marL="0" indent="-349885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Security Assurance Specification for Non-3GPP InterWorking Function (N3IWF)</a:t>
                      </a:r>
                      <a:endParaRPr lang="sv-SE" sz="1000" b="0" dirty="0"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71" marB="17771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Feng Gao </a:t>
                      </a:r>
                    </a:p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(China Unicom)</a:t>
                      </a:r>
                    </a:p>
                  </a:txBody>
                  <a:tcPr marL="17780" marR="17780" marT="17771" marB="17771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SCAS_5G_N3IWF </a:t>
                      </a:r>
                    </a:p>
                  </a:txBody>
                  <a:tcPr marL="17780" marR="17780" marT="17781" marB="17781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20%</a:t>
                      </a:r>
                    </a:p>
                  </a:txBody>
                  <a:tcPr marL="17780" marR="17780" marT="17781" marB="17781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000" b="0" dirty="0">
                        <a:solidFill>
                          <a:srgbClr val="FF000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17780" marR="17780" marT="17781" marB="17781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Mar 21</a:t>
                      </a:r>
                    </a:p>
                  </a:txBody>
                  <a:tcPr marL="17780" marR="17780" marT="17781" marB="17781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000" b="0" dirty="0">
                          <a:solidFill>
                            <a:srgbClr val="FF0000"/>
                          </a:solidFill>
                          <a:latin typeface="+mn-lt"/>
                          <a:cs typeface="Arial" panose="020B0604020202020204" pitchFamily="34" charset="0"/>
                        </a:rPr>
                        <a:t>Dec 21</a:t>
                      </a:r>
                    </a:p>
                  </a:txBody>
                  <a:tcPr marL="17780" marR="17780" marT="17781" marB="17781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349885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SP-200146</a:t>
                      </a:r>
                    </a:p>
                  </a:txBody>
                  <a:tcPr marL="17780" marR="17780" marT="17781" marB="17781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349885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TS </a:t>
                      </a: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33.520</a:t>
                      </a:r>
                    </a:p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CRs to TR 33.926</a:t>
                      </a:r>
                    </a:p>
                  </a:txBody>
                  <a:tcPr marL="17780" marR="17780" marT="17781" marB="17781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17780" marR="17780" marT="17781" marB="17781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129366"/>
                  </a:ext>
                </a:extLst>
              </a:tr>
              <a:tr h="492324">
                <a:tc>
                  <a:txBody>
                    <a:bodyPr/>
                    <a:lstStyle/>
                    <a:p>
                      <a:pPr marL="0" indent="-349885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Study on Security Aspects of Enhancements for 5G Multicast-Broadcast Services</a:t>
                      </a:r>
                      <a:endParaRPr lang="sv-SE" sz="1000" b="0" dirty="0"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71" marB="17771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Longhua Guo</a:t>
                      </a:r>
                    </a:p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(Huawei)</a:t>
                      </a:r>
                    </a:p>
                  </a:txBody>
                  <a:tcPr marL="17780" marR="17780" marT="17771" marB="17771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FS_5MBS_SEC</a:t>
                      </a:r>
                    </a:p>
                  </a:txBody>
                  <a:tcPr marL="17780" marR="17780" marT="17781" marB="17781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60%</a:t>
                      </a:r>
                    </a:p>
                  </a:txBody>
                  <a:tcPr marL="17780" marR="17780" marT="17781" marB="17781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000" b="0" dirty="0">
                          <a:solidFill>
                            <a:srgbClr val="FF0000"/>
                          </a:solidFill>
                          <a:latin typeface="+mn-lt"/>
                          <a:cs typeface="Arial" panose="020B0604020202020204" pitchFamily="34" charset="0"/>
                        </a:rPr>
                        <a:t>75%</a:t>
                      </a:r>
                    </a:p>
                  </a:txBody>
                  <a:tcPr marL="17780" marR="17780" marT="17781" marB="17781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Mar 21</a:t>
                      </a:r>
                    </a:p>
                  </a:txBody>
                  <a:tcPr marL="17780" marR="17780" marT="17781" marB="17781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000" b="0" dirty="0">
                          <a:solidFill>
                            <a:srgbClr val="FF0000"/>
                          </a:solidFill>
                          <a:latin typeface="+mn-lt"/>
                          <a:cs typeface="Arial" panose="020B0604020202020204" pitchFamily="34" charset="0"/>
                        </a:rPr>
                        <a:t>Dec 21</a:t>
                      </a:r>
                    </a:p>
                  </a:txBody>
                  <a:tcPr marL="17780" marR="17780" marT="17781" marB="17781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349885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SP-200351</a:t>
                      </a:r>
                    </a:p>
                  </a:txBody>
                  <a:tcPr marL="17780" marR="17780" marT="17781" marB="17781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TR 33.850</a:t>
                      </a:r>
                    </a:p>
                  </a:txBody>
                  <a:tcPr marL="17780" marR="17780" marT="17781" marB="17781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17780" marR="17780" marT="17781" marB="17781"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682876"/>
                  </a:ext>
                </a:extLst>
              </a:tr>
              <a:tr h="492324">
                <a:tc>
                  <a:txBody>
                    <a:bodyPr/>
                    <a:lstStyle/>
                    <a:p>
                      <a:pPr marL="0" indent="-349885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Study on security aspects of enablers for Network Automation (</a:t>
                      </a:r>
                      <a:r>
                        <a:rPr lang="en-US" sz="1000" b="0" dirty="0" err="1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eNA</a:t>
                      </a:r>
                      <a:r>
                        <a:rPr lang="en-US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) for the 5G system (5GS) Phase 2</a:t>
                      </a:r>
                      <a:endParaRPr lang="sv-SE" sz="1000" b="0" dirty="0"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71" marB="17771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Xiaoting Huang </a:t>
                      </a:r>
                    </a:p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(China Mobile)</a:t>
                      </a:r>
                    </a:p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sv-SE" sz="1000" b="0" dirty="0"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71" marB="17771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FS_eNA_SEC</a:t>
                      </a:r>
                    </a:p>
                  </a:txBody>
                  <a:tcPr marL="17780" marR="17780" marT="17781" marB="17781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40%</a:t>
                      </a:r>
                    </a:p>
                  </a:txBody>
                  <a:tcPr marL="17780" marR="17780" marT="17781" marB="17781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000" b="0" dirty="0">
                          <a:solidFill>
                            <a:srgbClr val="FF0000"/>
                          </a:solidFill>
                          <a:latin typeface="+mn-lt"/>
                          <a:cs typeface="Arial" panose="020B0604020202020204" pitchFamily="34" charset="0"/>
                        </a:rPr>
                        <a:t>50%</a:t>
                      </a:r>
                    </a:p>
                  </a:txBody>
                  <a:tcPr marL="17780" marR="17780" marT="17781" marB="17781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Jun 21</a:t>
                      </a:r>
                    </a:p>
                  </a:txBody>
                  <a:tcPr marL="17780" marR="17780" marT="17781" marB="17781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000" b="0" dirty="0">
                          <a:solidFill>
                            <a:srgbClr val="FF0000"/>
                          </a:solidFill>
                          <a:latin typeface="+mn-lt"/>
                          <a:cs typeface="Arial" panose="020B0604020202020204" pitchFamily="34" charset="0"/>
                        </a:rPr>
                        <a:t>Dec 21</a:t>
                      </a:r>
                    </a:p>
                  </a:txBody>
                  <a:tcPr marL="17780" marR="17780" marT="17781" marB="17781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349885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SP-200722</a:t>
                      </a:r>
                    </a:p>
                  </a:txBody>
                  <a:tcPr marL="17780" marR="17780" marT="17781" marB="17781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TR 33.866</a:t>
                      </a:r>
                    </a:p>
                  </a:txBody>
                  <a:tcPr marL="17780" marR="17780" marT="17781" marB="17781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17780" marR="17780" marT="17781" marB="17781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8001278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A599B1C6-3093-4806-90EE-135C51E570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sv-SE" dirty="0"/>
              <a:t>Summary</a:t>
            </a:r>
          </a:p>
        </p:txBody>
      </p:sp>
      <p:graphicFrame>
        <p:nvGraphicFramePr>
          <p:cNvPr id="20" name="Content Placeholder 19">
            <a:extLst>
              <a:ext uri="{FF2B5EF4-FFF2-40B4-BE49-F238E27FC236}">
                <a16:creationId xmlns:a16="http://schemas.microsoft.com/office/drawing/2014/main" id="{DBB3A73D-76BE-46BF-8CCE-E26E79943CC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7660348"/>
              </p:ext>
            </p:extLst>
          </p:nvPr>
        </p:nvGraphicFramePr>
        <p:xfrm>
          <a:off x="401844" y="1837001"/>
          <a:ext cx="10951958" cy="42977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6417">
                  <a:extLst>
                    <a:ext uri="{9D8B030D-6E8A-4147-A177-3AD203B41FA5}">
                      <a16:colId xmlns:a16="http://schemas.microsoft.com/office/drawing/2014/main" val="1671951344"/>
                    </a:ext>
                  </a:extLst>
                </a:gridCol>
                <a:gridCol w="1256700">
                  <a:extLst>
                    <a:ext uri="{9D8B030D-6E8A-4147-A177-3AD203B41FA5}">
                      <a16:colId xmlns:a16="http://schemas.microsoft.com/office/drawing/2014/main" val="2472883386"/>
                    </a:ext>
                  </a:extLst>
                </a:gridCol>
                <a:gridCol w="996525">
                  <a:extLst>
                    <a:ext uri="{9D8B030D-6E8A-4147-A177-3AD203B41FA5}">
                      <a16:colId xmlns:a16="http://schemas.microsoft.com/office/drawing/2014/main" val="1642402025"/>
                    </a:ext>
                  </a:extLst>
                </a:gridCol>
                <a:gridCol w="908163">
                  <a:extLst>
                    <a:ext uri="{9D8B030D-6E8A-4147-A177-3AD203B41FA5}">
                      <a16:colId xmlns:a16="http://schemas.microsoft.com/office/drawing/2014/main" val="716484714"/>
                    </a:ext>
                  </a:extLst>
                </a:gridCol>
                <a:gridCol w="932709">
                  <a:extLst>
                    <a:ext uri="{9D8B030D-6E8A-4147-A177-3AD203B41FA5}">
                      <a16:colId xmlns:a16="http://schemas.microsoft.com/office/drawing/2014/main" val="1341460600"/>
                    </a:ext>
                  </a:extLst>
                </a:gridCol>
                <a:gridCol w="898345">
                  <a:extLst>
                    <a:ext uri="{9D8B030D-6E8A-4147-A177-3AD203B41FA5}">
                      <a16:colId xmlns:a16="http://schemas.microsoft.com/office/drawing/2014/main" val="3435354498"/>
                    </a:ext>
                  </a:extLst>
                </a:gridCol>
                <a:gridCol w="817511">
                  <a:extLst>
                    <a:ext uri="{9D8B030D-6E8A-4147-A177-3AD203B41FA5}">
                      <a16:colId xmlns:a16="http://schemas.microsoft.com/office/drawing/2014/main" val="1010587454"/>
                    </a:ext>
                  </a:extLst>
                </a:gridCol>
                <a:gridCol w="1095196">
                  <a:extLst>
                    <a:ext uri="{9D8B030D-6E8A-4147-A177-3AD203B41FA5}">
                      <a16:colId xmlns:a16="http://schemas.microsoft.com/office/drawing/2014/main" val="2513750454"/>
                    </a:ext>
                  </a:extLst>
                </a:gridCol>
                <a:gridCol w="1680675">
                  <a:extLst>
                    <a:ext uri="{9D8B030D-6E8A-4147-A177-3AD203B41FA5}">
                      <a16:colId xmlns:a16="http://schemas.microsoft.com/office/drawing/2014/main" val="3263316054"/>
                    </a:ext>
                  </a:extLst>
                </a:gridCol>
                <a:gridCol w="509717">
                  <a:extLst>
                    <a:ext uri="{9D8B030D-6E8A-4147-A177-3AD203B41FA5}">
                      <a16:colId xmlns:a16="http://schemas.microsoft.com/office/drawing/2014/main" val="593387059"/>
                    </a:ext>
                  </a:extLst>
                </a:gridCol>
              </a:tblGrid>
              <a:tr h="425322">
                <a:tc>
                  <a:txBody>
                    <a:bodyPr/>
                    <a:lstStyle/>
                    <a:p>
                      <a:pPr algn="ctr"/>
                      <a:r>
                        <a:rPr lang="sv-SE" sz="1100" dirty="0">
                          <a:latin typeface="+mn-lt"/>
                          <a:cs typeface="Arial" panose="020B0604020202020204" pitchFamily="34" charset="0"/>
                        </a:rPr>
                        <a:t>WI Title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100" dirty="0">
                          <a:latin typeface="+mn-lt"/>
                          <a:cs typeface="Arial" panose="020B0604020202020204" pitchFamily="34" charset="0"/>
                        </a:rPr>
                        <a:t>SA3 rapporteur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100" dirty="0">
                          <a:latin typeface="+mn-lt"/>
                          <a:cs typeface="Arial" panose="020B0604020202020204" pitchFamily="34" charset="0"/>
                        </a:rPr>
                        <a:t>WI code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100" dirty="0">
                          <a:latin typeface="+mn-lt"/>
                          <a:cs typeface="Arial" panose="020B0604020202020204" pitchFamily="34" charset="0"/>
                        </a:rPr>
                        <a:t>Current % completion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100" dirty="0">
                          <a:latin typeface="+mn-lt"/>
                          <a:cs typeface="Arial" panose="020B0604020202020204" pitchFamily="34" charset="0"/>
                        </a:rPr>
                        <a:t>New % completion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100" dirty="0">
                          <a:latin typeface="+mn-lt"/>
                          <a:cs typeface="Arial" panose="020B0604020202020204" pitchFamily="34" charset="0"/>
                        </a:rPr>
                        <a:t>Current target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100" dirty="0">
                          <a:latin typeface="+mn-lt"/>
                          <a:cs typeface="Arial" panose="020B0604020202020204" pitchFamily="34" charset="0"/>
                        </a:rPr>
                        <a:t>New target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100" dirty="0">
                          <a:latin typeface="+mn-lt"/>
                          <a:cs typeface="Arial" panose="020B0604020202020204" pitchFamily="34" charset="0"/>
                        </a:rPr>
                        <a:t>Current WID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100" dirty="0">
                          <a:latin typeface="+mn-lt"/>
                          <a:cs typeface="Arial" panose="020B0604020202020204" pitchFamily="34" charset="0"/>
                        </a:rPr>
                        <a:t>TR/TS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100" dirty="0">
                          <a:latin typeface="+mn-lt"/>
                          <a:cs typeface="Arial" panose="020B0604020202020204" pitchFamily="34" charset="0"/>
                        </a:rPr>
                        <a:t>Rel</a:t>
                      </a:r>
                    </a:p>
                  </a:txBody>
                  <a:tcPr marT="45724" marB="45724"/>
                </a:tc>
                <a:extLst>
                  <a:ext uri="{0D108BD9-81ED-4DB2-BD59-A6C34878D82A}">
                    <a16:rowId xmlns:a16="http://schemas.microsoft.com/office/drawing/2014/main" val="1379591223"/>
                  </a:ext>
                </a:extLst>
              </a:tr>
              <a:tr h="369625">
                <a:tc>
                  <a:txBody>
                    <a:bodyPr/>
                    <a:lstStyle/>
                    <a:p>
                      <a:pPr marL="0" indent="-349885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Study on User Plane Integrity Protection</a:t>
                      </a:r>
                      <a:endParaRPr lang="sv-SE" sz="1000" b="1" dirty="0"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81" marB="17781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Tim Evans</a:t>
                      </a:r>
                    </a:p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(Vodafone)</a:t>
                      </a:r>
                      <a:endParaRPr lang="sv-SE" sz="1000" b="1" dirty="0"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81" marB="17781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FS_UP_IP_Sec</a:t>
                      </a:r>
                      <a:endParaRPr lang="sv-SE" sz="1000" b="1" dirty="0"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81" marB="17781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99%</a:t>
                      </a:r>
                      <a:endParaRPr lang="sv-SE" sz="10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81" marB="17781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000" dirty="0">
                          <a:solidFill>
                            <a:srgbClr val="FF0000"/>
                          </a:solidFill>
                          <a:latin typeface="+mn-lt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 marL="17780" marR="17780" marT="17781" marB="17781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Mar 21  </a:t>
                      </a:r>
                      <a:endParaRPr lang="sv-SE" sz="10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81" marB="17781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000" dirty="0">
                        <a:solidFill>
                          <a:srgbClr val="FF000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17780" marR="17780" marT="17781" marB="17781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SP-181035</a:t>
                      </a:r>
                      <a:endParaRPr lang="sv-SE" sz="1000" b="1"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81" marB="17781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TR 33.853</a:t>
                      </a:r>
                      <a:endParaRPr lang="sv-SE" sz="1000" b="1"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81" marB="17781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17</a:t>
                      </a:r>
                      <a:endParaRPr lang="sv-SE" sz="1000" b="1" dirty="0"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81" marB="17781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9696696"/>
                  </a:ext>
                </a:extLst>
              </a:tr>
              <a:tr h="369625">
                <a:tc>
                  <a:txBody>
                    <a:bodyPr/>
                    <a:lstStyle/>
                    <a:p>
                      <a:pPr marL="0" indent="-349885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Study on Security Impacts of Virtualisation</a:t>
                      </a:r>
                      <a:endParaRPr lang="sv-SE" sz="1000" b="1" dirty="0"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81" marB="17781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Alex Leadbeater</a:t>
                      </a:r>
                    </a:p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(BT)</a:t>
                      </a:r>
                      <a:endParaRPr lang="sv-SE" sz="1000" b="1" dirty="0"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81" marB="17781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FS_SIV</a:t>
                      </a:r>
                      <a:endParaRPr lang="sv-SE" sz="1000" b="1" dirty="0"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81" marB="17781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50%</a:t>
                      </a:r>
                      <a:endParaRPr lang="sv-SE" sz="10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81" marB="17781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00" b="0" dirty="0">
                          <a:solidFill>
                            <a:srgbClr val="FF0000"/>
                          </a:solidFill>
                          <a:latin typeface="+mn-lt"/>
                          <a:cs typeface="Arial" panose="020B0604020202020204" pitchFamily="34" charset="0"/>
                        </a:rPr>
                        <a:t>55%</a:t>
                      </a:r>
                      <a:endParaRPr lang="sv-SE" sz="1000" dirty="0">
                        <a:solidFill>
                          <a:srgbClr val="FF000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sv-SE" sz="1000" dirty="0">
                        <a:solidFill>
                          <a:srgbClr val="FF000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17780" marR="17780" marT="17781" marB="17781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Jun 21  </a:t>
                      </a:r>
                      <a:endParaRPr lang="sv-SE" sz="10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81" marB="17781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Batang" panose="02030600000101010101" pitchFamily="18" charset="-127"/>
                          <a:cs typeface="Arial" panose="020B0604020202020204" pitchFamily="34" charset="0"/>
                        </a:rPr>
                        <a:t>Dec 21</a:t>
                      </a:r>
                    </a:p>
                  </a:txBody>
                  <a:tcPr marL="17780" marR="17780" marT="17781" marB="17781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SP‑181236</a:t>
                      </a:r>
                      <a:endParaRPr lang="sv-SE" sz="1000" b="1"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81" marB="17781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1000" b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TR 33.848</a:t>
                      </a:r>
                      <a:endParaRPr lang="sv-SE" sz="1000" b="1"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81" marB="17781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17</a:t>
                      </a:r>
                      <a:endParaRPr lang="sv-SE" sz="1000" b="1" dirty="0"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81" marB="17781"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315320"/>
                  </a:ext>
                </a:extLst>
              </a:tr>
              <a:tr h="369625">
                <a:tc>
                  <a:txBody>
                    <a:bodyPr/>
                    <a:lstStyle/>
                    <a:p>
                      <a:pPr marL="0" indent="-349885" algn="l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Study on authentication enhancements in 5GS</a:t>
                      </a:r>
                    </a:p>
                  </a:txBody>
                  <a:tcPr marL="17780" marR="17780" marT="17781" marB="17781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Vlasios Tsiatsis</a:t>
                      </a:r>
                    </a:p>
                    <a:p>
                      <a:pPr marL="0" indent="-349885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(Ericsson)</a:t>
                      </a:r>
                    </a:p>
                  </a:txBody>
                  <a:tcPr marL="17780" marR="17780" marT="17781" marB="17781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FS_AUTH_ENH</a:t>
                      </a:r>
                    </a:p>
                  </a:txBody>
                  <a:tcPr marL="17780" marR="17780" marT="17781" marB="17781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80%</a:t>
                      </a:r>
                      <a:endParaRPr lang="sv-SE" sz="10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81" marB="17781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85%</a:t>
                      </a:r>
                    </a:p>
                  </a:txBody>
                  <a:tcPr marL="17780" marR="17780" marT="17781" marB="17781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Mar 21  </a:t>
                      </a:r>
                      <a:endParaRPr lang="sv-SE" sz="10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81" marB="17781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Batang" panose="02030600000101010101" pitchFamily="18" charset="-127"/>
                          <a:cs typeface="Arial" panose="020B0604020202020204" pitchFamily="34" charset="0"/>
                        </a:rPr>
                        <a:t>Dec 21</a:t>
                      </a:r>
                    </a:p>
                  </a:txBody>
                  <a:tcPr marL="17780" marR="17780" marT="17781" marB="17781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SP-190713</a:t>
                      </a:r>
                    </a:p>
                  </a:txBody>
                  <a:tcPr marL="17780" marR="17780" marT="17781" marB="17781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TR 33.846</a:t>
                      </a:r>
                    </a:p>
                  </a:txBody>
                  <a:tcPr marL="17780" marR="17780" marT="17781" marB="17781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17</a:t>
                      </a:r>
                      <a:endParaRPr lang="sv-SE" sz="10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81" marB="17781"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4922684"/>
                  </a:ext>
                </a:extLst>
              </a:tr>
              <a:tr h="491146">
                <a:tc>
                  <a:txBody>
                    <a:bodyPr/>
                    <a:lstStyle/>
                    <a:p>
                      <a:pPr marL="0" indent="-349885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Study on Security for NR Integrated Access and Backhaul</a:t>
                      </a:r>
                      <a:endParaRPr lang="sv-SE" sz="1000" b="1" dirty="0"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Rajavelsamy Rajadurai</a:t>
                      </a:r>
                    </a:p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(Samsung)</a:t>
                      </a:r>
                      <a:endParaRPr lang="sv-SE" sz="1000" b="1" dirty="0"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FS_NR_IAB_Sec</a:t>
                      </a:r>
                      <a:endParaRPr lang="sv-SE" sz="1000" b="1" dirty="0"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75%</a:t>
                      </a:r>
                      <a:endParaRPr lang="sv-SE" sz="10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000" dirty="0">
                          <a:solidFill>
                            <a:srgbClr val="FF0000"/>
                          </a:solidFill>
                          <a:latin typeface="+mn-lt"/>
                          <a:cs typeface="Arial" panose="020B0604020202020204" pitchFamily="34" charset="0"/>
                        </a:rPr>
                        <a:t>78%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Jun 21  </a:t>
                      </a:r>
                      <a:endParaRPr lang="sv-SE" sz="10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Batang" panose="02030600000101010101" pitchFamily="18" charset="-127"/>
                          <a:cs typeface="Arial" panose="020B0604020202020204" pitchFamily="34" charset="0"/>
                        </a:rPr>
                        <a:t>Dec 21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SP-201016</a:t>
                      </a:r>
                      <a:endParaRPr lang="sv-SE" sz="10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TR 33.824</a:t>
                      </a:r>
                      <a:endParaRPr lang="sv-SE" sz="1000" b="1" dirty="0"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00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17</a:t>
                      </a:r>
                      <a:endParaRPr lang="sv-SE" sz="10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81" marB="17781"/>
                </a:tc>
                <a:extLst>
                  <a:ext uri="{0D108BD9-81ED-4DB2-BD59-A6C34878D82A}">
                    <a16:rowId xmlns:a16="http://schemas.microsoft.com/office/drawing/2014/main" val="2026368276"/>
                  </a:ext>
                </a:extLst>
              </a:tr>
              <a:tr h="491146">
                <a:tc>
                  <a:txBody>
                    <a:bodyPr/>
                    <a:lstStyle/>
                    <a:p>
                      <a:pPr marL="0" indent="-349885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integrating GBA to 5GC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Vlasios Tsiatsis </a:t>
                      </a:r>
                    </a:p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(Ericsson)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GBA_5G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55%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000" b="0" dirty="0">
                          <a:solidFill>
                            <a:srgbClr val="FF0000"/>
                          </a:solidFill>
                          <a:latin typeface="+mn-lt"/>
                          <a:cs typeface="Arial" panose="020B0604020202020204" pitchFamily="34" charset="0"/>
                        </a:rPr>
                        <a:t>55%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Mar 21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000" b="0" dirty="0">
                          <a:solidFill>
                            <a:srgbClr val="FF0000"/>
                          </a:solidFill>
                          <a:latin typeface="+mn-lt"/>
                          <a:cs typeface="Arial" panose="020B0604020202020204" pitchFamily="34" charset="0"/>
                        </a:rPr>
                        <a:t>Dec 21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SP-190714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marR="0" lvl="0" indent="-349885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CRs to TS 33.220 TS 33.222 TS 33.223 TS 33.501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17780" marR="17780" marT="17781" marB="17781"/>
                </a:tc>
                <a:extLst>
                  <a:ext uri="{0D108BD9-81ED-4DB2-BD59-A6C34878D82A}">
                    <a16:rowId xmlns:a16="http://schemas.microsoft.com/office/drawing/2014/main" val="3644472477"/>
                  </a:ext>
                </a:extLst>
              </a:tr>
              <a:tr h="491146">
                <a:tc>
                  <a:txBody>
                    <a:bodyPr/>
                    <a:lstStyle/>
                    <a:p>
                      <a:pPr marL="0" indent="-349885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Security Assurance Specification Enhancements for 5G</a:t>
                      </a:r>
                      <a:endParaRPr lang="sv-SE" sz="1000" b="0" dirty="0"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Rong Wu</a:t>
                      </a:r>
                    </a:p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(Huawei)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eSCAS_5G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65%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000" b="0" dirty="0">
                          <a:solidFill>
                            <a:srgbClr val="FF0000"/>
                          </a:solidFill>
                          <a:latin typeface="+mn-lt"/>
                          <a:cs typeface="Arial" panose="020B0604020202020204" pitchFamily="34" charset="0"/>
                        </a:rPr>
                        <a:t>65%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Mar 21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000" b="0" dirty="0">
                          <a:solidFill>
                            <a:srgbClr val="FF0000"/>
                          </a:solidFill>
                          <a:latin typeface="+mn-lt"/>
                          <a:cs typeface="Arial" panose="020B0604020202020204" pitchFamily="34" charset="0"/>
                        </a:rPr>
                        <a:t>Dec 21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SP-200149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marR="0" lvl="0" indent="-349885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CRs to TR 33.926, TS 33.117, TS 33.511, TS 33.512, TS 33.513, TS 33.514, TS 33.515, TS 33.516, TS 33.517, TS 33.518, TS 33.519</a:t>
                      </a:r>
                      <a:endParaRPr lang="sv-SE" sz="1000" b="0" dirty="0"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17780" marR="17780" marT="17781" marB="17781"/>
                </a:tc>
                <a:extLst>
                  <a:ext uri="{0D108BD9-81ED-4DB2-BD59-A6C34878D82A}">
                    <a16:rowId xmlns:a16="http://schemas.microsoft.com/office/drawing/2014/main" val="261536105"/>
                  </a:ext>
                </a:extLst>
              </a:tr>
              <a:tr h="491146">
                <a:tc>
                  <a:txBody>
                    <a:bodyPr/>
                    <a:lstStyle/>
                    <a:p>
                      <a:pPr marL="0" indent="-349885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Study on enhanced security support for Non-Public Networks</a:t>
                      </a:r>
                      <a:endParaRPr lang="sv-SE" sz="1000" b="0" dirty="0"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Christine Jost</a:t>
                      </a:r>
                    </a:p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(Ericsson)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FS_eNPN_SEC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65%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000" b="0" dirty="0">
                          <a:solidFill>
                            <a:srgbClr val="FF0000"/>
                          </a:solidFill>
                          <a:latin typeface="+mn-lt"/>
                          <a:cs typeface="Arial" panose="020B0604020202020204" pitchFamily="34" charset="0"/>
                        </a:rPr>
                        <a:t>75%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Mar 21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000" b="0" dirty="0">
                          <a:solidFill>
                            <a:srgbClr val="FF0000"/>
                          </a:solidFill>
                          <a:latin typeface="+mn-lt"/>
                          <a:cs typeface="Arial" panose="020B0604020202020204" pitchFamily="34" charset="0"/>
                        </a:rPr>
                        <a:t>Dec 21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SP-200620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marR="0" lvl="0" indent="-349885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TR 33.857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17780" marR="17780" marT="17781" marB="17781"/>
                </a:tc>
                <a:extLst>
                  <a:ext uri="{0D108BD9-81ED-4DB2-BD59-A6C34878D82A}">
                    <a16:rowId xmlns:a16="http://schemas.microsoft.com/office/drawing/2014/main" val="2572708606"/>
                  </a:ext>
                </a:extLst>
              </a:tr>
              <a:tr h="491146">
                <a:tc>
                  <a:txBody>
                    <a:bodyPr/>
                    <a:lstStyle/>
                    <a:p>
                      <a:pPr marL="0" indent="-349885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Study on User Consent for 3GPP services</a:t>
                      </a:r>
                      <a:endParaRPr lang="sv-SE" sz="1000" b="0" dirty="0"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Rong Wu</a:t>
                      </a:r>
                    </a:p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(Huawei)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FS_UC3S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40%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000" b="0" dirty="0">
                          <a:solidFill>
                            <a:srgbClr val="FF0000"/>
                          </a:solidFill>
                          <a:latin typeface="+mn-lt"/>
                          <a:cs typeface="Arial" panose="020B0604020202020204" pitchFamily="34" charset="0"/>
                        </a:rPr>
                        <a:t>50%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Mar 21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000" b="0" dirty="0">
                          <a:solidFill>
                            <a:srgbClr val="FF0000"/>
                          </a:solidFill>
                          <a:latin typeface="+mn-lt"/>
                          <a:cs typeface="Arial" panose="020B0604020202020204" pitchFamily="34" charset="0"/>
                        </a:rPr>
                        <a:t>Dec 21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SP-200885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marR="0" lvl="0" indent="-349885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TR 33.867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17780" marR="17780" marT="17781" marB="17781"/>
                </a:tc>
                <a:extLst>
                  <a:ext uri="{0D108BD9-81ED-4DB2-BD59-A6C34878D82A}">
                    <a16:rowId xmlns:a16="http://schemas.microsoft.com/office/drawing/2014/main" val="552651817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A599B1C6-3093-4806-90EE-135C51E570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sv-SE" dirty="0"/>
              <a:t>Summary</a:t>
            </a:r>
          </a:p>
        </p:txBody>
      </p:sp>
      <p:graphicFrame>
        <p:nvGraphicFramePr>
          <p:cNvPr id="20" name="Content Placeholder 19">
            <a:extLst>
              <a:ext uri="{FF2B5EF4-FFF2-40B4-BE49-F238E27FC236}">
                <a16:creationId xmlns:a16="http://schemas.microsoft.com/office/drawing/2014/main" id="{DBB3A73D-76BE-46BF-8CCE-E26E79943CC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5105520"/>
              </p:ext>
            </p:extLst>
          </p:nvPr>
        </p:nvGraphicFramePr>
        <p:xfrm>
          <a:off x="0" y="1746348"/>
          <a:ext cx="10951958" cy="45721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6417">
                  <a:extLst>
                    <a:ext uri="{9D8B030D-6E8A-4147-A177-3AD203B41FA5}">
                      <a16:colId xmlns:a16="http://schemas.microsoft.com/office/drawing/2014/main" val="1671951344"/>
                    </a:ext>
                  </a:extLst>
                </a:gridCol>
                <a:gridCol w="1256700">
                  <a:extLst>
                    <a:ext uri="{9D8B030D-6E8A-4147-A177-3AD203B41FA5}">
                      <a16:colId xmlns:a16="http://schemas.microsoft.com/office/drawing/2014/main" val="2472883386"/>
                    </a:ext>
                  </a:extLst>
                </a:gridCol>
                <a:gridCol w="996525">
                  <a:extLst>
                    <a:ext uri="{9D8B030D-6E8A-4147-A177-3AD203B41FA5}">
                      <a16:colId xmlns:a16="http://schemas.microsoft.com/office/drawing/2014/main" val="1642402025"/>
                    </a:ext>
                  </a:extLst>
                </a:gridCol>
                <a:gridCol w="908163">
                  <a:extLst>
                    <a:ext uri="{9D8B030D-6E8A-4147-A177-3AD203B41FA5}">
                      <a16:colId xmlns:a16="http://schemas.microsoft.com/office/drawing/2014/main" val="716484714"/>
                    </a:ext>
                  </a:extLst>
                </a:gridCol>
                <a:gridCol w="932709">
                  <a:extLst>
                    <a:ext uri="{9D8B030D-6E8A-4147-A177-3AD203B41FA5}">
                      <a16:colId xmlns:a16="http://schemas.microsoft.com/office/drawing/2014/main" val="1341460600"/>
                    </a:ext>
                  </a:extLst>
                </a:gridCol>
                <a:gridCol w="898345">
                  <a:extLst>
                    <a:ext uri="{9D8B030D-6E8A-4147-A177-3AD203B41FA5}">
                      <a16:colId xmlns:a16="http://schemas.microsoft.com/office/drawing/2014/main" val="3435354498"/>
                    </a:ext>
                  </a:extLst>
                </a:gridCol>
                <a:gridCol w="817511">
                  <a:extLst>
                    <a:ext uri="{9D8B030D-6E8A-4147-A177-3AD203B41FA5}">
                      <a16:colId xmlns:a16="http://schemas.microsoft.com/office/drawing/2014/main" val="1010587454"/>
                    </a:ext>
                  </a:extLst>
                </a:gridCol>
                <a:gridCol w="1095196">
                  <a:extLst>
                    <a:ext uri="{9D8B030D-6E8A-4147-A177-3AD203B41FA5}">
                      <a16:colId xmlns:a16="http://schemas.microsoft.com/office/drawing/2014/main" val="2513750454"/>
                    </a:ext>
                  </a:extLst>
                </a:gridCol>
                <a:gridCol w="1680675">
                  <a:extLst>
                    <a:ext uri="{9D8B030D-6E8A-4147-A177-3AD203B41FA5}">
                      <a16:colId xmlns:a16="http://schemas.microsoft.com/office/drawing/2014/main" val="3263316054"/>
                    </a:ext>
                  </a:extLst>
                </a:gridCol>
                <a:gridCol w="509717">
                  <a:extLst>
                    <a:ext uri="{9D8B030D-6E8A-4147-A177-3AD203B41FA5}">
                      <a16:colId xmlns:a16="http://schemas.microsoft.com/office/drawing/2014/main" val="593387059"/>
                    </a:ext>
                  </a:extLst>
                </a:gridCol>
              </a:tblGrid>
              <a:tr h="425322">
                <a:tc>
                  <a:txBody>
                    <a:bodyPr/>
                    <a:lstStyle/>
                    <a:p>
                      <a:pPr algn="ctr"/>
                      <a:r>
                        <a:rPr lang="sv-SE" sz="1100" dirty="0">
                          <a:latin typeface="+mn-lt"/>
                          <a:cs typeface="Arial" panose="020B0604020202020204" pitchFamily="34" charset="0"/>
                        </a:rPr>
                        <a:t>WI Title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100" dirty="0">
                          <a:latin typeface="+mn-lt"/>
                          <a:cs typeface="Arial" panose="020B0604020202020204" pitchFamily="34" charset="0"/>
                        </a:rPr>
                        <a:t>SA3 rapporteur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100" dirty="0">
                          <a:latin typeface="+mn-lt"/>
                          <a:cs typeface="Arial" panose="020B0604020202020204" pitchFamily="34" charset="0"/>
                        </a:rPr>
                        <a:t>WI code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100" dirty="0">
                          <a:latin typeface="+mn-lt"/>
                          <a:cs typeface="Arial" panose="020B0604020202020204" pitchFamily="34" charset="0"/>
                        </a:rPr>
                        <a:t>Current % completion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100" dirty="0">
                          <a:latin typeface="+mn-lt"/>
                          <a:cs typeface="Arial" panose="020B0604020202020204" pitchFamily="34" charset="0"/>
                        </a:rPr>
                        <a:t>New % completion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100" dirty="0">
                          <a:latin typeface="+mn-lt"/>
                          <a:cs typeface="Arial" panose="020B0604020202020204" pitchFamily="34" charset="0"/>
                        </a:rPr>
                        <a:t>Current target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100" dirty="0">
                          <a:latin typeface="+mn-lt"/>
                          <a:cs typeface="Arial" panose="020B0604020202020204" pitchFamily="34" charset="0"/>
                        </a:rPr>
                        <a:t>New target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100" dirty="0">
                          <a:latin typeface="+mn-lt"/>
                          <a:cs typeface="Arial" panose="020B0604020202020204" pitchFamily="34" charset="0"/>
                        </a:rPr>
                        <a:t>Current WID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100" dirty="0">
                          <a:latin typeface="+mn-lt"/>
                          <a:cs typeface="Arial" panose="020B0604020202020204" pitchFamily="34" charset="0"/>
                        </a:rPr>
                        <a:t>TR/TS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100" dirty="0">
                          <a:latin typeface="+mn-lt"/>
                          <a:cs typeface="Arial" panose="020B0604020202020204" pitchFamily="34" charset="0"/>
                        </a:rPr>
                        <a:t>Rel</a:t>
                      </a:r>
                    </a:p>
                  </a:txBody>
                  <a:tcPr marT="45724" marB="45724"/>
                </a:tc>
                <a:extLst>
                  <a:ext uri="{0D108BD9-81ED-4DB2-BD59-A6C34878D82A}">
                    <a16:rowId xmlns:a16="http://schemas.microsoft.com/office/drawing/2014/main" val="1379591223"/>
                  </a:ext>
                </a:extLst>
              </a:tr>
              <a:tr h="369625">
                <a:tc>
                  <a:txBody>
                    <a:bodyPr/>
                    <a:lstStyle/>
                    <a:p>
                      <a:pPr marL="0" indent="-349885" algn="l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Study on storage and transport of 5GC security parameters for ARPF authentication</a:t>
                      </a:r>
                      <a:endParaRPr lang="sv-SE" sz="10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81" marB="17781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Tim Evans </a:t>
                      </a:r>
                    </a:p>
                    <a:p>
                      <a:pPr marL="0" indent="-349885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(Vodafone)</a:t>
                      </a:r>
                    </a:p>
                  </a:txBody>
                  <a:tcPr marL="17780" marR="17780" marT="17781" marB="17781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FS_5GC_SEC_ARPF</a:t>
                      </a:r>
                    </a:p>
                  </a:txBody>
                  <a:tcPr marL="17780" marR="17780" marT="17781" marB="17781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98%</a:t>
                      </a:r>
                    </a:p>
                  </a:txBody>
                  <a:tcPr marL="17780" marR="17780" marT="17781" marB="17781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 marL="17780" marR="17780" marT="17781" marB="17781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Mar 21</a:t>
                      </a:r>
                    </a:p>
                  </a:txBody>
                  <a:tcPr marL="17780" marR="17780" marT="17781" marB="17781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000" b="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81" marB="17781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349885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SP-190708</a:t>
                      </a:r>
                    </a:p>
                  </a:txBody>
                  <a:tcPr marL="17780" marR="17780" marT="17781" marB="17781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TR 33.845</a:t>
                      </a:r>
                    </a:p>
                  </a:txBody>
                  <a:tcPr marL="17780" marR="17780" marT="17781" marB="17781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000" dirty="0">
                          <a:latin typeface="+mn-lt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17</a:t>
                      </a:r>
                      <a:endParaRPr lang="sv-SE" sz="1000" b="0" dirty="0"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81" marB="17781"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4922684"/>
                  </a:ext>
                </a:extLst>
              </a:tr>
              <a:tr h="491146">
                <a:tc>
                  <a:txBody>
                    <a:bodyPr/>
                    <a:lstStyle/>
                    <a:p>
                      <a:pPr marL="0" indent="-349885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Authentication and key management for applications based on 3GPP credential in 5G</a:t>
                      </a:r>
                      <a:endParaRPr lang="sv-SE" sz="1000" b="0" dirty="0"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Xiaoting Huang </a:t>
                      </a:r>
                    </a:p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(China Mobile)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AKMA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98%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98%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Jun 20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000" b="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marR="0" lvl="0" indent="-349885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SP-190711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TS 33.535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00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17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81" marB="17781"/>
                </a:tc>
                <a:extLst>
                  <a:ext uri="{0D108BD9-81ED-4DB2-BD59-A6C34878D82A}">
                    <a16:rowId xmlns:a16="http://schemas.microsoft.com/office/drawing/2014/main" val="3644472477"/>
                  </a:ext>
                </a:extLst>
              </a:tr>
              <a:tr h="545299">
                <a:tc>
                  <a:txBody>
                    <a:bodyPr/>
                    <a:lstStyle/>
                    <a:p>
                      <a:pPr marL="0" indent="-349885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Security Assurance Specification for Inter PLMN UP Security</a:t>
                      </a:r>
                      <a:endParaRPr lang="sv-SE" sz="1000" b="0" dirty="0"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Jin Peng</a:t>
                      </a:r>
                    </a:p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(ZTE)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SCAS_5G_IPUPS</a:t>
                      </a:r>
                    </a:p>
                    <a:p>
                      <a:pPr marL="0" indent="-349885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sv-SE" sz="10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70%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marR="0" lvl="0" indent="-349885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90%</a:t>
                      </a:r>
                    </a:p>
                    <a:p>
                      <a:pPr marL="0" indent="-349885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sv-SE" sz="1000" b="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Jun 21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Dec 21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marR="0" lvl="0" indent="-349885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SP-200348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CRs to TR 33.926 TS 33.513</a:t>
                      </a:r>
                      <a:endParaRPr lang="sv-SE" sz="1000" b="0" dirty="0"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17780" marR="17780" marT="17781" marB="17781"/>
                </a:tc>
                <a:extLst>
                  <a:ext uri="{0D108BD9-81ED-4DB2-BD59-A6C34878D82A}">
                    <a16:rowId xmlns:a16="http://schemas.microsoft.com/office/drawing/2014/main" val="2626909273"/>
                  </a:ext>
                </a:extLst>
              </a:tr>
              <a:tr h="491146">
                <a:tc>
                  <a:txBody>
                    <a:bodyPr/>
                    <a:lstStyle/>
                    <a:p>
                      <a:pPr marL="0" indent="-349885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Mission critical security enhancements phase 2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Tim Woodward</a:t>
                      </a:r>
                    </a:p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(Motorola Solutions)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MCXSec2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25%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80%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Jun 21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Dec 21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marR="0" lvl="0" indent="-349885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SP-200718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CRs to TS 33.180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17780" marR="17780" marT="17781" marB="17781"/>
                </a:tc>
                <a:extLst>
                  <a:ext uri="{0D108BD9-81ED-4DB2-BD59-A6C34878D82A}">
                    <a16:rowId xmlns:a16="http://schemas.microsoft.com/office/drawing/2014/main" val="864867555"/>
                  </a:ext>
                </a:extLst>
              </a:tr>
              <a:tr h="491146">
                <a:tc>
                  <a:txBody>
                    <a:bodyPr/>
                    <a:lstStyle/>
                    <a:p>
                      <a:pPr marL="0" indent="-349885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Study on security aspects of the MSGin5G Service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Xiaoting Huang </a:t>
                      </a:r>
                    </a:p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(China Mobile)</a:t>
                      </a:r>
                    </a:p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FS_SEC_5GMSG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40%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45%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Jun 21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Dec 21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marR="0" lvl="0" indent="-349885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SP-200878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TR 33.862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17780" marR="17780" marT="17781" marB="17781"/>
                </a:tc>
                <a:extLst>
                  <a:ext uri="{0D108BD9-81ED-4DB2-BD59-A6C34878D82A}">
                    <a16:rowId xmlns:a16="http://schemas.microsoft.com/office/drawing/2014/main" val="4184037021"/>
                  </a:ext>
                </a:extLst>
              </a:tr>
              <a:tr h="491146">
                <a:tc>
                  <a:txBody>
                    <a:bodyPr/>
                    <a:lstStyle/>
                    <a:p>
                      <a:pPr marL="0" indent="-349885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Study on the security of AMF re-allocation 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Vlasios Tsiatsis </a:t>
                      </a:r>
                    </a:p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(Ericsson)</a:t>
                      </a:r>
                    </a:p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FS_AMFREAL_SEC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50%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70%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Mar 21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Dec 21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marR="0" lvl="0" indent="-349885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SP-200721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TR 33.864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17780" marR="17780" marT="17781" marB="17781"/>
                </a:tc>
                <a:extLst>
                  <a:ext uri="{0D108BD9-81ED-4DB2-BD59-A6C34878D82A}">
                    <a16:rowId xmlns:a16="http://schemas.microsoft.com/office/drawing/2014/main" val="2012057971"/>
                  </a:ext>
                </a:extLst>
              </a:tr>
              <a:tr h="491146">
                <a:tc>
                  <a:txBody>
                    <a:bodyPr/>
                    <a:lstStyle/>
                    <a:p>
                      <a:pPr marL="0" indent="-349885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Study on the security of the system enablers for devices having multiple Universal Subscriber Identity Modules (USIM)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Abhijeet Kolekar</a:t>
                      </a:r>
                    </a:p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(Intel Corporation)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FS_MUSIM_SEC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35%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96%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Mar 21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Dec 21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marR="0" lvl="0" indent="-349885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SP-201018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TR 33.873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17780" marR="17780" marT="17781" marB="17781"/>
                </a:tc>
                <a:extLst>
                  <a:ext uri="{0D108BD9-81ED-4DB2-BD59-A6C34878D82A}">
                    <a16:rowId xmlns:a16="http://schemas.microsoft.com/office/drawing/2014/main" val="1770947489"/>
                  </a:ext>
                </a:extLst>
              </a:tr>
              <a:tr h="491146">
                <a:tc>
                  <a:txBody>
                    <a:bodyPr/>
                    <a:lstStyle/>
                    <a:p>
                      <a:pPr marL="0" indent="-349885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Study on non-seamless WLAN Offload in 5GS using 3GPP credentials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Mavureddi Dhanasekaran, Ranganathan (Nokia)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FS_NSWO_5G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0%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25%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Dec 21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Dec 21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marR="0" lvl="0" indent="-349885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SP-210262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TR 33.881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17780" marR="17780" marT="17781" marB="17781"/>
                </a:tc>
                <a:extLst>
                  <a:ext uri="{0D108BD9-81ED-4DB2-BD59-A6C34878D82A}">
                    <a16:rowId xmlns:a16="http://schemas.microsoft.com/office/drawing/2014/main" val="16762806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8936233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A599B1C6-3093-4806-90EE-135C51E570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sv-SE" dirty="0"/>
              <a:t>Summary</a:t>
            </a:r>
          </a:p>
        </p:txBody>
      </p:sp>
      <p:graphicFrame>
        <p:nvGraphicFramePr>
          <p:cNvPr id="20" name="Content Placeholder 19">
            <a:extLst>
              <a:ext uri="{FF2B5EF4-FFF2-40B4-BE49-F238E27FC236}">
                <a16:creationId xmlns:a16="http://schemas.microsoft.com/office/drawing/2014/main" id="{DBB3A73D-76BE-46BF-8CCE-E26E79943CC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5798577"/>
              </p:ext>
            </p:extLst>
          </p:nvPr>
        </p:nvGraphicFramePr>
        <p:xfrm>
          <a:off x="401844" y="1837001"/>
          <a:ext cx="10951958" cy="29888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6417">
                  <a:extLst>
                    <a:ext uri="{9D8B030D-6E8A-4147-A177-3AD203B41FA5}">
                      <a16:colId xmlns:a16="http://schemas.microsoft.com/office/drawing/2014/main" val="1671951344"/>
                    </a:ext>
                  </a:extLst>
                </a:gridCol>
                <a:gridCol w="1256700">
                  <a:extLst>
                    <a:ext uri="{9D8B030D-6E8A-4147-A177-3AD203B41FA5}">
                      <a16:colId xmlns:a16="http://schemas.microsoft.com/office/drawing/2014/main" val="2472883386"/>
                    </a:ext>
                  </a:extLst>
                </a:gridCol>
                <a:gridCol w="996525">
                  <a:extLst>
                    <a:ext uri="{9D8B030D-6E8A-4147-A177-3AD203B41FA5}">
                      <a16:colId xmlns:a16="http://schemas.microsoft.com/office/drawing/2014/main" val="1642402025"/>
                    </a:ext>
                  </a:extLst>
                </a:gridCol>
                <a:gridCol w="908163">
                  <a:extLst>
                    <a:ext uri="{9D8B030D-6E8A-4147-A177-3AD203B41FA5}">
                      <a16:colId xmlns:a16="http://schemas.microsoft.com/office/drawing/2014/main" val="716484714"/>
                    </a:ext>
                  </a:extLst>
                </a:gridCol>
                <a:gridCol w="932709">
                  <a:extLst>
                    <a:ext uri="{9D8B030D-6E8A-4147-A177-3AD203B41FA5}">
                      <a16:colId xmlns:a16="http://schemas.microsoft.com/office/drawing/2014/main" val="1341460600"/>
                    </a:ext>
                  </a:extLst>
                </a:gridCol>
                <a:gridCol w="898345">
                  <a:extLst>
                    <a:ext uri="{9D8B030D-6E8A-4147-A177-3AD203B41FA5}">
                      <a16:colId xmlns:a16="http://schemas.microsoft.com/office/drawing/2014/main" val="3435354498"/>
                    </a:ext>
                  </a:extLst>
                </a:gridCol>
                <a:gridCol w="817511">
                  <a:extLst>
                    <a:ext uri="{9D8B030D-6E8A-4147-A177-3AD203B41FA5}">
                      <a16:colId xmlns:a16="http://schemas.microsoft.com/office/drawing/2014/main" val="1010587454"/>
                    </a:ext>
                  </a:extLst>
                </a:gridCol>
                <a:gridCol w="1095196">
                  <a:extLst>
                    <a:ext uri="{9D8B030D-6E8A-4147-A177-3AD203B41FA5}">
                      <a16:colId xmlns:a16="http://schemas.microsoft.com/office/drawing/2014/main" val="2513750454"/>
                    </a:ext>
                  </a:extLst>
                </a:gridCol>
                <a:gridCol w="1680675">
                  <a:extLst>
                    <a:ext uri="{9D8B030D-6E8A-4147-A177-3AD203B41FA5}">
                      <a16:colId xmlns:a16="http://schemas.microsoft.com/office/drawing/2014/main" val="3263316054"/>
                    </a:ext>
                  </a:extLst>
                </a:gridCol>
                <a:gridCol w="509717">
                  <a:extLst>
                    <a:ext uri="{9D8B030D-6E8A-4147-A177-3AD203B41FA5}">
                      <a16:colId xmlns:a16="http://schemas.microsoft.com/office/drawing/2014/main" val="593387059"/>
                    </a:ext>
                  </a:extLst>
                </a:gridCol>
              </a:tblGrid>
              <a:tr h="425322">
                <a:tc>
                  <a:txBody>
                    <a:bodyPr/>
                    <a:lstStyle/>
                    <a:p>
                      <a:pPr algn="ctr"/>
                      <a:r>
                        <a:rPr lang="sv-SE" sz="1100" dirty="0">
                          <a:latin typeface="+mn-lt"/>
                          <a:cs typeface="Arial" panose="020B0604020202020204" pitchFamily="34" charset="0"/>
                        </a:rPr>
                        <a:t>WI Title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100" dirty="0">
                          <a:latin typeface="+mn-lt"/>
                          <a:cs typeface="Arial" panose="020B0604020202020204" pitchFamily="34" charset="0"/>
                        </a:rPr>
                        <a:t>SA3 rapporteur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100" dirty="0">
                          <a:latin typeface="+mn-lt"/>
                          <a:cs typeface="Arial" panose="020B0604020202020204" pitchFamily="34" charset="0"/>
                        </a:rPr>
                        <a:t>WI code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100" dirty="0">
                          <a:latin typeface="+mn-lt"/>
                          <a:cs typeface="Arial" panose="020B0604020202020204" pitchFamily="34" charset="0"/>
                        </a:rPr>
                        <a:t>Current % completion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100" dirty="0">
                          <a:latin typeface="+mn-lt"/>
                          <a:cs typeface="Arial" panose="020B0604020202020204" pitchFamily="34" charset="0"/>
                        </a:rPr>
                        <a:t>New % completion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100" dirty="0">
                          <a:latin typeface="+mn-lt"/>
                          <a:cs typeface="Arial" panose="020B0604020202020204" pitchFamily="34" charset="0"/>
                        </a:rPr>
                        <a:t>Current target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100" dirty="0">
                          <a:latin typeface="+mn-lt"/>
                          <a:cs typeface="Arial" panose="020B0604020202020204" pitchFamily="34" charset="0"/>
                        </a:rPr>
                        <a:t>New target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100" dirty="0">
                          <a:latin typeface="+mn-lt"/>
                          <a:cs typeface="Arial" panose="020B0604020202020204" pitchFamily="34" charset="0"/>
                        </a:rPr>
                        <a:t>Current WID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100" dirty="0">
                          <a:latin typeface="+mn-lt"/>
                          <a:cs typeface="Arial" panose="020B0604020202020204" pitchFamily="34" charset="0"/>
                        </a:rPr>
                        <a:t>TR/TS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100" dirty="0">
                          <a:latin typeface="+mn-lt"/>
                          <a:cs typeface="Arial" panose="020B0604020202020204" pitchFamily="34" charset="0"/>
                        </a:rPr>
                        <a:t>Rel</a:t>
                      </a:r>
                    </a:p>
                  </a:txBody>
                  <a:tcPr marT="45724" marB="45724"/>
                </a:tc>
                <a:extLst>
                  <a:ext uri="{0D108BD9-81ED-4DB2-BD59-A6C34878D82A}">
                    <a16:rowId xmlns:a16="http://schemas.microsoft.com/office/drawing/2014/main" val="1379591223"/>
                  </a:ext>
                </a:extLst>
              </a:tr>
              <a:tr h="491146">
                <a:tc>
                  <a:txBody>
                    <a:bodyPr/>
                    <a:lstStyle/>
                    <a:p>
                      <a:pPr marL="0" indent="-349885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Security Assurance Specification for Network Slice-Specific Authentication and Authorization Function 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lvl="0" indent="-349885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Rong Wu</a:t>
                      </a:r>
                    </a:p>
                    <a:p>
                      <a:pPr marL="0" lvl="0" indent="-349885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(Huawei)</a:t>
                      </a:r>
                    </a:p>
                    <a:p>
                      <a:pPr marL="0" lv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sv-SE" sz="1000" b="1" dirty="0"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SCAS_5G_NSSAAF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40%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45%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Jun 21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Dec 21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marR="0" lvl="0" indent="-349885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SP-200720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TS 33.326 </a:t>
                      </a:r>
                    </a:p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CRs to TR 33.926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17780" marR="17780" marT="17781" marB="17781"/>
                </a:tc>
                <a:extLst>
                  <a:ext uri="{0D108BD9-81ED-4DB2-BD59-A6C34878D82A}">
                    <a16:rowId xmlns:a16="http://schemas.microsoft.com/office/drawing/2014/main" val="2012057971"/>
                  </a:ext>
                </a:extLst>
              </a:tr>
              <a:tr h="491146">
                <a:tc>
                  <a:txBody>
                    <a:bodyPr/>
                    <a:lstStyle/>
                    <a:p>
                      <a:pPr marL="0" indent="-349885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Study on enhanced Security Aspects of the 5G Service Based Architecture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Anja Jerichow</a:t>
                      </a:r>
                    </a:p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(Nokia)</a:t>
                      </a:r>
                    </a:p>
                    <a:p>
                      <a:pPr marL="0" lv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sv-SE" sz="1000" b="1" dirty="0"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FS_eSBA_SEC 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45%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70%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Sep 21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Dec 21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marR="0" lvl="0" indent="-349885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SP-201129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TR 33.875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17780" marR="17780" marT="17781" marB="17781"/>
                </a:tc>
                <a:extLst>
                  <a:ext uri="{0D108BD9-81ED-4DB2-BD59-A6C34878D82A}">
                    <a16:rowId xmlns:a16="http://schemas.microsoft.com/office/drawing/2014/main" val="2641468091"/>
                  </a:ext>
                </a:extLst>
              </a:tr>
              <a:tr h="491146">
                <a:tc>
                  <a:txBody>
                    <a:bodyPr/>
                    <a:lstStyle/>
                    <a:p>
                      <a:pPr marL="0" indent="-349885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Study on enhanced security for network slicing Phase 2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Zander Lei </a:t>
                      </a:r>
                    </a:p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(Huawei)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FS_eNS2_SEC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10%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15%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Sep 21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Dec 21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marR="0" lvl="0" indent="-349885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SP-210106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TR 33.874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17780" marR="17780" marT="17781" marB="17781"/>
                </a:tc>
                <a:extLst>
                  <a:ext uri="{0D108BD9-81ED-4DB2-BD59-A6C34878D82A}">
                    <a16:rowId xmlns:a16="http://schemas.microsoft.com/office/drawing/2014/main" val="1249485964"/>
                  </a:ext>
                </a:extLst>
              </a:tr>
              <a:tr h="440303">
                <a:tc>
                  <a:txBody>
                    <a:bodyPr/>
                    <a:lstStyle/>
                    <a:p>
                      <a:pPr marL="0" indent="-349885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User Plane Integrity Protection for LTE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Tim Evans</a:t>
                      </a:r>
                    </a:p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(Vodafone)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UPIP_SEC_LTE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0%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85%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Jun 21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Dec 21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marR="0" lvl="0" indent="-349885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SP-210105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CRs to TS 33.501, TS 33.401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17780" marR="17780" marT="17781" marB="17781"/>
                </a:tc>
                <a:extLst>
                  <a:ext uri="{0D108BD9-81ED-4DB2-BD59-A6C34878D82A}">
                    <a16:rowId xmlns:a16="http://schemas.microsoft.com/office/drawing/2014/main" val="1423458243"/>
                  </a:ext>
                </a:extLst>
              </a:tr>
              <a:tr h="491146">
                <a:tc>
                  <a:txBody>
                    <a:bodyPr/>
                    <a:lstStyle/>
                    <a:p>
                      <a:pPr marL="0" indent="-349885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Enhancements of 3GPP profiles for cryptographic algorithms and security protocols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Pinar Comak</a:t>
                      </a:r>
                    </a:p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(Ericsson)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eCryptPr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0%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35%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Sep 21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Dec 21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marR="0" lvl="0" indent="-349885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SP-210107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CRs to TS 33.141, TS 33.203, TS 33.210, TS 33.220, TS 33.222, TS 33.310, TS 33.328, TS 33.501</a:t>
                      </a:r>
                    </a:p>
                  </a:txBody>
                  <a:tcPr marL="17780" marR="17780" marT="17781" marB="17781"/>
                </a:tc>
                <a:tc>
                  <a:txBody>
                    <a:bodyPr/>
                    <a:lstStyle/>
                    <a:p>
                      <a:pPr marL="0" indent="-34988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17780" marR="17780" marT="17781" marB="17781"/>
                </a:tc>
                <a:extLst>
                  <a:ext uri="{0D108BD9-81ED-4DB2-BD59-A6C34878D82A}">
                    <a16:rowId xmlns:a16="http://schemas.microsoft.com/office/drawing/2014/main" val="27602536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5144891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A7AC0C743A294CADF60F661720E3E6" ma:contentTypeVersion="10" ma:contentTypeDescription="Create a new document." ma:contentTypeScope="" ma:versionID="f8fe64598aa6a98ba2c48ba916b1a262">
  <xsd:schema xmlns:xsd="http://www.w3.org/2001/XMLSchema" xmlns:xs="http://www.w3.org/2001/XMLSchema" xmlns:p="http://schemas.microsoft.com/office/2006/metadata/properties" xmlns:ns3="6f846979-0e6f-42ff-8b87-e1893efeda99" targetNamespace="http://schemas.microsoft.com/office/2006/metadata/properties" ma:root="true" ma:fieldsID="8d6530949a8052906682361df69ab2cb" ns3:_="">
    <xsd:import namespace="6f846979-0e6f-42ff-8b87-e1893efeda9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846979-0e6f-42ff-8b87-e1893efeda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8A6CF3D-809C-4971-A966-5D3B5EF94E34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86DC8DFC-ED20-4E30-80E7-D4BA81D1F45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CD98B35-FD84-40DD-8F09-C86EC0F06C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846979-0e6f-42ff-8b87-e1893efeda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1324</Words>
  <Application>Microsoft Office PowerPoint</Application>
  <PresentationFormat>Widescreen</PresentationFormat>
  <Paragraphs>461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Wingdings</vt:lpstr>
      <vt:lpstr>Office Theme</vt:lpstr>
      <vt:lpstr>Summary</vt:lpstr>
      <vt:lpstr>Summary</vt:lpstr>
      <vt:lpstr>Summary</vt:lpstr>
      <vt:lpstr>Summary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/>
  <cp:lastModifiedBy/>
  <cp:revision>1</cp:revision>
  <dcterms:created xsi:type="dcterms:W3CDTF">2019-05-22T07:33:39Z</dcterms:created>
  <dcterms:modified xsi:type="dcterms:W3CDTF">2021-08-31T01:54:22Z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0x0101003AA7AC0C743A294CADF60F661720E3E6</vt:lpwstr>
  </property>
</Properties>
</file>