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0"/>
  </p:notesMasterIdLst>
  <p:handoutMasterIdLst>
    <p:handoutMasterId r:id="rId11"/>
  </p:handoutMasterIdLst>
  <p:sldIdLst>
    <p:sldId id="445" r:id="rId5"/>
    <p:sldId id="447" r:id="rId6"/>
    <p:sldId id="448" r:id="rId7"/>
    <p:sldId id="449" r:id="rId8"/>
    <p:sldId id="450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</p14:sldIdLst>
        </p14:section>
        <p14:section name="Current situation" id="{3A9ABC6D-78A5-44F6-A005-2862DC019D8E}">
          <p14:sldIdLst>
            <p14:sldId id="447"/>
            <p14:sldId id="448"/>
          </p14:sldIdLst>
        </p14:section>
        <p14:section name="Proposals" id="{E9139E82-C24E-4DF6-BAC8-EA3831C19DD1}">
          <p14:sldIdLst>
            <p14:sldId id="449"/>
            <p14:sldId id="45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4" autoAdjust="0"/>
    <p:restoredTop sz="95889" autoAdjust="0"/>
  </p:normalViewPr>
  <p:slideViewPr>
    <p:cSldViewPr snapToGrid="0" showGuides="1">
      <p:cViewPr varScale="1">
        <p:scale>
          <a:sx n="152" d="100"/>
          <a:sy n="152" d="100"/>
        </p:scale>
        <p:origin x="942" y="13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S3-211171, SA3#102bis-e,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Study Item management and planning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95259A1-88ED-4AA8-AF18-A6E3BC5CD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studies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BE69516-E804-4E7C-BA9C-BA5E4E4F02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Total: 21 studies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7 led by SA3, including 2 dating from 2018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14 depending on WIs led by other WGs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graphicFrame>
        <p:nvGraphicFramePr>
          <p:cNvPr id="11" name="Content Placeholder 6">
            <a:extLst>
              <a:ext uri="{FF2B5EF4-FFF2-40B4-BE49-F238E27FC236}">
                <a16:creationId xmlns:a16="http://schemas.microsoft.com/office/drawing/2014/main" id="{93FFDC35-1038-4621-8641-E9FD1988DAE5}"/>
              </a:ext>
            </a:extLst>
          </p:cNvPr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484914425"/>
              </p:ext>
            </p:extLst>
          </p:nvPr>
        </p:nvGraphicFramePr>
        <p:xfrm>
          <a:off x="6229350" y="1825626"/>
          <a:ext cx="5124118" cy="4406231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3520470">
                  <a:extLst>
                    <a:ext uri="{9D8B030D-6E8A-4147-A177-3AD203B41FA5}">
                      <a16:colId xmlns:a16="http://schemas.microsoft.com/office/drawing/2014/main" val="2145817710"/>
                    </a:ext>
                  </a:extLst>
                </a:gridCol>
                <a:gridCol w="763402">
                  <a:extLst>
                    <a:ext uri="{9D8B030D-6E8A-4147-A177-3AD203B41FA5}">
                      <a16:colId xmlns:a16="http://schemas.microsoft.com/office/drawing/2014/main" val="2596090617"/>
                    </a:ext>
                  </a:extLst>
                </a:gridCol>
                <a:gridCol w="840246">
                  <a:extLst>
                    <a:ext uri="{9D8B030D-6E8A-4147-A177-3AD203B41FA5}">
                      <a16:colId xmlns:a16="http://schemas.microsoft.com/office/drawing/2014/main" val="2154665011"/>
                    </a:ext>
                  </a:extLst>
                </a:gridCol>
              </a:tblGrid>
              <a:tr h="14658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5G security enhancement against false base stations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900" b="0" kern="1200" dirty="0">
                          <a:effectLst/>
                        </a:rPr>
                        <a:t>810032</a:t>
                      </a:r>
                      <a:endParaRPr lang="sv-SE" sz="9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</a:rPr>
                        <a:t>FS_5GFBS</a:t>
                      </a:r>
                      <a:endParaRPr lang="sv-SE" sz="1000" b="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2978979150"/>
                  </a:ext>
                </a:extLst>
              </a:tr>
              <a:tr h="26992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SECAM and SCAS for 3GPP virtualized network products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810037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FS_VNP_SECAM_SCAS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1802829288"/>
                  </a:ext>
                </a:extLst>
              </a:tr>
              <a:tr h="13496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User Plane Integrity Protection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820006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FS_UP_IP_Sec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435457081"/>
                  </a:ext>
                </a:extLst>
              </a:tr>
              <a:tr h="13496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Security Impacts of Virtualisation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820007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FS_SIV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3490219511"/>
                  </a:ext>
                </a:extLst>
              </a:tr>
              <a:tr h="13496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authentication enhancements in 5GS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820009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FS_AUTH_ENH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2990694928"/>
                  </a:ext>
                </a:extLst>
              </a:tr>
              <a:tr h="26992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storage and transport of 5GC security parameters for ARPF authentication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850018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FS_5GC_SEC_ARPF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3122668774"/>
                  </a:ext>
                </a:extLst>
              </a:tr>
              <a:tr h="15001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security aspects of Unmanned Aerial Systems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880007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FS_UAS_SEC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1362672827"/>
                  </a:ext>
                </a:extLst>
              </a:tr>
              <a:tr h="26992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Security Aspects of Enhancement of Support for Edge Computing in 5GC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880002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FS_eEDGE_SEC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3219365211"/>
                  </a:ext>
                </a:extLst>
              </a:tr>
              <a:tr h="26992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Security Aspects of Enhancement for Proximity Based Services in 5GS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880005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FS_5G_ProSe_Sec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672199875"/>
                  </a:ext>
                </a:extLst>
              </a:tr>
              <a:tr h="15715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security for enhanced support of Industrial IoT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880010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FS_IIoT_SEC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1945237192"/>
                  </a:ext>
                </a:extLst>
              </a:tr>
              <a:tr h="26992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Security Aspects of Enhancements for 5G Multicast-Broadcast Services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880006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FS_5MBS_SEC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594297754"/>
                  </a:ext>
                </a:extLst>
              </a:tr>
              <a:tr h="15715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enhanced security support for Non-Public Networks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880008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FS_eNPN_SEC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2743560976"/>
                  </a:ext>
                </a:extLst>
              </a:tr>
              <a:tr h="26992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security aspects of the Disaggregated gNB Architecture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880004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</a:rPr>
                        <a:t>FS_disagg_gNB_Sec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495543099"/>
                  </a:ext>
                </a:extLst>
              </a:tr>
              <a:tr h="13496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User Consent for 3GPP services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890037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FS_UC3S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1800221896"/>
                  </a:ext>
                </a:extLst>
              </a:tr>
              <a:tr h="13496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security aspects of the 5GMSG Service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890010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FS_SEC_5GMSG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2580281738"/>
                  </a:ext>
                </a:extLst>
              </a:tr>
              <a:tr h="26992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security aspects of enablers for Network Automation (</a:t>
                      </a:r>
                      <a:r>
                        <a:rPr lang="en-GB" sz="900" dirty="0" err="1">
                          <a:effectLst/>
                        </a:rPr>
                        <a:t>eNA</a:t>
                      </a:r>
                      <a:r>
                        <a:rPr lang="en-GB" sz="900" dirty="0">
                          <a:effectLst/>
                        </a:rPr>
                        <a:t>) for the 5G  system (5GS) Phase 2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900">
                          <a:effectLst/>
                        </a:rPr>
                        <a:t>890015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FS_eNA_SEC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2214633397"/>
                  </a:ext>
                </a:extLst>
              </a:tr>
              <a:tr h="26992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the security of AMF re-allocation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900">
                          <a:effectLst/>
                        </a:rPr>
                        <a:t>890014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FS_AMFREAL_SEC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4092126445"/>
                  </a:ext>
                </a:extLst>
              </a:tr>
              <a:tr h="15317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Security for NR Integrated Access and Backhaul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830021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FS_NR_IAB_Sec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3975440321"/>
                  </a:ext>
                </a:extLst>
              </a:tr>
              <a:tr h="26992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the security of the system enablers for devices having multiple Universal Subscriber Identity Modules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900017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FS_MUSIM_SEC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852668949"/>
                  </a:ext>
                </a:extLst>
              </a:tr>
              <a:tr h="26992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enhanced Security Aspects of the 5G Service Based Architecture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900020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FS_eSBA_SEC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2204573399"/>
                  </a:ext>
                </a:extLst>
              </a:tr>
              <a:tr h="2131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Study on enhanced security for network slicing Phase 2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TBD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FS_eNS2_SEC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7306" marR="37306" marT="0" marB="0"/>
                </a:tc>
                <a:extLst>
                  <a:ext uri="{0D108BD9-81ED-4DB2-BD59-A6C34878D82A}">
                    <a16:rowId xmlns:a16="http://schemas.microsoft.com/office/drawing/2014/main" val="203584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17291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CDC60-E1E2-4AED-8A33-C1D3F03B5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EAD4CA-77D6-4640-AD11-758A62C394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SA3 meeting throughput</a:t>
            </a:r>
          </a:p>
          <a:p>
            <a:pPr lvl="1"/>
            <a:r>
              <a:rPr lang="en-US" dirty="0"/>
              <a:t>Approximately 600 contributions in full agenda meetings </a:t>
            </a:r>
          </a:p>
          <a:p>
            <a:pPr lvl="2"/>
            <a:r>
              <a:rPr lang="en-US" dirty="0"/>
              <a:t>Applies to face-to-face meetings assuming a similar setup as for SA#97 </a:t>
            </a:r>
          </a:p>
          <a:p>
            <a:pPr lvl="2"/>
            <a:r>
              <a:rPr lang="en-US" dirty="0"/>
              <a:t>Applies to two-week electronic meetings where we split evenly the contributions over the weeks</a:t>
            </a:r>
          </a:p>
          <a:p>
            <a:endParaRPr lang="en-US" dirty="0"/>
          </a:p>
          <a:p>
            <a:r>
              <a:rPr lang="en-US" dirty="0"/>
              <a:t>Past handling of overload situations</a:t>
            </a:r>
          </a:p>
          <a:p>
            <a:pPr lvl="1"/>
            <a:r>
              <a:rPr lang="en-US" dirty="0"/>
              <a:t>Systematic down prioritization of almost all studies led by SA3</a:t>
            </a:r>
          </a:p>
          <a:p>
            <a:pPr lvl="2"/>
            <a:r>
              <a:rPr lang="en-US" dirty="0"/>
              <a:t>Such studies have been occasionally only handled in offline tracks, put fully on email approval, or not included in agenda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88794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DFCE7-F722-4E8F-8855-6A86FBD5E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Prioritization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71012C-7A22-471C-AAEC-83B858864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Any studies lacking progress may be down prioritized.</a:t>
            </a: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NOTE 1:</a:t>
            </a:r>
            <a:r>
              <a:rPr lang="en-US" sz="2000" dirty="0"/>
              <a:t> Lack of progress can be due to: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1600" dirty="0"/>
              <a:t>lack of input documents, or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1600" dirty="0"/>
              <a:t>no consensus </a:t>
            </a: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NOTE 2:</a:t>
            </a:r>
            <a:r>
              <a:rPr lang="en-US" sz="2000" dirty="0"/>
              <a:t> Down prioritized implies: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1600" dirty="0"/>
              <a:t>may be only handled in offline tracks (based on SA3#97 setup), or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1600" dirty="0"/>
              <a:t>may be put fully on email approval, or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1600" dirty="0"/>
              <a:t>may not be included in agenda as often as other topics</a:t>
            </a:r>
          </a:p>
          <a:p>
            <a:pPr marL="914400" lvl="2" indent="0">
              <a:buNone/>
            </a:pPr>
            <a:r>
              <a:rPr lang="en-US" sz="1600" dirty="0"/>
              <a:t>1 and 2 are only applicable in face-to-face meetings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0330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90DFB-E4EE-4CDC-AAC8-B8D48F2DF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8F255-C5F6-4670-B698-CE41CFBEE9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When updating the approval date for a study (in the table included in the plenary report), rapporteur is required to provide a </a:t>
            </a:r>
            <a:r>
              <a:rPr lang="en-US" b="1" dirty="0"/>
              <a:t>justification</a:t>
            </a:r>
            <a:r>
              <a:rPr lang="en-US" dirty="0"/>
              <a:t> with a </a:t>
            </a:r>
            <a:r>
              <a:rPr lang="en-US" b="1" dirty="0"/>
              <a:t>plan</a:t>
            </a:r>
            <a:r>
              <a:rPr lang="en-US" dirty="0"/>
              <a:t> explaining how to meet the new deadlines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Such </a:t>
            </a:r>
            <a:r>
              <a:rPr lang="en-US" b="1" dirty="0"/>
              <a:t>justification</a:t>
            </a:r>
            <a:r>
              <a:rPr lang="en-US" dirty="0"/>
              <a:t> may be included in the SA3 status report to the plenary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Both the rapporteur and the supporting companies bear the responsibility for such a </a:t>
            </a:r>
            <a:r>
              <a:rPr lang="en-US" b="1" dirty="0"/>
              <a:t>plan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37233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2BD09B-7BC0-429F-A74D-1CED2054BAF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E2EAA4-7395-4C52-9C43-852F1C5982D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55F77A5-4F6E-409A-9892-DDAE0DE76F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587</Words>
  <Application>Microsoft Office PowerPoint</Application>
  <PresentationFormat>Widescreen</PresentationFormat>
  <Paragraphs>102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Study Item management and planning</vt:lpstr>
      <vt:lpstr>Release 17 studies</vt:lpstr>
      <vt:lpstr>Resources</vt:lpstr>
      <vt:lpstr>Prioritization</vt:lpstr>
      <vt:lpstr>Planning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2021-03-01T09:13:24Z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