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381" r:id="rId5"/>
    <p:sldId id="457" r:id="rId6"/>
    <p:sldId id="456" r:id="rId7"/>
    <p:sldId id="454" r:id="rId8"/>
    <p:sldId id="455" r:id="rId9"/>
    <p:sldId id="458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66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43237" autoAdjust="0"/>
  </p:normalViewPr>
  <p:slideViewPr>
    <p:cSldViewPr snapToGrid="0" snapToObjects="1">
      <p:cViewPr varScale="1">
        <p:scale>
          <a:sx n="86" d="100"/>
          <a:sy n="86" d="100"/>
        </p:scale>
        <p:origin x="-6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-2620" y="-6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08A5FE-3E22-40D3-9284-A0634632FD68}" type="datetimeFigureOut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18C05-F6BE-4050-A5C7-AACB0BC53AA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18C05-F6BE-4050-A5C7-AACB0BC53AA5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18C05-F6BE-4050-A5C7-AACB0BC53AA5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18C05-F6BE-4050-A5C7-AACB0BC53AA5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18C05-F6BE-4050-A5C7-AACB0BC53AA5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18C05-F6BE-4050-A5C7-AACB0BC53AA5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SN_Logo_FAWIM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682" y="337433"/>
            <a:ext cx="6196958" cy="25820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7611" y="3132875"/>
            <a:ext cx="7772400" cy="819739"/>
          </a:xfrm>
        </p:spPr>
        <p:txBody>
          <a:bodyPr anchor="b"/>
          <a:lstStyle>
            <a:lvl1pPr>
              <a:defRPr sz="2600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7611" y="3855711"/>
            <a:ext cx="7773460" cy="530663"/>
          </a:xfrm>
        </p:spPr>
        <p:txBody>
          <a:bodyPr/>
          <a:lstStyle>
            <a:lvl1pPr marL="0" indent="0" algn="l">
              <a:buNone/>
              <a:defRPr sz="2600" b="0" i="0">
                <a:solidFill>
                  <a:schemeClr val="accent4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66FF"/>
                </a:solidFill>
              </a:defRPr>
            </a:lvl1pPr>
          </a:lstStyle>
          <a:p>
            <a:fld id="{A07D6211-092E-4340-AE84-491F8A864DC5}" type="datetime1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70011" y="4850450"/>
            <a:ext cx="895774" cy="273844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555598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9B7E1-5121-DB45-9E32-B75E98CC42EE}" type="datetime1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70011" y="4850450"/>
            <a:ext cx="895774" cy="273844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1807623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8120" y="1087310"/>
            <a:ext cx="4038600" cy="2545556"/>
          </a:xfrm>
        </p:spPr>
        <p:txBody>
          <a:bodyPr rIns="9144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9120" y="1087310"/>
            <a:ext cx="4038600" cy="2545556"/>
          </a:xfrm>
        </p:spPr>
        <p:txBody>
          <a:bodyPr rIns="9144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89EFC-77E7-1B4E-9FB7-3E3514C1F454}" type="datetime1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70011" y="4850450"/>
            <a:ext cx="895774" cy="273844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27290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70011" y="4850450"/>
            <a:ext cx="895774" cy="273844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754373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97332-E39C-724D-A070-905544DDF077}" type="datetime1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70011" y="4850450"/>
            <a:ext cx="895774" cy="273844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081868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/>
          <p:cNvSpPr/>
          <p:nvPr userDrawn="1"/>
        </p:nvSpPr>
        <p:spPr>
          <a:xfrm>
            <a:off x="402611" y="429768"/>
            <a:ext cx="8338779" cy="3716212"/>
          </a:xfrm>
          <a:prstGeom prst="round1Rect">
            <a:avLst>
              <a:gd name="adj" fmla="val 1097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1BECD-7930-7944-9C02-4A0035817FCC}" type="datetime1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4452" y="498916"/>
            <a:ext cx="7893748" cy="3639312"/>
          </a:xfrm>
        </p:spPr>
        <p:txBody>
          <a:bodyPr anchor="t"/>
          <a:lstStyle>
            <a:lvl1pPr algn="l">
              <a:defRPr sz="4500" b="0" cap="none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70011" y="4850450"/>
            <a:ext cx="895774" cy="273844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570092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1163" y="310896"/>
            <a:ext cx="7772400" cy="3635826"/>
          </a:xfrm>
        </p:spPr>
        <p:txBody>
          <a:bodyPr anchor="t"/>
          <a:lstStyle>
            <a:lvl1pPr algn="l">
              <a:defRPr sz="4500" b="0" cap="none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1BECD-7930-7944-9C02-4A0035817FCC}" type="datetime1">
              <a:rPr lang="en-US" smtClean="0"/>
              <a:pPr/>
              <a:t>4/22/2014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31695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ection Gradien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11163" y="310896"/>
            <a:ext cx="7772400" cy="3635826"/>
          </a:xfrm>
        </p:spPr>
        <p:txBody>
          <a:bodyPr anchor="t"/>
          <a:lstStyle>
            <a:lvl1pPr algn="l">
              <a:defRPr sz="3600" b="0" cap="none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FFFFFF"/>
                </a:solidFill>
              </a:rPr>
              <a:pPr/>
              <a:t>4/22/2014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713531"/>
            <a:ext cx="315110" cy="267407"/>
          </a:xfrm>
          <a:prstGeom prst="rect">
            <a:avLst/>
          </a:prstGeom>
        </p:spPr>
        <p:txBody>
          <a:bodyPr vert="horz" lIns="0" tIns="36275" rIns="0" bIns="36275" rtlCol="0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25507"/>
            <a:fld id="{9223803B-E8E2-334B-8877-4605643D3265}" type="slidenum">
              <a:rPr lang="en-US" smtClean="0">
                <a:solidFill>
                  <a:srgbClr val="FFFFFF"/>
                </a:solidFill>
                <a:cs typeface="Arial"/>
              </a:rPr>
              <a:pPr defTabSz="725507"/>
              <a:t>‹#›</a:t>
            </a:fld>
            <a:endParaRPr lang="en-US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45181" y="4903302"/>
            <a:ext cx="802677" cy="267407"/>
          </a:xfrm>
          <a:prstGeom prst="rect">
            <a:avLst/>
          </a:prstGeom>
        </p:spPr>
        <p:txBody>
          <a:bodyPr vert="horz" lIns="0" tIns="36275" rIns="0" bIns="36275" rtlCol="0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defTabSz="725507"/>
            <a:r>
              <a:rPr lang="en-US" sz="600" b="1" dirty="0" smtClean="0">
                <a:solidFill>
                  <a:srgbClr val="FFFFFF"/>
                </a:solidFill>
                <a:latin typeface="Comic Sans MS" pitchFamily="66" charset="0"/>
                <a:cs typeface="Arial"/>
              </a:rPr>
              <a:t>Drawn by N. Rao</a:t>
            </a:r>
            <a:endParaRPr lang="en-US" sz="600" b="1" dirty="0">
              <a:solidFill>
                <a:srgbClr val="FFFFFF"/>
              </a:solidFill>
              <a:latin typeface="Comic Sans MS" pitchFamily="66" charset="0"/>
              <a:cs typeface="Arial"/>
            </a:endParaRPr>
          </a:p>
        </p:txBody>
      </p:sp>
      <p:pic>
        <p:nvPicPr>
          <p:cNvPr id="11" name="Picture 10" descr="NSN_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836408" y="4559398"/>
            <a:ext cx="896112" cy="3439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0" y="4713531"/>
            <a:ext cx="3126650" cy="267407"/>
          </a:xfrm>
          <a:prstGeom prst="rect">
            <a:avLst/>
          </a:prstGeom>
        </p:spPr>
        <p:txBody>
          <a:bodyPr vert="horz" lIns="0" tIns="36275" rIns="0" bIns="36275" rtlCol="0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defTabSz="725507"/>
            <a:r>
              <a:rPr lang="en-US" sz="600" dirty="0" smtClean="0">
                <a:solidFill>
                  <a:srgbClr val="FFFFFF"/>
                </a:solidFill>
                <a:cs typeface="Arial"/>
              </a:rPr>
              <a:t>©2013 Nokia Solutions and Networks. All rights reserved.</a:t>
            </a:r>
            <a:endParaRPr lang="en-US" sz="600" dirty="0">
              <a:solidFill>
                <a:srgbClr val="FFFFFF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657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8120" y="1089269"/>
            <a:ext cx="8229600" cy="3306885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8120" y="4713528"/>
            <a:ext cx="632066" cy="273844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>
                <a:solidFill>
                  <a:srgbClr val="0066FF"/>
                </a:solidFill>
                <a:latin typeface="Arial"/>
                <a:cs typeface="Arial"/>
              </a:defRPr>
            </a:lvl1pPr>
          </a:lstStyle>
          <a:p>
            <a:fld id="{4BA1BECD-7930-7944-9C02-4A0035817FCC}" type="datetime1">
              <a:rPr lang="en-US" smtClean="0"/>
              <a:pPr/>
              <a:t>4/22/2014</a:t>
            </a:fld>
            <a:endParaRPr lang="en-US" dirty="0"/>
          </a:p>
        </p:txBody>
      </p:sp>
      <p:pic>
        <p:nvPicPr>
          <p:cNvPr id="8" name="Picture 7" descr="NSN_RGB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0305" y="4557518"/>
            <a:ext cx="894781" cy="3428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4713528"/>
            <a:ext cx="315110" cy="26740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fld id="{9223803B-E8E2-334B-8877-4605643D3265}" type="slidenum">
              <a:rPr lang="en-US" smtClean="0">
                <a:solidFill>
                  <a:srgbClr val="002060"/>
                </a:solidFill>
                <a:latin typeface="Arial"/>
                <a:cs typeface="Arial"/>
              </a:rPr>
              <a:pPr lvl="0"/>
              <a:t>‹#›</a:t>
            </a:fld>
            <a:endParaRPr lang="en-US" dirty="0">
              <a:solidFill>
                <a:srgbClr val="002060"/>
              </a:solidFill>
              <a:latin typeface="Arial"/>
              <a:cs typeface="Arial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840305" y="4869656"/>
            <a:ext cx="935820" cy="273844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Freestyle Script" pitchFamily="66" charset="0"/>
              </a:defRPr>
            </a:lvl1pPr>
          </a:lstStyle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1488738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0" r:id="rId2"/>
    <p:sldLayoutId id="2147483652" r:id="rId3"/>
    <p:sldLayoutId id="2147483654" r:id="rId4"/>
    <p:sldLayoutId id="2147483655" r:id="rId5"/>
    <p:sldLayoutId id="2147483657" r:id="rId6"/>
    <p:sldLayoutId id="2147483658" r:id="rId7"/>
    <p:sldLayoutId id="2147483659" r:id="rId8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1800" b="1" i="0" kern="1200">
          <a:solidFill>
            <a:schemeClr val="bg2"/>
          </a:solidFill>
          <a:latin typeface="Arial"/>
          <a:ea typeface="+mj-ea"/>
          <a:cs typeface="Arial"/>
        </a:defRPr>
      </a:lvl1pPr>
    </p:titleStyle>
    <p:bodyStyle>
      <a:lvl1pPr marL="230188" indent="-230188" algn="l" defTabSz="457200" rtl="0" eaLnBrk="1" latinLnBrk="0" hangingPunct="1">
        <a:spcBef>
          <a:spcPts val="0"/>
        </a:spcBef>
        <a:buClrTx/>
        <a:buFont typeface="Arial"/>
        <a:buChar char="•"/>
        <a:defRPr sz="1800" b="0" kern="1200">
          <a:solidFill>
            <a:schemeClr val="bg2"/>
          </a:solidFill>
          <a:latin typeface="+mn-lt"/>
          <a:ea typeface="+mn-ea"/>
          <a:cs typeface="+mn-cs"/>
        </a:defRPr>
      </a:lvl1pPr>
      <a:lvl2pPr marL="458788" indent="-228600" algn="l" defTabSz="457200" rtl="0" eaLnBrk="1" latinLnBrk="0" hangingPunct="1">
        <a:spcBef>
          <a:spcPts val="0"/>
        </a:spcBef>
        <a:buClrTx/>
        <a:buFont typeface="Lucida Grande"/>
        <a:buChar char="-"/>
        <a:defRPr sz="1800" b="0" kern="1200">
          <a:solidFill>
            <a:schemeClr val="bg2"/>
          </a:solidFill>
          <a:latin typeface="+mn-lt"/>
          <a:ea typeface="+mn-ea"/>
          <a:cs typeface="+mn-cs"/>
        </a:defRPr>
      </a:lvl2pPr>
      <a:lvl3pPr marL="684213" indent="-225425" algn="l" defTabSz="457200" rtl="0" eaLnBrk="1" latinLnBrk="0" hangingPunct="1">
        <a:spcBef>
          <a:spcPts val="0"/>
        </a:spcBef>
        <a:buClrTx/>
        <a:buFont typeface="Arial"/>
        <a:buChar char="•"/>
        <a:defRPr sz="1800" b="0" kern="1200">
          <a:solidFill>
            <a:schemeClr val="bg2"/>
          </a:solidFill>
          <a:latin typeface="+mn-lt"/>
          <a:ea typeface="+mn-ea"/>
          <a:cs typeface="+mn-cs"/>
        </a:defRPr>
      </a:lvl3pPr>
      <a:lvl4pPr marL="912813" indent="-228600" algn="l" defTabSz="457200" rtl="0" eaLnBrk="1" latinLnBrk="0" hangingPunct="1">
        <a:spcBef>
          <a:spcPts val="0"/>
        </a:spcBef>
        <a:buClrTx/>
        <a:buFont typeface="Lucida Grande"/>
        <a:buChar char="-"/>
        <a:defRPr sz="1800" b="0" kern="1200">
          <a:solidFill>
            <a:schemeClr val="bg2"/>
          </a:solidFill>
          <a:latin typeface="+mn-lt"/>
          <a:ea typeface="+mn-ea"/>
          <a:cs typeface="+mn-cs"/>
        </a:defRPr>
      </a:lvl4pPr>
      <a:lvl5pPr marL="1143000" indent="-230188" algn="l" defTabSz="457200" rtl="0" eaLnBrk="1" latinLnBrk="0" hangingPunct="1">
        <a:spcBef>
          <a:spcPts val="0"/>
        </a:spcBef>
        <a:buClrTx/>
        <a:buFont typeface="Arial"/>
        <a:buChar char="•"/>
        <a:defRPr sz="1800" b="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163" y="310895"/>
            <a:ext cx="8423921" cy="4150499"/>
          </a:xfrm>
        </p:spPr>
        <p:txBody>
          <a:bodyPr/>
          <a:lstStyle/>
          <a:p>
            <a:r>
              <a:rPr lang="en-US" sz="3200" dirty="0" smtClean="0"/>
              <a:t>3GPP TS 33.108 Object </a:t>
            </a:r>
            <a:r>
              <a:rPr lang="en-US" sz="3200" dirty="0" smtClean="0"/>
              <a:t>Module Imports</a:t>
            </a:r>
            <a:br>
              <a:rPr lang="en-US" sz="3200" dirty="0" smtClean="0"/>
            </a:br>
            <a:r>
              <a:rPr lang="en-US" sz="3200" dirty="0" smtClean="0"/>
              <a:t>A strategy discussion</a:t>
            </a:r>
            <a:r>
              <a:rPr lang="en-US" sz="3200" dirty="0" smtClean="0"/>
              <a:t>	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1900" dirty="0" smtClean="0"/>
              <a:t>Nagaraja (Nag) Rao</a:t>
            </a:r>
            <a:br>
              <a:rPr lang="en-US" sz="1900" dirty="0" smtClean="0"/>
            </a:br>
            <a:r>
              <a:rPr lang="en-US" sz="1900" dirty="0" smtClean="0"/>
              <a:t>Nokia Solutions and Networks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ounded Rectangle 57"/>
          <p:cNvSpPr/>
          <p:nvPr/>
        </p:nvSpPr>
        <p:spPr>
          <a:xfrm>
            <a:off x="132735" y="811161"/>
            <a:ext cx="4992329" cy="3708373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ounded Rectangle 54"/>
          <p:cNvSpPr/>
          <p:nvPr/>
        </p:nvSpPr>
        <p:spPr>
          <a:xfrm>
            <a:off x="5284033" y="359764"/>
            <a:ext cx="3781752" cy="415977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ounded Rectangle 53"/>
          <p:cNvSpPr/>
          <p:nvPr/>
        </p:nvSpPr>
        <p:spPr>
          <a:xfrm>
            <a:off x="7742420" y="679819"/>
            <a:ext cx="1135506" cy="339750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ounded Rectangle 52"/>
          <p:cNvSpPr/>
          <p:nvPr/>
        </p:nvSpPr>
        <p:spPr>
          <a:xfrm>
            <a:off x="5456419" y="607102"/>
            <a:ext cx="2271012" cy="380000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123354"/>
            <a:ext cx="8229600" cy="483748"/>
          </a:xfrm>
        </p:spPr>
        <p:txBody>
          <a:bodyPr/>
          <a:lstStyle/>
          <a:p>
            <a:r>
              <a:rPr lang="en-US" sz="2400" dirty="0" smtClean="0"/>
              <a:t>Objective of this presentation</a:t>
            </a:r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  <p:sp>
        <p:nvSpPr>
          <p:cNvPr id="19" name="TextBox 18"/>
          <p:cNvSpPr txBox="1"/>
          <p:nvPr/>
        </p:nvSpPr>
        <p:spPr>
          <a:xfrm>
            <a:off x="250722" y="906826"/>
            <a:ext cx="487434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6875" indent="-396875">
              <a:lnSpc>
                <a:spcPts val="2400"/>
              </a:lnSpc>
              <a:buFont typeface="Arial" pitchFamily="34" charset="0"/>
              <a:buChar char="•"/>
            </a:pPr>
            <a:r>
              <a:rPr lang="en-US" dirty="0" smtClean="0"/>
              <a:t>Findings: </a:t>
            </a:r>
          </a:p>
          <a:p>
            <a:pPr marL="854075" lvl="1" indent="-396875">
              <a:lnSpc>
                <a:spcPts val="2400"/>
              </a:lnSpc>
              <a:buFont typeface="Courier New" pitchFamily="49" charset="0"/>
              <a:buChar char="o"/>
            </a:pPr>
            <a:r>
              <a:rPr lang="en-US" sz="1200" dirty="0" smtClean="0"/>
              <a:t>Modules are not using the latest versions of source modules for imports.  </a:t>
            </a:r>
          </a:p>
          <a:p>
            <a:pPr marL="854075" lvl="1" indent="-396875">
              <a:lnSpc>
                <a:spcPts val="2400"/>
              </a:lnSpc>
              <a:buFont typeface="Courier New" pitchFamily="49" charset="0"/>
              <a:buChar char="o"/>
            </a:pPr>
            <a:r>
              <a:rPr lang="en-US" sz="1200" dirty="0" smtClean="0"/>
              <a:t>Even with an update, the old source module versions are kept. </a:t>
            </a:r>
          </a:p>
          <a:p>
            <a:pPr marL="854075" lvl="1" indent="-396875">
              <a:lnSpc>
                <a:spcPts val="2400"/>
              </a:lnSpc>
              <a:buFont typeface="Courier New" pitchFamily="49" charset="0"/>
              <a:buChar char="o"/>
            </a:pPr>
            <a:r>
              <a:rPr lang="en-US" sz="1200" dirty="0" smtClean="0"/>
              <a:t>33.108 module X imports from 101 671 module Y</a:t>
            </a:r>
          </a:p>
          <a:p>
            <a:pPr marL="854075" lvl="1" indent="-396875">
              <a:lnSpc>
                <a:spcPts val="2400"/>
              </a:lnSpc>
              <a:buFont typeface="Courier New" pitchFamily="49" charset="0"/>
              <a:buChar char="o"/>
            </a:pPr>
            <a:r>
              <a:rPr lang="en-US" sz="1200" dirty="0" smtClean="0"/>
              <a:t>101 671 module Y imports from 33.108 module X-1.</a:t>
            </a:r>
          </a:p>
          <a:p>
            <a:pPr marL="396875" indent="-396875">
              <a:lnSpc>
                <a:spcPts val="2400"/>
              </a:lnSpc>
              <a:buFont typeface="Arial" pitchFamily="34" charset="0"/>
              <a:buChar char="•"/>
            </a:pPr>
            <a:r>
              <a:rPr lang="en-US" dirty="0" smtClean="0"/>
              <a:t>Possible Impacts: </a:t>
            </a:r>
          </a:p>
          <a:p>
            <a:pPr marL="854075" lvl="1" indent="-396875">
              <a:lnSpc>
                <a:spcPts val="2400"/>
              </a:lnSpc>
              <a:buFont typeface="Courier New" pitchFamily="49" charset="0"/>
              <a:buChar char="o"/>
            </a:pPr>
            <a:r>
              <a:rPr lang="en-US" sz="1200" dirty="0" smtClean="0"/>
              <a:t>Missing the enhancements in the imported modules. </a:t>
            </a:r>
          </a:p>
          <a:p>
            <a:pPr marL="396875" indent="-396875">
              <a:lnSpc>
                <a:spcPts val="2400"/>
              </a:lnSpc>
              <a:buFont typeface="Arial" pitchFamily="34" charset="0"/>
              <a:buChar char="•"/>
            </a:pPr>
            <a:r>
              <a:rPr lang="en-US" dirty="0" smtClean="0"/>
              <a:t>These slides: </a:t>
            </a:r>
          </a:p>
          <a:p>
            <a:pPr marL="854075" lvl="1" indent="-396875">
              <a:lnSpc>
                <a:spcPts val="2400"/>
              </a:lnSpc>
              <a:buFont typeface="Courier New" pitchFamily="49" charset="0"/>
              <a:buChar char="o"/>
            </a:pPr>
            <a:r>
              <a:rPr lang="en-US" sz="1200" dirty="0" smtClean="0"/>
              <a:t>Presents an import tree of 33.108 object modules.</a:t>
            </a:r>
            <a:endParaRPr lang="en-US" sz="1400" dirty="0"/>
          </a:p>
        </p:txBody>
      </p:sp>
      <p:sp>
        <p:nvSpPr>
          <p:cNvPr id="21" name="Rounded Rectangle 20"/>
          <p:cNvSpPr/>
          <p:nvPr/>
        </p:nvSpPr>
        <p:spPr>
          <a:xfrm>
            <a:off x="5523876" y="3470222"/>
            <a:ext cx="1034321" cy="607101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33.108 Module 1 Version X4</a:t>
            </a:r>
            <a:endParaRPr lang="en-US" sz="1100" dirty="0"/>
          </a:p>
        </p:txBody>
      </p:sp>
      <p:sp>
        <p:nvSpPr>
          <p:cNvPr id="24" name="Rounded Rectangle 23"/>
          <p:cNvSpPr/>
          <p:nvPr/>
        </p:nvSpPr>
        <p:spPr>
          <a:xfrm>
            <a:off x="6622277" y="3470222"/>
            <a:ext cx="1052688" cy="607101"/>
          </a:xfrm>
          <a:prstGeom prst="roundRect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33.108 Module 2 Version Y</a:t>
            </a:r>
            <a:endParaRPr lang="en-US" sz="1100" dirty="0"/>
          </a:p>
        </p:txBody>
      </p:sp>
      <p:sp>
        <p:nvSpPr>
          <p:cNvPr id="29" name="Rounded Rectangle 28"/>
          <p:cNvSpPr/>
          <p:nvPr/>
        </p:nvSpPr>
        <p:spPr>
          <a:xfrm>
            <a:off x="7839856" y="3230382"/>
            <a:ext cx="921895" cy="607101"/>
          </a:xfrm>
          <a:prstGeom prst="roundRect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TC LI Module 1 Version Z3</a:t>
            </a:r>
            <a:endParaRPr lang="en-US" sz="1100" dirty="0"/>
          </a:p>
        </p:txBody>
      </p:sp>
      <p:sp>
        <p:nvSpPr>
          <p:cNvPr id="32" name="Rounded Rectangle 31"/>
          <p:cNvSpPr/>
          <p:nvPr/>
        </p:nvSpPr>
        <p:spPr>
          <a:xfrm>
            <a:off x="7854482" y="2503225"/>
            <a:ext cx="921895" cy="607101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TC LI Module 1 Version Z2</a:t>
            </a:r>
            <a:endParaRPr lang="en-US" sz="1100" dirty="0"/>
          </a:p>
        </p:txBody>
      </p:sp>
      <p:sp>
        <p:nvSpPr>
          <p:cNvPr id="33" name="Rounded Rectangle 32"/>
          <p:cNvSpPr/>
          <p:nvPr/>
        </p:nvSpPr>
        <p:spPr>
          <a:xfrm>
            <a:off x="5523876" y="2514600"/>
            <a:ext cx="1034321" cy="607101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33.108</a:t>
            </a:r>
          </a:p>
          <a:p>
            <a:pPr algn="ctr"/>
            <a:r>
              <a:rPr lang="en-US" sz="1100" dirty="0" smtClean="0"/>
              <a:t> Module 1 </a:t>
            </a:r>
          </a:p>
          <a:p>
            <a:pPr algn="ctr"/>
            <a:r>
              <a:rPr lang="en-US" sz="1100" dirty="0" smtClean="0"/>
              <a:t>Version X3</a:t>
            </a:r>
            <a:endParaRPr lang="en-US" sz="1100" dirty="0"/>
          </a:p>
        </p:txBody>
      </p:sp>
      <p:sp>
        <p:nvSpPr>
          <p:cNvPr id="36" name="Rounded Rectangle 35"/>
          <p:cNvSpPr/>
          <p:nvPr/>
        </p:nvSpPr>
        <p:spPr>
          <a:xfrm>
            <a:off x="5523876" y="1678898"/>
            <a:ext cx="1034321" cy="607101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33.108</a:t>
            </a:r>
          </a:p>
          <a:p>
            <a:pPr algn="ctr"/>
            <a:r>
              <a:rPr lang="en-US" sz="1100" dirty="0" smtClean="0"/>
              <a:t> Module 1 </a:t>
            </a:r>
          </a:p>
          <a:p>
            <a:pPr algn="ctr"/>
            <a:r>
              <a:rPr lang="en-US" sz="1100" dirty="0" smtClean="0"/>
              <a:t>Version X2</a:t>
            </a:r>
            <a:endParaRPr lang="en-US" sz="1100" dirty="0"/>
          </a:p>
        </p:txBody>
      </p:sp>
      <p:sp>
        <p:nvSpPr>
          <p:cNvPr id="42" name="Freeform 41"/>
          <p:cNvSpPr/>
          <p:nvPr/>
        </p:nvSpPr>
        <p:spPr>
          <a:xfrm>
            <a:off x="6460761" y="2166079"/>
            <a:ext cx="404734" cy="1386590"/>
          </a:xfrm>
          <a:custGeom>
            <a:avLst/>
            <a:gdLst>
              <a:gd name="connsiteX0" fmla="*/ 0 w 542144"/>
              <a:gd name="connsiteY0" fmla="*/ 0 h 1641423"/>
              <a:gd name="connsiteX1" fmla="*/ 464695 w 542144"/>
              <a:gd name="connsiteY1" fmla="*/ 449705 h 1641423"/>
              <a:gd name="connsiteX2" fmla="*/ 464695 w 542144"/>
              <a:gd name="connsiteY2" fmla="*/ 1641423 h 1641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2144" h="1641423">
                <a:moveTo>
                  <a:pt x="0" y="0"/>
                </a:moveTo>
                <a:cubicBezTo>
                  <a:pt x="193623" y="88067"/>
                  <a:pt x="387246" y="176135"/>
                  <a:pt x="464695" y="449705"/>
                </a:cubicBezTo>
                <a:cubicBezTo>
                  <a:pt x="542144" y="723276"/>
                  <a:pt x="503419" y="1182349"/>
                  <a:pt x="464695" y="1641423"/>
                </a:cubicBezTo>
              </a:path>
            </a:pathLst>
          </a:custGeom>
          <a:ln w="9525">
            <a:solidFill>
              <a:srgbClr val="006600"/>
            </a:solidFill>
            <a:headEnd type="diamond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Freeform 43"/>
          <p:cNvSpPr/>
          <p:nvPr/>
        </p:nvSpPr>
        <p:spPr>
          <a:xfrm>
            <a:off x="6475751" y="2975548"/>
            <a:ext cx="1548983" cy="397239"/>
          </a:xfrm>
          <a:custGeom>
            <a:avLst/>
            <a:gdLst>
              <a:gd name="connsiteX0" fmla="*/ 0 w 1548983"/>
              <a:gd name="connsiteY0" fmla="*/ 0 h 771993"/>
              <a:gd name="connsiteX1" fmla="*/ 1296649 w 1548983"/>
              <a:gd name="connsiteY1" fmla="*/ 292308 h 771993"/>
              <a:gd name="connsiteX2" fmla="*/ 1514006 w 1548983"/>
              <a:gd name="connsiteY2" fmla="*/ 771993 h 771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8983" h="771993">
                <a:moveTo>
                  <a:pt x="0" y="0"/>
                </a:moveTo>
                <a:cubicBezTo>
                  <a:pt x="522157" y="81821"/>
                  <a:pt x="1044315" y="163643"/>
                  <a:pt x="1296649" y="292308"/>
                </a:cubicBezTo>
                <a:cubicBezTo>
                  <a:pt x="1548983" y="420973"/>
                  <a:pt x="1531494" y="596483"/>
                  <a:pt x="1514006" y="771993"/>
                </a:cubicBezTo>
              </a:path>
            </a:pathLst>
          </a:custGeom>
          <a:ln w="9525">
            <a:solidFill>
              <a:srgbClr val="006600"/>
            </a:solidFill>
            <a:headEnd type="diamond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ounded Rectangle 44"/>
          <p:cNvSpPr/>
          <p:nvPr/>
        </p:nvSpPr>
        <p:spPr>
          <a:xfrm>
            <a:off x="7832360" y="1784297"/>
            <a:ext cx="921895" cy="607101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TC LI Module 1 Version Z1</a:t>
            </a:r>
            <a:endParaRPr lang="en-US" sz="1100" dirty="0"/>
          </a:p>
        </p:txBody>
      </p:sp>
      <p:sp>
        <p:nvSpPr>
          <p:cNvPr id="46" name="Freeform 45"/>
          <p:cNvSpPr/>
          <p:nvPr/>
        </p:nvSpPr>
        <p:spPr>
          <a:xfrm>
            <a:off x="6254646" y="2013154"/>
            <a:ext cx="1675151" cy="632609"/>
          </a:xfrm>
          <a:custGeom>
            <a:avLst/>
            <a:gdLst>
              <a:gd name="connsiteX0" fmla="*/ 1675151 w 1675151"/>
              <a:gd name="connsiteY0" fmla="*/ 0 h 742013"/>
              <a:gd name="connsiteX1" fmla="*/ 258580 w 1675151"/>
              <a:gd name="connsiteY1" fmla="*/ 494676 h 742013"/>
              <a:gd name="connsiteX2" fmla="*/ 123669 w 1675151"/>
              <a:gd name="connsiteY2" fmla="*/ 742013 h 742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5151" h="742013">
                <a:moveTo>
                  <a:pt x="1675151" y="0"/>
                </a:moveTo>
                <a:cubicBezTo>
                  <a:pt x="1096155" y="185503"/>
                  <a:pt x="517160" y="371007"/>
                  <a:pt x="258580" y="494676"/>
                </a:cubicBezTo>
                <a:cubicBezTo>
                  <a:pt x="0" y="618345"/>
                  <a:pt x="61834" y="680179"/>
                  <a:pt x="123669" y="742013"/>
                </a:cubicBezTo>
              </a:path>
            </a:pathLst>
          </a:custGeom>
          <a:ln w="9525">
            <a:solidFill>
              <a:srgbClr val="006600"/>
            </a:solidFill>
            <a:headEnd type="diamond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ounded Rectangle 46"/>
          <p:cNvSpPr/>
          <p:nvPr/>
        </p:nvSpPr>
        <p:spPr>
          <a:xfrm>
            <a:off x="5523876" y="910652"/>
            <a:ext cx="1034321" cy="607101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33.108</a:t>
            </a:r>
          </a:p>
          <a:p>
            <a:pPr algn="ctr"/>
            <a:r>
              <a:rPr lang="en-US" sz="1100" dirty="0" smtClean="0"/>
              <a:t> Module 1 </a:t>
            </a:r>
          </a:p>
          <a:p>
            <a:pPr algn="ctr"/>
            <a:r>
              <a:rPr lang="en-US" sz="1100" dirty="0" smtClean="0"/>
              <a:t>Version X1</a:t>
            </a:r>
            <a:endParaRPr lang="en-US" sz="1100" dirty="0"/>
          </a:p>
        </p:txBody>
      </p:sp>
      <p:sp>
        <p:nvSpPr>
          <p:cNvPr id="56" name="Rectangle 55"/>
          <p:cNvSpPr/>
          <p:nvPr/>
        </p:nvSpPr>
        <p:spPr>
          <a:xfrm>
            <a:off x="6555099" y="679819"/>
            <a:ext cx="96853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33.108</a:t>
            </a:r>
            <a:endParaRPr lang="en-US" sz="2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763399" y="679819"/>
            <a:ext cx="111120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101 671</a:t>
            </a:r>
            <a:endParaRPr lang="en-US" sz="2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6423285" y="2285999"/>
            <a:ext cx="1461541" cy="1274165"/>
          </a:xfrm>
          <a:custGeom>
            <a:avLst/>
            <a:gdLst>
              <a:gd name="connsiteX0" fmla="*/ 1806315 w 1806315"/>
              <a:gd name="connsiteY0" fmla="*/ 0 h 1971207"/>
              <a:gd name="connsiteX1" fmla="*/ 337279 w 1806315"/>
              <a:gd name="connsiteY1" fmla="*/ 1349115 h 1971207"/>
              <a:gd name="connsiteX2" fmla="*/ 0 w 1806315"/>
              <a:gd name="connsiteY2" fmla="*/ 1971207 h 1971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6315" h="1971207">
                <a:moveTo>
                  <a:pt x="1806315" y="0"/>
                </a:moveTo>
                <a:cubicBezTo>
                  <a:pt x="1222323" y="510290"/>
                  <a:pt x="638331" y="1020581"/>
                  <a:pt x="337279" y="1349115"/>
                </a:cubicBezTo>
                <a:cubicBezTo>
                  <a:pt x="36227" y="1677649"/>
                  <a:pt x="18113" y="1824428"/>
                  <a:pt x="0" y="1971207"/>
                </a:cubicBezTo>
              </a:path>
            </a:pathLst>
          </a:custGeom>
          <a:ln w="9525">
            <a:solidFill>
              <a:srgbClr val="006600"/>
            </a:solidFill>
            <a:headEnd type="diamond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Freeform 59"/>
          <p:cNvSpPr/>
          <p:nvPr/>
        </p:nvSpPr>
        <p:spPr>
          <a:xfrm>
            <a:off x="6481916" y="1246239"/>
            <a:ext cx="1893939" cy="641555"/>
          </a:xfrm>
          <a:custGeom>
            <a:avLst/>
            <a:gdLst>
              <a:gd name="connsiteX0" fmla="*/ 0 w 1893939"/>
              <a:gd name="connsiteY0" fmla="*/ 0 h 641555"/>
              <a:gd name="connsiteX1" fmla="*/ 1637071 w 1893939"/>
              <a:gd name="connsiteY1" fmla="*/ 294967 h 641555"/>
              <a:gd name="connsiteX2" fmla="*/ 1541207 w 1893939"/>
              <a:gd name="connsiteY2" fmla="*/ 641555 h 641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93939" h="641555">
                <a:moveTo>
                  <a:pt x="0" y="0"/>
                </a:moveTo>
                <a:cubicBezTo>
                  <a:pt x="690101" y="94020"/>
                  <a:pt x="1380203" y="188041"/>
                  <a:pt x="1637071" y="294967"/>
                </a:cubicBezTo>
                <a:cubicBezTo>
                  <a:pt x="1893939" y="401893"/>
                  <a:pt x="1717573" y="521724"/>
                  <a:pt x="1541207" y="641555"/>
                </a:cubicBezTo>
              </a:path>
            </a:pathLst>
          </a:custGeom>
          <a:ln w="9525">
            <a:solidFill>
              <a:srgbClr val="006600"/>
            </a:solidFill>
            <a:headEnd type="diamond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ounded Rectangle 47"/>
          <p:cNvSpPr/>
          <p:nvPr/>
        </p:nvSpPr>
        <p:spPr>
          <a:xfrm>
            <a:off x="604685" y="607102"/>
            <a:ext cx="8207774" cy="3928027"/>
          </a:xfrm>
          <a:prstGeom prst="roundRect">
            <a:avLst/>
          </a:prstGeom>
          <a:solidFill>
            <a:schemeClr val="bg1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123354"/>
            <a:ext cx="8229600" cy="483748"/>
          </a:xfrm>
        </p:spPr>
        <p:txBody>
          <a:bodyPr/>
          <a:lstStyle/>
          <a:p>
            <a:r>
              <a:rPr lang="en-US" sz="1600" dirty="0" smtClean="0"/>
              <a:t>TC LI 101 671 hi2 (1) </a:t>
            </a:r>
            <a:r>
              <a:rPr lang="en-US" sz="1600" dirty="0" smtClean="0">
                <a:sym typeface="Wingdings" pitchFamily="2" charset="2"/>
              </a:rPr>
              <a:t> 3GPP TS 33.108 hi2 (1)  other 3GPP TSI 33.108 hixyz</a:t>
            </a:r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6458" y="722671"/>
            <a:ext cx="6061587" cy="3414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>
          <a:xfrm>
            <a:off x="97435" y="689547"/>
            <a:ext cx="8968349" cy="385996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123354"/>
            <a:ext cx="8229600" cy="311789"/>
          </a:xfrm>
        </p:spPr>
        <p:txBody>
          <a:bodyPr/>
          <a:lstStyle/>
          <a:p>
            <a:r>
              <a:rPr lang="en-US" sz="2000" dirty="0" smtClean="0"/>
              <a:t>Imports in 3GPP TS 33.108 Object Modules</a:t>
            </a:r>
            <a:endParaRPr lang="en-US" sz="20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6112800" y="0"/>
            <a:ext cx="3031200" cy="435143"/>
          </a:xfrm>
          <a:prstGeom prst="wedgeRoundRectCallout">
            <a:avLst>
              <a:gd name="adj1" fmla="val -35477"/>
              <a:gd name="adj2" fmla="val 12770"/>
              <a:gd name="adj3" fmla="val 16667"/>
            </a:avLst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Latest Version of 101.671: V18 (V3.12.1)</a:t>
            </a:r>
            <a:endParaRPr 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120" y="801974"/>
            <a:ext cx="8229600" cy="365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>
          <a:xfrm flipV="1">
            <a:off x="1050186" y="1447200"/>
            <a:ext cx="561257" cy="2016000"/>
          </a:xfrm>
          <a:prstGeom prst="straightConnector1">
            <a:avLst/>
          </a:prstGeom>
          <a:ln w="28575">
            <a:solidFill>
              <a:schemeClr val="tx1"/>
            </a:solidFill>
            <a:prstDash val="sysDot"/>
            <a:headEnd type="diamond" w="med" len="med"/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050186" y="1447200"/>
            <a:ext cx="1295775" cy="2016000"/>
          </a:xfrm>
          <a:prstGeom prst="straightConnector1">
            <a:avLst/>
          </a:prstGeom>
          <a:ln w="28575">
            <a:solidFill>
              <a:schemeClr val="tx1"/>
            </a:solidFill>
            <a:prstDash val="sysDot"/>
            <a:headEnd type="diamond" w="med" len="med"/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050186" y="1447200"/>
            <a:ext cx="2060273" cy="2016000"/>
          </a:xfrm>
          <a:prstGeom prst="straightConnector1">
            <a:avLst/>
          </a:prstGeom>
          <a:ln w="28575">
            <a:solidFill>
              <a:schemeClr val="tx1"/>
            </a:solidFill>
            <a:prstDash val="sysDot"/>
            <a:headEnd type="diamond" w="med" len="med"/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1050186" y="1447200"/>
            <a:ext cx="6212548" cy="2016000"/>
          </a:xfrm>
          <a:prstGeom prst="straightConnector1">
            <a:avLst/>
          </a:prstGeom>
          <a:ln w="28575">
            <a:solidFill>
              <a:schemeClr val="tx1"/>
            </a:solidFill>
            <a:prstDash val="sysDot"/>
            <a:headEnd type="diamond" w="med" len="med"/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7382656" y="1447200"/>
            <a:ext cx="629587" cy="2112964"/>
          </a:xfrm>
          <a:prstGeom prst="straightConnector1">
            <a:avLst/>
          </a:prstGeom>
          <a:ln w="28575">
            <a:solidFill>
              <a:schemeClr val="tx1"/>
            </a:solidFill>
            <a:prstDash val="sysDot"/>
            <a:headEnd type="diamond" w="med" len="med"/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/>
          <p:nvPr/>
        </p:nvSpPr>
        <p:spPr>
          <a:xfrm>
            <a:off x="115530" y="534629"/>
            <a:ext cx="8913385" cy="401525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123354"/>
            <a:ext cx="8229600" cy="311789"/>
          </a:xfrm>
        </p:spPr>
        <p:txBody>
          <a:bodyPr/>
          <a:lstStyle/>
          <a:p>
            <a:r>
              <a:rPr lang="en-US" dirty="0" smtClean="0"/>
              <a:t>Imports in 3GPP TS 33.108 Object Modules with VoIP Module &amp; current CRs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120" y="720000"/>
            <a:ext cx="8244100" cy="3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Arrow Connector 14"/>
          <p:cNvCxnSpPr/>
          <p:nvPr/>
        </p:nvCxnSpPr>
        <p:spPr>
          <a:xfrm flipV="1">
            <a:off x="914400" y="1342104"/>
            <a:ext cx="1408471" cy="2101644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diamond" w="med" len="med"/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914400" y="1342104"/>
            <a:ext cx="2057400" cy="2121096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diamond" w="med" len="med"/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914400" y="1342104"/>
            <a:ext cx="5751871" cy="2121096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diamond" w="med" len="med"/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6666271" y="1437970"/>
            <a:ext cx="720000" cy="2016000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diamond" w="med" len="med"/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914400" y="1342104"/>
            <a:ext cx="678426" cy="2098974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headEnd type="diamond" w="med" len="med"/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5906729" y="1489588"/>
            <a:ext cx="2263282" cy="1973612"/>
          </a:xfrm>
          <a:prstGeom prst="straightConnector1">
            <a:avLst/>
          </a:prstGeom>
          <a:ln w="28575">
            <a:solidFill>
              <a:srgbClr val="FF0000"/>
            </a:solidFill>
            <a:prstDash val="sysDot"/>
            <a:headEnd type="diamond" w="med" len="med"/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Freeform 34"/>
          <p:cNvSpPr/>
          <p:nvPr/>
        </p:nvSpPr>
        <p:spPr>
          <a:xfrm>
            <a:off x="7535197" y="534629"/>
            <a:ext cx="1292942" cy="1543665"/>
          </a:xfrm>
          <a:custGeom>
            <a:avLst/>
            <a:gdLst>
              <a:gd name="connsiteX0" fmla="*/ 133964 w 1292942"/>
              <a:gd name="connsiteY0" fmla="*/ 129048 h 1543665"/>
              <a:gd name="connsiteX1" fmla="*/ 126590 w 1292942"/>
              <a:gd name="connsiteY1" fmla="*/ 497758 h 1543665"/>
              <a:gd name="connsiteX2" fmla="*/ 362564 w 1292942"/>
              <a:gd name="connsiteY2" fmla="*/ 718984 h 1543665"/>
              <a:gd name="connsiteX3" fmla="*/ 428932 w 1292942"/>
              <a:gd name="connsiteY3" fmla="*/ 1242552 h 1543665"/>
              <a:gd name="connsiteX4" fmla="*/ 657532 w 1292942"/>
              <a:gd name="connsiteY4" fmla="*/ 1478526 h 1543665"/>
              <a:gd name="connsiteX5" fmla="*/ 1247468 w 1292942"/>
              <a:gd name="connsiteY5" fmla="*/ 851719 h 1543665"/>
              <a:gd name="connsiteX6" fmla="*/ 930377 w 1292942"/>
              <a:gd name="connsiteY6" fmla="*/ 121674 h 1543665"/>
              <a:gd name="connsiteX7" fmla="*/ 133964 w 1292942"/>
              <a:gd name="connsiteY7" fmla="*/ 129048 h 1543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2942" h="1543665">
                <a:moveTo>
                  <a:pt x="133964" y="129048"/>
                </a:moveTo>
                <a:cubicBezTo>
                  <a:pt x="0" y="191729"/>
                  <a:pt x="88490" y="399435"/>
                  <a:pt x="126590" y="497758"/>
                </a:cubicBezTo>
                <a:cubicBezTo>
                  <a:pt x="164690" y="596081"/>
                  <a:pt x="312174" y="594852"/>
                  <a:pt x="362564" y="718984"/>
                </a:cubicBezTo>
                <a:cubicBezTo>
                  <a:pt x="412954" y="843116"/>
                  <a:pt x="379771" y="1115962"/>
                  <a:pt x="428932" y="1242552"/>
                </a:cubicBezTo>
                <a:cubicBezTo>
                  <a:pt x="478093" y="1369142"/>
                  <a:pt x="521109" y="1543665"/>
                  <a:pt x="657532" y="1478526"/>
                </a:cubicBezTo>
                <a:cubicBezTo>
                  <a:pt x="793955" y="1413387"/>
                  <a:pt x="1201994" y="1077861"/>
                  <a:pt x="1247468" y="851719"/>
                </a:cubicBezTo>
                <a:cubicBezTo>
                  <a:pt x="1292942" y="625577"/>
                  <a:pt x="1114732" y="243348"/>
                  <a:pt x="930377" y="121674"/>
                </a:cubicBezTo>
                <a:cubicBezTo>
                  <a:pt x="746022" y="0"/>
                  <a:pt x="267928" y="66367"/>
                  <a:pt x="133964" y="129048"/>
                </a:cubicBezTo>
                <a:close/>
              </a:path>
            </a:pathLst>
          </a:custGeom>
          <a:solidFill>
            <a:srgbClr val="FFFF00">
              <a:alpha val="10000"/>
            </a:srgbClr>
          </a:solidFill>
          <a:ln w="28575">
            <a:solidFill>
              <a:srgbClr val="FF0000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7535196" y="2943532"/>
            <a:ext cx="952501" cy="1565787"/>
          </a:xfrm>
          <a:custGeom>
            <a:avLst/>
            <a:gdLst>
              <a:gd name="connsiteX0" fmla="*/ 272846 w 1133169"/>
              <a:gd name="connsiteY0" fmla="*/ 175752 h 1565787"/>
              <a:gd name="connsiteX1" fmla="*/ 103239 w 1133169"/>
              <a:gd name="connsiteY1" fmla="*/ 544462 h 1565787"/>
              <a:gd name="connsiteX2" fmla="*/ 140110 w 1133169"/>
              <a:gd name="connsiteY2" fmla="*/ 1414616 h 1565787"/>
              <a:gd name="connsiteX3" fmla="*/ 943897 w 1133169"/>
              <a:gd name="connsiteY3" fmla="*/ 1362997 h 1565787"/>
              <a:gd name="connsiteX4" fmla="*/ 1025014 w 1133169"/>
              <a:gd name="connsiteY4" fmla="*/ 197874 h 1565787"/>
              <a:gd name="connsiteX5" fmla="*/ 272846 w 1133169"/>
              <a:gd name="connsiteY5" fmla="*/ 175752 h 1565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3169" h="1565787">
                <a:moveTo>
                  <a:pt x="272846" y="175752"/>
                </a:moveTo>
                <a:cubicBezTo>
                  <a:pt x="119217" y="233517"/>
                  <a:pt x="125362" y="337985"/>
                  <a:pt x="103239" y="544462"/>
                </a:cubicBezTo>
                <a:cubicBezTo>
                  <a:pt x="81116" y="750939"/>
                  <a:pt x="0" y="1278194"/>
                  <a:pt x="140110" y="1414616"/>
                </a:cubicBezTo>
                <a:cubicBezTo>
                  <a:pt x="280220" y="1551038"/>
                  <a:pt x="796413" y="1565787"/>
                  <a:pt x="943897" y="1362997"/>
                </a:cubicBezTo>
                <a:cubicBezTo>
                  <a:pt x="1091381" y="1160207"/>
                  <a:pt x="1133169" y="395748"/>
                  <a:pt x="1025014" y="197874"/>
                </a:cubicBezTo>
                <a:cubicBezTo>
                  <a:pt x="916859" y="0"/>
                  <a:pt x="426475" y="117987"/>
                  <a:pt x="272846" y="175752"/>
                </a:cubicBezTo>
                <a:close/>
              </a:path>
            </a:pathLst>
          </a:custGeom>
          <a:solidFill>
            <a:srgbClr val="FFFF00">
              <a:alpha val="10000"/>
            </a:srgbClr>
          </a:solidFill>
          <a:ln w="28575">
            <a:solidFill>
              <a:srgbClr val="FF0000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Freeform 38"/>
          <p:cNvSpPr/>
          <p:nvPr/>
        </p:nvSpPr>
        <p:spPr>
          <a:xfrm>
            <a:off x="4693674" y="3231125"/>
            <a:ext cx="808703" cy="1179872"/>
          </a:xfrm>
          <a:custGeom>
            <a:avLst/>
            <a:gdLst>
              <a:gd name="connsiteX0" fmla="*/ 165920 w 808703"/>
              <a:gd name="connsiteY0" fmla="*/ 20894 h 1179872"/>
              <a:gd name="connsiteX1" fmla="*/ 70055 w 808703"/>
              <a:gd name="connsiteY1" fmla="*/ 242120 h 1179872"/>
              <a:gd name="connsiteX2" fmla="*/ 84803 w 808703"/>
              <a:gd name="connsiteY2" fmla="*/ 1031159 h 1179872"/>
              <a:gd name="connsiteX3" fmla="*/ 578874 w 808703"/>
              <a:gd name="connsiteY3" fmla="*/ 1134398 h 1179872"/>
              <a:gd name="connsiteX4" fmla="*/ 755855 w 808703"/>
              <a:gd name="connsiteY4" fmla="*/ 846804 h 1179872"/>
              <a:gd name="connsiteX5" fmla="*/ 726358 w 808703"/>
              <a:gd name="connsiteY5" fmla="*/ 286365 h 1179872"/>
              <a:gd name="connsiteX6" fmla="*/ 718984 w 808703"/>
              <a:gd name="connsiteY6" fmla="*/ 116759 h 1179872"/>
              <a:gd name="connsiteX7" fmla="*/ 165920 w 808703"/>
              <a:gd name="connsiteY7" fmla="*/ 20894 h 117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8703" h="1179872">
                <a:moveTo>
                  <a:pt x="165920" y="20894"/>
                </a:moveTo>
                <a:cubicBezTo>
                  <a:pt x="57765" y="41788"/>
                  <a:pt x="83575" y="73743"/>
                  <a:pt x="70055" y="242120"/>
                </a:cubicBezTo>
                <a:cubicBezTo>
                  <a:pt x="56536" y="410498"/>
                  <a:pt x="0" y="882446"/>
                  <a:pt x="84803" y="1031159"/>
                </a:cubicBezTo>
                <a:cubicBezTo>
                  <a:pt x="169606" y="1179872"/>
                  <a:pt x="467032" y="1165124"/>
                  <a:pt x="578874" y="1134398"/>
                </a:cubicBezTo>
                <a:cubicBezTo>
                  <a:pt x="690716" y="1103672"/>
                  <a:pt x="731274" y="988143"/>
                  <a:pt x="755855" y="846804"/>
                </a:cubicBezTo>
                <a:cubicBezTo>
                  <a:pt x="780436" y="705465"/>
                  <a:pt x="732503" y="408039"/>
                  <a:pt x="726358" y="286365"/>
                </a:cubicBezTo>
                <a:cubicBezTo>
                  <a:pt x="720213" y="164691"/>
                  <a:pt x="808703" y="162233"/>
                  <a:pt x="718984" y="116759"/>
                </a:cubicBezTo>
                <a:cubicBezTo>
                  <a:pt x="629265" y="71285"/>
                  <a:pt x="274075" y="0"/>
                  <a:pt x="165920" y="20894"/>
                </a:cubicBezTo>
                <a:close/>
              </a:path>
            </a:pathLst>
          </a:custGeom>
          <a:solidFill>
            <a:srgbClr val="FFFF00">
              <a:alpha val="10000"/>
            </a:srgbClr>
          </a:solidFill>
          <a:ln w="28575">
            <a:solidFill>
              <a:srgbClr val="FF0000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Freeform 39"/>
          <p:cNvSpPr/>
          <p:nvPr/>
        </p:nvSpPr>
        <p:spPr>
          <a:xfrm>
            <a:off x="3178278" y="3229228"/>
            <a:ext cx="808703" cy="1179872"/>
          </a:xfrm>
          <a:custGeom>
            <a:avLst/>
            <a:gdLst>
              <a:gd name="connsiteX0" fmla="*/ 165920 w 808703"/>
              <a:gd name="connsiteY0" fmla="*/ 20894 h 1179872"/>
              <a:gd name="connsiteX1" fmla="*/ 70055 w 808703"/>
              <a:gd name="connsiteY1" fmla="*/ 242120 h 1179872"/>
              <a:gd name="connsiteX2" fmla="*/ 84803 w 808703"/>
              <a:gd name="connsiteY2" fmla="*/ 1031159 h 1179872"/>
              <a:gd name="connsiteX3" fmla="*/ 578874 w 808703"/>
              <a:gd name="connsiteY3" fmla="*/ 1134398 h 1179872"/>
              <a:gd name="connsiteX4" fmla="*/ 755855 w 808703"/>
              <a:gd name="connsiteY4" fmla="*/ 846804 h 1179872"/>
              <a:gd name="connsiteX5" fmla="*/ 726358 w 808703"/>
              <a:gd name="connsiteY5" fmla="*/ 286365 h 1179872"/>
              <a:gd name="connsiteX6" fmla="*/ 718984 w 808703"/>
              <a:gd name="connsiteY6" fmla="*/ 116759 h 1179872"/>
              <a:gd name="connsiteX7" fmla="*/ 165920 w 808703"/>
              <a:gd name="connsiteY7" fmla="*/ 20894 h 117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8703" h="1179872">
                <a:moveTo>
                  <a:pt x="165920" y="20894"/>
                </a:moveTo>
                <a:cubicBezTo>
                  <a:pt x="57765" y="41788"/>
                  <a:pt x="83575" y="73743"/>
                  <a:pt x="70055" y="242120"/>
                </a:cubicBezTo>
                <a:cubicBezTo>
                  <a:pt x="56536" y="410498"/>
                  <a:pt x="0" y="882446"/>
                  <a:pt x="84803" y="1031159"/>
                </a:cubicBezTo>
                <a:cubicBezTo>
                  <a:pt x="169606" y="1179872"/>
                  <a:pt x="467032" y="1165124"/>
                  <a:pt x="578874" y="1134398"/>
                </a:cubicBezTo>
                <a:cubicBezTo>
                  <a:pt x="690716" y="1103672"/>
                  <a:pt x="731274" y="988143"/>
                  <a:pt x="755855" y="846804"/>
                </a:cubicBezTo>
                <a:cubicBezTo>
                  <a:pt x="780436" y="705465"/>
                  <a:pt x="732503" y="408039"/>
                  <a:pt x="726358" y="286365"/>
                </a:cubicBezTo>
                <a:cubicBezTo>
                  <a:pt x="720213" y="164691"/>
                  <a:pt x="808703" y="162233"/>
                  <a:pt x="718984" y="116759"/>
                </a:cubicBezTo>
                <a:cubicBezTo>
                  <a:pt x="629265" y="71285"/>
                  <a:pt x="274075" y="0"/>
                  <a:pt x="165920" y="20894"/>
                </a:cubicBezTo>
                <a:close/>
              </a:path>
            </a:pathLst>
          </a:custGeom>
          <a:solidFill>
            <a:srgbClr val="FFFF00">
              <a:alpha val="10000"/>
            </a:srgbClr>
          </a:solidFill>
          <a:ln w="28575">
            <a:solidFill>
              <a:srgbClr val="FF0000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Freeform 40"/>
          <p:cNvSpPr/>
          <p:nvPr/>
        </p:nvSpPr>
        <p:spPr>
          <a:xfrm>
            <a:off x="426878" y="3231125"/>
            <a:ext cx="733918" cy="1179872"/>
          </a:xfrm>
          <a:custGeom>
            <a:avLst/>
            <a:gdLst>
              <a:gd name="connsiteX0" fmla="*/ 165920 w 808703"/>
              <a:gd name="connsiteY0" fmla="*/ 20894 h 1179872"/>
              <a:gd name="connsiteX1" fmla="*/ 70055 w 808703"/>
              <a:gd name="connsiteY1" fmla="*/ 242120 h 1179872"/>
              <a:gd name="connsiteX2" fmla="*/ 84803 w 808703"/>
              <a:gd name="connsiteY2" fmla="*/ 1031159 h 1179872"/>
              <a:gd name="connsiteX3" fmla="*/ 578874 w 808703"/>
              <a:gd name="connsiteY3" fmla="*/ 1134398 h 1179872"/>
              <a:gd name="connsiteX4" fmla="*/ 755855 w 808703"/>
              <a:gd name="connsiteY4" fmla="*/ 846804 h 1179872"/>
              <a:gd name="connsiteX5" fmla="*/ 726358 w 808703"/>
              <a:gd name="connsiteY5" fmla="*/ 286365 h 1179872"/>
              <a:gd name="connsiteX6" fmla="*/ 718984 w 808703"/>
              <a:gd name="connsiteY6" fmla="*/ 116759 h 1179872"/>
              <a:gd name="connsiteX7" fmla="*/ 165920 w 808703"/>
              <a:gd name="connsiteY7" fmla="*/ 20894 h 117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8703" h="1179872">
                <a:moveTo>
                  <a:pt x="165920" y="20894"/>
                </a:moveTo>
                <a:cubicBezTo>
                  <a:pt x="57765" y="41788"/>
                  <a:pt x="83575" y="73743"/>
                  <a:pt x="70055" y="242120"/>
                </a:cubicBezTo>
                <a:cubicBezTo>
                  <a:pt x="56536" y="410498"/>
                  <a:pt x="0" y="882446"/>
                  <a:pt x="84803" y="1031159"/>
                </a:cubicBezTo>
                <a:cubicBezTo>
                  <a:pt x="169606" y="1179872"/>
                  <a:pt x="467032" y="1165124"/>
                  <a:pt x="578874" y="1134398"/>
                </a:cubicBezTo>
                <a:cubicBezTo>
                  <a:pt x="690716" y="1103672"/>
                  <a:pt x="731274" y="988143"/>
                  <a:pt x="755855" y="846804"/>
                </a:cubicBezTo>
                <a:cubicBezTo>
                  <a:pt x="780436" y="705465"/>
                  <a:pt x="732503" y="408039"/>
                  <a:pt x="726358" y="286365"/>
                </a:cubicBezTo>
                <a:cubicBezTo>
                  <a:pt x="720213" y="164691"/>
                  <a:pt x="808703" y="162233"/>
                  <a:pt x="718984" y="116759"/>
                </a:cubicBezTo>
                <a:cubicBezTo>
                  <a:pt x="629265" y="71285"/>
                  <a:pt x="274075" y="0"/>
                  <a:pt x="165920" y="20894"/>
                </a:cubicBezTo>
                <a:close/>
              </a:path>
            </a:pathLst>
          </a:custGeom>
          <a:solidFill>
            <a:srgbClr val="FFFF00">
              <a:alpha val="10000"/>
            </a:srgbClr>
          </a:solidFill>
          <a:ln w="28575">
            <a:solidFill>
              <a:srgbClr val="FF0000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Freeform 42"/>
          <p:cNvSpPr/>
          <p:nvPr/>
        </p:nvSpPr>
        <p:spPr>
          <a:xfrm>
            <a:off x="181896" y="1010265"/>
            <a:ext cx="385916" cy="2433483"/>
          </a:xfrm>
          <a:custGeom>
            <a:avLst/>
            <a:gdLst>
              <a:gd name="connsiteX0" fmla="*/ 385916 w 385916"/>
              <a:gd name="connsiteY0" fmla="*/ 2433483 h 2433483"/>
              <a:gd name="connsiteX1" fmla="*/ 9832 w 385916"/>
              <a:gd name="connsiteY1" fmla="*/ 1224116 h 2433483"/>
              <a:gd name="connsiteX2" fmla="*/ 326923 w 385916"/>
              <a:gd name="connsiteY2" fmla="*/ 0 h 243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5916" h="2433483">
                <a:moveTo>
                  <a:pt x="385916" y="2433483"/>
                </a:moveTo>
                <a:cubicBezTo>
                  <a:pt x="202790" y="2031589"/>
                  <a:pt x="19664" y="1629696"/>
                  <a:pt x="9832" y="1224116"/>
                </a:cubicBezTo>
                <a:cubicBezTo>
                  <a:pt x="0" y="818536"/>
                  <a:pt x="163461" y="409268"/>
                  <a:pt x="326923" y="0"/>
                </a:cubicBezTo>
              </a:path>
            </a:pathLst>
          </a:custGeom>
          <a:ln w="28575">
            <a:solidFill>
              <a:srgbClr val="FF0000"/>
            </a:solidFill>
            <a:prstDash val="sysDot"/>
            <a:headEnd type="stealth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Freeform 43"/>
          <p:cNvSpPr/>
          <p:nvPr/>
        </p:nvSpPr>
        <p:spPr>
          <a:xfrm flipH="1">
            <a:off x="3819583" y="1007595"/>
            <a:ext cx="167398" cy="2433483"/>
          </a:xfrm>
          <a:custGeom>
            <a:avLst/>
            <a:gdLst>
              <a:gd name="connsiteX0" fmla="*/ 385916 w 385916"/>
              <a:gd name="connsiteY0" fmla="*/ 2433483 h 2433483"/>
              <a:gd name="connsiteX1" fmla="*/ 9832 w 385916"/>
              <a:gd name="connsiteY1" fmla="*/ 1224116 h 2433483"/>
              <a:gd name="connsiteX2" fmla="*/ 326923 w 385916"/>
              <a:gd name="connsiteY2" fmla="*/ 0 h 243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5916" h="2433483">
                <a:moveTo>
                  <a:pt x="385916" y="2433483"/>
                </a:moveTo>
                <a:cubicBezTo>
                  <a:pt x="202790" y="2031589"/>
                  <a:pt x="19664" y="1629696"/>
                  <a:pt x="9832" y="1224116"/>
                </a:cubicBezTo>
                <a:cubicBezTo>
                  <a:pt x="0" y="818536"/>
                  <a:pt x="163461" y="409268"/>
                  <a:pt x="326923" y="0"/>
                </a:cubicBezTo>
              </a:path>
            </a:pathLst>
          </a:custGeom>
          <a:ln w="28575">
            <a:solidFill>
              <a:srgbClr val="FF0000"/>
            </a:solidFill>
            <a:prstDash val="sysDot"/>
            <a:headEnd type="stealth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Freeform 44"/>
          <p:cNvSpPr/>
          <p:nvPr/>
        </p:nvSpPr>
        <p:spPr>
          <a:xfrm flipH="1">
            <a:off x="5245260" y="1072105"/>
            <a:ext cx="167398" cy="2433483"/>
          </a:xfrm>
          <a:custGeom>
            <a:avLst/>
            <a:gdLst>
              <a:gd name="connsiteX0" fmla="*/ 385916 w 385916"/>
              <a:gd name="connsiteY0" fmla="*/ 2433483 h 2433483"/>
              <a:gd name="connsiteX1" fmla="*/ 9832 w 385916"/>
              <a:gd name="connsiteY1" fmla="*/ 1224116 h 2433483"/>
              <a:gd name="connsiteX2" fmla="*/ 326923 w 385916"/>
              <a:gd name="connsiteY2" fmla="*/ 0 h 243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5916" h="2433483">
                <a:moveTo>
                  <a:pt x="385916" y="2433483"/>
                </a:moveTo>
                <a:cubicBezTo>
                  <a:pt x="202790" y="2031589"/>
                  <a:pt x="19664" y="1629696"/>
                  <a:pt x="9832" y="1224116"/>
                </a:cubicBezTo>
                <a:cubicBezTo>
                  <a:pt x="0" y="818536"/>
                  <a:pt x="163461" y="409268"/>
                  <a:pt x="326923" y="0"/>
                </a:cubicBezTo>
              </a:path>
            </a:pathLst>
          </a:custGeom>
          <a:ln w="28575">
            <a:solidFill>
              <a:srgbClr val="FF0000"/>
            </a:solidFill>
            <a:prstDash val="sysDot"/>
            <a:headEnd type="stealth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ounded Rectangle 57"/>
          <p:cNvSpPr/>
          <p:nvPr/>
        </p:nvSpPr>
        <p:spPr>
          <a:xfrm>
            <a:off x="132734" y="811161"/>
            <a:ext cx="8514985" cy="3708373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196071"/>
            <a:ext cx="8229600" cy="483748"/>
          </a:xfrm>
        </p:spPr>
        <p:txBody>
          <a:bodyPr/>
          <a:lstStyle/>
          <a:p>
            <a:r>
              <a:rPr lang="en-US" sz="2400" dirty="0" smtClean="0"/>
              <a:t>Proposal</a:t>
            </a:r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B731-43B4-644E-8C8C-D0B0600D9403}" type="datetime1">
              <a:rPr lang="en-US" smtClean="0"/>
              <a:pPr/>
              <a:t>4/22/2014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Drawn by N. Ra</a:t>
            </a:r>
            <a:r>
              <a:rPr lang="en-US" dirty="0" smtClean="0"/>
              <a:t>o</a:t>
            </a:r>
            <a:endParaRPr lang="pl-PL" dirty="0"/>
          </a:p>
        </p:txBody>
      </p:sp>
      <p:sp>
        <p:nvSpPr>
          <p:cNvPr id="19" name="TextBox 18"/>
          <p:cNvSpPr txBox="1"/>
          <p:nvPr/>
        </p:nvSpPr>
        <p:spPr>
          <a:xfrm>
            <a:off x="250721" y="1039761"/>
            <a:ext cx="813373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6875" indent="-396875">
              <a:lnSpc>
                <a:spcPts val="2400"/>
              </a:lnSpc>
              <a:buFont typeface="Arial" pitchFamily="34" charset="0"/>
              <a:buChar char="•"/>
            </a:pPr>
            <a:r>
              <a:rPr lang="en-US" sz="1600" dirty="0" smtClean="0"/>
              <a:t>Now: Should the 33.108 modules import from the latest of versions of the source modules?</a:t>
            </a:r>
          </a:p>
          <a:p>
            <a:pPr marL="854075" lvl="1" indent="-396875">
              <a:lnSpc>
                <a:spcPts val="2400"/>
              </a:lnSpc>
              <a:buFont typeface="Courier New" pitchFamily="49" charset="0"/>
              <a:buChar char="o"/>
            </a:pPr>
            <a:r>
              <a:rPr lang="en-US" sz="1400" dirty="0" smtClean="0"/>
              <a:t>Proposal: NO; </a:t>
            </a:r>
          </a:p>
          <a:p>
            <a:pPr marL="854075" lvl="1" indent="-396875">
              <a:lnSpc>
                <a:spcPts val="2400"/>
              </a:lnSpc>
              <a:buFont typeface="Courier New" pitchFamily="49" charset="0"/>
              <a:buChar char="o"/>
            </a:pPr>
            <a:r>
              <a:rPr lang="en-US" sz="1400" dirty="0" smtClean="0"/>
              <a:t>Reason: 33.108 module should not be changed just because the parent module got changed.  </a:t>
            </a:r>
          </a:p>
          <a:p>
            <a:pPr marL="396875" indent="-396875">
              <a:lnSpc>
                <a:spcPts val="2400"/>
              </a:lnSpc>
              <a:buFont typeface="Arial" pitchFamily="34" charset="0"/>
              <a:buChar char="•"/>
            </a:pPr>
            <a:r>
              <a:rPr lang="en-US" sz="1600" dirty="0" smtClean="0"/>
              <a:t>Future: Should </a:t>
            </a:r>
            <a:r>
              <a:rPr lang="en-US" sz="1600" dirty="0" smtClean="0"/>
              <a:t>an update to a 33.108 module </a:t>
            </a:r>
            <a:r>
              <a:rPr lang="en-US" sz="1600" dirty="0" smtClean="0"/>
              <a:t>ensure that the imported module is the latest one?  </a:t>
            </a:r>
          </a:p>
          <a:p>
            <a:pPr marL="854075" lvl="1" indent="-396875">
              <a:lnSpc>
                <a:spcPts val="2400"/>
              </a:lnSpc>
              <a:buFont typeface="Courier New" pitchFamily="49" charset="0"/>
              <a:buChar char="o"/>
            </a:pPr>
            <a:r>
              <a:rPr lang="en-US" sz="1400" dirty="0" smtClean="0"/>
              <a:t>Proposal: </a:t>
            </a:r>
            <a:r>
              <a:rPr lang="en-US" sz="1400" dirty="0" smtClean="0"/>
              <a:t>YES if known. </a:t>
            </a:r>
            <a:endParaRPr lang="en-US" sz="1400" dirty="0" smtClean="0"/>
          </a:p>
          <a:p>
            <a:pPr marL="854075" lvl="1" indent="-396875">
              <a:lnSpc>
                <a:spcPts val="2400"/>
              </a:lnSpc>
              <a:buFont typeface="Courier New" pitchFamily="49" charset="0"/>
              <a:buChar char="o"/>
            </a:pPr>
            <a:r>
              <a:rPr lang="en-US" sz="1400" dirty="0" smtClean="0"/>
              <a:t>Reason: State of the art; this </a:t>
            </a:r>
            <a:r>
              <a:rPr lang="en-US" sz="1400" dirty="0" smtClean="0"/>
              <a:t>way, any </a:t>
            </a:r>
            <a:r>
              <a:rPr lang="en-US" sz="1400" dirty="0" smtClean="0"/>
              <a:t>change </a:t>
            </a:r>
            <a:r>
              <a:rPr lang="en-US" sz="1400" dirty="0" smtClean="0"/>
              <a:t>to the imported parameter in the  </a:t>
            </a:r>
            <a:r>
              <a:rPr lang="en-US" sz="1400" dirty="0" smtClean="0"/>
              <a:t>source </a:t>
            </a:r>
            <a:r>
              <a:rPr lang="en-US" sz="1400" dirty="0" smtClean="0"/>
              <a:t>module is imported as </a:t>
            </a:r>
            <a:r>
              <a:rPr lang="en-US" sz="1400" dirty="0" smtClean="0"/>
              <a:t>well.</a:t>
            </a: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SN_arial">
  <a:themeElements>
    <a:clrScheme name="nsn">
      <a:dk1>
        <a:srgbClr val="000000"/>
      </a:dk1>
      <a:lt1>
        <a:srgbClr val="FFFFFF"/>
      </a:lt1>
      <a:dk2>
        <a:srgbClr val="272425"/>
      </a:dk2>
      <a:lt2>
        <a:srgbClr val="68717A"/>
      </a:lt2>
      <a:accent1>
        <a:srgbClr val="FFCC00"/>
      </a:accent1>
      <a:accent2>
        <a:srgbClr val="FF8200"/>
      </a:accent2>
      <a:accent3>
        <a:srgbClr val="7F10A2"/>
      </a:accent3>
      <a:accent4>
        <a:srgbClr val="A7BAC0"/>
      </a:accent4>
      <a:accent5>
        <a:srgbClr val="B3B6BA"/>
      </a:accent5>
      <a:accent6>
        <a:srgbClr val="D7D9DB"/>
      </a:accent6>
      <a:hlink>
        <a:srgbClr val="FFCC00"/>
      </a:hlink>
      <a:folHlink>
        <a:srgbClr val="7F10A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82904E1614074CA041AC3225AEC38D" ma:contentTypeVersion="1" ma:contentTypeDescription="Create a new document." ma:contentTypeScope="" ma:versionID="7bba74f54984c67775486479768150e5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167E76-FF40-4A4F-90B5-2B53CCBDFF4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DF2435-880D-47B4-B4DD-252CBAFCD26F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microsoft.com/sharepoint/v3"/>
    <ds:schemaRef ds:uri="http://schemas.openxmlformats.org/package/2006/metadata/core-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7862CC8-53AC-42A4-8320-82ED3D5439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2371</TotalTime>
  <Words>308</Words>
  <Application>Microsoft Office PowerPoint</Application>
  <PresentationFormat>On-screen Show (16:9)</PresentationFormat>
  <Paragraphs>53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NSN_arial</vt:lpstr>
      <vt:lpstr>3GPP TS 33.108 Object Module Imports A strategy discussion         Nagaraja (Nag) Rao Nokia Solutions and Networks</vt:lpstr>
      <vt:lpstr>Objective of this presentation</vt:lpstr>
      <vt:lpstr>TC LI 101 671 hi2 (1)  3GPP TS 33.108 hi2 (1)  other 3GPP TSI 33.108 hixyz</vt:lpstr>
      <vt:lpstr>Imports in 3GPP TS 33.108 Object Modules</vt:lpstr>
      <vt:lpstr>Imports in 3GPP TS 33.108 Object Modules with VoIP Module &amp; current CRs</vt:lpstr>
      <vt:lpstr>Proposal</vt:lpstr>
    </vt:vector>
  </TitlesOfParts>
  <Company>Lippincott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set in Arial Bold 26 pt</dc:title>
  <dc:creator>Lippincott Staff</dc:creator>
  <cp:lastModifiedBy>usmsc001</cp:lastModifiedBy>
  <cp:revision>243</cp:revision>
  <dcterms:created xsi:type="dcterms:W3CDTF">2013-08-02T15:20:48Z</dcterms:created>
  <dcterms:modified xsi:type="dcterms:W3CDTF">2014-04-22T18:41:52Z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0x0101006782904E1614074CA041AC3225AEC38D</vt:lpwstr>
  </property>
  <property fmtid="{D5CDD505-2E9C-101B-9397-08002B2CF9AE}" pid="3" name="TaxKeyword">
    <vt:lpwstr/>
  </property>
</Properties>
</file>