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1" r:id="rId5"/>
    <p:sldId id="263" r:id="rId6"/>
    <p:sldId id="264" r:id="rId7"/>
    <p:sldId id="256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F54E9-AC82-4F55-A21B-2164A22EC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02F6CF-A633-44B5-BABE-91A83938E1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543260-FC2A-4072-B2B8-11F32853C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95DD-4F81-457D-907A-E03D34AE7DD2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54FB66-F662-4E5B-9424-03EE657D6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8614B6-9089-431A-919D-565F2948D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7E55-BDD9-49FC-A326-4AE39D58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307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794B1-95A3-4345-9231-6CB20264D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4D338D-7288-4543-9322-74B2D125CB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96A82-A791-41ED-A526-F1F58E716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95DD-4F81-457D-907A-E03D34AE7DD2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862C6F-B0D1-4B56-ACBC-C8DB669B1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118261-8400-43CF-A8FE-162F6E1BF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7E55-BDD9-49FC-A326-4AE39D58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624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6FEF97-AFE6-43A2-B8FA-81988B0291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65E02E-8D03-4009-94DC-F71B956DF3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57ACF1-7990-4226-AD70-D6FE1E876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95DD-4F81-457D-907A-E03D34AE7DD2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4E91C-AB4E-4AEF-B911-90A5F3550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65670F-D74C-4154-83A8-E2B206CB6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7E55-BDD9-49FC-A326-4AE39D58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084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B36A0-83F5-4BBE-8DBB-7EEA63FE0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ECC750-EF13-4F72-8FA5-8EDBE4843D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E34BD0-226A-4F61-B7C6-B7F519E86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95DD-4F81-457D-907A-E03D34AE7DD2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4301CD-E3A6-463D-857B-272D8110F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842BE6-5E2D-49E4-AB9A-20166E0A1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7E55-BDD9-49FC-A326-4AE39D58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896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EF2D1-7F59-4F5B-9970-196662ECE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5A93B2-A16A-45DD-A04A-D2076C8FD0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7FDB97-938C-41AA-8C95-C45EE5FE0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95DD-4F81-457D-907A-E03D34AE7DD2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5E066F-688F-4BB6-8370-11B266938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C7B12-EDD7-44F0-B1EC-E9D1C494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7E55-BDD9-49FC-A326-4AE39D58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846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F32A6-33A7-4074-8681-D15A44883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E18221-5B6D-4272-952D-22ABBD168D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FC265F-E737-49CB-9A97-787DC44D14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F94EE6-47E7-49D6-8629-C41457B5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95DD-4F81-457D-907A-E03D34AE7DD2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DE2AAA-E9A6-43E3-BA32-6D090437B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091DA2-A3E5-4FEC-B0BF-D20AD3EC9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7E55-BDD9-49FC-A326-4AE39D58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857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12D39E-A56A-4354-B817-D616F2381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214A8E-386B-42B7-A012-EAD3F0BA2F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CF16BD-FB15-4E9B-903A-371B5E21A9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B1B541-B258-4A67-8342-37F6612F38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4B1B5E-7186-4EB0-BE0E-3D2BBB8D04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A057BA-83D3-48A6-B6E4-34A5B3088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95DD-4F81-457D-907A-E03D34AE7DD2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477852-3002-40AA-B90B-D730CE71C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072760-2061-45A7-B4FE-B7A235A5E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7E55-BDD9-49FC-A326-4AE39D58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114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ECF5E-A8C5-4FD3-8BC1-2384C832D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AD5189-09EA-47AC-9795-B2D940DE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95DD-4F81-457D-907A-E03D34AE7DD2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CCB72F-42C5-49AF-A82A-85C0AF292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65C6B2-B4FC-4D4B-AB70-2C586E3DB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7E55-BDD9-49FC-A326-4AE39D58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56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6426FF-BB41-4146-AEA6-7B435859C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95DD-4F81-457D-907A-E03D34AE7DD2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DC631F-BBE2-4796-B889-9372846A8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4CD9E4-0F09-4A69-92BC-C5F9ABDE9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7E55-BDD9-49FC-A326-4AE39D58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01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5535E-923E-4A6C-8197-C3CD3F8F1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B85E8-3723-4E36-81EB-8877DD353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DC5F26-A043-4C21-A208-98519731CA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1E3AC8-28A0-40BA-A931-3D1C875FD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95DD-4F81-457D-907A-E03D34AE7DD2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519A88-0541-48B5-A656-C47CD05EC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FA740-E4E1-48BE-9988-B70079DAE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7E55-BDD9-49FC-A326-4AE39D58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11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6134D-8406-4791-87DC-F2B2131CA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40F569-D3C0-4BBE-9DCF-255321C32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031C07-EFB7-460C-ACE2-B60ADC2D5F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330CBC-574E-4A0E-BDF2-1CDE6816C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95DD-4F81-457D-907A-E03D34AE7DD2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97BE7D-7C43-42CD-A39B-E123194B6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229E94-F694-4083-9C2F-5E1301488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7E55-BDD9-49FC-A326-4AE39D58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255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36315E-5E9E-4FCD-B2EE-0E3E87133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B34F5C-FEA3-4E74-8230-AA2357BEBA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B1EBB5-3276-4913-8B19-2E7D7A0480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A095DD-4F81-457D-907A-E03D34AE7DD2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6D094E-F5EF-453F-BAF1-3A6A3BCF50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A49A74-EF11-4F5F-AEC4-CF9094E624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97E55-BDD9-49FC-A326-4AE39D58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316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40ADF-97C2-4EBA-9A68-3DAD015289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de-DE" sz="4800" dirty="0"/>
              <a:t>LI </a:t>
            </a:r>
            <a:r>
              <a:rPr lang="de-DE" sz="4800" dirty="0" err="1"/>
              <a:t>solution</a:t>
            </a:r>
            <a:r>
              <a:rPr lang="de-DE" sz="4800" dirty="0"/>
              <a:t> </a:t>
            </a:r>
            <a:r>
              <a:rPr lang="de-DE" sz="4800" dirty="0" err="1"/>
              <a:t>related</a:t>
            </a:r>
            <a:r>
              <a:rPr lang="de-DE" sz="4800" dirty="0"/>
              <a:t> to </a:t>
            </a:r>
            <a:r>
              <a:rPr lang="de-DE" sz="4800" dirty="0" err="1"/>
              <a:t>privacy</a:t>
            </a:r>
            <a:br>
              <a:rPr lang="de-DE" sz="4800" dirty="0"/>
            </a:br>
            <a:r>
              <a:rPr lang="de-DE" sz="4800" dirty="0" err="1"/>
              <a:t>based</a:t>
            </a:r>
            <a:r>
              <a:rPr lang="de-DE" sz="4800" dirty="0"/>
              <a:t> on </a:t>
            </a:r>
            <a:br>
              <a:rPr lang="de-DE" sz="4800" dirty="0"/>
            </a:br>
            <a:r>
              <a:rPr lang="de-DE" sz="4800" dirty="0"/>
              <a:t>UE </a:t>
            </a:r>
            <a:r>
              <a:rPr lang="de-DE" sz="4800" dirty="0" err="1"/>
              <a:t>generated</a:t>
            </a:r>
            <a:r>
              <a:rPr lang="de-DE" sz="4800" dirty="0"/>
              <a:t> </a:t>
            </a:r>
            <a:r>
              <a:rPr lang="de-DE" sz="4800" dirty="0" err="1"/>
              <a:t>verification</a:t>
            </a:r>
            <a:r>
              <a:rPr lang="de-DE" sz="4800" dirty="0"/>
              <a:t> </a:t>
            </a:r>
            <a:r>
              <a:rPr lang="de-DE" sz="4800" dirty="0" err="1"/>
              <a:t>hash</a:t>
            </a:r>
            <a:r>
              <a:rPr lang="de-DE" sz="4800" dirty="0"/>
              <a:t> (VH) 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AADE45-3FAD-4248-84C0-783AAD5C4A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de-DE" sz="4800" dirty="0"/>
          </a:p>
          <a:p>
            <a:r>
              <a:rPr lang="de-DE" sz="4800" dirty="0"/>
              <a:t>Nokia</a:t>
            </a:r>
          </a:p>
          <a:p>
            <a:r>
              <a:rPr lang="de-DE" sz="3600" dirty="0"/>
              <a:t>Anja Jerichow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89539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5FA47E3-D3AC-4CF7-8688-02283A0EAD7A}"/>
              </a:ext>
            </a:extLst>
          </p:cNvPr>
          <p:cNvCxnSpPr/>
          <p:nvPr/>
        </p:nvCxnSpPr>
        <p:spPr>
          <a:xfrm>
            <a:off x="1449659" y="474237"/>
            <a:ext cx="0" cy="54306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05464BB-E40D-4AEB-8135-6E1DF1C2B630}"/>
              </a:ext>
            </a:extLst>
          </p:cNvPr>
          <p:cNvCxnSpPr/>
          <p:nvPr/>
        </p:nvCxnSpPr>
        <p:spPr>
          <a:xfrm>
            <a:off x="8805747" y="474237"/>
            <a:ext cx="0" cy="54306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2F2A4D9-51AB-4D4F-BD6F-F50BFB26390F}"/>
              </a:ext>
            </a:extLst>
          </p:cNvPr>
          <p:cNvCxnSpPr/>
          <p:nvPr/>
        </p:nvCxnSpPr>
        <p:spPr>
          <a:xfrm>
            <a:off x="5010615" y="474237"/>
            <a:ext cx="0" cy="54306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2C314D1-DDFE-4306-8322-8A82F686FA21}"/>
              </a:ext>
            </a:extLst>
          </p:cNvPr>
          <p:cNvCxnSpPr/>
          <p:nvPr/>
        </p:nvCxnSpPr>
        <p:spPr>
          <a:xfrm>
            <a:off x="1561170" y="2343922"/>
            <a:ext cx="33119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30AF07B-046A-4402-93D9-A2AE7A4617FC}"/>
              </a:ext>
            </a:extLst>
          </p:cNvPr>
          <p:cNvCxnSpPr/>
          <p:nvPr/>
        </p:nvCxnSpPr>
        <p:spPr>
          <a:xfrm>
            <a:off x="5281961" y="2532737"/>
            <a:ext cx="33119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5DE06CD-A183-4C7F-9708-A85C65A6F1AE}"/>
              </a:ext>
            </a:extLst>
          </p:cNvPr>
          <p:cNvSpPr txBox="1"/>
          <p:nvPr/>
        </p:nvSpPr>
        <p:spPr>
          <a:xfrm>
            <a:off x="295741" y="614422"/>
            <a:ext cx="4046557" cy="144655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</a:rPr>
              <a:t>create</a:t>
            </a:r>
            <a:r>
              <a:rPr lang="de-DE" dirty="0">
                <a:solidFill>
                  <a:srgbClr val="FF0000"/>
                </a:solidFill>
              </a:rPr>
              <a:t> SUCI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ECIES (</a:t>
            </a:r>
            <a:r>
              <a:rPr lang="de-DE" dirty="0" err="1">
                <a:solidFill>
                  <a:srgbClr val="FF0000"/>
                </a:solidFill>
              </a:rPr>
              <a:t>input</a:t>
            </a:r>
            <a:r>
              <a:rPr lang="de-DE" dirty="0">
                <a:solidFill>
                  <a:srgbClr val="FF0000"/>
                </a:solidFill>
              </a:rPr>
              <a:t> SUPI </a:t>
            </a:r>
            <a:r>
              <a:rPr lang="de-DE" dirty="0" err="1">
                <a:solidFill>
                  <a:srgbClr val="FF0000"/>
                </a:solidFill>
              </a:rPr>
              <a:t>and</a:t>
            </a:r>
            <a:r>
              <a:rPr lang="de-DE" dirty="0">
                <a:solidFill>
                  <a:srgbClr val="FF0000"/>
                </a:solidFill>
              </a:rPr>
              <a:t> R</a:t>
            </a:r>
            <a:r>
              <a:rPr lang="de-DE" dirty="0"/>
              <a:t>)</a:t>
            </a:r>
          </a:p>
          <a:p>
            <a:endParaRPr lang="de-DE" dirty="0"/>
          </a:p>
          <a:p>
            <a:r>
              <a:rPr lang="de-DE" dirty="0" err="1"/>
              <a:t>create</a:t>
            </a:r>
            <a:r>
              <a:rPr lang="de-DE" dirty="0"/>
              <a:t> </a:t>
            </a:r>
            <a:r>
              <a:rPr lang="de-DE" dirty="0" err="1"/>
              <a:t>verification</a:t>
            </a:r>
            <a:r>
              <a:rPr lang="de-DE" dirty="0"/>
              <a:t> </a:t>
            </a:r>
            <a:r>
              <a:rPr lang="de-DE" dirty="0" err="1"/>
              <a:t>hash</a:t>
            </a:r>
            <a:endParaRPr lang="de-DE" dirty="0"/>
          </a:p>
          <a:p>
            <a:r>
              <a:rPr lang="de-DE" dirty="0">
                <a:solidFill>
                  <a:srgbClr val="FF0000"/>
                </a:solidFill>
              </a:rPr>
              <a:t>VH = </a:t>
            </a:r>
            <a:r>
              <a:rPr lang="de-DE" dirty="0" err="1">
                <a:solidFill>
                  <a:srgbClr val="FF0000"/>
                </a:solidFill>
              </a:rPr>
              <a:t>hash</a:t>
            </a:r>
            <a:r>
              <a:rPr lang="de-DE" dirty="0">
                <a:solidFill>
                  <a:srgbClr val="FF0000"/>
                </a:solidFill>
              </a:rPr>
              <a:t> (SUCI,SUPI,R)</a:t>
            </a:r>
          </a:p>
          <a:p>
            <a:endParaRPr lang="en-US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8CDFEF-72BA-4D2E-A292-32F7388C54F6}"/>
              </a:ext>
            </a:extLst>
          </p:cNvPr>
          <p:cNvSpPr txBox="1"/>
          <p:nvPr/>
        </p:nvSpPr>
        <p:spPr>
          <a:xfrm>
            <a:off x="1732652" y="1978739"/>
            <a:ext cx="3087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Registration </a:t>
            </a:r>
            <a:r>
              <a:rPr lang="de-DE" dirty="0" err="1"/>
              <a:t>request</a:t>
            </a:r>
            <a:r>
              <a:rPr lang="de-DE" dirty="0"/>
              <a:t> (SUCI, </a:t>
            </a:r>
            <a:r>
              <a:rPr lang="de-DE" dirty="0">
                <a:solidFill>
                  <a:srgbClr val="FF0000"/>
                </a:solidFill>
              </a:rPr>
              <a:t>VH</a:t>
            </a:r>
            <a:r>
              <a:rPr lang="de-DE" dirty="0"/>
              <a:t>)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3B5E9E-86DA-449D-A932-D8D99A9F647E}"/>
              </a:ext>
            </a:extLst>
          </p:cNvPr>
          <p:cNvSpPr txBox="1"/>
          <p:nvPr/>
        </p:nvSpPr>
        <p:spPr>
          <a:xfrm>
            <a:off x="5778081" y="2163405"/>
            <a:ext cx="2416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Auth-info </a:t>
            </a:r>
            <a:r>
              <a:rPr lang="de-DE" dirty="0" err="1"/>
              <a:t>Req</a:t>
            </a:r>
            <a:r>
              <a:rPr lang="de-DE" dirty="0"/>
              <a:t> AV (SUCI)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7DAA762-8E00-43AA-A384-1B3EF2E76645}"/>
              </a:ext>
            </a:extLst>
          </p:cNvPr>
          <p:cNvSpPr txBox="1"/>
          <p:nvPr/>
        </p:nvSpPr>
        <p:spPr>
          <a:xfrm>
            <a:off x="8962170" y="2343922"/>
            <a:ext cx="32515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SIDF: </a:t>
            </a:r>
            <a:r>
              <a:rPr lang="de-DE" dirty="0" err="1"/>
              <a:t>deconcealment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SUCI</a:t>
            </a:r>
          </a:p>
          <a:p>
            <a:r>
              <a:rPr lang="de-DE" dirty="0" err="1"/>
              <a:t>Extract</a:t>
            </a:r>
            <a:r>
              <a:rPr lang="de-DE" dirty="0"/>
              <a:t> SUPI, R</a:t>
            </a:r>
          </a:p>
          <a:p>
            <a:r>
              <a:rPr lang="de-DE" dirty="0" err="1">
                <a:solidFill>
                  <a:srgbClr val="FF0000"/>
                </a:solidFill>
              </a:rPr>
              <a:t>create</a:t>
            </a:r>
            <a:r>
              <a:rPr lang="de-DE" dirty="0">
                <a:solidFill>
                  <a:srgbClr val="FF0000"/>
                </a:solidFill>
              </a:rPr>
              <a:t> VH*</a:t>
            </a:r>
            <a:r>
              <a:rPr lang="de-DE" dirty="0"/>
              <a:t>=</a:t>
            </a:r>
            <a:r>
              <a:rPr lang="de-DE" dirty="0" err="1"/>
              <a:t>hash</a:t>
            </a:r>
            <a:r>
              <a:rPr lang="de-DE" dirty="0"/>
              <a:t>(SUCI, SUPI, R)</a:t>
            </a:r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1F2C910-6727-4878-9E37-84B395DB4720}"/>
              </a:ext>
            </a:extLst>
          </p:cNvPr>
          <p:cNvCxnSpPr/>
          <p:nvPr/>
        </p:nvCxnSpPr>
        <p:spPr>
          <a:xfrm flipH="1">
            <a:off x="5281961" y="3440461"/>
            <a:ext cx="33119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A5AAE9C-F9FF-4082-925F-B3DE462A226F}"/>
              </a:ext>
            </a:extLst>
          </p:cNvPr>
          <p:cNvSpPr txBox="1"/>
          <p:nvPr/>
        </p:nvSpPr>
        <p:spPr>
          <a:xfrm>
            <a:off x="5778081" y="3049482"/>
            <a:ext cx="25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Auth-info </a:t>
            </a:r>
            <a:r>
              <a:rPr lang="de-DE" dirty="0" err="1"/>
              <a:t>Resp</a:t>
            </a:r>
            <a:r>
              <a:rPr lang="de-DE" dirty="0"/>
              <a:t> (AV, </a:t>
            </a:r>
            <a:r>
              <a:rPr lang="de-DE" dirty="0">
                <a:solidFill>
                  <a:srgbClr val="FF0000"/>
                </a:solidFill>
              </a:rPr>
              <a:t>VH*</a:t>
            </a:r>
            <a:r>
              <a:rPr lang="de-DE" dirty="0"/>
              <a:t>) 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887571-0AA2-4941-9D54-AB64D6771BFC}"/>
              </a:ext>
            </a:extLst>
          </p:cNvPr>
          <p:cNvSpPr txBox="1"/>
          <p:nvPr/>
        </p:nvSpPr>
        <p:spPr>
          <a:xfrm>
            <a:off x="4439678" y="3809794"/>
            <a:ext cx="129554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VH =?= VH*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C2E759A-6375-4C34-9513-41867BC6EEC2}"/>
              </a:ext>
            </a:extLst>
          </p:cNvPr>
          <p:cNvSpPr txBox="1"/>
          <p:nvPr/>
        </p:nvSpPr>
        <p:spPr>
          <a:xfrm>
            <a:off x="1743273" y="4186129"/>
            <a:ext cx="31007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Reject</a:t>
            </a:r>
            <a:r>
              <a:rPr lang="de-DE" dirty="0"/>
              <a:t> </a:t>
            </a:r>
            <a:r>
              <a:rPr lang="de-DE" dirty="0" err="1"/>
              <a:t>registration</a:t>
            </a:r>
            <a:r>
              <a:rPr lang="de-DE" dirty="0"/>
              <a:t> </a:t>
            </a:r>
            <a:r>
              <a:rPr lang="de-DE" dirty="0" err="1"/>
              <a:t>request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</a:p>
          <a:p>
            <a:r>
              <a:rPr lang="de-DE" dirty="0" err="1"/>
              <a:t>initiate</a:t>
            </a:r>
            <a:r>
              <a:rPr lang="de-DE" dirty="0"/>
              <a:t> Auth </a:t>
            </a:r>
            <a:r>
              <a:rPr lang="de-DE" dirty="0" err="1"/>
              <a:t>req</a:t>
            </a:r>
            <a:r>
              <a:rPr lang="de-DE" dirty="0"/>
              <a:t> (RAND, AUTN)</a:t>
            </a:r>
            <a:endParaRPr lang="en-US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546865D-9FA1-4EFE-9805-81BC0A315144}"/>
              </a:ext>
            </a:extLst>
          </p:cNvPr>
          <p:cNvCxnSpPr/>
          <p:nvPr/>
        </p:nvCxnSpPr>
        <p:spPr>
          <a:xfrm flipH="1">
            <a:off x="1541226" y="4548458"/>
            <a:ext cx="33244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0066BE7-E504-418D-9ACF-A27A6E3A2DE9}"/>
              </a:ext>
            </a:extLst>
          </p:cNvPr>
          <p:cNvCxnSpPr/>
          <p:nvPr/>
        </p:nvCxnSpPr>
        <p:spPr>
          <a:xfrm>
            <a:off x="5281961" y="4541357"/>
            <a:ext cx="3311912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DB1F91A-178D-4BDF-9AED-76E10641363D}"/>
              </a:ext>
            </a:extLst>
          </p:cNvPr>
          <p:cNvSpPr txBox="1"/>
          <p:nvPr/>
        </p:nvSpPr>
        <p:spPr>
          <a:xfrm>
            <a:off x="5873484" y="4172024"/>
            <a:ext cx="1816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Inform</a:t>
            </a:r>
            <a:r>
              <a:rPr lang="de-DE" dirty="0"/>
              <a:t>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rejected</a:t>
            </a: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C6DCC97-B35B-4D04-BEDE-37565CE0C5F3}"/>
              </a:ext>
            </a:extLst>
          </p:cNvPr>
          <p:cNvSpPr txBox="1"/>
          <p:nvPr/>
        </p:nvSpPr>
        <p:spPr>
          <a:xfrm>
            <a:off x="1227483" y="13943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UE</a:t>
            </a:r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564FC39-8C47-4F95-B15E-0C34BB836A1E}"/>
              </a:ext>
            </a:extLst>
          </p:cNvPr>
          <p:cNvSpPr txBox="1"/>
          <p:nvPr/>
        </p:nvSpPr>
        <p:spPr>
          <a:xfrm>
            <a:off x="4561807" y="13943"/>
            <a:ext cx="897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SEAF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2F303A6-BB1D-43FB-A4C7-CBE0FC93B1CD}"/>
              </a:ext>
            </a:extLst>
          </p:cNvPr>
          <p:cNvSpPr txBox="1"/>
          <p:nvPr/>
        </p:nvSpPr>
        <p:spPr>
          <a:xfrm>
            <a:off x="8036848" y="33152"/>
            <a:ext cx="1961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AUSF – UDM/ARPF</a:t>
            </a:r>
            <a:endParaRPr lang="en-US" dirty="0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8050B90-6D65-41E9-850E-E54E3CA5222D}"/>
              </a:ext>
            </a:extLst>
          </p:cNvPr>
          <p:cNvCxnSpPr>
            <a:cxnSpLocks/>
          </p:cNvCxnSpPr>
          <p:nvPr/>
        </p:nvCxnSpPr>
        <p:spPr>
          <a:xfrm flipV="1">
            <a:off x="1594623" y="5564121"/>
            <a:ext cx="2575933" cy="1"/>
          </a:xfrm>
          <a:prstGeom prst="straightConnector1">
            <a:avLst/>
          </a:prstGeom>
          <a:ln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3A610BED-12E1-4B98-A2F6-83FE3CAAEA9E}"/>
              </a:ext>
            </a:extLst>
          </p:cNvPr>
          <p:cNvSpPr txBox="1"/>
          <p:nvPr/>
        </p:nvSpPr>
        <p:spPr>
          <a:xfrm>
            <a:off x="2186146" y="5194789"/>
            <a:ext cx="640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RES*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97AD38-2B1D-4FFC-AC20-3BEAD0D5FB54}"/>
              </a:ext>
            </a:extLst>
          </p:cNvPr>
          <p:cNvSpPr txBox="1"/>
          <p:nvPr/>
        </p:nvSpPr>
        <p:spPr>
          <a:xfrm>
            <a:off x="4432029" y="5350883"/>
            <a:ext cx="129881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AKA </a:t>
            </a:r>
            <a:r>
              <a:rPr lang="de-DE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verif</a:t>
            </a:r>
            <a:r>
              <a:rPr lang="de-DE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 …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7218E2BE-D0D3-4BEC-93BF-468C442344A0}"/>
              </a:ext>
            </a:extLst>
          </p:cNvPr>
          <p:cNvCxnSpPr/>
          <p:nvPr/>
        </p:nvCxnSpPr>
        <p:spPr>
          <a:xfrm flipH="1">
            <a:off x="5281961" y="6008579"/>
            <a:ext cx="33119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59F1C1EE-7471-4861-A751-1B51E90A00E0}"/>
              </a:ext>
            </a:extLst>
          </p:cNvPr>
          <p:cNvSpPr txBox="1"/>
          <p:nvPr/>
        </p:nvSpPr>
        <p:spPr>
          <a:xfrm>
            <a:off x="5926671" y="5684506"/>
            <a:ext cx="2709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5G ACA (</a:t>
            </a:r>
            <a:r>
              <a:rPr lang="de-DE" dirty="0" err="1"/>
              <a:t>revealing</a:t>
            </a:r>
            <a:r>
              <a:rPr lang="de-DE" dirty="0"/>
              <a:t> SUPI, R) </a:t>
            </a:r>
            <a:endParaRPr 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39F2886-2ACB-4486-BB7F-A78CE2B1FD36}"/>
              </a:ext>
            </a:extLst>
          </p:cNvPr>
          <p:cNvSpPr txBox="1"/>
          <p:nvPr/>
        </p:nvSpPr>
        <p:spPr>
          <a:xfrm>
            <a:off x="2818297" y="6171143"/>
            <a:ext cx="4871847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Calculate VH‘ itself, compare with VH and if equal </a:t>
            </a:r>
          </a:p>
          <a:p>
            <a:r>
              <a:rPr lang="en-US" dirty="0"/>
              <a:t>continue with key derivation from KSEAF/KAMF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4E6964B5-6239-4AA8-86A9-866C8DF266F3}"/>
              </a:ext>
            </a:extLst>
          </p:cNvPr>
          <p:cNvCxnSpPr/>
          <p:nvPr/>
        </p:nvCxnSpPr>
        <p:spPr>
          <a:xfrm>
            <a:off x="5281961" y="5720215"/>
            <a:ext cx="33119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7E3A7237-6B7C-4D52-A78B-6071CA1BFA23}"/>
              </a:ext>
            </a:extLst>
          </p:cNvPr>
          <p:cNvSpPr txBox="1"/>
          <p:nvPr/>
        </p:nvSpPr>
        <p:spPr>
          <a:xfrm>
            <a:off x="6591459" y="5382510"/>
            <a:ext cx="755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5G AC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292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29712E-2D3E-429E-8C5B-9B8416FEC5E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endParaRPr lang="en-US" altLang="ja-JP" sz="1500" dirty="0"/>
          </a:p>
          <a:p>
            <a:pPr marL="514350" indent="-514350">
              <a:buFont typeface="+mj-lt"/>
              <a:buAutoNum type="arabicPeriod"/>
            </a:pPr>
            <a:endParaRPr lang="en-US" altLang="ja-JP" sz="1500" dirty="0"/>
          </a:p>
          <a:p>
            <a:pPr marL="514350" indent="-514350">
              <a:buFont typeface="+mj-lt"/>
              <a:buAutoNum type="arabicPeriod"/>
            </a:pPr>
            <a:endParaRPr lang="en-US" altLang="ja-JP" sz="1500" dirty="0"/>
          </a:p>
          <a:p>
            <a:endParaRPr lang="en-US" sz="15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1095D19-3076-444E-AEFC-21DF5312EC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18989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1363">
                  <a:extLst>
                    <a:ext uri="{9D8B030D-6E8A-4147-A177-3AD203B41FA5}">
                      <a16:colId xmlns:a16="http://schemas.microsoft.com/office/drawing/2014/main" val="2251888340"/>
                    </a:ext>
                  </a:extLst>
                </a:gridCol>
                <a:gridCol w="9240637">
                  <a:extLst>
                    <a:ext uri="{9D8B030D-6E8A-4147-A177-3AD203B41FA5}">
                      <a16:colId xmlns:a16="http://schemas.microsoft.com/office/drawing/2014/main" val="1634582906"/>
                    </a:ext>
                  </a:extLst>
                </a:gridCol>
              </a:tblGrid>
              <a:tr h="12229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ja-JP" sz="1800" dirty="0" err="1"/>
                        <a:t>agreed</a:t>
                      </a:r>
                      <a:endParaRPr lang="de-DE" altLang="ja-JP" sz="18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ja-JP" sz="1800" dirty="0" err="1"/>
                        <a:t>basic</a:t>
                      </a:r>
                      <a:r>
                        <a:rPr lang="de-DE" altLang="ja-JP" sz="1800" dirty="0"/>
                        <a:t> </a:t>
                      </a:r>
                      <a:r>
                        <a:rPr lang="de-DE" altLang="ja-JP" sz="1800" dirty="0" err="1"/>
                        <a:t>principles</a:t>
                      </a:r>
                      <a:r>
                        <a:rPr lang="de-DE" altLang="ja-JP" sz="1800" dirty="0"/>
                        <a:t> </a:t>
                      </a:r>
                      <a:r>
                        <a:rPr lang="de-DE" altLang="ja-JP" sz="1800" dirty="0" err="1"/>
                        <a:t>of</a:t>
                      </a:r>
                      <a:endParaRPr lang="de-DE" altLang="ja-JP" sz="18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ja-JP" sz="1800" dirty="0" err="1"/>
                        <a:t>any</a:t>
                      </a:r>
                      <a:r>
                        <a:rPr lang="de-DE" altLang="ja-JP" sz="1800" dirty="0"/>
                        <a:t> </a:t>
                      </a:r>
                      <a:r>
                        <a:rPr lang="de-DE" altLang="ja-JP" sz="1800" dirty="0" err="1"/>
                        <a:t>solution</a:t>
                      </a:r>
                      <a:r>
                        <a:rPr lang="de-DE" altLang="ja-JP" sz="1800" dirty="0"/>
                        <a:t> (S3-180457) </a:t>
                      </a:r>
                      <a:endParaRPr lang="en-US" altLang="ja-JP" sz="1800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/>
                        <a:t>UE </a:t>
                      </a:r>
                      <a:r>
                        <a:rPr lang="de-DE" sz="1800" dirty="0" err="1"/>
                        <a:t>generated</a:t>
                      </a:r>
                      <a:r>
                        <a:rPr lang="de-DE" sz="1800" dirty="0"/>
                        <a:t> </a:t>
                      </a:r>
                      <a:r>
                        <a:rPr lang="de-DE" sz="1800" dirty="0" err="1"/>
                        <a:t>verification</a:t>
                      </a:r>
                      <a:r>
                        <a:rPr lang="de-DE" sz="1800" dirty="0"/>
                        <a:t> </a:t>
                      </a:r>
                      <a:r>
                        <a:rPr lang="de-DE" sz="1800" dirty="0" err="1"/>
                        <a:t>hash</a:t>
                      </a:r>
                      <a:endParaRPr lang="de-DE" sz="18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err="1"/>
                        <a:t>solution</a:t>
                      </a:r>
                      <a:r>
                        <a:rPr lang="de-DE" sz="1800" dirty="0"/>
                        <a:t> </a:t>
                      </a:r>
                      <a:r>
                        <a:rPr lang="de-DE" sz="1800" dirty="0" err="1"/>
                        <a:t>based</a:t>
                      </a:r>
                      <a:r>
                        <a:rPr lang="de-DE" sz="1800" dirty="0"/>
                        <a:t> on S3-180083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9197740"/>
                  </a:ext>
                </a:extLst>
              </a:tr>
              <a:tr h="9518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dirty="0"/>
                        <a:t>SUPI will not be sent if NAS confidentiality is off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600" dirty="0"/>
                        <a:t>SUPI </a:t>
                      </a:r>
                      <a:r>
                        <a:rPr lang="de-DE" sz="1600" dirty="0" err="1"/>
                        <a:t>never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sent</a:t>
                      </a:r>
                      <a:r>
                        <a:rPr lang="de-DE" sz="1600" dirty="0"/>
                        <a:t> in </a:t>
                      </a:r>
                      <a:r>
                        <a:rPr lang="de-DE" sz="1600" dirty="0" err="1"/>
                        <a:t>clear</a:t>
                      </a:r>
                      <a:r>
                        <a:rPr lang="de-DE" sz="1600" dirty="0"/>
                        <a:t>; </a:t>
                      </a:r>
                      <a:r>
                        <a:rPr lang="de-DE" sz="1600" dirty="0" err="1"/>
                        <a:t>hidden</a:t>
                      </a:r>
                      <a:r>
                        <a:rPr lang="de-DE" sz="1600" dirty="0"/>
                        <a:t> in SUCI </a:t>
                      </a:r>
                      <a:r>
                        <a:rPr lang="de-DE" sz="1600" dirty="0" err="1"/>
                        <a:t>and</a:t>
                      </a:r>
                      <a:r>
                        <a:rPr lang="de-DE" sz="1600" dirty="0"/>
                        <a:t> in </a:t>
                      </a:r>
                      <a:r>
                        <a:rPr lang="de-DE" sz="1600" dirty="0" err="1"/>
                        <a:t>verification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hash</a:t>
                      </a:r>
                      <a:r>
                        <a:rPr lang="de-DE" sz="1600" dirty="0"/>
                        <a:t> (VH)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600" dirty="0"/>
                        <a:t>NAS SMC not </a:t>
                      </a:r>
                      <a:r>
                        <a:rPr lang="de-DE" sz="1600" dirty="0" err="1"/>
                        <a:t>touched</a:t>
                      </a:r>
                      <a:r>
                        <a:rPr lang="de-DE" sz="1600" dirty="0"/>
                        <a:t>, </a:t>
                      </a:r>
                      <a:r>
                        <a:rPr lang="de-DE" sz="1600" dirty="0" err="1"/>
                        <a:t>no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need</a:t>
                      </a:r>
                      <a:r>
                        <a:rPr lang="de-DE" sz="1600" dirty="0"/>
                        <a:t> to </a:t>
                      </a:r>
                      <a:r>
                        <a:rPr lang="de-DE" sz="1600" dirty="0" err="1"/>
                        <a:t>differenciate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between</a:t>
                      </a:r>
                      <a:r>
                        <a:rPr lang="de-DE" sz="1600" dirty="0"/>
                        <a:t> NAS </a:t>
                      </a:r>
                      <a:r>
                        <a:rPr lang="de-DE" sz="1600" dirty="0" err="1"/>
                        <a:t>confidentiality</a:t>
                      </a:r>
                      <a:r>
                        <a:rPr lang="de-DE" sz="1600" dirty="0"/>
                        <a:t> on/off, </a:t>
                      </a:r>
                      <a:r>
                        <a:rPr lang="de-DE" sz="1600" dirty="0" err="1"/>
                        <a:t>no</a:t>
                      </a:r>
                      <a:r>
                        <a:rPr lang="de-DE" sz="1600" dirty="0"/>
                        <a:t> additional key </a:t>
                      </a:r>
                      <a:r>
                        <a:rPr lang="de-DE" sz="1600" dirty="0" err="1"/>
                        <a:t>hierarchy</a:t>
                      </a:r>
                      <a:r>
                        <a:rPr lang="de-DE" sz="1600" dirty="0"/>
                        <a:t> in NAS </a:t>
                      </a:r>
                      <a:r>
                        <a:rPr lang="de-DE" sz="1600" dirty="0" err="1"/>
                        <a:t>needed</a:t>
                      </a:r>
                      <a:r>
                        <a:rPr lang="de-DE" sz="1600" dirty="0"/>
                        <a:t>, </a:t>
                      </a:r>
                      <a:r>
                        <a:rPr lang="de-DE" sz="1600" dirty="0" err="1"/>
                        <a:t>no</a:t>
                      </a:r>
                      <a:r>
                        <a:rPr lang="de-DE" sz="1600" dirty="0"/>
                        <a:t> extra NAS </a:t>
                      </a:r>
                      <a:r>
                        <a:rPr lang="de-DE" sz="1600" dirty="0" err="1"/>
                        <a:t>messages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needed</a:t>
                      </a:r>
                      <a:endParaRPr lang="de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3651552"/>
                  </a:ext>
                </a:extLst>
              </a:tr>
              <a:tr h="235180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altLang="ja-JP" sz="1600" dirty="0"/>
                        <a:t>Solution will include a hash of SUPI + something sent by the UE to the VPLMN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 err="1"/>
                        <a:t>verification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hash</a:t>
                      </a:r>
                      <a:r>
                        <a:rPr lang="de-DE" sz="1600" dirty="0"/>
                        <a:t> VH = </a:t>
                      </a:r>
                      <a:r>
                        <a:rPr lang="de-DE" sz="1600" dirty="0" err="1"/>
                        <a:t>hash</a:t>
                      </a:r>
                      <a:r>
                        <a:rPr lang="de-DE" sz="1600" dirty="0"/>
                        <a:t>(SUCI,SUPI,R) </a:t>
                      </a:r>
                      <a:r>
                        <a:rPr lang="de-DE" sz="1600" dirty="0" err="1"/>
                        <a:t>provides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sufficient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proof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for</a:t>
                      </a:r>
                      <a:r>
                        <a:rPr lang="de-DE" sz="1600" dirty="0"/>
                        <a:t> SEAF/AMF to check </a:t>
                      </a:r>
                      <a:r>
                        <a:rPr lang="de-DE" sz="1600" dirty="0" err="1"/>
                        <a:t>against</a:t>
                      </a:r>
                      <a:r>
                        <a:rPr lang="de-DE" sz="1600" dirty="0"/>
                        <a:t> SUPI </a:t>
                      </a:r>
                      <a:r>
                        <a:rPr lang="de-DE" sz="1600" dirty="0" err="1"/>
                        <a:t>once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provided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by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home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network</a:t>
                      </a:r>
                      <a:endParaRPr lang="de-DE" sz="1600" dirty="0"/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/>
                        <a:t>R </a:t>
                      </a:r>
                      <a:r>
                        <a:rPr lang="de-DE" sz="1600" dirty="0" err="1"/>
                        <a:t>being</a:t>
                      </a:r>
                      <a:r>
                        <a:rPr lang="de-DE" sz="1600" dirty="0"/>
                        <a:t> additional </a:t>
                      </a:r>
                      <a:r>
                        <a:rPr lang="de-DE" sz="1600" dirty="0" err="1"/>
                        <a:t>input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parameter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for</a:t>
                      </a:r>
                      <a:r>
                        <a:rPr lang="de-DE" sz="1600" dirty="0"/>
                        <a:t> SUCI </a:t>
                      </a:r>
                      <a:r>
                        <a:rPr lang="de-DE" sz="1600" dirty="0" err="1"/>
                        <a:t>encryption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scheme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and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used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with</a:t>
                      </a:r>
                      <a:r>
                        <a:rPr lang="de-DE" sz="1600" dirty="0"/>
                        <a:t> in VH </a:t>
                      </a:r>
                      <a:r>
                        <a:rPr lang="de-DE" sz="1600" dirty="0" err="1"/>
                        <a:t>for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providing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sufficient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randomness</a:t>
                      </a:r>
                      <a:r>
                        <a:rPr lang="de-DE" sz="1600" dirty="0"/>
                        <a:t> in </a:t>
                      </a:r>
                      <a:r>
                        <a:rPr lang="de-DE" sz="1600" dirty="0" err="1"/>
                        <a:t>collision-resistant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hash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generation</a:t>
                      </a:r>
                      <a:endParaRPr lang="de-DE" sz="16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de-DE" sz="16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600" dirty="0"/>
                        <a:t>VH </a:t>
                      </a:r>
                      <a:r>
                        <a:rPr lang="de-DE" sz="1600" dirty="0" err="1"/>
                        <a:t>is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sent</a:t>
                      </a:r>
                      <a:r>
                        <a:rPr lang="de-DE" sz="1600" dirty="0"/>
                        <a:t> to VPLMN, but VPLMN </a:t>
                      </a:r>
                      <a:r>
                        <a:rPr lang="de-DE" sz="1600" dirty="0" err="1"/>
                        <a:t>can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only</a:t>
                      </a:r>
                      <a:r>
                        <a:rPr lang="de-DE" sz="1600" dirty="0"/>
                        <a:t> check </a:t>
                      </a:r>
                      <a:r>
                        <a:rPr lang="de-DE" sz="1600" dirty="0" err="1"/>
                        <a:t>against</a:t>
                      </a:r>
                      <a:r>
                        <a:rPr lang="de-DE" sz="1600" dirty="0"/>
                        <a:t> SUPI </a:t>
                      </a:r>
                      <a:r>
                        <a:rPr lang="de-DE" sz="1600" dirty="0" err="1"/>
                        <a:t>once</a:t>
                      </a:r>
                      <a:r>
                        <a:rPr lang="de-DE" sz="1600" dirty="0"/>
                        <a:t> additional </a:t>
                      </a:r>
                      <a:r>
                        <a:rPr lang="de-DE" sz="1600" dirty="0" err="1"/>
                        <a:t>info</a:t>
                      </a:r>
                      <a:r>
                        <a:rPr lang="de-DE" sz="1600" dirty="0"/>
                        <a:t> from HPLMN </a:t>
                      </a:r>
                      <a:r>
                        <a:rPr lang="de-DE" sz="1600" dirty="0" err="1"/>
                        <a:t>provided</a:t>
                      </a:r>
                      <a:r>
                        <a:rPr lang="de-DE" sz="1600" dirty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600" dirty="0"/>
                        <a:t>First </a:t>
                      </a:r>
                      <a:r>
                        <a:rPr lang="de-DE" sz="1600" dirty="0" err="1"/>
                        <a:t>step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proof</a:t>
                      </a:r>
                      <a:r>
                        <a:rPr lang="de-DE" sz="1600" dirty="0"/>
                        <a:t>: HPLMN </a:t>
                      </a:r>
                      <a:r>
                        <a:rPr lang="de-DE" sz="1600" dirty="0" err="1"/>
                        <a:t>provides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self-calculated</a:t>
                      </a:r>
                      <a:r>
                        <a:rPr lang="de-DE" sz="1600" dirty="0"/>
                        <a:t> VH* from </a:t>
                      </a:r>
                      <a:r>
                        <a:rPr lang="de-DE" sz="1600" dirty="0" err="1"/>
                        <a:t>deconcealed</a:t>
                      </a:r>
                      <a:r>
                        <a:rPr lang="de-DE" sz="1600" dirty="0"/>
                        <a:t> SUCI </a:t>
                      </a:r>
                      <a:r>
                        <a:rPr lang="de-DE" sz="1600" dirty="0" err="1"/>
                        <a:t>and</a:t>
                      </a:r>
                      <a:r>
                        <a:rPr lang="de-DE" sz="1600" dirty="0"/>
                        <a:t> 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600" dirty="0"/>
                        <a:t>Second </a:t>
                      </a:r>
                      <a:r>
                        <a:rPr lang="de-DE" sz="1600" dirty="0" err="1"/>
                        <a:t>step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proof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for</a:t>
                      </a:r>
                      <a:r>
                        <a:rPr lang="de-DE" sz="1600" dirty="0"/>
                        <a:t> LI: </a:t>
                      </a:r>
                      <a:r>
                        <a:rPr lang="de-DE" sz="1600" dirty="0" err="1"/>
                        <a:t>preferably</a:t>
                      </a:r>
                      <a:r>
                        <a:rPr lang="de-DE" sz="1600" dirty="0"/>
                        <a:t>, </a:t>
                      </a:r>
                      <a:r>
                        <a:rPr lang="de-DE" sz="1600" dirty="0" err="1"/>
                        <a:t>only</a:t>
                      </a:r>
                      <a:r>
                        <a:rPr lang="de-DE" sz="1600" dirty="0"/>
                        <a:t> after </a:t>
                      </a:r>
                      <a:r>
                        <a:rPr lang="de-DE" sz="1600" dirty="0" err="1"/>
                        <a:t>successful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authentication</a:t>
                      </a:r>
                      <a:r>
                        <a:rPr lang="de-DE" sz="1600" dirty="0"/>
                        <a:t>, HPLMN </a:t>
                      </a:r>
                      <a:r>
                        <a:rPr lang="de-DE" sz="1600" dirty="0" err="1"/>
                        <a:t>reveals</a:t>
                      </a:r>
                      <a:r>
                        <a:rPr lang="de-DE" sz="1600" dirty="0"/>
                        <a:t> (SUPI, R) to VPLMN, </a:t>
                      </a:r>
                      <a:r>
                        <a:rPr lang="de-DE" sz="1600" dirty="0" err="1"/>
                        <a:t>which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can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now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calculate</a:t>
                      </a:r>
                      <a:r>
                        <a:rPr lang="de-DE" sz="1600" dirty="0"/>
                        <a:t> a VH‘  </a:t>
                      </a:r>
                      <a:r>
                        <a:rPr lang="de-DE" sz="1600" dirty="0" err="1"/>
                        <a:t>itself</a:t>
                      </a:r>
                      <a:r>
                        <a:rPr lang="de-DE" sz="1600" dirty="0"/>
                        <a:t> (</a:t>
                      </a:r>
                      <a:r>
                        <a:rPr lang="de-DE" sz="1600" dirty="0" err="1"/>
                        <a:t>and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compare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with</a:t>
                      </a:r>
                      <a:r>
                        <a:rPr lang="de-DE" sz="1600" dirty="0"/>
                        <a:t> VH </a:t>
                      </a:r>
                      <a:r>
                        <a:rPr lang="de-DE" sz="1600" dirty="0" err="1"/>
                        <a:t>as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received</a:t>
                      </a:r>
                      <a:r>
                        <a:rPr lang="de-DE" sz="1600" dirty="0"/>
                        <a:t> from UE) 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147787"/>
                  </a:ext>
                </a:extLst>
              </a:tr>
              <a:tr h="123389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altLang="ja-JP" sz="1600" dirty="0"/>
                        <a:t>H</a:t>
                      </a:r>
                      <a:r>
                        <a:rPr lang="en-US" altLang="ja-JP" sz="1600" dirty="0">
                          <a:sym typeface="Wingdings" panose="05000000000000000000" pitchFamily="2" charset="2"/>
                        </a:rPr>
                        <a:t>ash </a:t>
                      </a:r>
                      <a:r>
                        <a:rPr lang="en-US" altLang="ja-JP" sz="1600" dirty="0" err="1">
                          <a:sym typeface="Wingdings" panose="05000000000000000000" pitchFamily="2" charset="2"/>
                        </a:rPr>
                        <a:t>mis</a:t>
                      </a:r>
                      <a:r>
                        <a:rPr lang="en-US" altLang="ja-JP" sz="1600" dirty="0">
                          <a:sym typeface="Wingdings" panose="05000000000000000000" pitchFamily="2" charset="2"/>
                        </a:rPr>
                        <a:t>-match shall lead to no service to the UE, i.e. UE is locked out (except for emergency calls)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/>
                        <a:t>HPLMN </a:t>
                      </a:r>
                      <a:r>
                        <a:rPr lang="de-DE" sz="1600" dirty="0" err="1"/>
                        <a:t>sends</a:t>
                      </a:r>
                      <a:r>
                        <a:rPr lang="de-DE" sz="1600" dirty="0"/>
                        <a:t> VH* at time </a:t>
                      </a:r>
                      <a:r>
                        <a:rPr lang="de-DE" sz="1600" dirty="0" err="1"/>
                        <a:t>of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provisioning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the</a:t>
                      </a:r>
                      <a:r>
                        <a:rPr lang="de-DE" sz="1600" dirty="0"/>
                        <a:t> 5G AV, </a:t>
                      </a:r>
                      <a:r>
                        <a:rPr lang="de-DE" sz="1600" dirty="0" err="1"/>
                        <a:t>if</a:t>
                      </a:r>
                      <a:r>
                        <a:rPr lang="de-DE" sz="1600" dirty="0"/>
                        <a:t> VH </a:t>
                      </a:r>
                      <a:r>
                        <a:rPr lang="de-DE" sz="1600" dirty="0" err="1"/>
                        <a:t>and</a:t>
                      </a:r>
                      <a:r>
                        <a:rPr lang="de-DE" sz="1600" dirty="0"/>
                        <a:t> VH* </a:t>
                      </a:r>
                      <a:r>
                        <a:rPr lang="de-DE" sz="1600" dirty="0" err="1"/>
                        <a:t>mis</a:t>
                      </a:r>
                      <a:r>
                        <a:rPr lang="de-DE" sz="1600" dirty="0"/>
                        <a:t>-match, UE </a:t>
                      </a:r>
                      <a:r>
                        <a:rPr lang="de-DE" sz="1600" dirty="0" err="1"/>
                        <a:t>is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locked</a:t>
                      </a:r>
                      <a:r>
                        <a:rPr lang="de-DE" sz="1600" dirty="0"/>
                        <a:t> out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 err="1"/>
                        <a:t>For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emergency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calls</a:t>
                      </a:r>
                      <a:r>
                        <a:rPr lang="de-DE" sz="1600" dirty="0"/>
                        <a:t>, null-SUCI </a:t>
                      </a:r>
                      <a:r>
                        <a:rPr lang="de-DE" sz="1600" dirty="0" err="1"/>
                        <a:t>is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used</a:t>
                      </a:r>
                      <a:endParaRPr lang="de-DE" sz="16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600" dirty="0" err="1"/>
                        <a:t>advantage</a:t>
                      </a:r>
                      <a:r>
                        <a:rPr lang="de-DE" sz="1600" dirty="0"/>
                        <a:t>, VPLMN </a:t>
                      </a:r>
                      <a:r>
                        <a:rPr lang="de-DE" sz="1600" dirty="0" err="1"/>
                        <a:t>and</a:t>
                      </a:r>
                      <a:r>
                        <a:rPr lang="de-DE" sz="1600" dirty="0"/>
                        <a:t> UE </a:t>
                      </a:r>
                      <a:r>
                        <a:rPr lang="de-DE" sz="1600" dirty="0" err="1"/>
                        <a:t>can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stop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authentication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process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immediately</a:t>
                      </a:r>
                      <a:r>
                        <a:rPr lang="de-DE" sz="1600" dirty="0"/>
                        <a:t>, </a:t>
                      </a:r>
                      <a:r>
                        <a:rPr lang="de-DE" sz="1600" dirty="0" err="1"/>
                        <a:t>no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challenge</a:t>
                      </a:r>
                      <a:r>
                        <a:rPr lang="de-DE" sz="1600" dirty="0"/>
                        <a:t>/</a:t>
                      </a:r>
                      <a:r>
                        <a:rPr lang="de-DE" sz="1600" dirty="0" err="1"/>
                        <a:t>response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between</a:t>
                      </a:r>
                      <a:r>
                        <a:rPr lang="de-DE" sz="1600" dirty="0"/>
                        <a:t> UE </a:t>
                      </a:r>
                      <a:r>
                        <a:rPr lang="de-DE" sz="1600" dirty="0" err="1"/>
                        <a:t>and</a:t>
                      </a:r>
                      <a:r>
                        <a:rPr lang="de-DE" sz="1600" dirty="0"/>
                        <a:t> SEAF </a:t>
                      </a:r>
                      <a:r>
                        <a:rPr lang="de-DE" sz="1600" dirty="0" err="1"/>
                        <a:t>anymore</a:t>
                      </a:r>
                      <a:endParaRPr lang="de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4499847"/>
                  </a:ext>
                </a:extLst>
              </a:tr>
              <a:tr h="10975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dirty="0"/>
                        <a:t>Acceptable cryptographic strength to be considered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/>
                        <a:t>Solution </a:t>
                      </a:r>
                      <a:r>
                        <a:rPr lang="de-DE" sz="1600" dirty="0" err="1"/>
                        <a:t>provides</a:t>
                      </a:r>
                      <a:r>
                        <a:rPr lang="de-DE" sz="1600" dirty="0"/>
                        <a:t> </a:t>
                      </a:r>
                      <a:r>
                        <a:rPr lang="de-DE" sz="1600" b="1" dirty="0" err="1"/>
                        <a:t>sufficient</a:t>
                      </a:r>
                      <a:r>
                        <a:rPr lang="de-DE" sz="1600" dirty="0"/>
                        <a:t> </a:t>
                      </a:r>
                      <a:r>
                        <a:rPr lang="de-DE" sz="1600" b="1" dirty="0" err="1"/>
                        <a:t>strengh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for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the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purpose</a:t>
                      </a:r>
                      <a:r>
                        <a:rPr lang="de-DE" sz="1600" dirty="0"/>
                        <a:t>, </a:t>
                      </a:r>
                      <a:r>
                        <a:rPr lang="de-DE" sz="1600" dirty="0" err="1"/>
                        <a:t>depending</a:t>
                      </a:r>
                      <a:r>
                        <a:rPr lang="de-DE" sz="1600" dirty="0"/>
                        <a:t> on R, </a:t>
                      </a:r>
                      <a:r>
                        <a:rPr lang="de-DE" sz="1600" dirty="0" err="1"/>
                        <a:t>appropriate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length</a:t>
                      </a:r>
                      <a:r>
                        <a:rPr lang="de-DE" sz="1600" dirty="0"/>
                        <a:t> to </a:t>
                      </a:r>
                      <a:r>
                        <a:rPr lang="de-DE" sz="1600" dirty="0" err="1"/>
                        <a:t>be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specified</a:t>
                      </a:r>
                      <a:endParaRPr lang="de-DE" sz="1600" dirty="0"/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/>
                        <a:t>Strong </a:t>
                      </a:r>
                      <a:r>
                        <a:rPr lang="en-US" sz="1600" dirty="0"/>
                        <a:t>cryptographic hash function to be chosen with proper output length, no collision within time frame of AKA possible (e.g. SHA-256)</a:t>
                      </a:r>
                      <a:endParaRPr lang="de-DE" sz="1600" dirty="0"/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/>
                        <a:t>Strong </a:t>
                      </a:r>
                      <a:r>
                        <a:rPr lang="de-DE" sz="1600" dirty="0" err="1"/>
                        <a:t>random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generator</a:t>
                      </a:r>
                      <a:r>
                        <a:rPr lang="de-DE" sz="1600" dirty="0"/>
                        <a:t> to </a:t>
                      </a:r>
                      <a:r>
                        <a:rPr lang="de-DE" sz="1600" dirty="0" err="1"/>
                        <a:t>be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chosen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350393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BE594F0-B5A6-4BA9-B357-1DBF8E007AD1}"/>
              </a:ext>
            </a:extLst>
          </p:cNvPr>
          <p:cNvSpPr txBox="1"/>
          <p:nvPr/>
        </p:nvSpPr>
        <p:spPr>
          <a:xfrm>
            <a:off x="2320290" y="1471682"/>
            <a:ext cx="7024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de-DE" sz="4000" dirty="0"/>
              <a:t> </a:t>
            </a:r>
            <a:endParaRPr 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AA211A-936E-4F13-BC7B-FED20BD6CE4E}"/>
              </a:ext>
            </a:extLst>
          </p:cNvPr>
          <p:cNvSpPr txBox="1"/>
          <p:nvPr/>
        </p:nvSpPr>
        <p:spPr>
          <a:xfrm>
            <a:off x="2320290" y="2668017"/>
            <a:ext cx="7024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de-DE" sz="4000" dirty="0"/>
              <a:t> </a:t>
            </a:r>
            <a:endParaRPr lang="en-US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50614B-162F-44D6-B196-A2D8AD6AAD20}"/>
              </a:ext>
            </a:extLst>
          </p:cNvPr>
          <p:cNvSpPr txBox="1"/>
          <p:nvPr/>
        </p:nvSpPr>
        <p:spPr>
          <a:xfrm>
            <a:off x="2320290" y="5280124"/>
            <a:ext cx="7024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de-DE" sz="4000" dirty="0"/>
              <a:t> </a:t>
            </a:r>
            <a:endParaRPr lang="en-US" sz="4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633F1D-CEE0-4838-B8FD-7B136B2F901B}"/>
              </a:ext>
            </a:extLst>
          </p:cNvPr>
          <p:cNvSpPr txBox="1"/>
          <p:nvPr/>
        </p:nvSpPr>
        <p:spPr>
          <a:xfrm>
            <a:off x="2320290" y="5872080"/>
            <a:ext cx="7024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de-DE" sz="4000" dirty="0"/>
              <a:t> </a:t>
            </a:r>
            <a:endParaRPr lang="en-US" sz="4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E4F686-949C-4CF1-ADB4-56D74808F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5037" y="211872"/>
            <a:ext cx="3072163" cy="713678"/>
          </a:xfrm>
        </p:spPr>
        <p:txBody>
          <a:bodyPr>
            <a:noAutofit/>
          </a:bodyPr>
          <a:lstStyle/>
          <a:p>
            <a:r>
              <a:rPr lang="de-DE" sz="2400" b="1" dirty="0" err="1"/>
              <a:t>Justification</a:t>
            </a:r>
            <a:r>
              <a:rPr lang="de-DE" sz="2400" b="1" dirty="0"/>
              <a:t> </a:t>
            </a:r>
            <a:r>
              <a:rPr lang="de-DE" sz="2400" b="1" dirty="0" err="1"/>
              <a:t>of</a:t>
            </a:r>
            <a:r>
              <a:rPr lang="de-DE" sz="2400" b="1" dirty="0"/>
              <a:t> </a:t>
            </a:r>
            <a:r>
              <a:rPr lang="de-DE" sz="2400" b="1" dirty="0" err="1"/>
              <a:t>solution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632441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80DBD0C-5076-465A-87DD-3678B4688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Assumptions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236DAF-DB51-4062-8EBB-8C8B570A10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SUPI only revealed to the SN after AKA has been successful</a:t>
            </a:r>
          </a:p>
          <a:p>
            <a:r>
              <a:rPr lang="de-DE" dirty="0" err="1"/>
              <a:t>Full</a:t>
            </a:r>
            <a:r>
              <a:rPr lang="de-DE" dirty="0"/>
              <a:t> AKA </a:t>
            </a:r>
            <a:r>
              <a:rPr lang="de-DE" dirty="0" err="1"/>
              <a:t>run</a:t>
            </a:r>
            <a:r>
              <a:rPr lang="de-DE" dirty="0"/>
              <a:t> </a:t>
            </a:r>
            <a:r>
              <a:rPr lang="de-DE" dirty="0" err="1"/>
              <a:t>starts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5G-AIR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ends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5G-ACA</a:t>
            </a:r>
          </a:p>
          <a:p>
            <a:r>
              <a:rPr lang="de-DE" dirty="0"/>
              <a:t>Thus, </a:t>
            </a:r>
            <a:r>
              <a:rPr lang="de-DE" dirty="0" err="1"/>
              <a:t>only</a:t>
            </a:r>
            <a:r>
              <a:rPr lang="de-DE" dirty="0"/>
              <a:t> after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5G-ACA </a:t>
            </a:r>
            <a:r>
              <a:rPr lang="de-DE" dirty="0" err="1"/>
              <a:t>the</a:t>
            </a:r>
            <a:r>
              <a:rPr lang="de-DE" dirty="0"/>
              <a:t> SUPI </a:t>
            </a:r>
            <a:r>
              <a:rPr lang="de-DE" dirty="0" err="1"/>
              <a:t>needs</a:t>
            </a:r>
            <a:r>
              <a:rPr lang="de-DE" dirty="0"/>
              <a:t> to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provided</a:t>
            </a:r>
            <a:r>
              <a:rPr lang="de-DE" dirty="0"/>
              <a:t> to </a:t>
            </a:r>
            <a:r>
              <a:rPr lang="de-DE" dirty="0" err="1"/>
              <a:t>the</a:t>
            </a:r>
            <a:r>
              <a:rPr lang="de-DE" dirty="0"/>
              <a:t> VPLMN -&gt;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suggested</a:t>
            </a:r>
            <a:r>
              <a:rPr lang="de-DE" dirty="0"/>
              <a:t> to </a:t>
            </a:r>
            <a:r>
              <a:rPr lang="de-DE" dirty="0" err="1"/>
              <a:t>integrate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5G-ACA</a:t>
            </a:r>
          </a:p>
          <a:p>
            <a:r>
              <a:rPr lang="de-DE" dirty="0"/>
              <a:t>Hash </a:t>
            </a:r>
            <a:r>
              <a:rPr lang="de-DE" dirty="0" err="1"/>
              <a:t>by</a:t>
            </a:r>
            <a:r>
              <a:rPr lang="de-DE" dirty="0"/>
              <a:t> UE </a:t>
            </a:r>
            <a:r>
              <a:rPr lang="de-DE" dirty="0" err="1"/>
              <a:t>provides</a:t>
            </a:r>
            <a:r>
              <a:rPr lang="de-DE" dirty="0"/>
              <a:t> </a:t>
            </a:r>
            <a:r>
              <a:rPr lang="de-DE" dirty="0" err="1"/>
              <a:t>sufficient</a:t>
            </a:r>
            <a:r>
              <a:rPr lang="de-DE" dirty="0"/>
              <a:t> </a:t>
            </a:r>
            <a:r>
              <a:rPr lang="de-DE" dirty="0" err="1"/>
              <a:t>proof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LI </a:t>
            </a:r>
            <a:r>
              <a:rPr lang="de-DE" dirty="0" err="1"/>
              <a:t>if</a:t>
            </a:r>
            <a:r>
              <a:rPr lang="de-DE" dirty="0"/>
              <a:t> HN </a:t>
            </a:r>
            <a:r>
              <a:rPr lang="de-DE" dirty="0" err="1"/>
              <a:t>provides</a:t>
            </a:r>
            <a:r>
              <a:rPr lang="de-DE" dirty="0"/>
              <a:t> SUPI (</a:t>
            </a:r>
            <a:r>
              <a:rPr lang="de-DE" dirty="0" err="1"/>
              <a:t>see</a:t>
            </a:r>
            <a:r>
              <a:rPr lang="de-DE" dirty="0"/>
              <a:t> SA3-LI LS </a:t>
            </a:r>
            <a:r>
              <a:rPr lang="de-DE" dirty="0" err="1"/>
              <a:t>response</a:t>
            </a:r>
            <a:r>
              <a:rPr lang="de-DE" dirty="0"/>
              <a:t> in S3-171063)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745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75E57-36B2-4EC1-8DCC-F95B0E9BE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Discussion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attacks</a:t>
            </a:r>
            <a:r>
              <a:rPr lang="de-DE" dirty="0"/>
              <a:t>/comments </a:t>
            </a:r>
            <a:r>
              <a:rPr lang="de-DE" dirty="0" err="1"/>
              <a:t>raised</a:t>
            </a:r>
            <a:r>
              <a:rPr lang="de-DE" dirty="0"/>
              <a:t> </a:t>
            </a:r>
            <a:r>
              <a:rPr lang="de-DE" dirty="0" err="1"/>
              <a:t>against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solution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5CB0DF-E4C9-4B0E-AE4E-9088F0F6E5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ERI: opportunity for HN to calculate collision: HN </a:t>
            </a:r>
            <a:r>
              <a:rPr lang="de-DE" dirty="0" err="1"/>
              <a:t>calculates</a:t>
            </a:r>
            <a:r>
              <a:rPr lang="de-DE" dirty="0"/>
              <a:t> VH* = </a:t>
            </a:r>
            <a:r>
              <a:rPr lang="de-DE" dirty="0" err="1"/>
              <a:t>hash</a:t>
            </a:r>
            <a:r>
              <a:rPr lang="de-DE" dirty="0"/>
              <a:t>(SUCI, SUPI, R)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finds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same </a:t>
            </a:r>
            <a:r>
              <a:rPr lang="de-DE" dirty="0" err="1"/>
              <a:t>hash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 SUPI‘,R‘</a:t>
            </a:r>
            <a:r>
              <a:rPr lang="en-US" dirty="0"/>
              <a:t> as input. Then VN would provide SUPI’ to LEA</a:t>
            </a:r>
          </a:p>
          <a:p>
            <a:pPr lvl="1"/>
            <a:r>
              <a:rPr lang="en-US" dirty="0"/>
              <a:t>Finding a collision with a strong collision-resistant hash function and a large search space (R) would need unlimited time available by a malicious home network to do an exhaustive search. It is highly unlikely that such attack opportunity would become ever true. Complexity of finding a (SUPI, R) is high enough such that it is not possible to do an exhaustive search 2^128 within the timer validity for the provided AV.</a:t>
            </a:r>
          </a:p>
          <a:p>
            <a:pPr lvl="1"/>
            <a:r>
              <a:rPr lang="en-US" dirty="0"/>
              <a:t>SHA-256 is a collision-resistant, strong cryptographic hash function</a:t>
            </a:r>
          </a:p>
          <a:p>
            <a:pPr lvl="1"/>
            <a:r>
              <a:rPr lang="en-US" dirty="0"/>
              <a:t>AKA needs to be finished within seconds (otherwise timer for AV usage expires), thus, this attack scenario is not justifiable</a:t>
            </a:r>
          </a:p>
          <a:p>
            <a:r>
              <a:rPr lang="en-US" dirty="0"/>
              <a:t>ERI: HN denies service by providing the wrong VH* to the visited network, this is misleading the SN and UE to be attracted by a different HN</a:t>
            </a:r>
          </a:p>
          <a:p>
            <a:pPr lvl="1"/>
            <a:r>
              <a:rPr lang="de-DE" dirty="0"/>
              <a:t>I</a:t>
            </a:r>
            <a:r>
              <a:rPr lang="en-US" dirty="0"/>
              <a:t>f the assumption of a HN to be malicious is valid, each of the solutions has such problems. HN simply needs to provide wrong AV to deny service</a:t>
            </a:r>
          </a:p>
          <a:p>
            <a:r>
              <a:rPr lang="en-US" dirty="0"/>
              <a:t>Other comment raised: Solution relies on the UE, HN and VN all supporting the same hash function. This seems to make it difficult to move onto a new algorithm in the future.</a:t>
            </a:r>
          </a:p>
          <a:p>
            <a:pPr lvl="1"/>
            <a:r>
              <a:rPr lang="de-DE" dirty="0"/>
              <a:t>HN=VN=</a:t>
            </a:r>
            <a:r>
              <a:rPr lang="de-DE" dirty="0" err="1"/>
              <a:t>any</a:t>
            </a:r>
            <a:r>
              <a:rPr lang="de-DE" dirty="0"/>
              <a:t> </a:t>
            </a:r>
            <a:r>
              <a:rPr lang="de-DE" dirty="0" err="1"/>
              <a:t>network</a:t>
            </a:r>
            <a:r>
              <a:rPr lang="de-DE" dirty="0"/>
              <a:t>, </a:t>
            </a:r>
            <a:r>
              <a:rPr lang="de-DE" dirty="0" err="1"/>
              <a:t>thus</a:t>
            </a:r>
            <a:r>
              <a:rPr lang="de-DE" dirty="0"/>
              <a:t>, </a:t>
            </a:r>
            <a:r>
              <a:rPr lang="de-DE" dirty="0" err="1"/>
              <a:t>any</a:t>
            </a:r>
            <a:r>
              <a:rPr lang="de-DE" dirty="0"/>
              <a:t> </a:t>
            </a:r>
            <a:r>
              <a:rPr lang="de-DE" dirty="0" err="1"/>
              <a:t>calculation</a:t>
            </a:r>
            <a:r>
              <a:rPr lang="de-DE" dirty="0"/>
              <a:t> </a:t>
            </a:r>
            <a:r>
              <a:rPr lang="de-DE" dirty="0" err="1"/>
              <a:t>happens</a:t>
            </a:r>
            <a:r>
              <a:rPr lang="de-DE" dirty="0"/>
              <a:t> </a:t>
            </a:r>
            <a:r>
              <a:rPr lang="de-DE" dirty="0" err="1"/>
              <a:t>between</a:t>
            </a:r>
            <a:r>
              <a:rPr lang="de-DE" dirty="0"/>
              <a:t> UE </a:t>
            </a:r>
            <a:r>
              <a:rPr lang="de-DE" dirty="0" err="1"/>
              <a:t>and</a:t>
            </a:r>
            <a:r>
              <a:rPr lang="de-DE" dirty="0"/>
              <a:t> '</a:t>
            </a:r>
            <a:r>
              <a:rPr lang="de-DE" dirty="0" err="1"/>
              <a:t>any</a:t>
            </a:r>
            <a:r>
              <a:rPr lang="de-DE" dirty="0"/>
              <a:t> </a:t>
            </a:r>
            <a:r>
              <a:rPr lang="de-DE" dirty="0" err="1"/>
              <a:t>network</a:t>
            </a:r>
            <a:r>
              <a:rPr lang="de-DE" dirty="0"/>
              <a:t>'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requires</a:t>
            </a:r>
            <a:r>
              <a:rPr lang="de-DE" dirty="0"/>
              <a:t> an update at </a:t>
            </a:r>
            <a:r>
              <a:rPr lang="de-DE" dirty="0" err="1"/>
              <a:t>both</a:t>
            </a:r>
            <a:r>
              <a:rPr lang="de-DE" dirty="0"/>
              <a:t> </a:t>
            </a:r>
            <a:r>
              <a:rPr lang="de-DE" dirty="0" err="1"/>
              <a:t>sides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any</a:t>
            </a:r>
            <a:r>
              <a:rPr lang="de-DE" dirty="0"/>
              <a:t> new </a:t>
            </a:r>
            <a:r>
              <a:rPr lang="de-DE" dirty="0" err="1"/>
              <a:t>algorithm</a:t>
            </a:r>
            <a:r>
              <a:rPr lang="de-DE" dirty="0"/>
              <a:t>,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not </a:t>
            </a:r>
            <a:r>
              <a:rPr lang="de-DE" dirty="0" err="1"/>
              <a:t>specific</a:t>
            </a:r>
            <a:r>
              <a:rPr lang="de-DE" dirty="0"/>
              <a:t> to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verification</a:t>
            </a:r>
            <a:r>
              <a:rPr lang="de-DE" dirty="0"/>
              <a:t> </a:t>
            </a:r>
            <a:r>
              <a:rPr lang="de-DE" dirty="0" err="1"/>
              <a:t>hash</a:t>
            </a:r>
            <a:r>
              <a:rPr lang="de-DE" dirty="0"/>
              <a:t> </a:t>
            </a:r>
            <a:r>
              <a:rPr lang="de-DE" dirty="0" err="1"/>
              <a:t>method</a:t>
            </a:r>
            <a:endParaRPr lang="de-DE" dirty="0"/>
          </a:p>
          <a:p>
            <a:pPr lvl="1"/>
            <a:r>
              <a:rPr lang="de-DE" dirty="0" err="1"/>
              <a:t>Updating</a:t>
            </a:r>
            <a:r>
              <a:rPr lang="de-DE" dirty="0"/>
              <a:t> </a:t>
            </a:r>
            <a:r>
              <a:rPr lang="de-DE" dirty="0" err="1"/>
              <a:t>algorithms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same </a:t>
            </a:r>
            <a:r>
              <a:rPr lang="de-DE" dirty="0" err="1"/>
              <a:t>problem</a:t>
            </a:r>
            <a:r>
              <a:rPr lang="de-DE" dirty="0"/>
              <a:t> in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solution</a:t>
            </a:r>
            <a:endParaRPr lang="en-US" dirty="0"/>
          </a:p>
          <a:p>
            <a:endParaRPr lang="en-US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09038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75E57-36B2-4EC1-8DCC-F95B0E9BE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Discussion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attacks</a:t>
            </a:r>
            <a:r>
              <a:rPr lang="de-DE" dirty="0"/>
              <a:t>/comments </a:t>
            </a:r>
            <a:r>
              <a:rPr lang="de-DE" dirty="0" err="1"/>
              <a:t>raised</a:t>
            </a:r>
            <a:r>
              <a:rPr lang="de-DE" dirty="0"/>
              <a:t> </a:t>
            </a:r>
            <a:r>
              <a:rPr lang="de-DE" dirty="0" err="1"/>
              <a:t>against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solution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5CB0DF-E4C9-4B0E-AE4E-9088F0F6E5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000" dirty="0"/>
              <a:t>KPN: prefer a solution where a failed verification would cause an error that under normal operation would lead to a termination or failure of the authentication or connection setup. </a:t>
            </a:r>
            <a:r>
              <a:rPr lang="en-GB" sz="2000" dirty="0"/>
              <a:t>That means that it is possible to by pass the code doing the comparison and continuing as normal, even if VH and VH* are not equal. It is therefore doubtful whether this solution will survive a court case.</a:t>
            </a:r>
            <a:endParaRPr lang="en-US" sz="2000" dirty="0"/>
          </a:p>
          <a:p>
            <a:pPr lvl="1"/>
            <a:r>
              <a:rPr lang="de-DE" sz="1700" dirty="0" err="1"/>
              <a:t>Why</a:t>
            </a:r>
            <a:r>
              <a:rPr lang="de-DE" sz="1700" dirty="0"/>
              <a:t> </a:t>
            </a:r>
            <a:r>
              <a:rPr lang="de-DE" sz="1700" dirty="0" err="1"/>
              <a:t>would</a:t>
            </a:r>
            <a:r>
              <a:rPr lang="de-DE" sz="1700" dirty="0"/>
              <a:t> a </a:t>
            </a:r>
            <a:r>
              <a:rPr lang="de-DE" sz="1700" dirty="0" err="1"/>
              <a:t>serving</a:t>
            </a:r>
            <a:r>
              <a:rPr lang="de-DE" sz="1700" dirty="0"/>
              <a:t> </a:t>
            </a:r>
            <a:r>
              <a:rPr lang="de-DE" sz="1700" dirty="0" err="1"/>
              <a:t>network</a:t>
            </a:r>
            <a:r>
              <a:rPr lang="de-DE" sz="1700" dirty="0"/>
              <a:t> do a </a:t>
            </a:r>
            <a:r>
              <a:rPr lang="de-DE" sz="1700" dirty="0" err="1"/>
              <a:t>code</a:t>
            </a:r>
            <a:r>
              <a:rPr lang="de-DE" sz="1700" dirty="0"/>
              <a:t> </a:t>
            </a:r>
            <a:r>
              <a:rPr lang="de-DE" sz="1700" dirty="0" err="1"/>
              <a:t>by</a:t>
            </a:r>
            <a:r>
              <a:rPr lang="de-DE" sz="1700" dirty="0"/>
              <a:t>-pass </a:t>
            </a:r>
            <a:r>
              <a:rPr lang="de-DE" sz="1700" dirty="0" err="1"/>
              <a:t>if</a:t>
            </a:r>
            <a:r>
              <a:rPr lang="de-DE" sz="1700" dirty="0"/>
              <a:t> </a:t>
            </a:r>
            <a:r>
              <a:rPr lang="de-DE" sz="1700" dirty="0" err="1"/>
              <a:t>the</a:t>
            </a:r>
            <a:r>
              <a:rPr lang="de-DE" sz="1700" dirty="0"/>
              <a:t> </a:t>
            </a:r>
            <a:r>
              <a:rPr lang="de-DE" sz="1700" dirty="0" err="1"/>
              <a:t>hash</a:t>
            </a:r>
            <a:r>
              <a:rPr lang="de-DE" sz="1700" dirty="0"/>
              <a:t> </a:t>
            </a:r>
            <a:r>
              <a:rPr lang="de-DE" sz="1700" dirty="0" err="1"/>
              <a:t>comparison</a:t>
            </a:r>
            <a:r>
              <a:rPr lang="de-DE" sz="1700" dirty="0"/>
              <a:t> </a:t>
            </a:r>
            <a:r>
              <a:rPr lang="de-DE" sz="1700" dirty="0" err="1"/>
              <a:t>fails</a:t>
            </a:r>
            <a:r>
              <a:rPr lang="de-DE" sz="1700" dirty="0"/>
              <a:t>?</a:t>
            </a:r>
          </a:p>
          <a:p>
            <a:pPr lvl="1"/>
            <a:r>
              <a:rPr lang="de-DE" sz="1700" dirty="0" err="1"/>
              <a:t>Verification</a:t>
            </a:r>
            <a:r>
              <a:rPr lang="de-DE" sz="1700" dirty="0"/>
              <a:t> </a:t>
            </a:r>
            <a:r>
              <a:rPr lang="de-DE" sz="1700" dirty="0" err="1"/>
              <a:t>hash</a:t>
            </a:r>
            <a:r>
              <a:rPr lang="de-DE" sz="1700" dirty="0"/>
              <a:t> </a:t>
            </a:r>
            <a:r>
              <a:rPr lang="de-DE" sz="1700" dirty="0" err="1"/>
              <a:t>solution</a:t>
            </a:r>
            <a:r>
              <a:rPr lang="de-DE" sz="1700" dirty="0"/>
              <a:t>, </a:t>
            </a:r>
            <a:r>
              <a:rPr lang="de-DE" sz="1700" dirty="0" err="1"/>
              <a:t>if</a:t>
            </a:r>
            <a:r>
              <a:rPr lang="de-DE" sz="1700" dirty="0"/>
              <a:t> </a:t>
            </a:r>
            <a:r>
              <a:rPr lang="de-DE" sz="1700" dirty="0" err="1"/>
              <a:t>integrated</a:t>
            </a:r>
            <a:r>
              <a:rPr lang="de-DE" sz="1700" dirty="0"/>
              <a:t> in </a:t>
            </a:r>
            <a:r>
              <a:rPr lang="de-DE" sz="1700" dirty="0" err="1"/>
              <a:t>the</a:t>
            </a:r>
            <a:r>
              <a:rPr lang="de-DE" sz="1700" dirty="0"/>
              <a:t> AKA </a:t>
            </a:r>
            <a:r>
              <a:rPr lang="de-DE" sz="1700" dirty="0" err="1"/>
              <a:t>protocol</a:t>
            </a:r>
            <a:r>
              <a:rPr lang="de-DE" sz="1700" dirty="0"/>
              <a:t> </a:t>
            </a:r>
            <a:r>
              <a:rPr lang="de-DE" sz="1700" dirty="0" err="1"/>
              <a:t>as</a:t>
            </a:r>
            <a:r>
              <a:rPr lang="de-DE" sz="1700" dirty="0"/>
              <a:t> </a:t>
            </a:r>
            <a:r>
              <a:rPr lang="de-DE" sz="1700" dirty="0" err="1"/>
              <a:t>suggested</a:t>
            </a:r>
            <a:r>
              <a:rPr lang="de-DE" sz="1700" dirty="0"/>
              <a:t>, </a:t>
            </a:r>
            <a:r>
              <a:rPr lang="de-DE" sz="1700" dirty="0" err="1"/>
              <a:t>is</a:t>
            </a:r>
            <a:r>
              <a:rPr lang="de-DE" sz="1700" dirty="0"/>
              <a:t> </a:t>
            </a:r>
            <a:r>
              <a:rPr lang="de-DE" sz="1700" dirty="0" err="1"/>
              <a:t>becoming</a:t>
            </a:r>
            <a:r>
              <a:rPr lang="de-DE" sz="1700" dirty="0"/>
              <a:t> normal </a:t>
            </a:r>
            <a:r>
              <a:rPr lang="de-DE" sz="1700" dirty="0" err="1"/>
              <a:t>operation</a:t>
            </a:r>
            <a:r>
              <a:rPr lang="de-DE" sz="1700" dirty="0"/>
              <a:t>. Thus </a:t>
            </a:r>
            <a:r>
              <a:rPr lang="de-DE" sz="1700" dirty="0" err="1"/>
              <a:t>it</a:t>
            </a:r>
            <a:r>
              <a:rPr lang="de-DE" sz="1700" dirty="0"/>
              <a:t> </a:t>
            </a:r>
            <a:r>
              <a:rPr lang="de-DE" sz="1700" dirty="0" err="1"/>
              <a:t>would</a:t>
            </a:r>
            <a:r>
              <a:rPr lang="de-DE" sz="1700" dirty="0"/>
              <a:t> </a:t>
            </a:r>
            <a:r>
              <a:rPr lang="de-DE" sz="1700" dirty="0" err="1"/>
              <a:t>cause</a:t>
            </a:r>
            <a:r>
              <a:rPr lang="de-DE" sz="1700" dirty="0"/>
              <a:t> an </a:t>
            </a:r>
            <a:r>
              <a:rPr lang="de-DE" sz="1700" dirty="0" err="1"/>
              <a:t>error</a:t>
            </a:r>
            <a:r>
              <a:rPr lang="de-DE" sz="1700" dirty="0"/>
              <a:t> at </a:t>
            </a:r>
            <a:r>
              <a:rPr lang="de-DE" sz="1700" dirty="0" err="1"/>
              <a:t>the</a:t>
            </a:r>
            <a:r>
              <a:rPr lang="de-DE" sz="1700" dirty="0"/>
              <a:t> SN, i.e. </a:t>
            </a:r>
            <a:r>
              <a:rPr lang="de-DE" sz="1700" dirty="0" err="1"/>
              <a:t>exactly</a:t>
            </a:r>
            <a:r>
              <a:rPr lang="de-DE" sz="1700" dirty="0"/>
              <a:t> </a:t>
            </a:r>
            <a:r>
              <a:rPr lang="de-DE" sz="1700" dirty="0" err="1"/>
              <a:t>when</a:t>
            </a:r>
            <a:r>
              <a:rPr lang="de-DE" sz="1700" dirty="0"/>
              <a:t> </a:t>
            </a:r>
            <a:r>
              <a:rPr lang="de-DE" sz="1700" dirty="0" err="1"/>
              <a:t>mis</a:t>
            </a:r>
            <a:r>
              <a:rPr lang="de-DE" sz="1700" dirty="0"/>
              <a:t>-match (VH=/=VH*) </a:t>
            </a:r>
            <a:r>
              <a:rPr lang="de-DE" sz="1700" dirty="0" err="1"/>
              <a:t>or</a:t>
            </a:r>
            <a:r>
              <a:rPr lang="de-DE" sz="1700" dirty="0"/>
              <a:t>, </a:t>
            </a:r>
            <a:r>
              <a:rPr lang="de-DE" sz="1700" dirty="0" err="1"/>
              <a:t>if</a:t>
            </a:r>
            <a:r>
              <a:rPr lang="de-DE" sz="1700" dirty="0"/>
              <a:t> HN </a:t>
            </a:r>
            <a:r>
              <a:rPr lang="de-DE" sz="1700" dirty="0" err="1"/>
              <a:t>would</a:t>
            </a:r>
            <a:r>
              <a:rPr lang="de-DE" sz="1700" dirty="0"/>
              <a:t> </a:t>
            </a:r>
            <a:r>
              <a:rPr lang="de-DE" sz="1700" dirty="0" err="1"/>
              <a:t>lie</a:t>
            </a:r>
            <a:r>
              <a:rPr lang="de-DE" sz="1700" dirty="0"/>
              <a:t> in </a:t>
            </a:r>
            <a:r>
              <a:rPr lang="de-DE" sz="1700" dirty="0" err="1"/>
              <a:t>the</a:t>
            </a:r>
            <a:r>
              <a:rPr lang="de-DE" sz="1700" dirty="0"/>
              <a:t> </a:t>
            </a:r>
            <a:r>
              <a:rPr lang="de-DE" sz="1700" dirty="0" err="1"/>
              <a:t>first</a:t>
            </a:r>
            <a:r>
              <a:rPr lang="de-DE" sz="1700" dirty="0"/>
              <a:t> </a:t>
            </a:r>
            <a:r>
              <a:rPr lang="de-DE" sz="1700" dirty="0" err="1"/>
              <a:t>step</a:t>
            </a:r>
            <a:r>
              <a:rPr lang="de-DE" sz="1700" dirty="0"/>
              <a:t>, e.g. </a:t>
            </a:r>
            <a:r>
              <a:rPr lang="de-DE" sz="1700" dirty="0" err="1"/>
              <a:t>by</a:t>
            </a:r>
            <a:r>
              <a:rPr lang="de-DE" sz="1700" dirty="0"/>
              <a:t> </a:t>
            </a:r>
            <a:r>
              <a:rPr lang="de-DE" sz="1700" dirty="0" err="1"/>
              <a:t>replaying</a:t>
            </a:r>
            <a:r>
              <a:rPr lang="de-DE" sz="1700" dirty="0"/>
              <a:t> </a:t>
            </a:r>
            <a:r>
              <a:rPr lang="de-DE" sz="1700" dirty="0" err="1"/>
              <a:t>the</a:t>
            </a:r>
            <a:r>
              <a:rPr lang="de-DE" sz="1700" dirty="0"/>
              <a:t> VH </a:t>
            </a:r>
            <a:r>
              <a:rPr lang="de-DE" sz="1700" dirty="0" err="1"/>
              <a:t>sniffed</a:t>
            </a:r>
            <a:r>
              <a:rPr lang="de-DE" sz="1700" dirty="0"/>
              <a:t> </a:t>
            </a:r>
            <a:r>
              <a:rPr lang="de-DE" sz="1700" dirty="0" err="1"/>
              <a:t>over</a:t>
            </a:r>
            <a:r>
              <a:rPr lang="de-DE" sz="1700" dirty="0"/>
              <a:t> </a:t>
            </a:r>
            <a:r>
              <a:rPr lang="de-DE" sz="1700" dirty="0" err="1"/>
              <a:t>the</a:t>
            </a:r>
            <a:r>
              <a:rPr lang="de-DE" sz="1700" dirty="0"/>
              <a:t> </a:t>
            </a:r>
            <a:r>
              <a:rPr lang="de-DE" sz="1700" dirty="0" err="1"/>
              <a:t>air</a:t>
            </a:r>
            <a:r>
              <a:rPr lang="de-DE" sz="1700" dirty="0"/>
              <a:t>, SN </a:t>
            </a:r>
            <a:r>
              <a:rPr lang="de-DE" sz="1700" dirty="0" err="1"/>
              <a:t>would</a:t>
            </a:r>
            <a:r>
              <a:rPr lang="de-DE" sz="1700" dirty="0"/>
              <a:t> </a:t>
            </a:r>
            <a:r>
              <a:rPr lang="de-DE" sz="1700" dirty="0" err="1"/>
              <a:t>latest</a:t>
            </a:r>
            <a:r>
              <a:rPr lang="de-DE" sz="1700" dirty="0"/>
              <a:t> </a:t>
            </a:r>
            <a:r>
              <a:rPr lang="de-DE" sz="1700" dirty="0" err="1"/>
              <a:t>when</a:t>
            </a:r>
            <a:r>
              <a:rPr lang="de-DE" sz="1700" dirty="0"/>
              <a:t> HN </a:t>
            </a:r>
            <a:r>
              <a:rPr lang="de-DE" sz="1700" dirty="0" err="1"/>
              <a:t>provides</a:t>
            </a:r>
            <a:r>
              <a:rPr lang="de-DE" sz="1700" dirty="0"/>
              <a:t> SUPI, R (</a:t>
            </a:r>
            <a:r>
              <a:rPr lang="de-DE" sz="1700" dirty="0" err="1"/>
              <a:t>collision</a:t>
            </a:r>
            <a:r>
              <a:rPr lang="de-DE" sz="1700" dirty="0"/>
              <a:t> </a:t>
            </a:r>
            <a:r>
              <a:rPr lang="de-DE" sz="1700" dirty="0" err="1"/>
              <a:t>is</a:t>
            </a:r>
            <a:r>
              <a:rPr lang="de-DE" sz="1700" dirty="0"/>
              <a:t> </a:t>
            </a:r>
            <a:r>
              <a:rPr lang="de-DE" sz="1700" dirty="0" err="1"/>
              <a:t>ruled</a:t>
            </a:r>
            <a:r>
              <a:rPr lang="de-DE" sz="1700" dirty="0"/>
              <a:t> out!) find out </a:t>
            </a:r>
            <a:r>
              <a:rPr lang="de-DE" sz="1700" dirty="0" err="1"/>
              <a:t>the</a:t>
            </a:r>
            <a:r>
              <a:rPr lang="de-DE" sz="1700" dirty="0"/>
              <a:t> </a:t>
            </a:r>
            <a:r>
              <a:rPr lang="de-DE" sz="1700" dirty="0" err="1"/>
              <a:t>mismatch</a:t>
            </a:r>
            <a:r>
              <a:rPr lang="de-DE" sz="1700" dirty="0"/>
              <a:t> </a:t>
            </a:r>
            <a:r>
              <a:rPr lang="de-DE" sz="1700" dirty="0" err="1"/>
              <a:t>and</a:t>
            </a:r>
            <a:r>
              <a:rPr lang="de-DE" sz="1700" dirty="0"/>
              <a:t> </a:t>
            </a:r>
            <a:r>
              <a:rPr lang="de-DE" sz="1700" dirty="0" err="1"/>
              <a:t>shall</a:t>
            </a:r>
            <a:r>
              <a:rPr lang="de-DE" sz="1700" dirty="0"/>
              <a:t> not </a:t>
            </a:r>
            <a:r>
              <a:rPr lang="de-DE" sz="1700" dirty="0" err="1"/>
              <a:t>reject</a:t>
            </a:r>
            <a:r>
              <a:rPr lang="de-DE" sz="1700" dirty="0"/>
              <a:t> </a:t>
            </a:r>
            <a:r>
              <a:rPr lang="de-DE" sz="1700" dirty="0" err="1"/>
              <a:t>the</a:t>
            </a:r>
            <a:r>
              <a:rPr lang="de-DE" sz="1700" dirty="0"/>
              <a:t> UE. </a:t>
            </a:r>
          </a:p>
          <a:p>
            <a:pPr lvl="1"/>
            <a:r>
              <a:rPr lang="de-DE" sz="1700" dirty="0" err="1"/>
              <a:t>Since</a:t>
            </a:r>
            <a:r>
              <a:rPr lang="de-DE" sz="1700" dirty="0"/>
              <a:t> all </a:t>
            </a:r>
            <a:r>
              <a:rPr lang="de-DE" sz="1700" dirty="0" err="1"/>
              <a:t>these</a:t>
            </a:r>
            <a:r>
              <a:rPr lang="de-DE" sz="1700" dirty="0"/>
              <a:t> </a:t>
            </a:r>
            <a:r>
              <a:rPr lang="de-DE" sz="1700" dirty="0" err="1"/>
              <a:t>comparisons</a:t>
            </a:r>
            <a:r>
              <a:rPr lang="de-DE" sz="1700" dirty="0"/>
              <a:t> </a:t>
            </a:r>
            <a:r>
              <a:rPr lang="de-DE" sz="1700" dirty="0" err="1"/>
              <a:t>are</a:t>
            </a:r>
            <a:r>
              <a:rPr lang="de-DE" sz="1700" dirty="0"/>
              <a:t> </a:t>
            </a:r>
            <a:r>
              <a:rPr lang="de-DE" sz="1700" dirty="0" err="1"/>
              <a:t>part</a:t>
            </a:r>
            <a:r>
              <a:rPr lang="de-DE" sz="1700" dirty="0"/>
              <a:t> </a:t>
            </a:r>
            <a:r>
              <a:rPr lang="de-DE" sz="1700" dirty="0" err="1"/>
              <a:t>of</a:t>
            </a:r>
            <a:r>
              <a:rPr lang="de-DE" sz="1700" dirty="0"/>
              <a:t> AKA </a:t>
            </a:r>
            <a:r>
              <a:rPr lang="de-DE" sz="1700" dirty="0" err="1"/>
              <a:t>with</a:t>
            </a:r>
            <a:r>
              <a:rPr lang="de-DE" sz="1700" dirty="0"/>
              <a:t> </a:t>
            </a:r>
            <a:r>
              <a:rPr lang="de-DE" sz="1700" dirty="0" err="1"/>
              <a:t>clear</a:t>
            </a:r>
            <a:r>
              <a:rPr lang="de-DE" sz="1700" dirty="0"/>
              <a:t> </a:t>
            </a:r>
            <a:r>
              <a:rPr lang="de-DE" sz="1700" dirty="0" err="1"/>
              <a:t>termination</a:t>
            </a:r>
            <a:r>
              <a:rPr lang="de-DE" sz="1700" dirty="0"/>
              <a:t>, </a:t>
            </a:r>
            <a:r>
              <a:rPr lang="de-DE" sz="1700" dirty="0" err="1"/>
              <a:t>there</a:t>
            </a:r>
            <a:r>
              <a:rPr lang="de-DE" sz="1700" dirty="0"/>
              <a:t> </a:t>
            </a:r>
            <a:r>
              <a:rPr lang="de-DE" sz="1700" dirty="0" err="1"/>
              <a:t>is</a:t>
            </a:r>
            <a:r>
              <a:rPr lang="de-DE" sz="1700" dirty="0"/>
              <a:t> </a:t>
            </a:r>
            <a:r>
              <a:rPr lang="de-DE" sz="1700" dirty="0" err="1"/>
              <a:t>no</a:t>
            </a:r>
            <a:r>
              <a:rPr lang="de-DE" sz="1700" dirty="0"/>
              <a:t> </a:t>
            </a:r>
            <a:r>
              <a:rPr lang="de-DE" sz="1700" dirty="0" err="1"/>
              <a:t>bypass</a:t>
            </a:r>
            <a:r>
              <a:rPr lang="de-DE" sz="1700" dirty="0"/>
              <a:t> </a:t>
            </a:r>
            <a:r>
              <a:rPr lang="de-DE" sz="1700" dirty="0" err="1"/>
              <a:t>possibility</a:t>
            </a:r>
            <a:r>
              <a:rPr lang="de-DE" sz="1700" dirty="0"/>
              <a:t> – </a:t>
            </a:r>
            <a:r>
              <a:rPr lang="de-DE" sz="1700" dirty="0" err="1"/>
              <a:t>except</a:t>
            </a:r>
            <a:r>
              <a:rPr lang="de-DE" sz="1700" dirty="0"/>
              <a:t> </a:t>
            </a:r>
            <a:r>
              <a:rPr lang="de-DE" sz="1700" dirty="0" err="1"/>
              <a:t>one</a:t>
            </a:r>
            <a:r>
              <a:rPr lang="de-DE" sz="1700" dirty="0"/>
              <a:t> </a:t>
            </a:r>
            <a:r>
              <a:rPr lang="de-DE" sz="1700" dirty="0" err="1"/>
              <a:t>would</a:t>
            </a:r>
            <a:r>
              <a:rPr lang="de-DE" sz="1700" dirty="0"/>
              <a:t> </a:t>
            </a:r>
            <a:r>
              <a:rPr lang="de-DE" sz="1700" dirty="0" err="1"/>
              <a:t>now</a:t>
            </a:r>
            <a:r>
              <a:rPr lang="de-DE" sz="1700" dirty="0"/>
              <a:t> </a:t>
            </a:r>
            <a:r>
              <a:rPr lang="de-DE" sz="1700" dirty="0" err="1"/>
              <a:t>change</a:t>
            </a:r>
            <a:r>
              <a:rPr lang="de-DE" sz="1700" dirty="0"/>
              <a:t> </a:t>
            </a:r>
            <a:r>
              <a:rPr lang="de-DE" sz="1700" dirty="0" err="1"/>
              <a:t>the</a:t>
            </a:r>
            <a:r>
              <a:rPr lang="de-DE" sz="1700" dirty="0"/>
              <a:t> </a:t>
            </a:r>
            <a:r>
              <a:rPr lang="de-DE" sz="1700" dirty="0" err="1"/>
              <a:t>trust</a:t>
            </a:r>
            <a:r>
              <a:rPr lang="de-DE" sz="1700" dirty="0"/>
              <a:t> </a:t>
            </a:r>
            <a:r>
              <a:rPr lang="de-DE" sz="1700" dirty="0" err="1"/>
              <a:t>model</a:t>
            </a:r>
            <a:r>
              <a:rPr lang="de-DE" sz="1700" dirty="0"/>
              <a:t> (</a:t>
            </a:r>
            <a:r>
              <a:rPr lang="de-DE" sz="1700" dirty="0" err="1"/>
              <a:t>being</a:t>
            </a:r>
            <a:r>
              <a:rPr lang="de-DE" sz="1700" dirty="0"/>
              <a:t> SN </a:t>
            </a:r>
            <a:r>
              <a:rPr lang="de-DE" sz="1700" dirty="0" err="1"/>
              <a:t>the</a:t>
            </a:r>
            <a:r>
              <a:rPr lang="de-DE" sz="1700" dirty="0"/>
              <a:t> </a:t>
            </a:r>
            <a:r>
              <a:rPr lang="de-DE" sz="1700" dirty="0" err="1"/>
              <a:t>malicious</a:t>
            </a:r>
            <a:r>
              <a:rPr lang="de-DE" sz="1700" dirty="0"/>
              <a:t> </a:t>
            </a:r>
            <a:r>
              <a:rPr lang="de-DE" sz="1700" dirty="0" err="1"/>
              <a:t>entity</a:t>
            </a:r>
            <a:r>
              <a:rPr lang="de-DE" sz="1700" dirty="0"/>
              <a:t> </a:t>
            </a:r>
            <a:r>
              <a:rPr lang="de-DE" sz="1700" dirty="0" err="1"/>
              <a:t>continuing</a:t>
            </a:r>
            <a:r>
              <a:rPr lang="de-DE" sz="1700" dirty="0"/>
              <a:t> </a:t>
            </a:r>
            <a:r>
              <a:rPr lang="de-DE" sz="1700" dirty="0" err="1"/>
              <a:t>communication</a:t>
            </a:r>
            <a:r>
              <a:rPr lang="de-DE" sz="1700" dirty="0"/>
              <a:t> </a:t>
            </a:r>
            <a:r>
              <a:rPr lang="de-DE" sz="1700" dirty="0" err="1"/>
              <a:t>while</a:t>
            </a:r>
            <a:r>
              <a:rPr lang="de-DE" sz="1700" dirty="0"/>
              <a:t> </a:t>
            </a:r>
            <a:r>
              <a:rPr lang="de-DE" sz="1700" dirty="0" err="1"/>
              <a:t>ignoring</a:t>
            </a:r>
            <a:r>
              <a:rPr lang="de-DE" sz="1700" dirty="0"/>
              <a:t> </a:t>
            </a:r>
            <a:r>
              <a:rPr lang="de-DE" sz="1700" dirty="0" err="1"/>
              <a:t>the</a:t>
            </a:r>
            <a:r>
              <a:rPr lang="de-DE" sz="1700" dirty="0"/>
              <a:t> </a:t>
            </a:r>
            <a:r>
              <a:rPr lang="de-DE" sz="1700" dirty="0" err="1"/>
              <a:t>mismatch</a:t>
            </a:r>
            <a:r>
              <a:rPr lang="de-DE" sz="1700" dirty="0"/>
              <a:t>). </a:t>
            </a:r>
          </a:p>
          <a:p>
            <a:pPr lvl="1"/>
            <a:r>
              <a:rPr lang="de-DE" sz="1700" dirty="0" err="1"/>
              <a:t>Why</a:t>
            </a:r>
            <a:r>
              <a:rPr lang="de-DE" sz="1700" dirty="0"/>
              <a:t> </a:t>
            </a:r>
            <a:r>
              <a:rPr lang="de-DE" sz="1700" dirty="0" err="1"/>
              <a:t>should</a:t>
            </a:r>
            <a:r>
              <a:rPr lang="de-DE" sz="1700" dirty="0"/>
              <a:t> a </a:t>
            </a:r>
            <a:r>
              <a:rPr lang="de-DE" sz="1700" dirty="0" err="1"/>
              <a:t>malicious</a:t>
            </a:r>
            <a:r>
              <a:rPr lang="de-DE" sz="1700" dirty="0"/>
              <a:t> HN send a VH* not </a:t>
            </a:r>
            <a:r>
              <a:rPr lang="de-DE" sz="1700" dirty="0" err="1"/>
              <a:t>matching</a:t>
            </a:r>
            <a:r>
              <a:rPr lang="de-DE" sz="1700" dirty="0"/>
              <a:t>, but </a:t>
            </a:r>
            <a:r>
              <a:rPr lang="de-DE" sz="1700" dirty="0" err="1"/>
              <a:t>providing</a:t>
            </a:r>
            <a:r>
              <a:rPr lang="de-DE" sz="1700" dirty="0"/>
              <a:t> a valid AV? </a:t>
            </a:r>
          </a:p>
          <a:p>
            <a:pPr lvl="1"/>
            <a:r>
              <a:rPr lang="de-DE" sz="1700" dirty="0" err="1"/>
              <a:t>If</a:t>
            </a:r>
            <a:r>
              <a:rPr lang="de-DE" sz="1700" dirty="0"/>
              <a:t> </a:t>
            </a:r>
            <a:r>
              <a:rPr lang="de-DE" sz="1700" dirty="0" err="1"/>
              <a:t>the</a:t>
            </a:r>
            <a:r>
              <a:rPr lang="de-DE" sz="1700" dirty="0"/>
              <a:t> SN </a:t>
            </a:r>
            <a:r>
              <a:rPr lang="de-DE" sz="1700" dirty="0" err="1"/>
              <a:t>is</a:t>
            </a:r>
            <a:r>
              <a:rPr lang="de-DE" sz="1700" dirty="0"/>
              <a:t> </a:t>
            </a:r>
            <a:r>
              <a:rPr lang="de-DE" sz="1700" dirty="0" err="1"/>
              <a:t>malicious</a:t>
            </a:r>
            <a:r>
              <a:rPr lang="de-DE" sz="1700" dirty="0"/>
              <a:t>, </a:t>
            </a:r>
            <a:r>
              <a:rPr lang="de-DE" sz="1700" dirty="0" err="1"/>
              <a:t>why</a:t>
            </a:r>
            <a:r>
              <a:rPr lang="de-DE" sz="1700" dirty="0"/>
              <a:t> </a:t>
            </a:r>
            <a:r>
              <a:rPr lang="de-DE" sz="1700" dirty="0" err="1"/>
              <a:t>would</a:t>
            </a:r>
            <a:r>
              <a:rPr lang="de-DE" sz="1700" dirty="0"/>
              <a:t> </a:t>
            </a:r>
            <a:r>
              <a:rPr lang="de-DE" sz="1700" dirty="0" err="1"/>
              <a:t>it</a:t>
            </a:r>
            <a:r>
              <a:rPr lang="de-DE" sz="1700" dirty="0"/>
              <a:t> </a:t>
            </a:r>
            <a:r>
              <a:rPr lang="de-DE" sz="1700" dirty="0" err="1"/>
              <a:t>store</a:t>
            </a:r>
            <a:r>
              <a:rPr lang="de-DE" sz="1700" dirty="0"/>
              <a:t> a SUPI </a:t>
            </a:r>
            <a:r>
              <a:rPr lang="de-DE" sz="1700" dirty="0" err="1"/>
              <a:t>reported</a:t>
            </a:r>
            <a:r>
              <a:rPr lang="de-DE" sz="1700" dirty="0"/>
              <a:t> from a honest HN?</a:t>
            </a:r>
          </a:p>
          <a:p>
            <a:pPr lvl="1"/>
            <a:r>
              <a:rPr lang="de-DE" sz="1700" dirty="0"/>
              <a:t>A </a:t>
            </a:r>
            <a:r>
              <a:rPr lang="de-DE" sz="1700" dirty="0" err="1"/>
              <a:t>malicious</a:t>
            </a:r>
            <a:r>
              <a:rPr lang="de-DE" sz="1700" dirty="0"/>
              <a:t> SN </a:t>
            </a:r>
            <a:r>
              <a:rPr lang="de-DE" sz="1700" dirty="0" err="1"/>
              <a:t>could</a:t>
            </a:r>
            <a:r>
              <a:rPr lang="de-DE" sz="1700" dirty="0"/>
              <a:t> also </a:t>
            </a:r>
            <a:r>
              <a:rPr lang="de-DE" sz="1700" dirty="0" err="1"/>
              <a:t>ignore</a:t>
            </a:r>
            <a:r>
              <a:rPr lang="de-DE" sz="1700" dirty="0"/>
              <a:t> an </a:t>
            </a:r>
            <a:r>
              <a:rPr lang="de-DE" sz="1700" dirty="0" err="1"/>
              <a:t>error</a:t>
            </a:r>
            <a:r>
              <a:rPr lang="de-DE" sz="1700" dirty="0"/>
              <a:t> in NAS SMC.</a:t>
            </a:r>
          </a:p>
          <a:p>
            <a:pPr lvl="1"/>
            <a:r>
              <a:rPr lang="de-DE" sz="1700" dirty="0"/>
              <a:t>Court </a:t>
            </a:r>
            <a:r>
              <a:rPr lang="de-DE" sz="1700" dirty="0" err="1"/>
              <a:t>case</a:t>
            </a:r>
            <a:r>
              <a:rPr lang="de-DE" sz="1700" dirty="0"/>
              <a:t> </a:t>
            </a:r>
            <a:r>
              <a:rPr lang="de-DE" sz="1700" dirty="0" err="1"/>
              <a:t>can</a:t>
            </a:r>
            <a:r>
              <a:rPr lang="de-DE" sz="1700" dirty="0"/>
              <a:t> </a:t>
            </a:r>
            <a:r>
              <a:rPr lang="de-DE" sz="1700" dirty="0" err="1"/>
              <a:t>only</a:t>
            </a:r>
            <a:r>
              <a:rPr lang="de-DE" sz="1700" dirty="0"/>
              <a:t> </a:t>
            </a:r>
            <a:r>
              <a:rPr lang="de-DE" sz="1700" dirty="0" err="1"/>
              <a:t>be</a:t>
            </a:r>
            <a:r>
              <a:rPr lang="de-DE" sz="1700" dirty="0"/>
              <a:t> </a:t>
            </a:r>
            <a:r>
              <a:rPr lang="de-DE" sz="1700" dirty="0" err="1"/>
              <a:t>envisioned</a:t>
            </a:r>
            <a:r>
              <a:rPr lang="de-DE" sz="1700" dirty="0"/>
              <a:t>, </a:t>
            </a:r>
            <a:r>
              <a:rPr lang="de-DE" sz="1700" dirty="0" err="1"/>
              <a:t>if</a:t>
            </a:r>
            <a:r>
              <a:rPr lang="de-DE" sz="1700" dirty="0"/>
              <a:t> </a:t>
            </a:r>
            <a:r>
              <a:rPr lang="de-DE" sz="1700" dirty="0" err="1"/>
              <a:t>communication</a:t>
            </a:r>
            <a:r>
              <a:rPr lang="de-DE" sz="1700" dirty="0"/>
              <a:t> </a:t>
            </a:r>
            <a:r>
              <a:rPr lang="de-DE" sz="1700" dirty="0" err="1"/>
              <a:t>has</a:t>
            </a:r>
            <a:r>
              <a:rPr lang="de-DE" sz="1700" dirty="0"/>
              <a:t> </a:t>
            </a:r>
            <a:r>
              <a:rPr lang="de-DE" sz="1700" dirty="0" err="1"/>
              <a:t>been</a:t>
            </a:r>
            <a:r>
              <a:rPr lang="de-DE" sz="1700" dirty="0"/>
              <a:t> </a:t>
            </a:r>
            <a:r>
              <a:rPr lang="de-DE" sz="1700" dirty="0" err="1"/>
              <a:t>extablished</a:t>
            </a:r>
            <a:r>
              <a:rPr lang="de-DE" sz="1700" dirty="0"/>
              <a:t> </a:t>
            </a:r>
            <a:r>
              <a:rPr lang="de-DE" sz="1700" dirty="0" err="1"/>
              <a:t>successfully</a:t>
            </a:r>
            <a:r>
              <a:rPr lang="de-DE" sz="1700" dirty="0"/>
              <a:t>, in </a:t>
            </a:r>
            <a:r>
              <a:rPr lang="de-DE" sz="1700" dirty="0" err="1"/>
              <a:t>which</a:t>
            </a:r>
            <a:r>
              <a:rPr lang="de-DE" sz="1700" dirty="0"/>
              <a:t> </a:t>
            </a:r>
            <a:r>
              <a:rPr lang="de-DE" sz="1700" dirty="0" err="1"/>
              <a:t>case</a:t>
            </a:r>
            <a:r>
              <a:rPr lang="de-DE" sz="1700" dirty="0"/>
              <a:t> </a:t>
            </a:r>
            <a:r>
              <a:rPr lang="de-DE" sz="1700" dirty="0" err="1"/>
              <a:t>the</a:t>
            </a:r>
            <a:r>
              <a:rPr lang="de-DE" sz="1700" dirty="0"/>
              <a:t> </a:t>
            </a:r>
            <a:r>
              <a:rPr lang="de-DE" sz="1700" dirty="0" err="1"/>
              <a:t>verification</a:t>
            </a:r>
            <a:r>
              <a:rPr lang="de-DE" sz="1700" dirty="0"/>
              <a:t> </a:t>
            </a:r>
            <a:r>
              <a:rPr lang="de-DE" sz="1700" dirty="0" err="1"/>
              <a:t>hash</a:t>
            </a:r>
            <a:r>
              <a:rPr lang="de-DE" sz="1700" dirty="0"/>
              <a:t> </a:t>
            </a:r>
            <a:r>
              <a:rPr lang="de-DE" sz="1700" dirty="0" err="1"/>
              <a:t>comparison</a:t>
            </a:r>
            <a:r>
              <a:rPr lang="de-DE" sz="1700" dirty="0"/>
              <a:t> </a:t>
            </a:r>
            <a:r>
              <a:rPr lang="de-DE" sz="1700" dirty="0" err="1"/>
              <a:t>and</a:t>
            </a:r>
            <a:r>
              <a:rPr lang="de-DE" sz="1700" dirty="0"/>
              <a:t> AKA was </a:t>
            </a:r>
            <a:r>
              <a:rPr lang="de-DE" sz="1700" dirty="0" err="1"/>
              <a:t>successful</a:t>
            </a:r>
            <a:r>
              <a:rPr lang="de-DE" sz="1700" dirty="0"/>
              <a:t>.</a:t>
            </a:r>
          </a:p>
          <a:p>
            <a:pPr lvl="1"/>
            <a:endParaRPr lang="de-DE" sz="2000" dirty="0"/>
          </a:p>
          <a:p>
            <a:endParaRPr lang="en-US" sz="2400" dirty="0"/>
          </a:p>
          <a:p>
            <a:endParaRPr lang="en-US" sz="2400" dirty="0"/>
          </a:p>
          <a:p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005689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8762C0D-EFD8-4D67-AE1E-ACC0D2A56852}"/>
              </a:ext>
            </a:extLst>
          </p:cNvPr>
          <p:cNvCxnSpPr/>
          <p:nvPr/>
        </p:nvCxnSpPr>
        <p:spPr>
          <a:xfrm>
            <a:off x="1103971" y="367990"/>
            <a:ext cx="0" cy="62335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D82D9D8-E0BC-4067-BD8A-0971D6BDEE25}"/>
              </a:ext>
            </a:extLst>
          </p:cNvPr>
          <p:cNvCxnSpPr/>
          <p:nvPr/>
        </p:nvCxnSpPr>
        <p:spPr>
          <a:xfrm>
            <a:off x="4177990" y="367990"/>
            <a:ext cx="0" cy="62335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746A49E-B03C-404D-AC04-252D648A8DF5}"/>
              </a:ext>
            </a:extLst>
          </p:cNvPr>
          <p:cNvCxnSpPr/>
          <p:nvPr/>
        </p:nvCxnSpPr>
        <p:spPr>
          <a:xfrm>
            <a:off x="7252009" y="367990"/>
            <a:ext cx="0" cy="62335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4C84FAC-F3D0-4C9F-A973-4DE98E8778B8}"/>
              </a:ext>
            </a:extLst>
          </p:cNvPr>
          <p:cNvCxnSpPr/>
          <p:nvPr/>
        </p:nvCxnSpPr>
        <p:spPr>
          <a:xfrm>
            <a:off x="10303726" y="367990"/>
            <a:ext cx="0" cy="62335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ECB1916-162E-4F06-B78C-8636A8E0D165}"/>
              </a:ext>
            </a:extLst>
          </p:cNvPr>
          <p:cNvSpPr txBox="1"/>
          <p:nvPr/>
        </p:nvSpPr>
        <p:spPr>
          <a:xfrm>
            <a:off x="881795" y="22302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UE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D6625E-402F-49C8-ABF1-DC16A675EA44}"/>
              </a:ext>
            </a:extLst>
          </p:cNvPr>
          <p:cNvSpPr txBox="1"/>
          <p:nvPr/>
        </p:nvSpPr>
        <p:spPr>
          <a:xfrm>
            <a:off x="3880781" y="-1342"/>
            <a:ext cx="639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SEAF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C032AB-EB95-4BE7-892E-0FAF9A355072}"/>
              </a:ext>
            </a:extLst>
          </p:cNvPr>
          <p:cNvSpPr txBox="1"/>
          <p:nvPr/>
        </p:nvSpPr>
        <p:spPr>
          <a:xfrm>
            <a:off x="6915410" y="22302"/>
            <a:ext cx="673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AUSF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A8F483-9AE2-42F8-942F-802714FC7911}"/>
              </a:ext>
            </a:extLst>
          </p:cNvPr>
          <p:cNvSpPr txBox="1"/>
          <p:nvPr/>
        </p:nvSpPr>
        <p:spPr>
          <a:xfrm>
            <a:off x="9719784" y="0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UDM/ARPF</a:t>
            </a:r>
            <a:endParaRPr lang="en-US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A48BE7D-0C52-4DC9-A6B4-29FD66B18B7A}"/>
              </a:ext>
            </a:extLst>
          </p:cNvPr>
          <p:cNvCxnSpPr/>
          <p:nvPr/>
        </p:nvCxnSpPr>
        <p:spPr>
          <a:xfrm>
            <a:off x="1103971" y="1103965"/>
            <a:ext cx="309632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0674008-C187-4A5F-B3DB-BD8089CA5291}"/>
              </a:ext>
            </a:extLst>
          </p:cNvPr>
          <p:cNvCxnSpPr/>
          <p:nvPr/>
        </p:nvCxnSpPr>
        <p:spPr>
          <a:xfrm>
            <a:off x="4200291" y="1304693"/>
            <a:ext cx="305171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B879028-EC32-4618-884D-988DC6FAFADE}"/>
              </a:ext>
            </a:extLst>
          </p:cNvPr>
          <p:cNvCxnSpPr/>
          <p:nvPr/>
        </p:nvCxnSpPr>
        <p:spPr>
          <a:xfrm>
            <a:off x="7252009" y="1557452"/>
            <a:ext cx="305171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616BC0C-2DD3-43CE-BF9F-68DFF61CF773}"/>
              </a:ext>
            </a:extLst>
          </p:cNvPr>
          <p:cNvSpPr txBox="1"/>
          <p:nvPr/>
        </p:nvSpPr>
        <p:spPr>
          <a:xfrm>
            <a:off x="-1" y="391634"/>
            <a:ext cx="334536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200" dirty="0"/>
              <a:t>1. </a:t>
            </a:r>
            <a:r>
              <a:rPr lang="de-DE" sz="1200" dirty="0" err="1">
                <a:solidFill>
                  <a:srgbClr val="FF0000"/>
                </a:solidFill>
              </a:rPr>
              <a:t>Generate</a:t>
            </a:r>
            <a:r>
              <a:rPr lang="de-DE" sz="1200" dirty="0"/>
              <a:t> SUCI (</a:t>
            </a:r>
            <a:r>
              <a:rPr lang="de-DE" sz="1200" dirty="0" err="1"/>
              <a:t>input</a:t>
            </a:r>
            <a:r>
              <a:rPr lang="de-DE" sz="1200" dirty="0"/>
              <a:t> </a:t>
            </a:r>
            <a:r>
              <a:rPr lang="de-DE" sz="1200" dirty="0" err="1"/>
              <a:t>parameters</a:t>
            </a:r>
            <a:r>
              <a:rPr lang="de-DE" sz="1200" dirty="0"/>
              <a:t>: SUPI, R)</a:t>
            </a:r>
          </a:p>
          <a:p>
            <a:r>
              <a:rPr lang="de-DE" sz="1200" dirty="0" err="1"/>
              <a:t>and</a:t>
            </a:r>
            <a:r>
              <a:rPr lang="de-DE" sz="1200" dirty="0"/>
              <a:t> </a:t>
            </a:r>
            <a:r>
              <a:rPr lang="de-DE" sz="1200" dirty="0" err="1">
                <a:solidFill>
                  <a:srgbClr val="FF0000"/>
                </a:solidFill>
              </a:rPr>
              <a:t>verification</a:t>
            </a:r>
            <a:r>
              <a:rPr lang="de-DE" sz="1200" dirty="0">
                <a:solidFill>
                  <a:srgbClr val="FF0000"/>
                </a:solidFill>
              </a:rPr>
              <a:t> </a:t>
            </a:r>
            <a:r>
              <a:rPr lang="de-DE" sz="1200" dirty="0" err="1">
                <a:solidFill>
                  <a:srgbClr val="FF0000"/>
                </a:solidFill>
              </a:rPr>
              <a:t>hash</a:t>
            </a:r>
            <a:r>
              <a:rPr lang="de-DE" sz="1200" dirty="0">
                <a:solidFill>
                  <a:srgbClr val="FF0000"/>
                </a:solidFill>
              </a:rPr>
              <a:t> VH</a:t>
            </a:r>
            <a:r>
              <a:rPr lang="de-DE" sz="1200" dirty="0"/>
              <a:t> = </a:t>
            </a:r>
            <a:r>
              <a:rPr lang="de-DE" sz="1200" dirty="0" err="1"/>
              <a:t>hash</a:t>
            </a:r>
            <a:r>
              <a:rPr lang="de-DE" sz="1200" dirty="0"/>
              <a:t>(SUCI||SUPI||R)</a:t>
            </a:r>
            <a:endParaRPr lang="en-US" sz="1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911398-15FF-4F36-856E-C60F1BE8D332}"/>
              </a:ext>
            </a:extLst>
          </p:cNvPr>
          <p:cNvSpPr txBox="1"/>
          <p:nvPr/>
        </p:nvSpPr>
        <p:spPr>
          <a:xfrm>
            <a:off x="1136360" y="858793"/>
            <a:ext cx="31910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2. N1 </a:t>
            </a:r>
            <a:r>
              <a:rPr lang="de-DE" sz="1200" dirty="0" err="1">
                <a:solidFill>
                  <a:srgbClr val="FF0000"/>
                </a:solidFill>
              </a:rPr>
              <a:t>registration</a:t>
            </a:r>
            <a:r>
              <a:rPr lang="de-DE" sz="1200" dirty="0">
                <a:solidFill>
                  <a:srgbClr val="FF0000"/>
                </a:solidFill>
              </a:rPr>
              <a:t> </a:t>
            </a:r>
            <a:r>
              <a:rPr lang="de-DE" sz="1200" dirty="0" err="1">
                <a:solidFill>
                  <a:srgbClr val="FF0000"/>
                </a:solidFill>
              </a:rPr>
              <a:t>request</a:t>
            </a:r>
            <a:r>
              <a:rPr lang="de-DE" sz="1200" dirty="0">
                <a:solidFill>
                  <a:srgbClr val="FF0000"/>
                </a:solidFill>
              </a:rPr>
              <a:t> (SUCI, VH) </a:t>
            </a:r>
            <a:r>
              <a:rPr lang="de-DE" sz="1200" dirty="0" err="1"/>
              <a:t>or</a:t>
            </a:r>
            <a:r>
              <a:rPr lang="de-DE" sz="1200" dirty="0"/>
              <a:t> 5G-GUTI</a:t>
            </a:r>
            <a:endParaRPr lang="en-US" sz="1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2A9E57-B23A-4914-B11C-C0EDA1FDFEC6}"/>
              </a:ext>
            </a:extLst>
          </p:cNvPr>
          <p:cNvSpPr txBox="1"/>
          <p:nvPr/>
        </p:nvSpPr>
        <p:spPr>
          <a:xfrm>
            <a:off x="4175077" y="1069623"/>
            <a:ext cx="28408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3. N12 </a:t>
            </a:r>
            <a:r>
              <a:rPr lang="de-DE" sz="1200" dirty="0">
                <a:solidFill>
                  <a:srgbClr val="FF0000"/>
                </a:solidFill>
              </a:rPr>
              <a:t>5G-AIR </a:t>
            </a:r>
            <a:r>
              <a:rPr lang="de-DE" sz="1200" dirty="0" err="1">
                <a:solidFill>
                  <a:srgbClr val="FF0000"/>
                </a:solidFill>
              </a:rPr>
              <a:t>with</a:t>
            </a:r>
            <a:r>
              <a:rPr lang="de-DE" sz="1200" dirty="0"/>
              <a:t> </a:t>
            </a:r>
            <a:r>
              <a:rPr lang="de-DE" sz="1200" dirty="0">
                <a:solidFill>
                  <a:srgbClr val="FF0000"/>
                </a:solidFill>
              </a:rPr>
              <a:t>SUCI</a:t>
            </a:r>
            <a:r>
              <a:rPr lang="de-DE" sz="1200" dirty="0"/>
              <a:t>, SUPI, </a:t>
            </a:r>
            <a:r>
              <a:rPr lang="de-DE" sz="1200" dirty="0" err="1"/>
              <a:t>or</a:t>
            </a:r>
            <a:r>
              <a:rPr lang="de-DE" sz="1200" dirty="0"/>
              <a:t> 5G-GUTI</a:t>
            </a:r>
            <a:endParaRPr lang="en-US" sz="12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6F3F076-9915-49A7-A43D-BA8C86453D81}"/>
              </a:ext>
            </a:extLst>
          </p:cNvPr>
          <p:cNvSpPr txBox="1"/>
          <p:nvPr/>
        </p:nvSpPr>
        <p:spPr>
          <a:xfrm>
            <a:off x="7711759" y="1280453"/>
            <a:ext cx="20437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accent6">
                    <a:lumMod val="10000"/>
                  </a:schemeClr>
                </a:solidFill>
              </a:rPr>
              <a:t>4. Auth-info </a:t>
            </a:r>
            <a:r>
              <a:rPr lang="de-DE" sz="1200" dirty="0" err="1">
                <a:solidFill>
                  <a:schemeClr val="accent6">
                    <a:lumMod val="10000"/>
                  </a:schemeClr>
                </a:solidFill>
              </a:rPr>
              <a:t>Requ</a:t>
            </a:r>
            <a:r>
              <a:rPr lang="de-DE" sz="1200" dirty="0">
                <a:solidFill>
                  <a:schemeClr val="accent6">
                    <a:lumMod val="10000"/>
                  </a:schemeClr>
                </a:solidFill>
              </a:rPr>
              <a:t> (SUPI/</a:t>
            </a:r>
            <a:r>
              <a:rPr lang="de-DE" sz="1200" dirty="0">
                <a:solidFill>
                  <a:srgbClr val="FF0000"/>
                </a:solidFill>
              </a:rPr>
              <a:t>SUCI</a:t>
            </a:r>
            <a:r>
              <a:rPr lang="de-DE" sz="1200" dirty="0">
                <a:solidFill>
                  <a:schemeClr val="accent6">
                    <a:lumMod val="10000"/>
                  </a:schemeClr>
                </a:solidFill>
              </a:rPr>
              <a:t>)</a:t>
            </a:r>
            <a:endParaRPr lang="en-US" sz="1200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372B07F-B3A8-4756-A057-41007F261EE6}"/>
              </a:ext>
            </a:extLst>
          </p:cNvPr>
          <p:cNvSpPr/>
          <p:nvPr/>
        </p:nvSpPr>
        <p:spPr>
          <a:xfrm>
            <a:off x="3721088" y="1409508"/>
            <a:ext cx="802294" cy="3605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FF0000"/>
                </a:solidFill>
              </a:rPr>
              <a:t>Store </a:t>
            </a:r>
            <a:r>
              <a:rPr lang="de-DE" sz="1200" dirty="0">
                <a:solidFill>
                  <a:schemeClr val="tx1"/>
                </a:solidFill>
              </a:rPr>
              <a:t>SUCI, </a:t>
            </a:r>
            <a:r>
              <a:rPr lang="de-DE" sz="1200" dirty="0">
                <a:solidFill>
                  <a:srgbClr val="FF0000"/>
                </a:solidFill>
              </a:rPr>
              <a:t>VH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7D6336D-E7F4-4EF2-807B-1964171E96D6}"/>
              </a:ext>
            </a:extLst>
          </p:cNvPr>
          <p:cNvSpPr/>
          <p:nvPr/>
        </p:nvSpPr>
        <p:spPr>
          <a:xfrm>
            <a:off x="8905875" y="1653475"/>
            <a:ext cx="3286125" cy="122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200" dirty="0" err="1">
                <a:solidFill>
                  <a:schemeClr val="tx1"/>
                </a:solidFill>
              </a:rPr>
              <a:t>If</a:t>
            </a:r>
            <a:r>
              <a:rPr lang="de-DE" sz="1200" dirty="0">
                <a:solidFill>
                  <a:schemeClr val="tx1"/>
                </a:solidFill>
              </a:rPr>
              <a:t> SUCI, </a:t>
            </a:r>
            <a:r>
              <a:rPr lang="de-DE" sz="1200" dirty="0" err="1">
                <a:solidFill>
                  <a:schemeClr val="tx1"/>
                </a:solidFill>
              </a:rPr>
              <a:t>then</a:t>
            </a:r>
            <a:r>
              <a:rPr lang="de-DE" sz="1200" dirty="0">
                <a:solidFill>
                  <a:schemeClr val="tx1"/>
                </a:solidFill>
              </a:rPr>
              <a:t> de-</a:t>
            </a:r>
            <a:r>
              <a:rPr lang="de-DE" sz="1200" dirty="0" err="1">
                <a:solidFill>
                  <a:schemeClr val="tx1"/>
                </a:solidFill>
              </a:rPr>
              <a:t>conceal</a:t>
            </a:r>
            <a:r>
              <a:rPr lang="de-DE" sz="1200" dirty="0">
                <a:solidFill>
                  <a:schemeClr val="tx1"/>
                </a:solidFill>
              </a:rPr>
              <a:t> </a:t>
            </a:r>
            <a:r>
              <a:rPr lang="de-DE" sz="1200" dirty="0" err="1">
                <a:solidFill>
                  <a:schemeClr val="tx1"/>
                </a:solidFill>
              </a:rPr>
              <a:t>by</a:t>
            </a:r>
            <a:r>
              <a:rPr lang="de-DE" sz="1200" dirty="0">
                <a:solidFill>
                  <a:schemeClr val="tx1"/>
                </a:solidFill>
              </a:rPr>
              <a:t> SIDF </a:t>
            </a:r>
            <a:r>
              <a:rPr lang="de-DE" sz="1200" dirty="0" err="1">
                <a:solidFill>
                  <a:schemeClr val="tx1"/>
                </a:solidFill>
              </a:rPr>
              <a:t>and</a:t>
            </a:r>
            <a:r>
              <a:rPr lang="de-DE" sz="1200" dirty="0">
                <a:solidFill>
                  <a:schemeClr val="tx1"/>
                </a:solidFill>
              </a:rPr>
              <a:t> </a:t>
            </a:r>
            <a:r>
              <a:rPr lang="de-DE" sz="1200" dirty="0" err="1">
                <a:solidFill>
                  <a:schemeClr val="tx1"/>
                </a:solidFill>
              </a:rPr>
              <a:t>retrieve</a:t>
            </a:r>
            <a:r>
              <a:rPr lang="de-DE" sz="1200" dirty="0">
                <a:solidFill>
                  <a:schemeClr val="tx1"/>
                </a:solidFill>
              </a:rPr>
              <a:t>  </a:t>
            </a:r>
            <a:r>
              <a:rPr lang="de-DE" sz="1200" dirty="0" err="1">
                <a:solidFill>
                  <a:schemeClr val="tx1"/>
                </a:solidFill>
              </a:rPr>
              <a:t>parameters</a:t>
            </a:r>
            <a:r>
              <a:rPr lang="de-DE" sz="1200" dirty="0">
                <a:solidFill>
                  <a:schemeClr val="tx1"/>
                </a:solidFill>
              </a:rPr>
              <a:t> (SUPI, R)</a:t>
            </a:r>
          </a:p>
          <a:p>
            <a:r>
              <a:rPr lang="de-DE" sz="1200" dirty="0" err="1">
                <a:solidFill>
                  <a:srgbClr val="FF0000"/>
                </a:solidFill>
              </a:rPr>
              <a:t>Calculate</a:t>
            </a:r>
            <a:r>
              <a:rPr lang="de-DE" sz="1200" dirty="0">
                <a:solidFill>
                  <a:srgbClr val="FF0000"/>
                </a:solidFill>
              </a:rPr>
              <a:t> VH* = </a:t>
            </a:r>
            <a:r>
              <a:rPr lang="de-DE" sz="1200" dirty="0" err="1">
                <a:solidFill>
                  <a:srgbClr val="FF0000"/>
                </a:solidFill>
              </a:rPr>
              <a:t>hash</a:t>
            </a:r>
            <a:r>
              <a:rPr lang="de-DE" sz="1200" dirty="0">
                <a:solidFill>
                  <a:srgbClr val="FF0000"/>
                </a:solidFill>
              </a:rPr>
              <a:t>(SUCI||SUPI||R)</a:t>
            </a:r>
          </a:p>
          <a:p>
            <a:r>
              <a:rPr lang="de-DE" sz="1200" dirty="0">
                <a:solidFill>
                  <a:schemeClr val="tx1"/>
                </a:solidFill>
              </a:rPr>
              <a:t>Select </a:t>
            </a:r>
            <a:r>
              <a:rPr lang="de-DE" sz="1200" dirty="0" err="1">
                <a:solidFill>
                  <a:schemeClr val="tx1"/>
                </a:solidFill>
              </a:rPr>
              <a:t>authentication</a:t>
            </a:r>
            <a:r>
              <a:rPr lang="de-DE" sz="1200" dirty="0">
                <a:solidFill>
                  <a:schemeClr val="tx1"/>
                </a:solidFill>
              </a:rPr>
              <a:t> </a:t>
            </a:r>
            <a:r>
              <a:rPr lang="de-DE" sz="1200" dirty="0" err="1">
                <a:solidFill>
                  <a:schemeClr val="tx1"/>
                </a:solidFill>
              </a:rPr>
              <a:t>method</a:t>
            </a:r>
            <a:endParaRPr lang="de-DE" sz="1200" dirty="0">
              <a:solidFill>
                <a:schemeClr val="tx1"/>
              </a:solidFill>
            </a:endParaRPr>
          </a:p>
          <a:p>
            <a:r>
              <a:rPr lang="de-DE" sz="1200" dirty="0" err="1">
                <a:solidFill>
                  <a:schemeClr val="tx1"/>
                </a:solidFill>
              </a:rPr>
              <a:t>Generate</a:t>
            </a:r>
            <a:r>
              <a:rPr lang="de-DE" sz="1200" dirty="0">
                <a:solidFill>
                  <a:schemeClr val="tx1"/>
                </a:solidFill>
              </a:rPr>
              <a:t> 5G HE AV </a:t>
            </a:r>
            <a:r>
              <a:rPr lang="de-DE" sz="1200" dirty="0" err="1">
                <a:solidFill>
                  <a:schemeClr val="tx1"/>
                </a:solidFill>
              </a:rPr>
              <a:t>based</a:t>
            </a:r>
            <a:r>
              <a:rPr lang="de-DE" sz="1200" dirty="0">
                <a:solidFill>
                  <a:schemeClr val="tx1"/>
                </a:solidFill>
              </a:rPr>
              <a:t> on SUPI</a:t>
            </a:r>
          </a:p>
          <a:p>
            <a:r>
              <a:rPr lang="de-DE" sz="1200" dirty="0">
                <a:solidFill>
                  <a:schemeClr val="tx1"/>
                </a:solidFill>
              </a:rPr>
              <a:t>5G HE AV = RAND, AUTN, XRES*, KAUSF (</a:t>
            </a:r>
            <a:r>
              <a:rPr lang="de-DE" sz="1200" dirty="0" err="1">
                <a:solidFill>
                  <a:schemeClr val="tx1"/>
                </a:solidFill>
              </a:rPr>
              <a:t>and</a:t>
            </a:r>
            <a:r>
              <a:rPr lang="de-DE" sz="1200" dirty="0">
                <a:solidFill>
                  <a:schemeClr val="tx1"/>
                </a:solidFill>
              </a:rPr>
              <a:t> VH*)</a:t>
            </a:r>
            <a:endParaRPr lang="en-US" sz="1200" dirty="0">
              <a:solidFill>
                <a:schemeClr val="tx1"/>
              </a:solidFill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8B8EC31-23EA-41D6-B016-89F855CB8418}"/>
              </a:ext>
            </a:extLst>
          </p:cNvPr>
          <p:cNvCxnSpPr/>
          <p:nvPr/>
        </p:nvCxnSpPr>
        <p:spPr>
          <a:xfrm>
            <a:off x="7248295" y="3159512"/>
            <a:ext cx="3051718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DECBCB9E-4615-4240-AE27-0C9E9226DF2B}"/>
              </a:ext>
            </a:extLst>
          </p:cNvPr>
          <p:cNvSpPr txBox="1"/>
          <p:nvPr/>
        </p:nvSpPr>
        <p:spPr>
          <a:xfrm>
            <a:off x="7708045" y="2882513"/>
            <a:ext cx="2675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accent6">
                    <a:lumMod val="10000"/>
                  </a:schemeClr>
                </a:solidFill>
              </a:rPr>
              <a:t>5. Auth-info </a:t>
            </a:r>
            <a:r>
              <a:rPr lang="de-DE" sz="1200" dirty="0" err="1">
                <a:solidFill>
                  <a:schemeClr val="accent6">
                    <a:lumMod val="10000"/>
                  </a:schemeClr>
                </a:solidFill>
              </a:rPr>
              <a:t>Resp</a:t>
            </a:r>
            <a:r>
              <a:rPr lang="de-DE" sz="1200" dirty="0">
                <a:solidFill>
                  <a:schemeClr val="accent6">
                    <a:lumMod val="10000"/>
                  </a:schemeClr>
                </a:solidFill>
              </a:rPr>
              <a:t> (5G HE AV) (</a:t>
            </a:r>
            <a:r>
              <a:rPr lang="de-DE" sz="1200" dirty="0" err="1">
                <a:solidFill>
                  <a:schemeClr val="accent6">
                    <a:lumMod val="10000"/>
                  </a:schemeClr>
                </a:solidFill>
              </a:rPr>
              <a:t>with</a:t>
            </a:r>
            <a:r>
              <a:rPr lang="de-DE" sz="12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de-DE" sz="1200">
                <a:solidFill>
                  <a:srgbClr val="FF0000"/>
                </a:solidFill>
              </a:rPr>
              <a:t>VH*</a:t>
            </a:r>
            <a:r>
              <a:rPr lang="de-DE" sz="1200">
                <a:solidFill>
                  <a:schemeClr val="accent6">
                    <a:lumMod val="10000"/>
                  </a:schemeClr>
                </a:solidFill>
              </a:rPr>
              <a:t>)</a:t>
            </a:r>
            <a:endParaRPr lang="en-US" sz="1200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D686797-0B5A-467A-A76B-709D11455F96}"/>
              </a:ext>
            </a:extLst>
          </p:cNvPr>
          <p:cNvSpPr/>
          <p:nvPr/>
        </p:nvSpPr>
        <p:spPr>
          <a:xfrm>
            <a:off x="6143686" y="3292240"/>
            <a:ext cx="3576098" cy="682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200" dirty="0" err="1">
                <a:solidFill>
                  <a:schemeClr val="tx1"/>
                </a:solidFill>
              </a:rPr>
              <a:t>Calculate</a:t>
            </a:r>
            <a:r>
              <a:rPr lang="de-DE" sz="1200" dirty="0">
                <a:solidFill>
                  <a:schemeClr val="tx1"/>
                </a:solidFill>
              </a:rPr>
              <a:t> HXRES* from XRES*</a:t>
            </a:r>
          </a:p>
          <a:p>
            <a:r>
              <a:rPr lang="de-DE" sz="1200" dirty="0" err="1">
                <a:solidFill>
                  <a:schemeClr val="tx1"/>
                </a:solidFill>
              </a:rPr>
              <a:t>Calculate</a:t>
            </a:r>
            <a:r>
              <a:rPr lang="de-DE" sz="1200" dirty="0">
                <a:solidFill>
                  <a:schemeClr val="tx1"/>
                </a:solidFill>
              </a:rPr>
              <a:t> KSEAF from KAUSF</a:t>
            </a:r>
          </a:p>
          <a:p>
            <a:r>
              <a:rPr lang="de-DE" sz="1200" dirty="0" err="1">
                <a:solidFill>
                  <a:schemeClr val="tx1"/>
                </a:solidFill>
              </a:rPr>
              <a:t>Generate</a:t>
            </a:r>
            <a:r>
              <a:rPr lang="de-DE" sz="1200" dirty="0">
                <a:solidFill>
                  <a:schemeClr val="tx1"/>
                </a:solidFill>
              </a:rPr>
              <a:t> 5G AV =RAND, AUTN, HXRES*, KSEAF </a:t>
            </a:r>
          </a:p>
          <a:p>
            <a:r>
              <a:rPr lang="de-DE" sz="1200" dirty="0" err="1">
                <a:solidFill>
                  <a:srgbClr val="FF0000"/>
                </a:solidFill>
              </a:rPr>
              <a:t>Provide</a:t>
            </a:r>
            <a:r>
              <a:rPr lang="de-DE" sz="1200" dirty="0">
                <a:solidFill>
                  <a:schemeClr val="tx1"/>
                </a:solidFill>
              </a:rPr>
              <a:t> 5G AV </a:t>
            </a:r>
            <a:r>
              <a:rPr lang="de-DE" sz="1200" dirty="0" err="1">
                <a:solidFill>
                  <a:schemeClr val="tx1"/>
                </a:solidFill>
              </a:rPr>
              <a:t>and</a:t>
            </a:r>
            <a:r>
              <a:rPr lang="de-DE" sz="1200" dirty="0">
                <a:solidFill>
                  <a:schemeClr val="tx1"/>
                </a:solidFill>
              </a:rPr>
              <a:t> </a:t>
            </a:r>
            <a:r>
              <a:rPr lang="de-DE" sz="1200" dirty="0">
                <a:solidFill>
                  <a:srgbClr val="FF0000"/>
                </a:solidFill>
              </a:rPr>
              <a:t>VH* </a:t>
            </a:r>
            <a:r>
              <a:rPr lang="de-DE" sz="1200" dirty="0">
                <a:solidFill>
                  <a:schemeClr val="tx1"/>
                </a:solidFill>
              </a:rPr>
              <a:t>in 5G-AIA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4E621AF-E1B9-4BD4-B413-EF3DBF80382B}"/>
              </a:ext>
            </a:extLst>
          </p:cNvPr>
          <p:cNvCxnSpPr/>
          <p:nvPr/>
        </p:nvCxnSpPr>
        <p:spPr>
          <a:xfrm flipH="1">
            <a:off x="4200291" y="4047898"/>
            <a:ext cx="304800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24DB70B8-5031-4EE1-AB8A-0E2A7690E1D4}"/>
              </a:ext>
            </a:extLst>
          </p:cNvPr>
          <p:cNvSpPr txBox="1"/>
          <p:nvPr/>
        </p:nvSpPr>
        <p:spPr>
          <a:xfrm>
            <a:off x="4329039" y="3749425"/>
            <a:ext cx="1069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6. N12 5G-AIA</a:t>
            </a:r>
            <a:endParaRPr lang="en-US" sz="12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A7CBD-C3CD-441C-BDF5-D2810355523F}"/>
              </a:ext>
            </a:extLst>
          </p:cNvPr>
          <p:cNvSpPr/>
          <p:nvPr/>
        </p:nvSpPr>
        <p:spPr>
          <a:xfrm>
            <a:off x="3566112" y="4111322"/>
            <a:ext cx="1851107" cy="5688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FF0000"/>
                </a:solidFill>
              </a:rPr>
              <a:t>VH =? VH*</a:t>
            </a:r>
          </a:p>
          <a:p>
            <a:pPr algn="ctr"/>
            <a:r>
              <a:rPr lang="de-DE" sz="1200" dirty="0">
                <a:solidFill>
                  <a:schemeClr val="tx1"/>
                </a:solidFill>
              </a:rPr>
              <a:t>Check </a:t>
            </a:r>
            <a:r>
              <a:rPr lang="de-DE" sz="1200" dirty="0" err="1">
                <a:solidFill>
                  <a:schemeClr val="tx1"/>
                </a:solidFill>
              </a:rPr>
              <a:t>expiry</a:t>
            </a:r>
            <a:r>
              <a:rPr lang="de-DE" sz="1200" dirty="0">
                <a:solidFill>
                  <a:schemeClr val="tx1"/>
                </a:solidFill>
              </a:rPr>
              <a:t> time</a:t>
            </a:r>
          </a:p>
          <a:p>
            <a:pPr algn="ctr"/>
            <a:r>
              <a:rPr lang="de-DE" sz="1200" dirty="0">
                <a:solidFill>
                  <a:schemeClr val="tx1"/>
                </a:solidFill>
              </a:rPr>
              <a:t>Store HXRES* from 5G AV</a:t>
            </a:r>
            <a:endParaRPr lang="en-US" sz="1200" dirty="0">
              <a:solidFill>
                <a:schemeClr val="tx1"/>
              </a:solidFill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6DFB1E72-1B8D-4EE9-B7E8-80A20B963DF7}"/>
              </a:ext>
            </a:extLst>
          </p:cNvPr>
          <p:cNvCxnSpPr/>
          <p:nvPr/>
        </p:nvCxnSpPr>
        <p:spPr>
          <a:xfrm flipH="1">
            <a:off x="1103971" y="4942778"/>
            <a:ext cx="307110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396F61CE-8837-4F21-AF9C-BAA8A3A78EA2}"/>
              </a:ext>
            </a:extLst>
          </p:cNvPr>
          <p:cNvSpPr txBox="1"/>
          <p:nvPr/>
        </p:nvSpPr>
        <p:spPr>
          <a:xfrm>
            <a:off x="1049476" y="4486690"/>
            <a:ext cx="2684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7. </a:t>
            </a:r>
            <a:r>
              <a:rPr lang="de-DE" sz="1200" dirty="0" err="1">
                <a:solidFill>
                  <a:srgbClr val="FF0000"/>
                </a:solidFill>
              </a:rPr>
              <a:t>Reject</a:t>
            </a:r>
            <a:r>
              <a:rPr lang="de-DE" sz="1200" dirty="0">
                <a:solidFill>
                  <a:srgbClr val="FF0000"/>
                </a:solidFill>
              </a:rPr>
              <a:t> </a:t>
            </a:r>
            <a:r>
              <a:rPr lang="de-DE" sz="1200" dirty="0" err="1">
                <a:solidFill>
                  <a:srgbClr val="FF0000"/>
                </a:solidFill>
              </a:rPr>
              <a:t>if</a:t>
            </a:r>
            <a:r>
              <a:rPr lang="de-DE" sz="1200" dirty="0">
                <a:solidFill>
                  <a:srgbClr val="FF0000"/>
                </a:solidFill>
              </a:rPr>
              <a:t> </a:t>
            </a:r>
            <a:r>
              <a:rPr lang="de-DE" sz="1200" dirty="0" err="1">
                <a:solidFill>
                  <a:srgbClr val="FF0000"/>
                </a:solidFill>
              </a:rPr>
              <a:t>mis</a:t>
            </a:r>
            <a:r>
              <a:rPr lang="de-DE" sz="1200" dirty="0">
                <a:solidFill>
                  <a:srgbClr val="FF0000"/>
                </a:solidFill>
              </a:rPr>
              <a:t>-match (</a:t>
            </a:r>
            <a:r>
              <a:rPr lang="de-DE" sz="1200" dirty="0" err="1">
                <a:solidFill>
                  <a:srgbClr val="FF0000"/>
                </a:solidFill>
              </a:rPr>
              <a:t>specific</a:t>
            </a:r>
            <a:r>
              <a:rPr lang="de-DE" sz="1200" dirty="0">
                <a:solidFill>
                  <a:srgbClr val="FF0000"/>
                </a:solidFill>
              </a:rPr>
              <a:t> </a:t>
            </a:r>
            <a:r>
              <a:rPr lang="de-DE" sz="1200" dirty="0" err="1">
                <a:solidFill>
                  <a:srgbClr val="FF0000"/>
                </a:solidFill>
              </a:rPr>
              <a:t>error</a:t>
            </a:r>
            <a:r>
              <a:rPr lang="de-DE" sz="1200" dirty="0">
                <a:solidFill>
                  <a:srgbClr val="FF0000"/>
                </a:solidFill>
              </a:rPr>
              <a:t>) </a:t>
            </a:r>
            <a:r>
              <a:rPr lang="de-DE" sz="1200" dirty="0" err="1">
                <a:solidFill>
                  <a:srgbClr val="FF0000"/>
                </a:solidFill>
              </a:rPr>
              <a:t>or</a:t>
            </a:r>
            <a:r>
              <a:rPr lang="de-DE" sz="1200" dirty="0">
                <a:solidFill>
                  <a:srgbClr val="FF0000"/>
                </a:solidFill>
              </a:rPr>
              <a:t> </a:t>
            </a:r>
          </a:p>
          <a:p>
            <a:r>
              <a:rPr lang="de-DE" sz="1200" dirty="0">
                <a:solidFill>
                  <a:srgbClr val="FF0000"/>
                </a:solidFill>
              </a:rPr>
              <a:t>Auth-</a:t>
            </a:r>
            <a:r>
              <a:rPr lang="de-DE" sz="1200" dirty="0" err="1">
                <a:solidFill>
                  <a:srgbClr val="FF0000"/>
                </a:solidFill>
              </a:rPr>
              <a:t>Req</a:t>
            </a:r>
            <a:r>
              <a:rPr lang="de-DE" sz="1200" dirty="0">
                <a:solidFill>
                  <a:srgbClr val="FF0000"/>
                </a:solidFill>
              </a:rPr>
              <a:t> </a:t>
            </a:r>
            <a:r>
              <a:rPr lang="de-DE" sz="1200" dirty="0" err="1"/>
              <a:t>with</a:t>
            </a:r>
            <a:r>
              <a:rPr lang="de-DE" sz="1200" dirty="0"/>
              <a:t> RAND, AUTN </a:t>
            </a:r>
            <a:endParaRPr lang="en-US" sz="1200" dirty="0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BE14EF6-471E-49EC-AAFE-158E259B92BA}"/>
              </a:ext>
            </a:extLst>
          </p:cNvPr>
          <p:cNvCxnSpPr>
            <a:cxnSpLocks/>
          </p:cNvCxnSpPr>
          <p:nvPr/>
        </p:nvCxnSpPr>
        <p:spPr>
          <a:xfrm>
            <a:off x="4175077" y="4942778"/>
            <a:ext cx="6124936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643333DA-DB86-4DDF-9C85-D1EAEC7ADFDD}"/>
              </a:ext>
            </a:extLst>
          </p:cNvPr>
          <p:cNvSpPr txBox="1"/>
          <p:nvPr/>
        </p:nvSpPr>
        <p:spPr>
          <a:xfrm>
            <a:off x="4332603" y="4677504"/>
            <a:ext cx="2469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7. </a:t>
            </a:r>
            <a:r>
              <a:rPr lang="de-DE" sz="1200" dirty="0">
                <a:solidFill>
                  <a:srgbClr val="FF0000"/>
                </a:solidFill>
              </a:rPr>
              <a:t>Auth-</a:t>
            </a:r>
            <a:r>
              <a:rPr lang="de-DE" sz="1200" dirty="0" err="1">
                <a:solidFill>
                  <a:srgbClr val="FF0000"/>
                </a:solidFill>
              </a:rPr>
              <a:t>Confirm</a:t>
            </a:r>
            <a:r>
              <a:rPr lang="de-DE" sz="1200" dirty="0">
                <a:solidFill>
                  <a:srgbClr val="FF0000"/>
                </a:solidFill>
              </a:rPr>
              <a:t>-</a:t>
            </a:r>
            <a:r>
              <a:rPr lang="de-DE" sz="1200" dirty="0" err="1">
                <a:solidFill>
                  <a:srgbClr val="FF0000"/>
                </a:solidFill>
              </a:rPr>
              <a:t>reject</a:t>
            </a:r>
            <a:r>
              <a:rPr lang="de-DE" sz="1200" dirty="0">
                <a:solidFill>
                  <a:srgbClr val="FF0000"/>
                </a:solidFill>
              </a:rPr>
              <a:t> </a:t>
            </a:r>
            <a:r>
              <a:rPr lang="de-DE" sz="1200" dirty="0" err="1">
                <a:solidFill>
                  <a:srgbClr val="FF0000"/>
                </a:solidFill>
              </a:rPr>
              <a:t>if</a:t>
            </a:r>
            <a:r>
              <a:rPr lang="de-DE" sz="1200" dirty="0">
                <a:solidFill>
                  <a:srgbClr val="FF0000"/>
                </a:solidFill>
              </a:rPr>
              <a:t> VH =/= VH*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1FC5ADD-3CCF-4808-B8C7-8C129F7F941F}"/>
              </a:ext>
            </a:extLst>
          </p:cNvPr>
          <p:cNvSpPr/>
          <p:nvPr/>
        </p:nvSpPr>
        <p:spPr>
          <a:xfrm>
            <a:off x="239552" y="5006283"/>
            <a:ext cx="1477276" cy="227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>
                <a:solidFill>
                  <a:schemeClr val="tx1"/>
                </a:solidFill>
              </a:rPr>
              <a:t>Calculate</a:t>
            </a:r>
            <a:r>
              <a:rPr lang="de-DE" sz="1200" dirty="0">
                <a:solidFill>
                  <a:schemeClr val="tx1"/>
                </a:solidFill>
              </a:rPr>
              <a:t> Auth-</a:t>
            </a:r>
            <a:r>
              <a:rPr lang="de-DE" sz="1200" dirty="0" err="1">
                <a:solidFill>
                  <a:schemeClr val="tx1"/>
                </a:solidFill>
              </a:rPr>
              <a:t>Resp</a:t>
            </a:r>
            <a:endParaRPr lang="en-US" sz="1200" dirty="0">
              <a:solidFill>
                <a:schemeClr val="tx1"/>
              </a:solidFill>
            </a:endParaRP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04ED46C-690F-43B7-A746-23A35FF79CB6}"/>
              </a:ext>
            </a:extLst>
          </p:cNvPr>
          <p:cNvCxnSpPr/>
          <p:nvPr/>
        </p:nvCxnSpPr>
        <p:spPr>
          <a:xfrm>
            <a:off x="1103971" y="5317343"/>
            <a:ext cx="309632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783A3D1E-91A2-4DCA-86FF-3BFA4A3A452B}"/>
              </a:ext>
            </a:extLst>
          </p:cNvPr>
          <p:cNvSpPr txBox="1"/>
          <p:nvPr/>
        </p:nvSpPr>
        <p:spPr>
          <a:xfrm>
            <a:off x="1672684" y="5094325"/>
            <a:ext cx="141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8. Auth-</a:t>
            </a:r>
            <a:r>
              <a:rPr lang="de-DE" sz="1200" dirty="0" err="1"/>
              <a:t>Resp</a:t>
            </a:r>
            <a:r>
              <a:rPr lang="de-DE" sz="1200" dirty="0"/>
              <a:t> (RES*)</a:t>
            </a:r>
            <a:endParaRPr lang="en-US" sz="1200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C4EE2D-1F4B-4CF7-9E21-D9D89A82F01E}"/>
              </a:ext>
            </a:extLst>
          </p:cNvPr>
          <p:cNvSpPr/>
          <p:nvPr/>
        </p:nvSpPr>
        <p:spPr>
          <a:xfrm>
            <a:off x="2412050" y="5428408"/>
            <a:ext cx="2317401" cy="34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AKA </a:t>
            </a:r>
            <a:r>
              <a:rPr lang="de-DE" sz="1200" dirty="0" err="1">
                <a:solidFill>
                  <a:schemeClr val="tx1"/>
                </a:solidFill>
              </a:rPr>
              <a:t>verification</a:t>
            </a:r>
            <a:r>
              <a:rPr lang="de-DE" sz="1200" dirty="0">
                <a:solidFill>
                  <a:schemeClr val="tx1"/>
                </a:solidFill>
              </a:rPr>
              <a:t>: </a:t>
            </a:r>
            <a:r>
              <a:rPr lang="de-DE" sz="1200" dirty="0" err="1">
                <a:solidFill>
                  <a:schemeClr val="tx1"/>
                </a:solidFill>
              </a:rPr>
              <a:t>calculate</a:t>
            </a:r>
            <a:r>
              <a:rPr lang="de-DE" sz="1200" dirty="0">
                <a:solidFill>
                  <a:schemeClr val="tx1"/>
                </a:solidFill>
              </a:rPr>
              <a:t> HRES* HRES* =? HXRES*</a:t>
            </a:r>
            <a:endParaRPr lang="en-US" sz="1200" dirty="0">
              <a:solidFill>
                <a:schemeClr val="tx1"/>
              </a:solidFill>
            </a:endParaRP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41ECFDEF-04BF-43EF-AD58-3900E827DD5C}"/>
              </a:ext>
            </a:extLst>
          </p:cNvPr>
          <p:cNvCxnSpPr>
            <a:cxnSpLocks/>
          </p:cNvCxnSpPr>
          <p:nvPr/>
        </p:nvCxnSpPr>
        <p:spPr>
          <a:xfrm>
            <a:off x="4196577" y="5789927"/>
            <a:ext cx="306478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6404FBBF-3C92-4F72-8926-71819A338E41}"/>
              </a:ext>
            </a:extLst>
          </p:cNvPr>
          <p:cNvSpPr txBox="1"/>
          <p:nvPr/>
        </p:nvSpPr>
        <p:spPr>
          <a:xfrm>
            <a:off x="4366377" y="5539697"/>
            <a:ext cx="11630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9. 5G-AC (RES*)</a:t>
            </a:r>
            <a:endParaRPr lang="en-US" sz="120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65B8410-016B-4A3E-ACA9-B3B2EDAA9071}"/>
              </a:ext>
            </a:extLst>
          </p:cNvPr>
          <p:cNvSpPr/>
          <p:nvPr/>
        </p:nvSpPr>
        <p:spPr>
          <a:xfrm>
            <a:off x="6806563" y="5883016"/>
            <a:ext cx="1091053" cy="286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>
                <a:solidFill>
                  <a:schemeClr val="tx1"/>
                </a:solidFill>
              </a:rPr>
              <a:t>Verification</a:t>
            </a:r>
            <a:endParaRPr lang="de-DE" sz="1200" dirty="0">
              <a:solidFill>
                <a:schemeClr val="tx1"/>
              </a:solidFill>
            </a:endParaRPr>
          </a:p>
          <a:p>
            <a:pPr algn="ctr"/>
            <a:r>
              <a:rPr lang="de-DE" sz="1200" dirty="0">
                <a:solidFill>
                  <a:schemeClr val="tx1"/>
                </a:solidFill>
              </a:rPr>
              <a:t>RES*=? XRES*</a:t>
            </a:r>
            <a:endParaRPr lang="en-US" sz="1200" dirty="0">
              <a:solidFill>
                <a:schemeClr val="tx1"/>
              </a:solidFill>
            </a:endParaRP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87EBBEDC-3C42-40BD-9456-EBF4EE9CB3E7}"/>
              </a:ext>
            </a:extLst>
          </p:cNvPr>
          <p:cNvCxnSpPr/>
          <p:nvPr/>
        </p:nvCxnSpPr>
        <p:spPr>
          <a:xfrm flipH="1">
            <a:off x="4196577" y="6263273"/>
            <a:ext cx="304800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E1E6DA43-E2A9-48F5-B1E1-71B0D6B5CFE0}"/>
              </a:ext>
            </a:extLst>
          </p:cNvPr>
          <p:cNvSpPr txBox="1"/>
          <p:nvPr/>
        </p:nvSpPr>
        <p:spPr>
          <a:xfrm>
            <a:off x="4300540" y="5989262"/>
            <a:ext cx="17849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10. 5G-ACA (</a:t>
            </a:r>
            <a:r>
              <a:rPr lang="de-DE" sz="1200" dirty="0" err="1"/>
              <a:t>with</a:t>
            </a:r>
            <a:r>
              <a:rPr lang="de-DE" sz="1200" dirty="0"/>
              <a:t> </a:t>
            </a:r>
            <a:r>
              <a:rPr lang="de-DE" sz="1200" dirty="0">
                <a:solidFill>
                  <a:srgbClr val="FF0000"/>
                </a:solidFill>
              </a:rPr>
              <a:t>SUPI, R</a:t>
            </a:r>
            <a:r>
              <a:rPr lang="de-DE" sz="1200" dirty="0"/>
              <a:t>)</a:t>
            </a:r>
            <a:endParaRPr lang="en-US" sz="1200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6BD55A7-D8FE-426B-AD83-BD4809D48561}"/>
              </a:ext>
            </a:extLst>
          </p:cNvPr>
          <p:cNvSpPr/>
          <p:nvPr/>
        </p:nvSpPr>
        <p:spPr>
          <a:xfrm>
            <a:off x="1553699" y="6355777"/>
            <a:ext cx="5161426" cy="494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SEAF </a:t>
            </a:r>
            <a:r>
              <a:rPr lang="de-DE" sz="1200" dirty="0" err="1">
                <a:solidFill>
                  <a:schemeClr val="tx1"/>
                </a:solidFill>
              </a:rPr>
              <a:t>calculates</a:t>
            </a:r>
            <a:r>
              <a:rPr lang="de-DE" sz="1200" dirty="0">
                <a:solidFill>
                  <a:schemeClr val="tx1"/>
                </a:solidFill>
              </a:rPr>
              <a:t> VH‘ </a:t>
            </a:r>
            <a:r>
              <a:rPr lang="de-DE" sz="1200" dirty="0" err="1">
                <a:solidFill>
                  <a:schemeClr val="tx1"/>
                </a:solidFill>
              </a:rPr>
              <a:t>itself</a:t>
            </a:r>
            <a:r>
              <a:rPr lang="de-DE" sz="1200" dirty="0">
                <a:solidFill>
                  <a:schemeClr val="tx1"/>
                </a:solidFill>
              </a:rPr>
              <a:t>, </a:t>
            </a:r>
            <a:r>
              <a:rPr lang="de-DE" sz="1200" dirty="0" err="1">
                <a:solidFill>
                  <a:schemeClr val="tx1"/>
                </a:solidFill>
              </a:rPr>
              <a:t>compares</a:t>
            </a:r>
            <a:r>
              <a:rPr lang="de-DE" sz="1200" dirty="0">
                <a:solidFill>
                  <a:schemeClr val="tx1"/>
                </a:solidFill>
              </a:rPr>
              <a:t> </a:t>
            </a:r>
            <a:r>
              <a:rPr lang="de-DE" sz="1200" dirty="0" err="1">
                <a:solidFill>
                  <a:schemeClr val="tx1"/>
                </a:solidFill>
              </a:rPr>
              <a:t>with</a:t>
            </a:r>
            <a:r>
              <a:rPr lang="de-DE" sz="1200" dirty="0">
                <a:solidFill>
                  <a:schemeClr val="tx1"/>
                </a:solidFill>
              </a:rPr>
              <a:t> VH </a:t>
            </a:r>
            <a:r>
              <a:rPr lang="en-US" sz="1200" dirty="0">
                <a:solidFill>
                  <a:schemeClr val="tx1"/>
                </a:solidFill>
              </a:rPr>
              <a:t>and if equal, </a:t>
            </a:r>
            <a:endParaRPr lang="de-DE" sz="1200" dirty="0">
              <a:solidFill>
                <a:schemeClr val="tx1"/>
              </a:solidFill>
            </a:endParaRPr>
          </a:p>
          <a:p>
            <a:pPr algn="ctr"/>
            <a:r>
              <a:rPr lang="de-DE" sz="1200" dirty="0" err="1">
                <a:solidFill>
                  <a:schemeClr val="tx1"/>
                </a:solidFill>
              </a:rPr>
              <a:t>continue</a:t>
            </a:r>
            <a:r>
              <a:rPr lang="de-DE" sz="1200" dirty="0">
                <a:solidFill>
                  <a:schemeClr val="tx1"/>
                </a:solidFill>
              </a:rPr>
              <a:t> </a:t>
            </a:r>
            <a:r>
              <a:rPr lang="de-DE" sz="1200" dirty="0" err="1">
                <a:solidFill>
                  <a:schemeClr val="tx1"/>
                </a:solidFill>
              </a:rPr>
              <a:t>with</a:t>
            </a:r>
            <a:r>
              <a:rPr lang="de-DE" sz="1200" dirty="0">
                <a:solidFill>
                  <a:schemeClr val="tx1"/>
                </a:solidFill>
              </a:rPr>
              <a:t> key </a:t>
            </a:r>
            <a:r>
              <a:rPr lang="de-DE" sz="1200" dirty="0" err="1">
                <a:solidFill>
                  <a:schemeClr val="tx1"/>
                </a:solidFill>
              </a:rPr>
              <a:t>derivation</a:t>
            </a:r>
            <a:r>
              <a:rPr lang="de-DE" sz="1200" dirty="0">
                <a:solidFill>
                  <a:schemeClr val="tx1"/>
                </a:solidFill>
              </a:rPr>
              <a:t> from KSEAF/KAMF, </a:t>
            </a:r>
          </a:p>
          <a:p>
            <a:pPr algn="ctr"/>
            <a:r>
              <a:rPr lang="de-DE" sz="1200" dirty="0" err="1">
                <a:solidFill>
                  <a:schemeClr val="tx1"/>
                </a:solidFill>
              </a:rPr>
              <a:t>otherwise</a:t>
            </a:r>
            <a:r>
              <a:rPr lang="de-DE" sz="1200" dirty="0">
                <a:solidFill>
                  <a:schemeClr val="tx1"/>
                </a:solidFill>
              </a:rPr>
              <a:t> </a:t>
            </a:r>
            <a:r>
              <a:rPr lang="de-DE" sz="1200" dirty="0" err="1">
                <a:solidFill>
                  <a:schemeClr val="tx1"/>
                </a:solidFill>
              </a:rPr>
              <a:t>reject</a:t>
            </a:r>
            <a:r>
              <a:rPr lang="de-DE" sz="1200" dirty="0">
                <a:solidFill>
                  <a:schemeClr val="tx1"/>
                </a:solidFill>
              </a:rPr>
              <a:t> (</a:t>
            </a:r>
            <a:r>
              <a:rPr lang="de-DE" sz="1200" dirty="0" err="1">
                <a:solidFill>
                  <a:schemeClr val="tx1"/>
                </a:solidFill>
              </a:rPr>
              <a:t>another</a:t>
            </a:r>
            <a:r>
              <a:rPr lang="de-DE" sz="1200" dirty="0">
                <a:solidFill>
                  <a:schemeClr val="tx1"/>
                </a:solidFill>
              </a:rPr>
              <a:t> </a:t>
            </a:r>
            <a:r>
              <a:rPr lang="de-DE" sz="1200" dirty="0" err="1">
                <a:solidFill>
                  <a:schemeClr val="tx1"/>
                </a:solidFill>
              </a:rPr>
              <a:t>specific</a:t>
            </a:r>
            <a:r>
              <a:rPr lang="de-DE" sz="1200" dirty="0">
                <a:solidFill>
                  <a:schemeClr val="tx1"/>
                </a:solidFill>
              </a:rPr>
              <a:t> </a:t>
            </a:r>
            <a:r>
              <a:rPr lang="de-DE" sz="1200" dirty="0" err="1">
                <a:solidFill>
                  <a:schemeClr val="tx1"/>
                </a:solidFill>
              </a:rPr>
              <a:t>error</a:t>
            </a:r>
            <a:r>
              <a:rPr lang="de-DE" sz="1200" dirty="0">
                <a:solidFill>
                  <a:schemeClr val="tx1"/>
                </a:solidFill>
              </a:rPr>
              <a:t> </a:t>
            </a:r>
            <a:r>
              <a:rPr lang="de-DE" sz="1200" dirty="0" err="1">
                <a:solidFill>
                  <a:schemeClr val="tx1"/>
                </a:solidFill>
              </a:rPr>
              <a:t>code</a:t>
            </a:r>
            <a:r>
              <a:rPr lang="de-DE" sz="12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8E8E42-69CB-447F-BE0F-FDAB33D3E262}"/>
              </a:ext>
            </a:extLst>
          </p:cNvPr>
          <p:cNvSpPr txBox="1"/>
          <p:nvPr/>
        </p:nvSpPr>
        <p:spPr>
          <a:xfrm>
            <a:off x="9085652" y="5437504"/>
            <a:ext cx="2867773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5G AKA </a:t>
            </a:r>
            <a:r>
              <a:rPr lang="de-DE" dirty="0" err="1"/>
              <a:t>procedure</a:t>
            </a:r>
            <a:r>
              <a:rPr lang="de-DE" dirty="0"/>
              <a:t> </a:t>
            </a:r>
            <a:r>
              <a:rPr lang="de-DE" dirty="0" err="1"/>
              <a:t>including</a:t>
            </a:r>
            <a:r>
              <a:rPr lang="de-DE" dirty="0"/>
              <a:t> </a:t>
            </a:r>
          </a:p>
          <a:p>
            <a:r>
              <a:rPr lang="de-DE" dirty="0" err="1"/>
              <a:t>verification</a:t>
            </a:r>
            <a:r>
              <a:rPr lang="de-DE" dirty="0"/>
              <a:t> </a:t>
            </a:r>
            <a:r>
              <a:rPr lang="de-DE" dirty="0" err="1"/>
              <a:t>hash</a:t>
            </a:r>
            <a:r>
              <a:rPr lang="de-DE" dirty="0"/>
              <a:t> to </a:t>
            </a:r>
            <a:r>
              <a:rPr lang="de-DE" dirty="0" err="1"/>
              <a:t>fulfill</a:t>
            </a:r>
            <a:r>
              <a:rPr lang="de-DE" dirty="0"/>
              <a:t> LI </a:t>
            </a:r>
          </a:p>
          <a:p>
            <a:r>
              <a:rPr lang="de-DE" dirty="0"/>
              <a:t>but </a:t>
            </a:r>
            <a:r>
              <a:rPr lang="de-DE" dirty="0" err="1"/>
              <a:t>keep</a:t>
            </a:r>
            <a:r>
              <a:rPr lang="de-DE" dirty="0"/>
              <a:t> </a:t>
            </a:r>
            <a:r>
              <a:rPr lang="de-DE" dirty="0" err="1"/>
              <a:t>privacy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SUPI; </a:t>
            </a:r>
          </a:p>
          <a:p>
            <a:r>
              <a:rPr lang="de-DE" dirty="0"/>
              <a:t>also </a:t>
            </a:r>
            <a:r>
              <a:rPr lang="de-DE" dirty="0" err="1"/>
              <a:t>applicable</a:t>
            </a:r>
            <a:r>
              <a:rPr lang="de-DE" dirty="0"/>
              <a:t> to EAP-AKA'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723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5388F-866C-4ACF-99C1-5E07D7849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Advantages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53AFD1-34E6-405C-A8D4-AE543CAA96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205117" cy="4351338"/>
          </a:xfrm>
        </p:spPr>
        <p:txBody>
          <a:bodyPr>
            <a:normAutofit fontScale="92500" lnSpcReduction="20000"/>
          </a:bodyPr>
          <a:lstStyle/>
          <a:p>
            <a:r>
              <a:rPr lang="de-DE" dirty="0"/>
              <a:t>Simple </a:t>
            </a:r>
            <a:r>
              <a:rPr lang="de-DE" dirty="0" err="1"/>
              <a:t>procedure</a:t>
            </a:r>
            <a:endParaRPr lang="de-DE" dirty="0"/>
          </a:p>
          <a:p>
            <a:r>
              <a:rPr lang="de-DE" dirty="0"/>
              <a:t>Separation </a:t>
            </a:r>
            <a:r>
              <a:rPr lang="de-DE" dirty="0" err="1"/>
              <a:t>of</a:t>
            </a:r>
            <a:r>
              <a:rPr lang="de-DE" dirty="0"/>
              <a:t> LI from normal </a:t>
            </a:r>
            <a:r>
              <a:rPr lang="de-DE" dirty="0" err="1"/>
              <a:t>operation</a:t>
            </a:r>
            <a:r>
              <a:rPr lang="de-DE" dirty="0"/>
              <a:t>: </a:t>
            </a:r>
            <a:r>
              <a:rPr lang="de-DE" dirty="0" err="1"/>
              <a:t>dedicated</a:t>
            </a:r>
            <a:r>
              <a:rPr lang="de-DE" dirty="0"/>
              <a:t> </a:t>
            </a:r>
            <a:r>
              <a:rPr lang="de-DE" dirty="0" err="1"/>
              <a:t>handling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verification</a:t>
            </a:r>
            <a:r>
              <a:rPr lang="de-DE" dirty="0"/>
              <a:t> </a:t>
            </a:r>
            <a:r>
              <a:rPr lang="de-DE" dirty="0" err="1"/>
              <a:t>hash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LI </a:t>
            </a:r>
            <a:r>
              <a:rPr lang="de-DE" dirty="0" err="1"/>
              <a:t>only</a:t>
            </a:r>
            <a:endParaRPr lang="de-DE" dirty="0"/>
          </a:p>
          <a:p>
            <a:r>
              <a:rPr lang="de-DE" dirty="0"/>
              <a:t>SUPI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never</a:t>
            </a:r>
            <a:r>
              <a:rPr lang="de-DE" dirty="0"/>
              <a:t> </a:t>
            </a:r>
            <a:r>
              <a:rPr lang="de-DE" dirty="0" err="1"/>
              <a:t>sent</a:t>
            </a:r>
            <a:r>
              <a:rPr lang="de-DE" dirty="0"/>
              <a:t> in </a:t>
            </a:r>
            <a:r>
              <a:rPr lang="de-DE" dirty="0" err="1"/>
              <a:t>clear</a:t>
            </a:r>
            <a:r>
              <a:rPr lang="de-DE" dirty="0"/>
              <a:t> </a:t>
            </a:r>
            <a:r>
              <a:rPr lang="de-DE" dirty="0" err="1"/>
              <a:t>over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air</a:t>
            </a:r>
            <a:endParaRPr lang="de-DE" dirty="0"/>
          </a:p>
          <a:p>
            <a:r>
              <a:rPr lang="de-DE" dirty="0"/>
              <a:t>Immediate &amp; </a:t>
            </a:r>
            <a:r>
              <a:rPr lang="de-DE" dirty="0" err="1"/>
              <a:t>early</a:t>
            </a:r>
            <a:r>
              <a:rPr lang="de-DE" dirty="0"/>
              <a:t> </a:t>
            </a:r>
            <a:r>
              <a:rPr lang="de-DE" dirty="0" err="1"/>
              <a:t>stop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registration</a:t>
            </a:r>
            <a:r>
              <a:rPr lang="de-DE" dirty="0"/>
              <a:t> </a:t>
            </a:r>
            <a:r>
              <a:rPr lang="de-DE" dirty="0" err="1"/>
              <a:t>procedure</a:t>
            </a:r>
            <a:r>
              <a:rPr lang="de-DE" dirty="0"/>
              <a:t>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mis</a:t>
            </a:r>
            <a:r>
              <a:rPr lang="de-DE" dirty="0"/>
              <a:t>-match</a:t>
            </a:r>
          </a:p>
          <a:p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choice</a:t>
            </a:r>
            <a:r>
              <a:rPr lang="de-DE" dirty="0"/>
              <a:t>/</a:t>
            </a:r>
            <a:r>
              <a:rPr lang="de-DE" dirty="0" err="1"/>
              <a:t>no</a:t>
            </a:r>
            <a:r>
              <a:rPr lang="de-DE" dirty="0"/>
              <a:t> different </a:t>
            </a:r>
            <a:r>
              <a:rPr lang="de-DE" dirty="0" err="1"/>
              <a:t>handling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NAS</a:t>
            </a:r>
          </a:p>
          <a:p>
            <a:r>
              <a:rPr lang="de-DE" dirty="0" err="1"/>
              <a:t>Saving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message</a:t>
            </a:r>
            <a:r>
              <a:rPr lang="de-DE" dirty="0"/>
              <a:t> </a:t>
            </a:r>
            <a:r>
              <a:rPr lang="de-DE" dirty="0" err="1"/>
              <a:t>exchanges</a:t>
            </a:r>
            <a:r>
              <a:rPr lang="de-DE" dirty="0"/>
              <a:t> (</a:t>
            </a:r>
            <a:r>
              <a:rPr lang="de-DE" dirty="0" err="1"/>
              <a:t>no</a:t>
            </a:r>
            <a:r>
              <a:rPr lang="de-DE" dirty="0"/>
              <a:t> Auth-</a:t>
            </a:r>
            <a:r>
              <a:rPr lang="de-DE" dirty="0" err="1"/>
              <a:t>Req</a:t>
            </a:r>
            <a:r>
              <a:rPr lang="de-DE" dirty="0"/>
              <a:t> &amp; 5G AC) in </a:t>
            </a:r>
            <a:r>
              <a:rPr lang="de-DE" dirty="0" err="1"/>
              <a:t>case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mis</a:t>
            </a:r>
            <a:r>
              <a:rPr lang="de-DE" dirty="0"/>
              <a:t>-match </a:t>
            </a:r>
            <a:r>
              <a:rPr lang="de-DE" dirty="0" err="1"/>
              <a:t>detection</a:t>
            </a:r>
            <a:endParaRPr lang="de-DE" dirty="0"/>
          </a:p>
          <a:p>
            <a:r>
              <a:rPr lang="de-DE" dirty="0" err="1"/>
              <a:t>Always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same </a:t>
            </a:r>
            <a:r>
              <a:rPr lang="de-DE" dirty="0" err="1"/>
              <a:t>behaviour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UE </a:t>
            </a:r>
            <a:r>
              <a:rPr lang="de-DE" dirty="0" err="1"/>
              <a:t>and</a:t>
            </a:r>
            <a:r>
              <a:rPr lang="de-DE" dirty="0"/>
              <a:t> UDM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privacy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switched</a:t>
            </a:r>
            <a:r>
              <a:rPr lang="de-DE" dirty="0"/>
              <a:t> on</a:t>
            </a:r>
          </a:p>
          <a:p>
            <a:r>
              <a:rPr lang="de-DE" dirty="0" err="1"/>
              <a:t>Crypto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chosen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acceptable</a:t>
            </a:r>
            <a:r>
              <a:rPr lang="de-DE" dirty="0"/>
              <a:t> </a:t>
            </a:r>
            <a:r>
              <a:rPr lang="de-DE" dirty="0" err="1"/>
              <a:t>strength</a:t>
            </a:r>
            <a:r>
              <a:rPr lang="de-DE" dirty="0"/>
              <a:t> to </a:t>
            </a:r>
            <a:r>
              <a:rPr lang="de-DE" dirty="0" err="1"/>
              <a:t>avoid</a:t>
            </a:r>
            <a:r>
              <a:rPr lang="de-DE" dirty="0"/>
              <a:t> </a:t>
            </a:r>
            <a:r>
              <a:rPr lang="de-DE" dirty="0" err="1"/>
              <a:t>collision</a:t>
            </a:r>
            <a:r>
              <a:rPr lang="de-DE" dirty="0"/>
              <a:t> (e.g. SHA-256) </a:t>
            </a:r>
          </a:p>
          <a:p>
            <a:r>
              <a:rPr lang="de-DE" dirty="0" err="1"/>
              <a:t>Applicable</a:t>
            </a:r>
            <a:r>
              <a:rPr lang="de-DE" dirty="0"/>
              <a:t> to 5G AKA </a:t>
            </a:r>
            <a:r>
              <a:rPr lang="de-DE" dirty="0" err="1"/>
              <a:t>and</a:t>
            </a:r>
            <a:r>
              <a:rPr lang="de-DE" dirty="0"/>
              <a:t> EAP-AKA'</a:t>
            </a:r>
          </a:p>
          <a:p>
            <a:endParaRPr lang="de-D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104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7367</TotalTime>
  <Words>1545</Words>
  <Application>Microsoft Office PowerPoint</Application>
  <PresentationFormat>Widescreen</PresentationFormat>
  <Paragraphs>134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Wingdings</vt:lpstr>
      <vt:lpstr>游ゴシック</vt:lpstr>
      <vt:lpstr>Office Theme</vt:lpstr>
      <vt:lpstr>LI solution related to privacy based on  UE generated verification hash (VH) </vt:lpstr>
      <vt:lpstr>PowerPoint Presentation</vt:lpstr>
      <vt:lpstr>Justification of solution</vt:lpstr>
      <vt:lpstr>Assumptions</vt:lpstr>
      <vt:lpstr>Discussion of attacks/comments raised against this solution</vt:lpstr>
      <vt:lpstr>Discussion of attacks/comments raised against this solution</vt:lpstr>
      <vt:lpstr>PowerPoint Presentation</vt:lpstr>
      <vt:lpstr>Advantages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Anja Jerichow</dc:creator>
  <cp:lastModifiedBy>  </cp:lastModifiedBy>
  <cp:revision>74</cp:revision>
  <dcterms:created xsi:type="dcterms:W3CDTF">2018-02-08T09:45:01Z</dcterms:created>
  <dcterms:modified xsi:type="dcterms:W3CDTF">2018-02-19T14:17:56Z</dcterms:modified>
</cp:coreProperties>
</file>