
<file path=[Content_Types].xml><?xml version="1.0" encoding="utf-8"?>
<Types xmlns="http://schemas.openxmlformats.org/package/2006/content-types">
  <Default Extension="bin" ContentType="application/vnd.openxmlformats-officedocument.oleObject"/>
  <Default Extension="vsd" ContentType="application/vnd.visio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9" r:id="rId5"/>
    <p:sldId id="261" r:id="rId6"/>
    <p:sldId id="260" r:id="rId7"/>
    <p:sldId id="257" r:id="rId8"/>
    <p:sldId id="25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4" d="100"/>
          <a:sy n="94" d="100"/>
        </p:scale>
        <p:origin x="226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E0E29-D9FE-4607-821F-87F982B88078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31031-507C-4A14-A78A-B426BF3AB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679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E0E29-D9FE-4607-821F-87F982B88078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31031-507C-4A14-A78A-B426BF3AB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247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E0E29-D9FE-4607-821F-87F982B88078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31031-507C-4A14-A78A-B426BF3AB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655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E0E29-D9FE-4607-821F-87F982B88078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31031-507C-4A14-A78A-B426BF3AB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972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E0E29-D9FE-4607-821F-87F982B88078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31031-507C-4A14-A78A-B426BF3AB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10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E0E29-D9FE-4607-821F-87F982B88078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31031-507C-4A14-A78A-B426BF3AB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0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E0E29-D9FE-4607-821F-87F982B88078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31031-507C-4A14-A78A-B426BF3AB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19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E0E29-D9FE-4607-821F-87F982B88078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31031-507C-4A14-A78A-B426BF3AB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00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E0E29-D9FE-4607-821F-87F982B88078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31031-507C-4A14-A78A-B426BF3AB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967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E0E29-D9FE-4607-821F-87F982B88078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31031-507C-4A14-A78A-B426BF3AB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093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E0E29-D9FE-4607-821F-87F982B88078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31031-507C-4A14-A78A-B426BF3AB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821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DE0E29-D9FE-4607-821F-87F982B88078}" type="datetimeFigureOut">
              <a:rPr lang="en-US" smtClean="0"/>
              <a:t>9/20/2016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31031-507C-4A14-A78A-B426BF3AB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334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Microsoft_Visio_2003-2010_Drawing1.vsd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l"/>
            <a:r>
              <a:rPr lang="en-GB" sz="1400" b="1" dirty="0" smtClean="0">
                <a:latin typeface="Arial Black" panose="020B0A04020102020204" pitchFamily="34" charset="0"/>
              </a:rPr>
              <a:t>3GPP TSG SA WG3 (Security) Meeting #SA3-NextGen			S3-161306</a:t>
            </a:r>
            <a:r>
              <a:rPr lang="en-US" sz="1400" b="1" dirty="0" smtClean="0">
                <a:latin typeface="Arial Black" panose="020B0A04020102020204" pitchFamily="34" charset="0"/>
              </a:rPr>
              <a:t/>
            </a:r>
            <a:br>
              <a:rPr lang="en-US" sz="1400" b="1" dirty="0" smtClean="0">
                <a:latin typeface="Arial Black" panose="020B0A04020102020204" pitchFamily="34" charset="0"/>
              </a:rPr>
            </a:br>
            <a:r>
              <a:rPr lang="en-GB" sz="1400" b="1" dirty="0" smtClean="0">
                <a:latin typeface="Arial Black" panose="020B0A04020102020204" pitchFamily="34" charset="0"/>
              </a:rPr>
              <a:t>27-29 September 2016; San Diego, US				</a:t>
            </a:r>
            <a:r>
              <a:rPr lang="en-GB" sz="1400" b="1" i="1" dirty="0" smtClean="0">
                <a:latin typeface="Arial Black" panose="020B0A04020102020204" pitchFamily="34" charset="0"/>
              </a:rPr>
              <a:t>revision of </a:t>
            </a:r>
            <a:r>
              <a:rPr lang="en-US" sz="1400" b="1" dirty="0" smtClean="0">
                <a:latin typeface="Arial Black" panose="020B0A04020102020204" pitchFamily="34" charset="0"/>
              </a:rPr>
              <a:t/>
            </a:r>
            <a:br>
              <a:rPr lang="en-US" sz="1400" b="1" dirty="0" smtClean="0">
                <a:latin typeface="Arial Black" panose="020B0A04020102020204" pitchFamily="34" charset="0"/>
              </a:rPr>
            </a:br>
            <a:r>
              <a:rPr lang="en-GB" sz="1400" b="1" dirty="0" smtClean="0">
                <a:latin typeface="Arial Black" panose="020B0A04020102020204" pitchFamily="34" charset="0"/>
              </a:rPr>
              <a:t>	</a:t>
            </a:r>
            <a:r>
              <a:rPr lang="en-US" sz="1400" b="1" dirty="0" smtClean="0">
                <a:latin typeface="Arial Black" panose="020B0A04020102020204" pitchFamily="34" charset="0"/>
              </a:rPr>
              <a:t/>
            </a:r>
            <a:br>
              <a:rPr lang="en-US" sz="1400" b="1" dirty="0" smtClean="0">
                <a:latin typeface="Arial Black" panose="020B0A04020102020204" pitchFamily="34" charset="0"/>
              </a:rPr>
            </a:br>
            <a:r>
              <a:rPr lang="en-GB" sz="1400" b="1" dirty="0" smtClean="0">
                <a:latin typeface="Arial Black" panose="020B0A04020102020204" pitchFamily="34" charset="0"/>
              </a:rPr>
              <a:t>Source:		</a:t>
            </a:r>
            <a:r>
              <a:rPr lang="en-GB" sz="1400" b="1" dirty="0" err="1" smtClean="0">
                <a:latin typeface="Arial Black" panose="020B0A04020102020204" pitchFamily="34" charset="0"/>
              </a:rPr>
              <a:t>InterDigital</a:t>
            </a:r>
            <a:r>
              <a:rPr lang="en-US" sz="1400" b="1" dirty="0" smtClean="0">
                <a:latin typeface="Arial Black" panose="020B0A04020102020204" pitchFamily="34" charset="0"/>
              </a:rPr>
              <a:t/>
            </a:r>
            <a:br>
              <a:rPr lang="en-US" sz="1400" b="1" dirty="0" smtClean="0">
                <a:latin typeface="Arial Black" panose="020B0A04020102020204" pitchFamily="34" charset="0"/>
              </a:rPr>
            </a:br>
            <a:r>
              <a:rPr lang="en-GB" sz="1400" b="1" dirty="0" smtClean="0">
                <a:latin typeface="Arial Black" panose="020B0A04020102020204" pitchFamily="34" charset="0"/>
              </a:rPr>
              <a:t>Title:		</a:t>
            </a:r>
            <a:r>
              <a:rPr lang="en-US" sz="1400" b="1" dirty="0" smtClean="0">
                <a:latin typeface="Arial Black" panose="020B0A04020102020204" pitchFamily="34" charset="0"/>
              </a:rPr>
              <a:t>Discussion on </a:t>
            </a:r>
            <a:r>
              <a:rPr lang="en-US" sz="1400" b="1" dirty="0" err="1" smtClean="0">
                <a:latin typeface="Arial Black" panose="020B0A04020102020204" pitchFamily="34" charset="0"/>
              </a:rPr>
              <a:t>NextGen</a:t>
            </a:r>
            <a:r>
              <a:rPr lang="en-US" sz="1400" b="1" dirty="0" smtClean="0">
                <a:latin typeface="Arial Black" panose="020B0A04020102020204" pitchFamily="34" charset="0"/>
              </a:rPr>
              <a:t> Security Architecture</a:t>
            </a:r>
            <a:br>
              <a:rPr lang="en-US" sz="1400" b="1" dirty="0" smtClean="0">
                <a:latin typeface="Arial Black" panose="020B0A04020102020204" pitchFamily="34" charset="0"/>
              </a:rPr>
            </a:br>
            <a:r>
              <a:rPr lang="en-GB" sz="1400" b="1" dirty="0" smtClean="0">
                <a:latin typeface="Arial Black" panose="020B0A04020102020204" pitchFamily="34" charset="0"/>
              </a:rPr>
              <a:t>Document for:	Discussion</a:t>
            </a:r>
            <a:r>
              <a:rPr lang="en-US" sz="1400" b="1" dirty="0" smtClean="0">
                <a:latin typeface="Arial Black" panose="020B0A04020102020204" pitchFamily="34" charset="0"/>
              </a:rPr>
              <a:t/>
            </a:r>
            <a:br>
              <a:rPr lang="en-US" sz="1400" b="1" dirty="0" smtClean="0">
                <a:latin typeface="Arial Black" panose="020B0A04020102020204" pitchFamily="34" charset="0"/>
              </a:rPr>
            </a:br>
            <a:r>
              <a:rPr lang="en-GB" sz="1400" b="1" dirty="0" smtClean="0">
                <a:latin typeface="Arial Black" panose="020B0A04020102020204" pitchFamily="34" charset="0"/>
              </a:rPr>
              <a:t>Agenda Item:	4.1 – Security Architecture</a:t>
            </a:r>
            <a:r>
              <a:rPr lang="en-US" sz="1400" b="1" dirty="0" smtClean="0">
                <a:latin typeface="Arial Black" panose="020B0A04020102020204" pitchFamily="34" charset="0"/>
              </a:rPr>
              <a:t/>
            </a:r>
            <a:br>
              <a:rPr lang="en-US" sz="1400" b="1" dirty="0" smtClean="0">
                <a:latin typeface="Arial Black" panose="020B0A04020102020204" pitchFamily="34" charset="0"/>
              </a:rPr>
            </a:br>
            <a:r>
              <a:rPr lang="en-US" sz="1400" b="1" dirty="0" smtClean="0">
                <a:latin typeface="Arial Black" panose="020B0A04020102020204" pitchFamily="34" charset="0"/>
              </a:rPr>
              <a:t/>
            </a:r>
            <a:br>
              <a:rPr lang="en-US" sz="1400" b="1" dirty="0" smtClean="0">
                <a:latin typeface="Arial Black" panose="020B0A04020102020204" pitchFamily="34" charset="0"/>
              </a:rPr>
            </a:br>
            <a:endParaRPr lang="en-US" sz="1400" b="1" dirty="0">
              <a:latin typeface="Arial Black" panose="020B0A040201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/>
              <a:t>Abstract</a:t>
            </a:r>
            <a:r>
              <a:rPr lang="en-US" dirty="0"/>
              <a:t>: This presentation aims to start a discussion about the need </a:t>
            </a:r>
            <a:r>
              <a:rPr lang="en-US" dirty="0" smtClean="0"/>
              <a:t>for the target </a:t>
            </a:r>
            <a:r>
              <a:rPr lang="en-US" dirty="0" err="1"/>
              <a:t>NextGen</a:t>
            </a:r>
            <a:r>
              <a:rPr lang="en-US" dirty="0"/>
              <a:t> security architecture to be flexible, allowing on-demand association between Core Network (CN) and RAN, and replacing transfer </a:t>
            </a:r>
            <a:r>
              <a:rPr lang="en-US"/>
              <a:t>of </a:t>
            </a:r>
            <a:r>
              <a:rPr lang="en-US" smtClean="0"/>
              <a:t>credential </a:t>
            </a:r>
            <a:r>
              <a:rPr lang="en-US" dirty="0" smtClean="0"/>
              <a:t>with derivation</a:t>
            </a:r>
            <a:r>
              <a:rPr lang="en-US" dirty="0"/>
              <a:t> </a:t>
            </a:r>
            <a:r>
              <a:rPr lang="en-US" smtClean="0"/>
              <a:t>of credential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207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22713"/>
            <a:ext cx="10515600" cy="525425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The singularity of </a:t>
            </a:r>
            <a:r>
              <a:rPr lang="en-US" dirty="0" smtClean="0"/>
              <a:t>the use cases in existing 3GPP </a:t>
            </a:r>
            <a:r>
              <a:rPr lang="en-US" dirty="0"/>
              <a:t>communication </a:t>
            </a:r>
            <a:r>
              <a:rPr lang="en-US" dirty="0" smtClean="0"/>
              <a:t>systems </a:t>
            </a:r>
            <a:r>
              <a:rPr lang="en-US" dirty="0"/>
              <a:t>(e.g., voice in GSM, circuit voice and packet data in UMTS, and </a:t>
            </a:r>
            <a:r>
              <a:rPr lang="en-US" dirty="0" err="1"/>
              <a:t>eMBB</a:t>
            </a:r>
            <a:r>
              <a:rPr lang="en-US" dirty="0"/>
              <a:t> in EPS) </a:t>
            </a:r>
            <a:r>
              <a:rPr lang="en-US" dirty="0" smtClean="0"/>
              <a:t>makes </a:t>
            </a:r>
            <a:r>
              <a:rPr lang="en-US" dirty="0"/>
              <a:t>the simplicity and inelasticity of the current Authentication </a:t>
            </a:r>
            <a:r>
              <a:rPr lang="en-US" dirty="0" smtClean="0"/>
              <a:t>Architecture acceptable. </a:t>
            </a:r>
            <a:r>
              <a:rPr lang="en-US" dirty="0"/>
              <a:t>S</a:t>
            </a:r>
            <a:r>
              <a:rPr lang="en-US" dirty="0" smtClean="0"/>
              <a:t>uch </a:t>
            </a:r>
            <a:r>
              <a:rPr lang="en-US" dirty="0"/>
              <a:t>inelasticity and lack of options made it easier to standardize the 2G-4G Authentication </a:t>
            </a:r>
            <a:r>
              <a:rPr lang="en-US" dirty="0" smtClean="0"/>
              <a:t>Architecture</a:t>
            </a:r>
            <a:endParaRPr lang="en-US" dirty="0"/>
          </a:p>
          <a:p>
            <a:r>
              <a:rPr lang="en-US" dirty="0"/>
              <a:t>The Next Generation (5G) system </a:t>
            </a:r>
            <a:r>
              <a:rPr lang="en-US" dirty="0" smtClean="0"/>
              <a:t>is </a:t>
            </a:r>
            <a:r>
              <a:rPr lang="en-US" dirty="0"/>
              <a:t>projected to have at least the following three major use cases: </a:t>
            </a:r>
            <a:r>
              <a:rPr lang="en-US" dirty="0" err="1"/>
              <a:t>eMBB</a:t>
            </a:r>
            <a:r>
              <a:rPr lang="en-US" dirty="0"/>
              <a:t>, </a:t>
            </a:r>
            <a:r>
              <a:rPr lang="en-US" dirty="0" smtClean="0"/>
              <a:t>URCC, </a:t>
            </a:r>
            <a:r>
              <a:rPr lang="en-US" dirty="0" err="1" smtClean="0"/>
              <a:t>mMTC</a:t>
            </a:r>
            <a:r>
              <a:rPr lang="en-US" dirty="0" smtClean="0"/>
              <a:t>. </a:t>
            </a:r>
            <a:r>
              <a:rPr lang="en-US" dirty="0"/>
              <a:t>T</a:t>
            </a:r>
            <a:r>
              <a:rPr lang="en-US" dirty="0" smtClean="0"/>
              <a:t>hese </a:t>
            </a:r>
            <a:r>
              <a:rPr lang="en-US" dirty="0"/>
              <a:t>use cases draw out the diversity of different service requirements, some of which conflict with </a:t>
            </a:r>
            <a:r>
              <a:rPr lang="en-US" dirty="0" smtClean="0"/>
              <a:t>each-other in terms of services and security requirements</a:t>
            </a:r>
          </a:p>
          <a:p>
            <a:r>
              <a:rPr lang="en-US" dirty="0" err="1" smtClean="0"/>
              <a:t>NextGen</a:t>
            </a:r>
            <a:r>
              <a:rPr lang="en-US" dirty="0" smtClean="0"/>
              <a:t> system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is </a:t>
            </a:r>
            <a:r>
              <a:rPr lang="en-US" dirty="0"/>
              <a:t>intended to support not only these use cases but other emerging use cases. The multiplicity of use cases in </a:t>
            </a:r>
            <a:r>
              <a:rPr lang="en-US" dirty="0" err="1" smtClean="0"/>
              <a:t>NextGen</a:t>
            </a:r>
            <a:r>
              <a:rPr lang="en-US" dirty="0" smtClean="0"/>
              <a:t> drives </a:t>
            </a:r>
            <a:r>
              <a:rPr lang="en-US" dirty="0"/>
              <a:t>the need for a </a:t>
            </a:r>
            <a:r>
              <a:rPr lang="en-US" dirty="0" smtClean="0"/>
              <a:t>flexible </a:t>
            </a:r>
            <a:r>
              <a:rPr lang="en-US" dirty="0"/>
              <a:t>Security Architecture and Authentication </a:t>
            </a:r>
            <a:r>
              <a:rPr lang="en-US" dirty="0" smtClean="0"/>
              <a:t>Framework</a:t>
            </a:r>
            <a:endParaRPr lang="en-US" dirty="0"/>
          </a:p>
          <a:p>
            <a:r>
              <a:rPr lang="en-US" dirty="0" smtClean="0"/>
              <a:t>EAP framework has been proposed as a Security </a:t>
            </a:r>
            <a:r>
              <a:rPr lang="en-US" dirty="0"/>
              <a:t>Architecture and </a:t>
            </a:r>
            <a:r>
              <a:rPr lang="en-US" dirty="0" smtClean="0"/>
              <a:t>Authentication solutions for </a:t>
            </a:r>
            <a:r>
              <a:rPr lang="en-US" dirty="0" err="1" smtClean="0"/>
              <a:t>NextGen</a:t>
            </a:r>
            <a:r>
              <a:rPr lang="en-US" dirty="0" smtClean="0"/>
              <a:t> systems.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-2063"/>
            <a:ext cx="10515600" cy="80328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Need for New </a:t>
            </a:r>
            <a:r>
              <a:rPr lang="en-US" sz="3600" dirty="0" err="1" smtClean="0"/>
              <a:t>NextGen</a:t>
            </a:r>
            <a:r>
              <a:rPr lang="en-US" sz="3600" dirty="0" smtClean="0"/>
              <a:t> Security Architecture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8960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2063"/>
            <a:ext cx="10515600" cy="80328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EAP-influenced Architectural Model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725" y="4050529"/>
            <a:ext cx="11563349" cy="2731271"/>
          </a:xfrm>
        </p:spPr>
        <p:txBody>
          <a:bodyPr>
            <a:noAutofit/>
          </a:bodyPr>
          <a:lstStyle/>
          <a:p>
            <a:r>
              <a:rPr lang="en-US" sz="1800" dirty="0"/>
              <a:t>EAP security architecture allows for </a:t>
            </a:r>
            <a:r>
              <a:rPr lang="en-US" sz="1800" dirty="0" smtClean="0"/>
              <a:t>crypto-agility by providing the ability to select inner </a:t>
            </a:r>
            <a:r>
              <a:rPr lang="en-US" sz="1800" dirty="0"/>
              <a:t>EAP authentication methods (e.g., AKA, AKA’, </a:t>
            </a:r>
            <a:r>
              <a:rPr lang="en-US" sz="1800" dirty="0" smtClean="0"/>
              <a:t>TLS)</a:t>
            </a:r>
          </a:p>
          <a:p>
            <a:r>
              <a:rPr lang="en-US" sz="1800" dirty="0" smtClean="0"/>
              <a:t>It </a:t>
            </a:r>
            <a:r>
              <a:rPr lang="en-US" sz="1800" dirty="0"/>
              <a:t>is still far too rigid and requires passing of root keys/key material from the AAA Server </a:t>
            </a:r>
            <a:r>
              <a:rPr lang="en-US" sz="1800" dirty="0" smtClean="0"/>
              <a:t>(e.g., HSS</a:t>
            </a:r>
            <a:r>
              <a:rPr lang="en-US" sz="1800" dirty="0"/>
              <a:t>) to the EAP </a:t>
            </a:r>
            <a:r>
              <a:rPr lang="en-US" sz="1800" dirty="0" smtClean="0"/>
              <a:t>Authenticator (e.g., CP-AU / MME) and from the Authenticator to RAN.</a:t>
            </a:r>
          </a:p>
          <a:p>
            <a:r>
              <a:rPr lang="en-US" sz="1800" dirty="0"/>
              <a:t>Such a rigid security architecture makes the communication system vulnerable to attacks targeting the shared secrets, authentication vectors, etc. </a:t>
            </a:r>
            <a:endParaRPr lang="en-US" sz="1800" dirty="0" smtClean="0"/>
          </a:p>
          <a:p>
            <a:r>
              <a:rPr lang="en-US" sz="1800" dirty="0" smtClean="0"/>
              <a:t>Its </a:t>
            </a:r>
            <a:r>
              <a:rPr lang="en-US" sz="1800" dirty="0"/>
              <a:t>inelasticity also makes recovery from such attacks </a:t>
            </a:r>
            <a:r>
              <a:rPr lang="en-US" sz="1800" dirty="0" smtClean="0"/>
              <a:t>cumbersome.</a:t>
            </a:r>
          </a:p>
          <a:p>
            <a:r>
              <a:rPr lang="en-US" sz="1800" dirty="0" smtClean="0"/>
              <a:t>An </a:t>
            </a:r>
            <a:r>
              <a:rPr lang="en-US" sz="1800" dirty="0"/>
              <a:t>extension of such an inflexible architecture into </a:t>
            </a:r>
            <a:r>
              <a:rPr lang="en-US" sz="1800" dirty="0" err="1" smtClean="0"/>
              <a:t>NextGen</a:t>
            </a:r>
            <a:r>
              <a:rPr lang="en-US" sz="1800" dirty="0" smtClean="0"/>
              <a:t> </a:t>
            </a:r>
            <a:r>
              <a:rPr lang="en-US" sz="1800" dirty="0"/>
              <a:t>use cases (e.g., exposing the security architecture to 3rd parties for authentication of the UE) is difficult and likely to lead to an impractical </a:t>
            </a:r>
            <a:r>
              <a:rPr lang="en-US" sz="1800" dirty="0" err="1"/>
              <a:t>NextGen</a:t>
            </a:r>
            <a:r>
              <a:rPr lang="en-US" sz="1800" dirty="0"/>
              <a:t> system.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76347" y="237506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2847588"/>
              </p:ext>
            </p:extLst>
          </p:nvPr>
        </p:nvGraphicFramePr>
        <p:xfrm>
          <a:off x="3476347" y="1157400"/>
          <a:ext cx="5943600" cy="2468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Visio" r:id="rId4" imgW="6248931" imgH="2607984" progId="Visio.Drawing.11">
                  <p:embed/>
                </p:oleObj>
              </mc:Choice>
              <mc:Fallback>
                <p:oleObj name="Visio" r:id="rId4" imgW="6248931" imgH="2607984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6347" y="1157400"/>
                        <a:ext cx="5943600" cy="2468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992102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Group 109"/>
          <p:cNvGrpSpPr/>
          <p:nvPr/>
        </p:nvGrpSpPr>
        <p:grpSpPr>
          <a:xfrm>
            <a:off x="64905" y="761247"/>
            <a:ext cx="7797661" cy="4902397"/>
            <a:chOff x="1577832" y="328983"/>
            <a:chExt cx="7797661" cy="4902397"/>
          </a:xfrm>
        </p:grpSpPr>
        <p:sp>
          <p:nvSpPr>
            <p:cNvPr id="30" name="Rectangle 29"/>
            <p:cNvSpPr/>
            <p:nvPr/>
          </p:nvSpPr>
          <p:spPr bwMode="auto">
            <a:xfrm>
              <a:off x="2179020" y="896541"/>
              <a:ext cx="2478881" cy="53935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/>
            <a:lstStyle/>
            <a:p>
              <a:pPr>
                <a:tabLst>
                  <a:tab pos="2959894" algn="l"/>
                </a:tabLst>
                <a:defRPr/>
              </a:pPr>
              <a:endParaRPr lang="en-US" sz="1050" dirty="0"/>
            </a:p>
          </p:txBody>
        </p:sp>
        <p:sp>
          <p:nvSpPr>
            <p:cNvPr id="31" name="Line 6"/>
            <p:cNvSpPr>
              <a:spLocks noChangeShapeType="1"/>
            </p:cNvSpPr>
            <p:nvPr/>
          </p:nvSpPr>
          <p:spPr bwMode="auto">
            <a:xfrm>
              <a:off x="4329288" y="1371600"/>
              <a:ext cx="0" cy="21145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en-US" sz="1050"/>
            </a:p>
          </p:txBody>
        </p:sp>
        <p:sp>
          <p:nvSpPr>
            <p:cNvPr id="32" name="Rectangle 7"/>
            <p:cNvSpPr>
              <a:spLocks noChangeArrowheads="1"/>
            </p:cNvSpPr>
            <p:nvPr/>
          </p:nvSpPr>
          <p:spPr bwMode="auto">
            <a:xfrm>
              <a:off x="4019726" y="1085850"/>
              <a:ext cx="607219" cy="319088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>
              <a:lvl1pPr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5pPr>
              <a:lvl6pPr marL="25146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6pPr>
              <a:lvl7pPr marL="29718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7pPr>
              <a:lvl8pPr marL="34290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8pPr>
              <a:lvl9pPr marL="38862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Aft>
                  <a:spcPct val="0"/>
                </a:spcAft>
                <a:buClrTx/>
                <a:buFontTx/>
                <a:buNone/>
              </a:pPr>
              <a:r>
                <a:rPr lang="en-US" altLang="en-US" sz="1050" b="1">
                  <a:latin typeface="Arial" panose="020B0604020202020204" pitchFamily="34" charset="0"/>
                </a:rPr>
                <a:t>ME</a:t>
              </a:r>
            </a:p>
          </p:txBody>
        </p:sp>
        <p:sp>
          <p:nvSpPr>
            <p:cNvPr id="33" name="Line 8"/>
            <p:cNvSpPr>
              <a:spLocks noChangeShapeType="1"/>
            </p:cNvSpPr>
            <p:nvPr/>
          </p:nvSpPr>
          <p:spPr bwMode="auto">
            <a:xfrm>
              <a:off x="6672774" y="1371600"/>
              <a:ext cx="2" cy="29072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en-US" sz="1050"/>
            </a:p>
          </p:txBody>
        </p:sp>
        <p:sp>
          <p:nvSpPr>
            <p:cNvPr id="34" name="Rectangle 9"/>
            <p:cNvSpPr>
              <a:spLocks noChangeArrowheads="1"/>
            </p:cNvSpPr>
            <p:nvPr/>
          </p:nvSpPr>
          <p:spPr bwMode="auto">
            <a:xfrm>
              <a:off x="6157906" y="1085850"/>
              <a:ext cx="938730" cy="319088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>
              <a:lvl1pPr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5pPr>
              <a:lvl6pPr marL="25146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6pPr>
              <a:lvl7pPr marL="29718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7pPr>
              <a:lvl8pPr marL="34290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8pPr>
              <a:lvl9pPr marL="38862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Aft>
                  <a:spcPct val="0"/>
                </a:spcAft>
                <a:buClrTx/>
                <a:buFontTx/>
                <a:buNone/>
              </a:pPr>
              <a:r>
                <a:rPr lang="en-US" altLang="en-US" sz="1050" b="1" dirty="0" smtClean="0">
                  <a:latin typeface="Arial" panose="020B0604020202020204" pitchFamily="34" charset="0"/>
                </a:rPr>
                <a:t>Authenticator</a:t>
              </a:r>
              <a:endParaRPr lang="en-US" altLang="en-US" sz="1050" b="1" dirty="0">
                <a:latin typeface="Arial" panose="020B0604020202020204" pitchFamily="34" charset="0"/>
              </a:endParaRPr>
            </a:p>
            <a:p>
              <a:pPr algn="ctr" eaLnBrk="1" hangingPunct="1">
                <a:lnSpc>
                  <a:spcPct val="100000"/>
                </a:lnSpc>
                <a:spcAft>
                  <a:spcPct val="0"/>
                </a:spcAft>
                <a:buClrTx/>
                <a:buFontTx/>
                <a:buNone/>
              </a:pPr>
              <a:r>
                <a:rPr lang="en-US" altLang="en-US" sz="105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(MME)</a:t>
              </a:r>
            </a:p>
          </p:txBody>
        </p:sp>
        <p:sp>
          <p:nvSpPr>
            <p:cNvPr id="35" name="Line 10"/>
            <p:cNvSpPr>
              <a:spLocks noChangeShapeType="1"/>
            </p:cNvSpPr>
            <p:nvPr/>
          </p:nvSpPr>
          <p:spPr bwMode="auto">
            <a:xfrm>
              <a:off x="7831252" y="1371600"/>
              <a:ext cx="0" cy="21145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en-US" sz="1050"/>
            </a:p>
          </p:txBody>
        </p:sp>
        <p:sp>
          <p:nvSpPr>
            <p:cNvPr id="36" name="Rectangle 11"/>
            <p:cNvSpPr>
              <a:spLocks noChangeArrowheads="1"/>
            </p:cNvSpPr>
            <p:nvPr/>
          </p:nvSpPr>
          <p:spPr bwMode="auto">
            <a:xfrm>
              <a:off x="7531215" y="1085850"/>
              <a:ext cx="607219" cy="319088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>
              <a:lvl1pPr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5pPr>
              <a:lvl6pPr marL="25146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6pPr>
              <a:lvl7pPr marL="29718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7pPr>
              <a:lvl8pPr marL="34290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8pPr>
              <a:lvl9pPr marL="38862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Aft>
                  <a:spcPct val="0"/>
                </a:spcAft>
                <a:buClrTx/>
                <a:buFontTx/>
                <a:buNone/>
              </a:pPr>
              <a:r>
                <a:rPr lang="en-US" altLang="en-US" sz="1050" b="1" dirty="0" smtClean="0">
                  <a:latin typeface="Arial" panose="020B0604020202020204" pitchFamily="34" charset="0"/>
                </a:rPr>
                <a:t>AAA</a:t>
              </a:r>
              <a:endParaRPr lang="en-US" altLang="en-US" sz="1050" b="1" dirty="0">
                <a:latin typeface="Arial" panose="020B0604020202020204" pitchFamily="34" charset="0"/>
              </a:endParaRPr>
            </a:p>
            <a:p>
              <a:pPr algn="ctr" eaLnBrk="1" hangingPunct="1">
                <a:lnSpc>
                  <a:spcPct val="100000"/>
                </a:lnSpc>
                <a:spcAft>
                  <a:spcPct val="0"/>
                </a:spcAft>
                <a:buClrTx/>
                <a:buFontTx/>
                <a:buNone/>
              </a:pPr>
              <a:r>
                <a:rPr lang="en-US" altLang="en-US" sz="105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(HSS)</a:t>
              </a:r>
            </a:p>
          </p:txBody>
        </p:sp>
        <p:sp>
          <p:nvSpPr>
            <p:cNvPr id="47" name="AutoShape 22"/>
            <p:cNvSpPr>
              <a:spLocks noChangeArrowheads="1"/>
            </p:cNvSpPr>
            <p:nvPr/>
          </p:nvSpPr>
          <p:spPr bwMode="auto">
            <a:xfrm>
              <a:off x="1577832" y="1993481"/>
              <a:ext cx="1163241" cy="417808"/>
            </a:xfrm>
            <a:prstGeom prst="wedgeRoundRectCallout">
              <a:avLst>
                <a:gd name="adj1" fmla="val 88014"/>
                <a:gd name="adj2" fmla="val -15444"/>
                <a:gd name="adj3" fmla="val 16667"/>
              </a:avLst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5pPr>
              <a:lvl6pPr marL="25146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6pPr>
              <a:lvl7pPr marL="29718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7pPr>
              <a:lvl8pPr marL="34290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8pPr>
              <a:lvl9pPr marL="38862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Aft>
                  <a:spcPct val="0"/>
                </a:spcAft>
                <a:buClrTx/>
                <a:buFontTx/>
                <a:buNone/>
              </a:pPr>
              <a:r>
                <a:rPr lang="en-US" altLang="en-US" sz="1050" dirty="0" smtClean="0">
                  <a:latin typeface="Arial" panose="020B0604020202020204" pitchFamily="34" charset="0"/>
                </a:rPr>
                <a:t>Keys are derived</a:t>
              </a:r>
              <a:endParaRPr lang="en-US" altLang="en-US" sz="1050" dirty="0">
                <a:latin typeface="Arial" panose="020B0604020202020204" pitchFamily="34" charset="0"/>
              </a:endParaRPr>
            </a:p>
          </p:txBody>
        </p:sp>
        <p:sp>
          <p:nvSpPr>
            <p:cNvPr id="48" name="Line 23"/>
            <p:cNvSpPr>
              <a:spLocks noChangeShapeType="1"/>
            </p:cNvSpPr>
            <p:nvPr/>
          </p:nvSpPr>
          <p:spPr bwMode="auto">
            <a:xfrm>
              <a:off x="3226770" y="1371600"/>
              <a:ext cx="0" cy="21145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en-US" sz="1050"/>
            </a:p>
          </p:txBody>
        </p:sp>
        <p:sp>
          <p:nvSpPr>
            <p:cNvPr id="49" name="Rectangle 24"/>
            <p:cNvSpPr>
              <a:spLocks noChangeArrowheads="1"/>
            </p:cNvSpPr>
            <p:nvPr/>
          </p:nvSpPr>
          <p:spPr bwMode="auto">
            <a:xfrm>
              <a:off x="2921970" y="1085850"/>
              <a:ext cx="607219" cy="319088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>
              <a:lvl1pPr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5pPr>
              <a:lvl6pPr marL="25146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6pPr>
              <a:lvl7pPr marL="29718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7pPr>
              <a:lvl8pPr marL="34290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8pPr>
              <a:lvl9pPr marL="38862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Aft>
                  <a:spcPct val="0"/>
                </a:spcAft>
                <a:buClrTx/>
                <a:buFontTx/>
                <a:buNone/>
              </a:pPr>
              <a:r>
                <a:rPr lang="en-US" altLang="en-US" sz="1050" b="1" dirty="0">
                  <a:latin typeface="Arial" panose="020B0604020202020204" pitchFamily="34" charset="0"/>
                </a:rPr>
                <a:t>USIM</a:t>
              </a:r>
            </a:p>
          </p:txBody>
        </p:sp>
        <p:sp>
          <p:nvSpPr>
            <p:cNvPr id="79" name="TextBox 54"/>
            <p:cNvSpPr txBox="1">
              <a:spLocks noChangeArrowheads="1"/>
            </p:cNvSpPr>
            <p:nvPr/>
          </p:nvSpPr>
          <p:spPr bwMode="auto">
            <a:xfrm>
              <a:off x="2133776" y="863961"/>
              <a:ext cx="127873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5pPr>
              <a:lvl6pPr marL="25146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6pPr>
              <a:lvl7pPr marL="29718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7pPr>
              <a:lvl8pPr marL="34290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8pPr>
              <a:lvl9pPr marL="38862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9pPr>
            </a:lstStyle>
            <a:p>
              <a:pPr>
                <a:buFont typeface="Times New Roman" panose="02020603050405020304" pitchFamily="18" charset="0"/>
                <a:buNone/>
              </a:pPr>
              <a:r>
                <a:rPr lang="en-US" altLang="en-US" sz="1200" dirty="0" smtClean="0"/>
                <a:t>Supplicant</a:t>
              </a:r>
            </a:p>
            <a:p>
              <a:pPr>
                <a:buFont typeface="Times New Roman" panose="02020603050405020304" pitchFamily="18" charset="0"/>
                <a:buNone/>
              </a:pPr>
              <a:r>
                <a:rPr lang="en-US" altLang="en-US" sz="1200" dirty="0">
                  <a:solidFill>
                    <a:srgbClr val="FF0000"/>
                  </a:solidFill>
                </a:rPr>
                <a:t>(</a:t>
              </a:r>
              <a:r>
                <a:rPr lang="en-US" altLang="en-US" sz="1200" dirty="0" smtClean="0">
                  <a:solidFill>
                    <a:srgbClr val="FF0000"/>
                  </a:solidFill>
                </a:rPr>
                <a:t>UE)</a:t>
              </a:r>
              <a:endParaRPr lang="en-US" alt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84" name="Line 10"/>
            <p:cNvSpPr>
              <a:spLocks noChangeShapeType="1"/>
            </p:cNvSpPr>
            <p:nvPr/>
          </p:nvSpPr>
          <p:spPr bwMode="auto">
            <a:xfrm>
              <a:off x="5550687" y="1360712"/>
              <a:ext cx="17938" cy="291809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en-US" sz="1050"/>
            </a:p>
          </p:txBody>
        </p:sp>
        <p:sp>
          <p:nvSpPr>
            <p:cNvPr id="85" name="Rectangle 11"/>
            <p:cNvSpPr>
              <a:spLocks noChangeArrowheads="1"/>
            </p:cNvSpPr>
            <p:nvPr/>
          </p:nvSpPr>
          <p:spPr bwMode="auto">
            <a:xfrm>
              <a:off x="5250650" y="1074962"/>
              <a:ext cx="607219" cy="319088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>
              <a:lvl1pPr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5pPr>
              <a:lvl6pPr marL="25146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6pPr>
              <a:lvl7pPr marL="29718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7pPr>
              <a:lvl8pPr marL="34290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8pPr>
              <a:lvl9pPr marL="38862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Aft>
                  <a:spcPct val="0"/>
                </a:spcAft>
                <a:buClrTx/>
                <a:buFontTx/>
                <a:buNone/>
              </a:pPr>
              <a:r>
                <a:rPr lang="en-US" altLang="en-US" sz="1050" b="1" dirty="0" err="1" smtClean="0">
                  <a:latin typeface="Arial" panose="020B0604020202020204" pitchFamily="34" charset="0"/>
                </a:rPr>
                <a:t>NodeB</a:t>
              </a:r>
              <a:endParaRPr lang="en-US" altLang="en-US" sz="1050" b="1" dirty="0">
                <a:latin typeface="Arial" panose="020B0604020202020204" pitchFamily="34" charset="0"/>
              </a:endParaRPr>
            </a:p>
            <a:p>
              <a:pPr algn="ctr" eaLnBrk="1" hangingPunct="1">
                <a:lnSpc>
                  <a:spcPct val="100000"/>
                </a:lnSpc>
                <a:spcAft>
                  <a:spcPct val="0"/>
                </a:spcAft>
                <a:buClrTx/>
                <a:buFontTx/>
                <a:buNone/>
              </a:pPr>
              <a:r>
                <a:rPr lang="en-US" altLang="en-US" sz="1050" b="1" dirty="0" smtClean="0">
                  <a:solidFill>
                    <a:srgbClr val="FF0000"/>
                  </a:solidFill>
                  <a:latin typeface="Arial" panose="020B0604020202020204" pitchFamily="34" charset="0"/>
                </a:rPr>
                <a:t>(</a:t>
              </a:r>
              <a:r>
                <a:rPr lang="en-US" altLang="en-US" sz="1050" b="1" dirty="0" err="1" smtClean="0">
                  <a:solidFill>
                    <a:srgbClr val="FF0000"/>
                  </a:solidFill>
                  <a:latin typeface="Arial" panose="020B0604020202020204" pitchFamily="34" charset="0"/>
                </a:rPr>
                <a:t>eNB</a:t>
              </a:r>
              <a:r>
                <a:rPr lang="en-US" altLang="en-US" sz="1050" b="1" dirty="0" smtClean="0">
                  <a:solidFill>
                    <a:srgbClr val="FF0000"/>
                  </a:solidFill>
                  <a:latin typeface="Arial" panose="020B0604020202020204" pitchFamily="34" charset="0"/>
                </a:rPr>
                <a:t>)</a:t>
              </a:r>
              <a:endParaRPr lang="en-US" altLang="en-US" sz="105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2" name="Left Arrow 91"/>
            <p:cNvSpPr/>
            <p:nvPr/>
          </p:nvSpPr>
          <p:spPr>
            <a:xfrm>
              <a:off x="5570255" y="2441649"/>
              <a:ext cx="1064015" cy="1011958"/>
            </a:xfrm>
            <a:prstGeom prst="leftArrow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Rectangle 92"/>
            <p:cNvSpPr/>
            <p:nvPr/>
          </p:nvSpPr>
          <p:spPr>
            <a:xfrm>
              <a:off x="5729212" y="2679291"/>
              <a:ext cx="905059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ct val="0"/>
                </a:spcAft>
              </a:pPr>
              <a:r>
                <a:rPr lang="en-US" altLang="en-US" sz="105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Root Key, </a:t>
              </a:r>
            </a:p>
            <a:p>
              <a:pPr>
                <a:spcAft>
                  <a:spcPct val="0"/>
                </a:spcAft>
              </a:pPr>
              <a:r>
                <a:rPr lang="en-US" altLang="en-US" sz="105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HO key material</a:t>
              </a:r>
              <a:endParaRPr lang="en-US" altLang="en-US" sz="10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  <p:sp>
          <p:nvSpPr>
            <p:cNvPr id="95" name="Left Arrow 94"/>
            <p:cNvSpPr/>
            <p:nvPr/>
          </p:nvSpPr>
          <p:spPr>
            <a:xfrm>
              <a:off x="6709165" y="1465626"/>
              <a:ext cx="1089181" cy="1011958"/>
            </a:xfrm>
            <a:prstGeom prst="leftArrow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Rectangle 95"/>
            <p:cNvSpPr/>
            <p:nvPr/>
          </p:nvSpPr>
          <p:spPr>
            <a:xfrm>
              <a:off x="6871882" y="1703268"/>
              <a:ext cx="926465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ct val="0"/>
                </a:spcAft>
              </a:pPr>
              <a:r>
                <a:rPr lang="en-US" altLang="en-US" sz="105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Auth. Vector(s), Root keys</a:t>
              </a:r>
            </a:p>
          </p:txBody>
        </p:sp>
        <p:sp>
          <p:nvSpPr>
            <p:cNvPr id="45" name="AutoShape 20"/>
            <p:cNvSpPr>
              <a:spLocks noChangeArrowheads="1"/>
            </p:cNvSpPr>
            <p:nvPr/>
          </p:nvSpPr>
          <p:spPr bwMode="auto">
            <a:xfrm>
              <a:off x="8438471" y="1143000"/>
              <a:ext cx="937022" cy="769690"/>
            </a:xfrm>
            <a:prstGeom prst="wedgeRoundRectCallout">
              <a:avLst>
                <a:gd name="adj1" fmla="val -145945"/>
                <a:gd name="adj2" fmla="val 40113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5pPr>
              <a:lvl6pPr marL="25146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6pPr>
              <a:lvl7pPr marL="29718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7pPr>
              <a:lvl8pPr marL="34290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8pPr>
              <a:lvl9pPr marL="38862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Aft>
                  <a:spcPct val="0"/>
                </a:spcAft>
                <a:buClrTx/>
                <a:buFontTx/>
                <a:buNone/>
              </a:pPr>
              <a:r>
                <a:rPr lang="en-US" altLang="en-US" sz="1050" dirty="0" smtClean="0">
                  <a:latin typeface="Arial" panose="020B0604020202020204" pitchFamily="34" charset="0"/>
                </a:rPr>
                <a:t>Keys and authentication material forwarded</a:t>
              </a:r>
              <a:endParaRPr lang="en-US" altLang="en-US" sz="1050" dirty="0">
                <a:latin typeface="Arial" panose="020B0604020202020204" pitchFamily="34" charset="0"/>
              </a:endParaRPr>
            </a:p>
          </p:txBody>
        </p:sp>
        <p:sp>
          <p:nvSpPr>
            <p:cNvPr id="97" name="AutoShape 20"/>
            <p:cNvSpPr>
              <a:spLocks noChangeArrowheads="1"/>
            </p:cNvSpPr>
            <p:nvPr/>
          </p:nvSpPr>
          <p:spPr bwMode="auto">
            <a:xfrm>
              <a:off x="7491637" y="2618376"/>
              <a:ext cx="937022" cy="769690"/>
            </a:xfrm>
            <a:prstGeom prst="wedgeRoundRectCallout">
              <a:avLst>
                <a:gd name="adj1" fmla="val -155288"/>
                <a:gd name="adj2" fmla="val -4122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5pPr>
              <a:lvl6pPr marL="25146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6pPr>
              <a:lvl7pPr marL="29718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7pPr>
              <a:lvl8pPr marL="34290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8pPr>
              <a:lvl9pPr marL="38862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Aft>
                  <a:spcPct val="0"/>
                </a:spcAft>
                <a:buClrTx/>
                <a:buFontTx/>
                <a:buNone/>
              </a:pPr>
              <a:r>
                <a:rPr lang="en-US" altLang="en-US" sz="1050" dirty="0" smtClean="0">
                  <a:latin typeface="Arial" panose="020B0604020202020204" pitchFamily="34" charset="0"/>
                </a:rPr>
                <a:t>Keys and authentication material forwarded</a:t>
              </a:r>
              <a:endParaRPr lang="en-US" altLang="en-US" sz="1050" dirty="0">
                <a:latin typeface="Arial" panose="020B0604020202020204" pitchFamily="34" charset="0"/>
              </a:endParaRPr>
            </a:p>
          </p:txBody>
        </p:sp>
        <p:sp>
          <p:nvSpPr>
            <p:cNvPr id="99" name="Curved Right Arrow 98"/>
            <p:cNvSpPr/>
            <p:nvPr/>
          </p:nvSpPr>
          <p:spPr>
            <a:xfrm>
              <a:off x="4536750" y="3277411"/>
              <a:ext cx="995485" cy="1112203"/>
            </a:xfrm>
            <a:prstGeom prst="curvedRightArrow">
              <a:avLst>
                <a:gd name="adj1" fmla="val 43566"/>
                <a:gd name="adj2" fmla="val 50000"/>
                <a:gd name="adj3" fmla="val 25000"/>
              </a:avLst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4835426" y="3326051"/>
              <a:ext cx="905059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ct val="0"/>
                </a:spcAft>
              </a:pPr>
              <a:r>
                <a:rPr lang="en-US" altLang="en-US" sz="105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HO key material</a:t>
              </a:r>
              <a:endParaRPr lang="en-US" altLang="en-US" sz="10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  <p:sp>
          <p:nvSpPr>
            <p:cNvPr id="101" name="AutoShape 20"/>
            <p:cNvSpPr>
              <a:spLocks noChangeArrowheads="1"/>
            </p:cNvSpPr>
            <p:nvPr/>
          </p:nvSpPr>
          <p:spPr bwMode="auto">
            <a:xfrm>
              <a:off x="3729102" y="4278810"/>
              <a:ext cx="937022" cy="769690"/>
            </a:xfrm>
            <a:prstGeom prst="wedgeRoundRectCallout">
              <a:avLst>
                <a:gd name="adj1" fmla="val 59764"/>
                <a:gd name="adj2" fmla="val -87914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5pPr>
              <a:lvl6pPr marL="25146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6pPr>
              <a:lvl7pPr marL="29718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7pPr>
              <a:lvl8pPr marL="34290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8pPr>
              <a:lvl9pPr marL="38862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Aft>
                  <a:spcPct val="0"/>
                </a:spcAft>
                <a:buClrTx/>
                <a:buFontTx/>
                <a:buNone/>
              </a:pPr>
              <a:r>
                <a:rPr lang="en-US" altLang="en-US" sz="1050" dirty="0" smtClean="0">
                  <a:latin typeface="Arial" panose="020B0604020202020204" pitchFamily="34" charset="0"/>
                </a:rPr>
                <a:t>HO Keys and authentication material forwarded</a:t>
              </a:r>
              <a:endParaRPr lang="en-US" altLang="en-US" sz="1050" dirty="0">
                <a:latin typeface="Arial" panose="020B0604020202020204" pitchFamily="34" charset="0"/>
              </a:endParaRPr>
            </a:p>
          </p:txBody>
        </p:sp>
        <p:sp>
          <p:nvSpPr>
            <p:cNvPr id="102" name="Left-Right Arrow 101"/>
            <p:cNvSpPr/>
            <p:nvPr/>
          </p:nvSpPr>
          <p:spPr>
            <a:xfrm>
              <a:off x="3263162" y="1754219"/>
              <a:ext cx="3380838" cy="815219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3982594" y="2053470"/>
              <a:ext cx="212916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ct val="0"/>
                </a:spcAft>
              </a:pPr>
              <a:r>
                <a:rPr lang="en-US" altLang="en-US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Root Key Derived </a:t>
              </a:r>
              <a:r>
                <a:rPr lang="en-US" altLang="en-US" sz="1200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(</a:t>
              </a:r>
              <a:r>
                <a:rPr lang="en-US" altLang="en-US" sz="1200" dirty="0" err="1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Kasme</a:t>
              </a:r>
              <a:r>
                <a:rPr lang="en-US" altLang="en-US" sz="1200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)</a:t>
              </a:r>
              <a:r>
                <a:rPr lang="en-US" altLang="en-US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 </a:t>
              </a:r>
              <a:endParaRPr lang="en-US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  <p:sp>
          <p:nvSpPr>
            <p:cNvPr id="105" name="Block Arc 104"/>
            <p:cNvSpPr/>
            <p:nvPr/>
          </p:nvSpPr>
          <p:spPr>
            <a:xfrm>
              <a:off x="6790023" y="328983"/>
              <a:ext cx="1199968" cy="1371600"/>
            </a:xfrm>
            <a:prstGeom prst="blockArc">
              <a:avLst>
                <a:gd name="adj1" fmla="val 10844053"/>
                <a:gd name="adj2" fmla="val 0"/>
                <a:gd name="adj3" fmla="val 25000"/>
              </a:avLst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Rigid coupling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06" name="Block Arc 105"/>
            <p:cNvSpPr/>
            <p:nvPr/>
          </p:nvSpPr>
          <p:spPr>
            <a:xfrm>
              <a:off x="5512455" y="335463"/>
              <a:ext cx="1199968" cy="1371600"/>
            </a:xfrm>
            <a:prstGeom prst="blockArc">
              <a:avLst>
                <a:gd name="adj1" fmla="val 10844053"/>
                <a:gd name="adj2" fmla="val 0"/>
                <a:gd name="adj3" fmla="val 25000"/>
              </a:avLst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Rigid coupling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07" name="Curved Right Arrow 106"/>
            <p:cNvSpPr/>
            <p:nvPr/>
          </p:nvSpPr>
          <p:spPr>
            <a:xfrm>
              <a:off x="5639268" y="3460291"/>
              <a:ext cx="1005487" cy="1112203"/>
            </a:xfrm>
            <a:prstGeom prst="curvedRightArrow">
              <a:avLst>
                <a:gd name="adj1" fmla="val 43566"/>
                <a:gd name="adj2" fmla="val 50000"/>
                <a:gd name="adj3" fmla="val 25000"/>
              </a:avLst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5947946" y="3508931"/>
              <a:ext cx="905059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ct val="0"/>
                </a:spcAft>
              </a:pPr>
              <a:r>
                <a:rPr lang="en-US" altLang="en-US" sz="105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HO key material</a:t>
              </a:r>
              <a:endParaRPr lang="en-US" altLang="en-US" sz="10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  <p:sp>
          <p:nvSpPr>
            <p:cNvPr id="109" name="AutoShape 20"/>
            <p:cNvSpPr>
              <a:spLocks noChangeArrowheads="1"/>
            </p:cNvSpPr>
            <p:nvPr/>
          </p:nvSpPr>
          <p:spPr bwMode="auto">
            <a:xfrm>
              <a:off x="4841622" y="4461690"/>
              <a:ext cx="937022" cy="769690"/>
            </a:xfrm>
            <a:prstGeom prst="wedgeRoundRectCallout">
              <a:avLst>
                <a:gd name="adj1" fmla="val 59764"/>
                <a:gd name="adj2" fmla="val -87914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5pPr>
              <a:lvl6pPr marL="25146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6pPr>
              <a:lvl7pPr marL="29718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7pPr>
              <a:lvl8pPr marL="34290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8pPr>
              <a:lvl9pPr marL="38862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Aft>
                  <a:spcPct val="0"/>
                </a:spcAft>
                <a:buClrTx/>
                <a:buFontTx/>
                <a:buNone/>
              </a:pPr>
              <a:r>
                <a:rPr lang="en-US" altLang="en-US" sz="1050" dirty="0" smtClean="0">
                  <a:latin typeface="Arial" panose="020B0604020202020204" pitchFamily="34" charset="0"/>
                </a:rPr>
                <a:t>HO Keys and authentication material forwarded</a:t>
              </a:r>
              <a:endParaRPr lang="en-US" altLang="en-US" sz="1050" dirty="0">
                <a:latin typeface="Arial" panose="020B0604020202020204" pitchFamily="34" charset="0"/>
              </a:endParaRPr>
            </a:p>
          </p:txBody>
        </p:sp>
      </p:grpSp>
      <p:sp>
        <p:nvSpPr>
          <p:cNvPr id="37" name="Title 1"/>
          <p:cNvSpPr>
            <a:spLocks noGrp="1"/>
          </p:cNvSpPr>
          <p:nvPr>
            <p:ph type="title"/>
          </p:nvPr>
        </p:nvSpPr>
        <p:spPr>
          <a:xfrm>
            <a:off x="838200" y="-2063"/>
            <a:ext cx="10515600" cy="80328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Expanded EAP Architectural Model</a:t>
            </a:r>
            <a:endParaRPr lang="en-US" sz="3600" dirty="0"/>
          </a:p>
        </p:txBody>
      </p:sp>
      <p:sp>
        <p:nvSpPr>
          <p:cNvPr id="2" name="Rectangle 1"/>
          <p:cNvSpPr/>
          <p:nvPr/>
        </p:nvSpPr>
        <p:spPr>
          <a:xfrm>
            <a:off x="7956961" y="399578"/>
            <a:ext cx="3948097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Security Association (SA) established between the AAA Server (HLR HSS in EPS ) and Authenticator (MME in EPS) is static and based on contractual agreements between roaming MNOs or set up as default in a non-roaming use case. </a:t>
            </a: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Such a rigid security architecture makes the communication system vulnerable to attacks targeting the shared secrets, authentication vectors, etc. 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Its </a:t>
            </a:r>
            <a:r>
              <a:rPr lang="en-US" dirty="0"/>
              <a:t>inelasticity also makes recovery from such attacks </a:t>
            </a:r>
            <a:r>
              <a:rPr lang="en-US" dirty="0" smtClean="0"/>
              <a:t>cumbersome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Extension </a:t>
            </a:r>
            <a:r>
              <a:rPr lang="en-US" dirty="0"/>
              <a:t>of such an inflexible architecture into </a:t>
            </a:r>
            <a:r>
              <a:rPr lang="en-US" dirty="0" err="1"/>
              <a:t>NextGen</a:t>
            </a:r>
            <a:r>
              <a:rPr lang="en-US" dirty="0" smtClean="0"/>
              <a:t> </a:t>
            </a:r>
            <a:r>
              <a:rPr lang="en-US" dirty="0"/>
              <a:t>use cases (e.g., exposing the security architecture to 3</a:t>
            </a:r>
            <a:r>
              <a:rPr lang="en-US" baseline="30000" dirty="0"/>
              <a:t>rd</a:t>
            </a:r>
            <a:r>
              <a:rPr lang="en-US" dirty="0"/>
              <a:t> parties for authentication of the UE) is difficult and likely to lead to an impractical </a:t>
            </a:r>
            <a:r>
              <a:rPr lang="en-US" dirty="0" err="1"/>
              <a:t>NextGen</a:t>
            </a:r>
            <a:r>
              <a:rPr lang="en-US" dirty="0" smtClean="0"/>
              <a:t> </a:t>
            </a:r>
            <a:r>
              <a:rPr lang="en-US" dirty="0"/>
              <a:t>system.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12285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64911" y="836062"/>
            <a:ext cx="7797661" cy="5021504"/>
            <a:chOff x="1577832" y="328983"/>
            <a:chExt cx="7797661" cy="5021504"/>
          </a:xfrm>
        </p:grpSpPr>
        <p:sp>
          <p:nvSpPr>
            <p:cNvPr id="30" name="Rectangle 29"/>
            <p:cNvSpPr/>
            <p:nvPr/>
          </p:nvSpPr>
          <p:spPr bwMode="auto">
            <a:xfrm>
              <a:off x="2179020" y="896541"/>
              <a:ext cx="2478881" cy="53935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/>
            <a:lstStyle/>
            <a:p>
              <a:pPr>
                <a:tabLst>
                  <a:tab pos="2959894" algn="l"/>
                </a:tabLst>
                <a:defRPr/>
              </a:pPr>
              <a:endParaRPr lang="en-US" sz="1050" dirty="0"/>
            </a:p>
          </p:txBody>
        </p:sp>
        <p:sp>
          <p:nvSpPr>
            <p:cNvPr id="33" name="Line 8"/>
            <p:cNvSpPr>
              <a:spLocks noChangeShapeType="1"/>
            </p:cNvSpPr>
            <p:nvPr/>
          </p:nvSpPr>
          <p:spPr bwMode="auto">
            <a:xfrm flipH="1">
              <a:off x="6671357" y="1371600"/>
              <a:ext cx="1417" cy="29072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en-US" sz="1050"/>
            </a:p>
          </p:txBody>
        </p:sp>
        <p:sp>
          <p:nvSpPr>
            <p:cNvPr id="34" name="Rectangle 9"/>
            <p:cNvSpPr>
              <a:spLocks noChangeArrowheads="1"/>
            </p:cNvSpPr>
            <p:nvPr/>
          </p:nvSpPr>
          <p:spPr bwMode="auto">
            <a:xfrm>
              <a:off x="6157906" y="1085850"/>
              <a:ext cx="938730" cy="319088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>
              <a:lvl1pPr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5pPr>
              <a:lvl6pPr marL="25146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6pPr>
              <a:lvl7pPr marL="29718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7pPr>
              <a:lvl8pPr marL="34290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8pPr>
              <a:lvl9pPr marL="38862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Aft>
                  <a:spcPct val="0"/>
                </a:spcAft>
                <a:buClrTx/>
                <a:buFontTx/>
                <a:buNone/>
              </a:pPr>
              <a:r>
                <a:rPr lang="en-US" altLang="en-US" sz="1050" b="1" dirty="0" smtClean="0">
                  <a:latin typeface="Arial" panose="020B0604020202020204" pitchFamily="34" charset="0"/>
                </a:rPr>
                <a:t>Authenticator</a:t>
              </a:r>
              <a:endParaRPr lang="en-US" altLang="en-US" sz="1050" b="1" dirty="0">
                <a:latin typeface="Arial" panose="020B0604020202020204" pitchFamily="34" charset="0"/>
              </a:endParaRPr>
            </a:p>
            <a:p>
              <a:pPr algn="ctr" eaLnBrk="1" hangingPunct="1">
                <a:lnSpc>
                  <a:spcPct val="100000"/>
                </a:lnSpc>
                <a:spcAft>
                  <a:spcPct val="0"/>
                </a:spcAft>
                <a:buClrTx/>
                <a:buFontTx/>
                <a:buNone/>
              </a:pPr>
              <a:r>
                <a:rPr lang="en-US" altLang="en-US" sz="1050" b="1" dirty="0" smtClean="0">
                  <a:solidFill>
                    <a:srgbClr val="FF0000"/>
                  </a:solidFill>
                  <a:latin typeface="Arial" panose="020B0604020202020204" pitchFamily="34" charset="0"/>
                </a:rPr>
                <a:t>(Anchor)</a:t>
              </a:r>
              <a:endParaRPr lang="en-US" altLang="en-US" sz="105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5" name="Line 10"/>
            <p:cNvSpPr>
              <a:spLocks noChangeShapeType="1"/>
            </p:cNvSpPr>
            <p:nvPr/>
          </p:nvSpPr>
          <p:spPr bwMode="auto">
            <a:xfrm>
              <a:off x="7831252" y="1371600"/>
              <a:ext cx="0" cy="21145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en-US" sz="1050"/>
            </a:p>
          </p:txBody>
        </p:sp>
        <p:sp>
          <p:nvSpPr>
            <p:cNvPr id="36" name="Rectangle 11"/>
            <p:cNvSpPr>
              <a:spLocks noChangeArrowheads="1"/>
            </p:cNvSpPr>
            <p:nvPr/>
          </p:nvSpPr>
          <p:spPr bwMode="auto">
            <a:xfrm>
              <a:off x="7531215" y="1085850"/>
              <a:ext cx="607219" cy="319088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>
              <a:lvl1pPr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5pPr>
              <a:lvl6pPr marL="25146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6pPr>
              <a:lvl7pPr marL="29718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7pPr>
              <a:lvl8pPr marL="34290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8pPr>
              <a:lvl9pPr marL="38862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Aft>
                  <a:spcPct val="0"/>
                </a:spcAft>
                <a:buClrTx/>
                <a:buFontTx/>
                <a:buNone/>
              </a:pPr>
              <a:endParaRPr lang="en-US" altLang="en-US" sz="1050" b="1" dirty="0" smtClean="0">
                <a:latin typeface="Arial" panose="020B0604020202020204" pitchFamily="34" charset="0"/>
              </a:endParaRPr>
            </a:p>
            <a:p>
              <a:pPr algn="ctr" eaLnBrk="1" hangingPunct="1">
                <a:lnSpc>
                  <a:spcPct val="100000"/>
                </a:lnSpc>
                <a:spcAft>
                  <a:spcPct val="0"/>
                </a:spcAft>
                <a:buClrTx/>
                <a:buFontTx/>
                <a:buNone/>
              </a:pPr>
              <a:r>
                <a:rPr lang="en-US" altLang="en-US" sz="1050" b="1" dirty="0" smtClean="0">
                  <a:latin typeface="Arial" panose="020B0604020202020204" pitchFamily="34" charset="0"/>
                </a:rPr>
                <a:t>AAA</a:t>
              </a:r>
              <a:endParaRPr lang="en-US" altLang="en-US" sz="1050" b="1" dirty="0">
                <a:latin typeface="Arial" panose="020B0604020202020204" pitchFamily="34" charset="0"/>
              </a:endParaRPr>
            </a:p>
            <a:p>
              <a:pPr algn="ctr" eaLnBrk="1" hangingPunct="1">
                <a:lnSpc>
                  <a:spcPct val="100000"/>
                </a:lnSpc>
                <a:spcAft>
                  <a:spcPct val="0"/>
                </a:spcAft>
                <a:buClrTx/>
                <a:buFontTx/>
                <a:buNone/>
              </a:pPr>
              <a:endParaRPr lang="en-US" altLang="en-US" sz="105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7" name="AutoShape 22"/>
            <p:cNvSpPr>
              <a:spLocks noChangeArrowheads="1"/>
            </p:cNvSpPr>
            <p:nvPr/>
          </p:nvSpPr>
          <p:spPr bwMode="auto">
            <a:xfrm>
              <a:off x="1577832" y="1769744"/>
              <a:ext cx="1163241" cy="417808"/>
            </a:xfrm>
            <a:prstGeom prst="wedgeRoundRectCallout">
              <a:avLst>
                <a:gd name="adj1" fmla="val 88014"/>
                <a:gd name="adj2" fmla="val -15444"/>
                <a:gd name="adj3" fmla="val 16667"/>
              </a:avLst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5pPr>
              <a:lvl6pPr marL="25146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6pPr>
              <a:lvl7pPr marL="29718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7pPr>
              <a:lvl8pPr marL="34290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8pPr>
              <a:lvl9pPr marL="38862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Aft>
                  <a:spcPct val="0"/>
                </a:spcAft>
                <a:buClrTx/>
                <a:buFontTx/>
                <a:buNone/>
              </a:pPr>
              <a:r>
                <a:rPr lang="en-US" altLang="en-US" sz="1050" dirty="0" smtClean="0">
                  <a:latin typeface="Arial" panose="020B0604020202020204" pitchFamily="34" charset="0"/>
                </a:rPr>
                <a:t>Keys are derived</a:t>
              </a:r>
              <a:endParaRPr lang="en-US" altLang="en-US" sz="1050" dirty="0">
                <a:latin typeface="Arial" panose="020B0604020202020204" pitchFamily="34" charset="0"/>
              </a:endParaRPr>
            </a:p>
          </p:txBody>
        </p:sp>
        <p:sp>
          <p:nvSpPr>
            <p:cNvPr id="48" name="Line 23"/>
            <p:cNvSpPr>
              <a:spLocks noChangeShapeType="1"/>
            </p:cNvSpPr>
            <p:nvPr/>
          </p:nvSpPr>
          <p:spPr bwMode="auto">
            <a:xfrm>
              <a:off x="3226770" y="1429968"/>
              <a:ext cx="0" cy="21145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en-US" sz="1050"/>
            </a:p>
          </p:txBody>
        </p:sp>
        <p:sp>
          <p:nvSpPr>
            <p:cNvPr id="79" name="TextBox 54"/>
            <p:cNvSpPr txBox="1">
              <a:spLocks noChangeArrowheads="1"/>
            </p:cNvSpPr>
            <p:nvPr/>
          </p:nvSpPr>
          <p:spPr bwMode="auto">
            <a:xfrm>
              <a:off x="2834173" y="941785"/>
              <a:ext cx="127873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5pPr>
              <a:lvl6pPr marL="25146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6pPr>
              <a:lvl7pPr marL="29718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7pPr>
              <a:lvl8pPr marL="34290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8pPr>
              <a:lvl9pPr marL="38862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9pPr>
            </a:lstStyle>
            <a:p>
              <a:pPr>
                <a:buFont typeface="Times New Roman" panose="02020603050405020304" pitchFamily="18" charset="0"/>
                <a:buNone/>
              </a:pPr>
              <a:r>
                <a:rPr lang="en-US" altLang="en-US" sz="1200" dirty="0" smtClean="0"/>
                <a:t>Supplicant</a:t>
              </a:r>
            </a:p>
            <a:p>
              <a:pPr>
                <a:buFont typeface="Times New Roman" panose="02020603050405020304" pitchFamily="18" charset="0"/>
                <a:buNone/>
              </a:pPr>
              <a:r>
                <a:rPr lang="en-US" altLang="en-US" sz="1200" dirty="0" smtClean="0">
                  <a:solidFill>
                    <a:srgbClr val="FF0000"/>
                  </a:solidFill>
                </a:rPr>
                <a:t>(NG-UE)</a:t>
              </a:r>
              <a:endParaRPr lang="en-US" alt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84" name="Line 10"/>
            <p:cNvSpPr>
              <a:spLocks noChangeShapeType="1"/>
            </p:cNvSpPr>
            <p:nvPr/>
          </p:nvSpPr>
          <p:spPr bwMode="auto">
            <a:xfrm>
              <a:off x="5550687" y="1360712"/>
              <a:ext cx="17938" cy="291809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en-US" sz="1050"/>
            </a:p>
          </p:txBody>
        </p:sp>
        <p:sp>
          <p:nvSpPr>
            <p:cNvPr id="85" name="Rectangle 11"/>
            <p:cNvSpPr>
              <a:spLocks noChangeArrowheads="1"/>
            </p:cNvSpPr>
            <p:nvPr/>
          </p:nvSpPr>
          <p:spPr bwMode="auto">
            <a:xfrm>
              <a:off x="5250650" y="1074962"/>
              <a:ext cx="607219" cy="319088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>
              <a:lvl1pPr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5pPr>
              <a:lvl6pPr marL="25146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6pPr>
              <a:lvl7pPr marL="29718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7pPr>
              <a:lvl8pPr marL="34290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8pPr>
              <a:lvl9pPr marL="3886200" indent="-228600" algn="ctr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chemeClr val="bg1"/>
                </a:buClr>
                <a:buFont typeface="Times New Roman" panose="02020603050405020304" pitchFamily="18" charset="0"/>
                <a:buChar char="•"/>
                <a:defRPr sz="1600">
                  <a:solidFill>
                    <a:schemeClr val="tx1"/>
                  </a:solidFill>
                  <a:latin typeface="Trebuchet MS" panose="020B0603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Aft>
                  <a:spcPct val="0"/>
                </a:spcAft>
                <a:buClrTx/>
                <a:buFontTx/>
                <a:buNone/>
              </a:pPr>
              <a:r>
                <a:rPr lang="en-US" altLang="en-US" sz="1050" b="1" dirty="0" err="1" smtClean="0">
                  <a:latin typeface="Arial" panose="020B0604020202020204" pitchFamily="34" charset="0"/>
                </a:rPr>
                <a:t>NodeB</a:t>
              </a:r>
              <a:endParaRPr lang="en-US" altLang="en-US" sz="1050" b="1" dirty="0">
                <a:latin typeface="Arial" panose="020B0604020202020204" pitchFamily="34" charset="0"/>
              </a:endParaRPr>
            </a:p>
            <a:p>
              <a:pPr algn="ctr" eaLnBrk="1" hangingPunct="1">
                <a:lnSpc>
                  <a:spcPct val="100000"/>
                </a:lnSpc>
                <a:spcAft>
                  <a:spcPct val="0"/>
                </a:spcAft>
                <a:buClrTx/>
                <a:buFontTx/>
                <a:buNone/>
              </a:pPr>
              <a:r>
                <a:rPr lang="en-US" altLang="en-US" sz="1050" b="1" dirty="0" smtClean="0">
                  <a:solidFill>
                    <a:srgbClr val="FF0000"/>
                  </a:solidFill>
                  <a:latin typeface="Arial" panose="020B0604020202020204" pitchFamily="34" charset="0"/>
                </a:rPr>
                <a:t>(</a:t>
              </a:r>
              <a:r>
                <a:rPr lang="en-US" altLang="en-US" sz="1050" b="1" dirty="0" err="1">
                  <a:solidFill>
                    <a:srgbClr val="FF0000"/>
                  </a:solidFill>
                  <a:latin typeface="Arial" panose="020B0604020202020204" pitchFamily="34" charset="0"/>
                </a:rPr>
                <a:t>g</a:t>
              </a:r>
              <a:r>
                <a:rPr lang="en-US" altLang="en-US" sz="1050" b="1" dirty="0" err="1" smtClean="0">
                  <a:solidFill>
                    <a:srgbClr val="FF0000"/>
                  </a:solidFill>
                  <a:latin typeface="Arial" panose="020B0604020202020204" pitchFamily="34" charset="0"/>
                </a:rPr>
                <a:t>NB</a:t>
              </a:r>
              <a:r>
                <a:rPr lang="en-US" altLang="en-US" sz="1050" b="1" dirty="0" smtClean="0">
                  <a:solidFill>
                    <a:srgbClr val="FF0000"/>
                  </a:solidFill>
                  <a:latin typeface="Arial" panose="020B0604020202020204" pitchFamily="34" charset="0"/>
                </a:rPr>
                <a:t>)</a:t>
              </a:r>
              <a:endParaRPr lang="en-US" altLang="en-US" sz="105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" name="Left-Right Arrow 101"/>
            <p:cNvSpPr/>
            <p:nvPr/>
          </p:nvSpPr>
          <p:spPr>
            <a:xfrm>
              <a:off x="3263162" y="1530482"/>
              <a:ext cx="4535184" cy="815219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3982594" y="1829733"/>
              <a:ext cx="212916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ct val="0"/>
                </a:spcAft>
              </a:pPr>
              <a:r>
                <a:rPr lang="en-US" altLang="en-US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Root Key Derivation </a:t>
              </a:r>
              <a:endParaRPr lang="en-US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  <p:sp>
          <p:nvSpPr>
            <p:cNvPr id="28" name="Left-Right Arrow 27"/>
            <p:cNvSpPr/>
            <p:nvPr/>
          </p:nvSpPr>
          <p:spPr>
            <a:xfrm>
              <a:off x="6709164" y="2431923"/>
              <a:ext cx="1086967" cy="815219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854757" y="2620284"/>
              <a:ext cx="125254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ct val="0"/>
                </a:spcAft>
              </a:pPr>
              <a:r>
                <a:rPr lang="en-US" altLang="en-US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Root Key</a:t>
              </a:r>
            </a:p>
            <a:p>
              <a:pPr>
                <a:spcAft>
                  <a:spcPct val="0"/>
                </a:spcAft>
              </a:pPr>
              <a:r>
                <a:rPr lang="en-US" altLang="en-US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Derivation </a:t>
              </a:r>
              <a:endParaRPr lang="en-US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  <p:sp>
          <p:nvSpPr>
            <p:cNvPr id="37" name="Left-Right Arrow 36"/>
            <p:cNvSpPr/>
            <p:nvPr/>
          </p:nvSpPr>
          <p:spPr>
            <a:xfrm>
              <a:off x="5587235" y="2584323"/>
              <a:ext cx="1086967" cy="815219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732828" y="2773980"/>
              <a:ext cx="125254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ct val="0"/>
                </a:spcAft>
              </a:pPr>
              <a:r>
                <a:rPr lang="en-US" altLang="en-US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Root Key</a:t>
              </a:r>
            </a:p>
            <a:p>
              <a:pPr>
                <a:spcAft>
                  <a:spcPct val="0"/>
                </a:spcAft>
              </a:pPr>
              <a:r>
                <a:rPr lang="en-US" altLang="en-US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Derivation</a:t>
              </a:r>
              <a:endParaRPr lang="en-US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  <p:sp>
          <p:nvSpPr>
            <p:cNvPr id="2" name="Curved Right Arrow 1"/>
            <p:cNvSpPr/>
            <p:nvPr/>
          </p:nvSpPr>
          <p:spPr>
            <a:xfrm>
              <a:off x="4484525" y="3180946"/>
              <a:ext cx="1054704" cy="1141552"/>
            </a:xfrm>
            <a:prstGeom prst="curvedRightArrow">
              <a:avLst>
                <a:gd name="adj1" fmla="val 42304"/>
                <a:gd name="adj2" fmla="val 50000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4468406" y="3326062"/>
              <a:ext cx="1184582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ct val="0"/>
                </a:spcAft>
              </a:pPr>
              <a:r>
                <a:rPr lang="en-US" altLang="en-US" sz="105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HO key material</a:t>
              </a:r>
            </a:p>
          </p:txBody>
        </p:sp>
        <p:sp>
          <p:nvSpPr>
            <p:cNvPr id="45" name="AutoShape 20"/>
            <p:cNvSpPr>
              <a:spLocks noChangeArrowheads="1"/>
            </p:cNvSpPr>
            <p:nvPr/>
          </p:nvSpPr>
          <p:spPr bwMode="auto">
            <a:xfrm>
              <a:off x="8438471" y="1143000"/>
              <a:ext cx="937022" cy="769690"/>
            </a:xfrm>
            <a:prstGeom prst="wedgeRoundRectCallout">
              <a:avLst>
                <a:gd name="adj1" fmla="val -145945"/>
                <a:gd name="adj2" fmla="val 40113"/>
                <a:gd name="adj3" fmla="val 16667"/>
              </a:avLst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ct val="0"/>
                </a:spcAft>
              </a:pPr>
              <a:r>
                <a:rPr lang="en-US" altLang="en-US" sz="1050" dirty="0">
                  <a:latin typeface="Arial" panose="020B0604020202020204" pitchFamily="34" charset="0"/>
                </a:rPr>
                <a:t>Keys and authentication material </a:t>
              </a:r>
              <a:r>
                <a:rPr lang="en-US" altLang="en-US" sz="1050" dirty="0" smtClean="0">
                  <a:latin typeface="Arial" panose="020B0604020202020204" pitchFamily="34" charset="0"/>
                </a:rPr>
                <a:t>derived</a:t>
              </a:r>
              <a:endParaRPr lang="en-US" altLang="en-US" sz="1050" dirty="0">
                <a:latin typeface="Arial" panose="020B0604020202020204" pitchFamily="34" charset="0"/>
              </a:endParaRPr>
            </a:p>
          </p:txBody>
        </p:sp>
        <p:sp>
          <p:nvSpPr>
            <p:cNvPr id="101" name="AutoShape 20"/>
            <p:cNvSpPr>
              <a:spLocks noChangeArrowheads="1"/>
            </p:cNvSpPr>
            <p:nvPr/>
          </p:nvSpPr>
          <p:spPr bwMode="auto">
            <a:xfrm>
              <a:off x="3666985" y="4321717"/>
              <a:ext cx="937022" cy="769690"/>
            </a:xfrm>
            <a:prstGeom prst="wedgeRoundRectCallout">
              <a:avLst>
                <a:gd name="adj1" fmla="val 52445"/>
                <a:gd name="adj2" fmla="val -108705"/>
                <a:gd name="adj3" fmla="val 16667"/>
              </a:avLst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ct val="0"/>
                </a:spcAft>
              </a:pPr>
              <a:r>
                <a:rPr lang="en-US" altLang="en-US" sz="1050" dirty="0">
                  <a:latin typeface="Arial" panose="020B0604020202020204" pitchFamily="34" charset="0"/>
                </a:rPr>
                <a:t>HO Keys and authentication material </a:t>
              </a:r>
              <a:r>
                <a:rPr lang="en-US" altLang="en-US" sz="1050" dirty="0" smtClean="0">
                  <a:latin typeface="Arial" panose="020B0604020202020204" pitchFamily="34" charset="0"/>
                </a:rPr>
                <a:t>derived</a:t>
              </a:r>
              <a:endParaRPr lang="en-US" altLang="en-US" sz="1050" dirty="0">
                <a:latin typeface="Arial" panose="020B0604020202020204" pitchFamily="34" charset="0"/>
              </a:endParaRPr>
            </a:p>
          </p:txBody>
        </p:sp>
        <p:sp>
          <p:nvSpPr>
            <p:cNvPr id="39" name="AutoShape 20"/>
            <p:cNvSpPr>
              <a:spLocks noChangeArrowheads="1"/>
            </p:cNvSpPr>
            <p:nvPr/>
          </p:nvSpPr>
          <p:spPr bwMode="auto">
            <a:xfrm>
              <a:off x="8435223" y="2005519"/>
              <a:ext cx="937022" cy="769690"/>
            </a:xfrm>
            <a:prstGeom prst="wedgeRoundRectCallout">
              <a:avLst>
                <a:gd name="adj1" fmla="val -145945"/>
                <a:gd name="adj2" fmla="val 40113"/>
                <a:gd name="adj3" fmla="val 16667"/>
              </a:avLst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ct val="0"/>
                </a:spcAft>
              </a:pPr>
              <a:r>
                <a:rPr lang="en-US" altLang="en-US" sz="1050" dirty="0">
                  <a:latin typeface="Arial" panose="020B0604020202020204" pitchFamily="34" charset="0"/>
                </a:rPr>
                <a:t>Keys and authentication material </a:t>
              </a:r>
              <a:r>
                <a:rPr lang="en-US" altLang="en-US" sz="1050" dirty="0" smtClean="0">
                  <a:latin typeface="Arial" panose="020B0604020202020204" pitchFamily="34" charset="0"/>
                </a:rPr>
                <a:t>derived</a:t>
              </a:r>
              <a:endParaRPr lang="en-US" altLang="en-US" sz="1050" dirty="0">
                <a:latin typeface="Arial" panose="020B0604020202020204" pitchFamily="34" charset="0"/>
              </a:endParaRPr>
            </a:p>
          </p:txBody>
        </p:sp>
        <p:sp>
          <p:nvSpPr>
            <p:cNvPr id="40" name="AutoShape 20"/>
            <p:cNvSpPr>
              <a:spLocks noChangeArrowheads="1"/>
            </p:cNvSpPr>
            <p:nvPr/>
          </p:nvSpPr>
          <p:spPr bwMode="auto">
            <a:xfrm>
              <a:off x="3645958" y="2333020"/>
              <a:ext cx="937022" cy="914121"/>
            </a:xfrm>
            <a:prstGeom prst="wedgeRoundRectCallout">
              <a:avLst>
                <a:gd name="adj1" fmla="val 178994"/>
                <a:gd name="adj2" fmla="val 18628"/>
                <a:gd name="adj3" fmla="val 16667"/>
              </a:avLst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ct val="0"/>
                </a:spcAft>
              </a:pPr>
              <a:r>
                <a:rPr lang="en-US" altLang="en-US" sz="1050" dirty="0" err="1" smtClean="0">
                  <a:latin typeface="Arial" panose="020B0604020202020204" pitchFamily="34" charset="0"/>
                </a:rPr>
                <a:t>NodeB</a:t>
              </a:r>
              <a:r>
                <a:rPr lang="en-US" altLang="en-US" sz="1050" dirty="0" smtClean="0">
                  <a:latin typeface="Arial" panose="020B0604020202020204" pitchFamily="34" charset="0"/>
                </a:rPr>
                <a:t> keys </a:t>
              </a:r>
              <a:r>
                <a:rPr lang="en-US" altLang="en-US" sz="1050" dirty="0">
                  <a:latin typeface="Arial" panose="020B0604020202020204" pitchFamily="34" charset="0"/>
                </a:rPr>
                <a:t>and authentication material </a:t>
              </a:r>
              <a:r>
                <a:rPr lang="en-US" altLang="en-US" sz="1050" dirty="0" smtClean="0">
                  <a:latin typeface="Arial" panose="020B0604020202020204" pitchFamily="34" charset="0"/>
                </a:rPr>
                <a:t>derived</a:t>
              </a:r>
              <a:endParaRPr lang="en-US" altLang="en-US" sz="1050" dirty="0">
                <a:latin typeface="Arial" panose="020B0604020202020204" pitchFamily="34" charset="0"/>
              </a:endParaRPr>
            </a:p>
          </p:txBody>
        </p:sp>
        <p:sp>
          <p:nvSpPr>
            <p:cNvPr id="41" name="Block Arc 40"/>
            <p:cNvSpPr/>
            <p:nvPr/>
          </p:nvSpPr>
          <p:spPr>
            <a:xfrm>
              <a:off x="6790023" y="328983"/>
              <a:ext cx="1199968" cy="1371600"/>
            </a:xfrm>
            <a:prstGeom prst="blockArc">
              <a:avLst>
                <a:gd name="adj1" fmla="val 10844053"/>
                <a:gd name="adj2" fmla="val 0"/>
                <a:gd name="adj3" fmla="val 25000"/>
              </a:avLst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Loose coupling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2" name="Block Arc 41"/>
            <p:cNvSpPr/>
            <p:nvPr/>
          </p:nvSpPr>
          <p:spPr>
            <a:xfrm>
              <a:off x="5522177" y="335463"/>
              <a:ext cx="1199968" cy="1371600"/>
            </a:xfrm>
            <a:prstGeom prst="blockArc">
              <a:avLst>
                <a:gd name="adj1" fmla="val 10844053"/>
                <a:gd name="adj2" fmla="val 0"/>
                <a:gd name="adj3" fmla="val 25000"/>
              </a:avLst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Loose coupling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3" name="Curved Right Arrow 42"/>
            <p:cNvSpPr/>
            <p:nvPr/>
          </p:nvSpPr>
          <p:spPr>
            <a:xfrm>
              <a:off x="5597045" y="3440026"/>
              <a:ext cx="1054704" cy="1141552"/>
            </a:xfrm>
            <a:prstGeom prst="curvedRightArrow">
              <a:avLst>
                <a:gd name="adj1" fmla="val 42304"/>
                <a:gd name="adj2" fmla="val 50000"/>
                <a:gd name="adj3" fmla="val 25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5580926" y="3585142"/>
              <a:ext cx="1184582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ct val="0"/>
                </a:spcAft>
              </a:pPr>
              <a:r>
                <a:rPr lang="en-US" altLang="en-US" sz="105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HO key material</a:t>
              </a:r>
            </a:p>
          </p:txBody>
        </p:sp>
        <p:sp>
          <p:nvSpPr>
            <p:cNvPr id="46" name="AutoShape 20"/>
            <p:cNvSpPr>
              <a:spLocks noChangeArrowheads="1"/>
            </p:cNvSpPr>
            <p:nvPr/>
          </p:nvSpPr>
          <p:spPr bwMode="auto">
            <a:xfrm>
              <a:off x="4779505" y="4580797"/>
              <a:ext cx="937022" cy="769690"/>
            </a:xfrm>
            <a:prstGeom prst="wedgeRoundRectCallout">
              <a:avLst>
                <a:gd name="adj1" fmla="val 52445"/>
                <a:gd name="adj2" fmla="val -108705"/>
                <a:gd name="adj3" fmla="val 16667"/>
              </a:avLst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spcAft>
                  <a:spcPct val="0"/>
                </a:spcAft>
              </a:pPr>
              <a:r>
                <a:rPr lang="en-US" altLang="en-US" sz="1050" dirty="0">
                  <a:latin typeface="Arial" panose="020B0604020202020204" pitchFamily="34" charset="0"/>
                </a:rPr>
                <a:t>HO Keys and authentication material </a:t>
              </a:r>
              <a:r>
                <a:rPr lang="en-US" altLang="en-US" sz="1050" dirty="0" smtClean="0">
                  <a:latin typeface="Arial" panose="020B0604020202020204" pitchFamily="34" charset="0"/>
                </a:rPr>
                <a:t>derived</a:t>
              </a:r>
              <a:endParaRPr lang="en-US" altLang="en-US" sz="1050" dirty="0">
                <a:latin typeface="Arial" panose="020B0604020202020204" pitchFamily="34" charset="0"/>
              </a:endParaRPr>
            </a:p>
          </p:txBody>
        </p:sp>
      </p:grpSp>
      <p:sp>
        <p:nvSpPr>
          <p:cNvPr id="31" name="Title 1"/>
          <p:cNvSpPr>
            <a:spLocks noGrp="1"/>
          </p:cNvSpPr>
          <p:nvPr>
            <p:ph type="title"/>
          </p:nvPr>
        </p:nvSpPr>
        <p:spPr>
          <a:xfrm>
            <a:off x="838200" y="-2063"/>
            <a:ext cx="10515600" cy="803282"/>
          </a:xfrm>
        </p:spPr>
        <p:txBody>
          <a:bodyPr>
            <a:normAutofit fontScale="90000"/>
          </a:bodyPr>
          <a:lstStyle/>
          <a:p>
            <a:r>
              <a:rPr lang="en-US" sz="3600" dirty="0" err="1" smtClean="0"/>
              <a:t>NextGen</a:t>
            </a:r>
            <a:r>
              <a:rPr lang="en-US" sz="3600" dirty="0" smtClean="0"/>
              <a:t> Security Architecture with Loose Coupling </a:t>
            </a:r>
            <a:r>
              <a:rPr lang="en-US" sz="3600" dirty="0"/>
              <a:t>between </a:t>
            </a:r>
            <a:r>
              <a:rPr lang="en-US" sz="3600" dirty="0" smtClean="0"/>
              <a:t>Functional Elements</a:t>
            </a:r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8030095" y="946188"/>
            <a:ext cx="4081544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Replacement 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 static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Security 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Associations between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AAA Server (HLR HSS in EPS) and Authenticator (MME in EPS) with a flexible SA based on cryptographic properties allows for better adaptability to the </a:t>
            </a:r>
            <a:r>
              <a:rPr lang="en-US" dirty="0" err="1"/>
              <a:t>NextGen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 cases, enhanced resistance to attacks targeting the shared secrets, authentication vectors, etc., and 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 increased ability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recover from such attacks.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677593" y="4462580"/>
            <a:ext cx="6376886" cy="2322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US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NextGen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security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architecture 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has to be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flexible to allow on-demand association between Core Network (CN) and RAN. It also 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has to provide for key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derivation 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without the need to transport keys or key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material 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(that may allow an adversary to obtain the keys), between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AAA and Authenticator/Security Anchor, Authenticator/Security Anchor and </a:t>
            </a: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NodeB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gNB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and during </a:t>
            </a: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n-US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NB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/Security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Anchor handovers.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6413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>
    <Mtg_x0023_ xmlns="1a6b509d-2589-4a83-a0a0-28d3825bdbf3">84NextGen</Mtg_x0023_>
    <Doc_x0020_Type xmlns="1a6b509d-2589-4a83-a0a0-28d3825bdbf3">contribution</Doc_x0020_Type>
    <SA3_x0020_Topic xmlns="1a6b509d-2589-4a83-a0a0-28d3825bdbf3" xsi:nil="true"/>
    <status xmlns="1a6b509d-2589-4a83-a0a0-28d3825bdbf3">Active</status>
    <Last_x0020_Filing_x0020__x0023_ xmlns="1a6b509d-2589-4a83-a0a0-28d3825bdbf3">0</Last_x0020_Filing_x0020__x0023_>
    <Standards_x0020_Group xmlns="1a6b509d-2589-4a83-a0a0-28d3825bdbf3">SA3</Standards_x0020_Group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CA35FEFF2B71E4C91888E8946D55914" ma:contentTypeVersion="14" ma:contentTypeDescription="Create a new document." ma:contentTypeScope="" ma:versionID="094af990e22d00cdd319f96421f91939">
  <xsd:schema xmlns:xsd="http://www.w3.org/2001/XMLSchema" xmlns:p="http://schemas.microsoft.com/office/2006/metadata/properties" xmlns:ns2="1a6b509d-2589-4a83-a0a0-28d3825bdbf3" targetNamespace="http://schemas.microsoft.com/office/2006/metadata/properties" ma:root="true" ma:fieldsID="dfaab762f5527467f62cf6f0c62dc78a" ns2:_="">
    <xsd:import namespace="1a6b509d-2589-4a83-a0a0-28d3825bdbf3"/>
    <xsd:element name="properties">
      <xsd:complexType>
        <xsd:sequence>
          <xsd:element name="documentManagement">
            <xsd:complexType>
              <xsd:all>
                <xsd:element ref="ns2:Mtg_x0023_" minOccurs="0"/>
                <xsd:element ref="ns2:SA3_x0020_Topic" minOccurs="0"/>
                <xsd:element ref="ns2:status" minOccurs="0"/>
                <xsd:element ref="ns2:Last_x0020_Filing_x0020__x0023_" minOccurs="0"/>
                <xsd:element ref="ns2:Doc_x0020_Type" minOccurs="0"/>
                <xsd:element ref="ns2:Standards_x0020_Group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1a6b509d-2589-4a83-a0a0-28d3825bdbf3" elementFormDefault="qualified">
    <xsd:import namespace="http://schemas.microsoft.com/office/2006/documentManagement/types"/>
    <xsd:element name="Mtg_x0023_" ma:index="9" nillable="true" ma:displayName="Mtg#" ma:format="Dropdown" ma:internalName="Mtg_x0023_">
      <xsd:simpleType>
        <xsd:union memberTypes="dms:Text">
          <xsd:simpleType>
            <xsd:restriction base="dms:Choice">
              <xsd:enumeration value="57"/>
              <xsd:enumeration value="58"/>
              <xsd:enumeration value="59"/>
              <xsd:enumeration value="60"/>
              <xsd:enumeration value="61"/>
              <xsd:enumeration value="Ad-Hoc"/>
              <xsd:enumeration value="NA"/>
            </xsd:restriction>
          </xsd:simpleType>
        </xsd:union>
      </xsd:simpleType>
    </xsd:element>
    <xsd:element name="SA3_x0020_Topic" ma:index="10" nillable="true" ma:displayName="Topic" ma:format="Dropdown" ma:internalName="SA3_x0020_Topic">
      <xsd:simpleType>
        <xsd:union memberTypes="dms:Text">
          <xsd:simpleType>
            <xsd:restriction base="dms:Choice">
              <xsd:enumeration value="HeNB"/>
              <xsd:enumeration value="M2M"/>
              <xsd:enumeration value="PUCI"/>
              <xsd:enumeration value="OpenID"/>
              <xsd:enumeration value="NIMTC"/>
              <xsd:enumeration value="Relays"/>
            </xsd:restriction>
          </xsd:simpleType>
        </xsd:union>
      </xsd:simpleType>
    </xsd:element>
    <xsd:element name="status" ma:index="12" nillable="true" ma:displayName="status" ma:default="Active" ma:format="Dropdown" ma:internalName="status">
      <xsd:simpleType>
        <xsd:union memberTypes="dms:Text">
          <xsd:simpleType>
            <xsd:restriction base="dms:Choice">
              <xsd:enumeration value="Active"/>
              <xsd:enumeration value="Frozen"/>
              <xsd:enumeration value="Obsolete"/>
            </xsd:restriction>
          </xsd:simpleType>
        </xsd:union>
      </xsd:simpleType>
    </xsd:element>
    <xsd:element name="Last_x0020_Filing_x0020__x0023_" ma:index="13" nillable="true" ma:displayName="Last Filing #" ma:default="0" ma:description="Enter last known Anaqua filing number and update version # to major" ma:internalName="Last_x0020_Filing_x0020__x0023_">
      <xsd:simpleType>
        <xsd:restriction base="dms:Text">
          <xsd:maxLength value="255"/>
        </xsd:restriction>
      </xsd:simpleType>
    </xsd:element>
    <xsd:element name="Doc_x0020_Type" ma:index="14" nillable="true" ma:displayName="Doc Type" ma:default="contribution" ma:format="Dropdown" ma:internalName="Doc_x0020_Type">
      <xsd:simpleType>
        <xsd:union memberTypes="dms:Text">
          <xsd:simpleType>
            <xsd:restriction base="dms:Choice">
              <xsd:enumeration value="contribution"/>
              <xsd:enumeration value="specification"/>
              <xsd:enumeration value="Disclosure"/>
              <xsd:enumeration value="Presentation"/>
              <xsd:enumeration value="White Paper"/>
            </xsd:restriction>
          </xsd:simpleType>
        </xsd:union>
      </xsd:simpleType>
    </xsd:element>
    <xsd:element name="Standards_x0020_Group" ma:index="15" nillable="true" ma:displayName="Standards Group" ma:format="Dropdown" ma:internalName="Standards_x0020_Group">
      <xsd:simpleType>
        <xsd:union memberTypes="dms:Text">
          <xsd:simpleType>
            <xsd:restriction base="dms:Choice">
              <xsd:enumeration value="SA1"/>
              <xsd:enumeration value="SA2"/>
              <xsd:enumeration value="SA3"/>
              <xsd:enumeration value="SA5"/>
              <xsd:enumeration value="ETSI M2M"/>
            </xsd:restriction>
          </xsd:simpleType>
        </xsd:un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 ma:index="11" ma:displayName="Comments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A1D702A0-C911-48AB-BEC4-BF62BB09517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4926E7E-1BF5-495A-A65B-B96589ECC5BC}">
  <ds:schemaRefs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www.w3.org/XML/1998/namespace"/>
    <ds:schemaRef ds:uri="1a6b509d-2589-4a83-a0a0-28d3825bdbf3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BD9929B9-63C6-408B-A0DB-899D37731C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a6b509d-2589-4a83-a0a0-28d3825bdbf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8661</TotalTime>
  <Words>749</Words>
  <Application>Microsoft Office PowerPoint</Application>
  <PresentationFormat>Widescreen</PresentationFormat>
  <Paragraphs>67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Arial Black</vt:lpstr>
      <vt:lpstr>Calibri</vt:lpstr>
      <vt:lpstr>Calibri Light</vt:lpstr>
      <vt:lpstr>Times New Roman</vt:lpstr>
      <vt:lpstr>Trebuchet MS</vt:lpstr>
      <vt:lpstr>Office Theme</vt:lpstr>
      <vt:lpstr>Visio</vt:lpstr>
      <vt:lpstr>3GPP TSG SA WG3 (Security) Meeting #SA3-NextGen   S3-161306 27-29 September 2016; San Diego, US    revision of    Source:  InterDigital Title:  Discussion on NextGen Security Architecture Document for: Discussion Agenda Item: 4.1 – Security Architecture  </vt:lpstr>
      <vt:lpstr>Need for New NextGen Security Architecture</vt:lpstr>
      <vt:lpstr>EAP-influenced Architectural Model</vt:lpstr>
      <vt:lpstr>Expanded EAP Architectural Model</vt:lpstr>
      <vt:lpstr>NextGen Security Architecture with Loose Coupling between Functional Elements</vt:lpstr>
    </vt:vector>
  </TitlesOfParts>
  <Company>InterDigital Communications, LLC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</dc:creator>
  <dc:description/>
  <cp:lastModifiedBy>AB</cp:lastModifiedBy>
  <cp:revision>37</cp:revision>
  <dcterms:created xsi:type="dcterms:W3CDTF">2016-09-02T11:44:17Z</dcterms:created>
  <dcterms:modified xsi:type="dcterms:W3CDTF">2016-09-20T10:25:38Z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0x0101004CA35FEFF2B71E4C91888E8946D55914</vt:lpwstr>
  </property>
</Properties>
</file>