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5" r:id="rId3"/>
    <p:sldId id="262" r:id="rId4"/>
    <p:sldId id="263" r:id="rId5"/>
    <p:sldId id="264" r:id="rId6"/>
    <p:sldId id="258"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r>
              <a:rPr lang="en-GB" b="1" dirty="0" smtClean="0"/>
              <a:t>3GPP TSG SA WG3 (Security) Meeting #75	</a:t>
            </a:r>
            <a:r>
              <a:rPr lang="en-GB" b="1" dirty="0" smtClean="0"/>
              <a:t>S3-141010</a:t>
            </a:r>
            <a:endParaRPr lang="en-US" b="1" dirty="0" smtClean="0"/>
          </a:p>
          <a:p>
            <a:r>
              <a:rPr lang="en-GB" dirty="0" smtClean="0"/>
              <a:t>12-16 May 2014; Sapporo(Japan) </a:t>
            </a:r>
            <a:endParaRPr lang="en-GB" dirty="0" smtClean="0"/>
          </a:p>
          <a:p>
            <a:r>
              <a:rPr lang="en-GB" dirty="0" smtClean="0"/>
              <a:t>Source: Alcatel-Lucent, NTT </a:t>
            </a:r>
            <a:r>
              <a:rPr lang="en-GB" dirty="0" err="1" smtClean="0"/>
              <a:t>DoCoMo</a:t>
            </a:r>
            <a:endParaRPr lang="en-GB" dirty="0" smtClean="0"/>
          </a:p>
          <a:p>
            <a:r>
              <a:rPr lang="en-GB" dirty="0" smtClean="0"/>
              <a:t>Title: Discussion document on SECAM contribution framework</a:t>
            </a:r>
          </a:p>
          <a:p>
            <a:r>
              <a:rPr lang="en-GB" dirty="0" smtClean="0"/>
              <a:t>Agenda item: 7.13</a:t>
            </a:r>
          </a:p>
          <a:p>
            <a:r>
              <a:rPr lang="en-GB" dirty="0" smtClean="0"/>
              <a:t>V1.0</a:t>
            </a:r>
          </a:p>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6391" name="Picture 7"/>
          <p:cNvPicPr>
            <a:picLocks noGrp="1" noChangeAspect="1" noChangeArrowheads="1"/>
          </p:cNvPicPr>
          <p:nvPr>
            <p:ph idx="1"/>
          </p:nvPr>
        </p:nvPicPr>
        <p:blipFill>
          <a:blip r:embed="rId2" cstate="print"/>
          <a:srcRect/>
          <a:stretch>
            <a:fillRect/>
          </a:stretch>
        </p:blipFill>
        <p:spPr bwMode="auto">
          <a:xfrm>
            <a:off x="191318" y="762000"/>
            <a:ext cx="8952682"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868362"/>
          </a:xfrm>
        </p:spPr>
        <p:txBody>
          <a:bodyPr>
            <a:normAutofit fontScale="90000"/>
          </a:bodyPr>
          <a:lstStyle/>
          <a:p>
            <a:pPr algn="l"/>
            <a:r>
              <a:rPr lang="en-GB" u="sng" dirty="0" smtClean="0"/>
              <a:t>Examples of threats from contributions</a:t>
            </a:r>
            <a:endParaRPr lang="en-GB" u="sng" dirty="0"/>
          </a:p>
        </p:txBody>
      </p:sp>
      <p:graphicFrame>
        <p:nvGraphicFramePr>
          <p:cNvPr id="4" name="Content Placeholder 3"/>
          <p:cNvGraphicFramePr>
            <a:graphicFrameLocks noGrp="1"/>
          </p:cNvGraphicFramePr>
          <p:nvPr>
            <p:ph idx="1"/>
          </p:nvPr>
        </p:nvGraphicFramePr>
        <p:xfrm>
          <a:off x="304800" y="1032978"/>
          <a:ext cx="8534400" cy="5621541"/>
        </p:xfrm>
        <a:graphic>
          <a:graphicData uri="http://schemas.openxmlformats.org/drawingml/2006/table">
            <a:tbl>
              <a:tblPr firstRow="1" bandRow="1">
                <a:tableStyleId>{5C22544A-7EE6-4342-B048-85BDC9FD1C3A}</a:tableStyleId>
              </a:tblPr>
              <a:tblGrid>
                <a:gridCol w="2133600"/>
                <a:gridCol w="2133600"/>
                <a:gridCol w="2133600"/>
                <a:gridCol w="2133600"/>
              </a:tblGrid>
              <a:tr h="614960">
                <a:tc>
                  <a:txBody>
                    <a:bodyPr/>
                    <a:lstStyle/>
                    <a:p>
                      <a:r>
                        <a:rPr lang="en-GB" dirty="0" smtClean="0"/>
                        <a:t>Contribution title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 description</a:t>
                      </a:r>
                    </a:p>
                    <a:p>
                      <a:r>
                        <a:rPr lang="en-GB" dirty="0" smtClean="0"/>
                        <a:t>text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 Category</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2196287">
                <a:tc>
                  <a:txBody>
                    <a:bodyPr/>
                    <a:lstStyle/>
                    <a:p>
                      <a:r>
                        <a:rPr lang="en-GB" sz="1400" b="0" u="none" kern="1200" dirty="0" smtClean="0">
                          <a:solidFill>
                            <a:schemeClr val="dk1"/>
                          </a:solidFill>
                          <a:latin typeface="+mn-lt"/>
                          <a:ea typeface="+mn-ea"/>
                          <a:cs typeface="+mn-cs"/>
                        </a:rPr>
                        <a:t>Threat from root owned files being altered by other users</a:t>
                      </a:r>
                      <a:endParaRPr lang="en-US" sz="1400" b="0" u="none" kern="1200" dirty="0" smtClean="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u="none" kern="1200" dirty="0" smtClean="0">
                          <a:solidFill>
                            <a:schemeClr val="dk1"/>
                          </a:solidFill>
                          <a:latin typeface="+mn-lt"/>
                          <a:ea typeface="+mn-ea"/>
                          <a:cs typeface="+mn-cs"/>
                        </a:rPr>
                        <a:t>If files owned by root can be changed by other system users they might severely alter the secure intended operation of the system</a:t>
                      </a:r>
                      <a:endParaRPr lang="en-GB" sz="1400" u="none"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smtClean="0"/>
                        <a:t>Modification of system files</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t>Tampering with data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92587">
                <a:tc>
                  <a:txBody>
                    <a:bodyPr/>
                    <a:lstStyle/>
                    <a:p>
                      <a:r>
                        <a:rPr lang="en-US" sz="1400" dirty="0" smtClean="0"/>
                        <a:t>Threats from the compromised UE or misbehaving UE </a:t>
                      </a:r>
                      <a:endParaRPr lang="en-GB" sz="1400" dirty="0"/>
                    </a:p>
                  </a:txBody>
                  <a:tcPr>
                    <a:lnT w="12700" cap="flat" cmpd="sng" algn="ctr">
                      <a:solidFill>
                        <a:schemeClr val="tx1"/>
                      </a:solidFill>
                      <a:prstDash val="solid"/>
                      <a:round/>
                      <a:headEnd type="none" w="med" len="med"/>
                      <a:tailEnd type="none" w="med" len="med"/>
                    </a:lnT>
                  </a:tcPr>
                </a:tc>
                <a:tc>
                  <a:txBody>
                    <a:bodyPr/>
                    <a:lstStyle/>
                    <a:p>
                      <a:r>
                        <a:rPr lang="en-GB" sz="1400" kern="1200" dirty="0" smtClean="0">
                          <a:solidFill>
                            <a:schemeClr val="dk1"/>
                          </a:solidFill>
                          <a:latin typeface="+mn-lt"/>
                          <a:ea typeface="+mn-ea"/>
                          <a:cs typeface="+mn-cs"/>
                        </a:rPr>
                        <a:t>MME can be denial-of-service attacked by a compromised or misbehaving UE</a:t>
                      </a:r>
                      <a:endParaRPr lang="en-GB" sz="1400" dirty="0"/>
                    </a:p>
                  </a:txBody>
                  <a:tcPr>
                    <a:lnT w="12700" cap="flat" cmpd="sng" algn="ctr">
                      <a:solidFill>
                        <a:schemeClr val="tx1"/>
                      </a:solidFill>
                      <a:prstDash val="solid"/>
                      <a:round/>
                      <a:headEnd type="none" w="med" len="med"/>
                      <a:tailEnd type="none" w="med" len="med"/>
                    </a:lnT>
                  </a:tcPr>
                </a:tc>
                <a:tc>
                  <a:txBody>
                    <a:bodyPr/>
                    <a:lstStyle/>
                    <a:p>
                      <a:r>
                        <a:rPr lang="en-US" sz="1400" dirty="0" smtClean="0"/>
                        <a:t>Denial of Service from compromised UE, misbehaving UE</a:t>
                      </a:r>
                      <a:endParaRPr lang="en-GB" sz="1400" dirty="0"/>
                    </a:p>
                  </a:txBody>
                  <a:tcPr>
                    <a:lnT w="12700" cap="flat" cmpd="sng" algn="ctr">
                      <a:solidFill>
                        <a:schemeClr val="tx1"/>
                      </a:solidFill>
                      <a:prstDash val="solid"/>
                      <a:round/>
                      <a:headEnd type="none" w="med" len="med"/>
                      <a:tailEnd type="none" w="med" len="med"/>
                    </a:lnT>
                    <a:noFill/>
                  </a:tcPr>
                </a:tc>
                <a:tc>
                  <a:txBody>
                    <a:bodyPr/>
                    <a:lstStyle/>
                    <a:p>
                      <a:r>
                        <a:rPr lang="en-GB" sz="1400" dirty="0" smtClean="0"/>
                        <a:t>Denial of Service</a:t>
                      </a:r>
                      <a:endParaRPr lang="en-GB" sz="1400" dirty="0"/>
                    </a:p>
                  </a:txBody>
                  <a:tcPr>
                    <a:lnT w="12700" cap="flat" cmpd="sng" algn="ctr">
                      <a:solidFill>
                        <a:schemeClr val="tx1"/>
                      </a:solidFill>
                      <a:prstDash val="solid"/>
                      <a:round/>
                      <a:headEnd type="none" w="med" len="med"/>
                      <a:tailEnd type="none" w="med" len="med"/>
                    </a:lnT>
                    <a:noFill/>
                  </a:tcPr>
                </a:tc>
              </a:tr>
              <a:tr h="1392587">
                <a:tc>
                  <a:txBody>
                    <a:bodyPr/>
                    <a:lstStyle/>
                    <a:p>
                      <a:r>
                        <a:rPr lang="en-GB" sz="1400" dirty="0" smtClean="0"/>
                        <a:t>Threats of User Identities</a:t>
                      </a:r>
                      <a:endParaRPr lang="en-GB" sz="1400" dirty="0"/>
                    </a:p>
                  </a:txBody>
                  <a:tcPr/>
                </a:tc>
                <a:tc>
                  <a:txBody>
                    <a:bodyPr/>
                    <a:lstStyle/>
                    <a:p>
                      <a:r>
                        <a:rPr lang="en-US" sz="1400" dirty="0" smtClean="0"/>
                        <a:t>Leakage of these user's identities can lead to loss of privacy</a:t>
                      </a:r>
                      <a:endParaRPr lang="en-GB" sz="1400" dirty="0"/>
                    </a:p>
                  </a:txBody>
                  <a:tcPr/>
                </a:tc>
                <a:tc>
                  <a:txBody>
                    <a:bodyPr/>
                    <a:lstStyle/>
                    <a:p>
                      <a:r>
                        <a:rPr lang="en-GB" sz="1400" dirty="0" smtClean="0"/>
                        <a:t>Disclosure of user identities</a:t>
                      </a:r>
                      <a:endParaRPr lang="en-GB" sz="1400" dirty="0"/>
                    </a:p>
                  </a:txBody>
                  <a:tcPr>
                    <a:noFill/>
                  </a:tcPr>
                </a:tc>
                <a:tc>
                  <a:txBody>
                    <a:bodyPr/>
                    <a:lstStyle/>
                    <a:p>
                      <a:r>
                        <a:rPr lang="en-GB" sz="1400" dirty="0" smtClean="0"/>
                        <a:t>Disclosure of Information</a:t>
                      </a:r>
                      <a:endParaRPr lang="en-GB" sz="1400" dirty="0"/>
                    </a:p>
                  </a:txBody>
                  <a:tcP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990600"/>
          </a:xfrm>
        </p:spPr>
        <p:txBody>
          <a:bodyPr>
            <a:normAutofit/>
          </a:bodyPr>
          <a:lstStyle/>
          <a:p>
            <a:pPr algn="l"/>
            <a:r>
              <a:rPr lang="en-GB" sz="3600" u="sng" dirty="0" smtClean="0"/>
              <a:t>Examples of threats from contributions(2)</a:t>
            </a:r>
            <a:endParaRPr lang="en-GB" sz="3600" u="sng" dirty="0"/>
          </a:p>
        </p:txBody>
      </p:sp>
      <p:graphicFrame>
        <p:nvGraphicFramePr>
          <p:cNvPr id="4" name="Content Placeholder 3"/>
          <p:cNvGraphicFramePr>
            <a:graphicFrameLocks noGrp="1"/>
          </p:cNvGraphicFramePr>
          <p:nvPr>
            <p:ph idx="1"/>
          </p:nvPr>
        </p:nvGraphicFramePr>
        <p:xfrm>
          <a:off x="381000" y="914400"/>
          <a:ext cx="8382000" cy="5552374"/>
        </p:xfrm>
        <a:graphic>
          <a:graphicData uri="http://schemas.openxmlformats.org/drawingml/2006/table">
            <a:tbl>
              <a:tblPr firstRow="1" bandRow="1">
                <a:tableStyleId>{5C22544A-7EE6-4342-B048-85BDC9FD1C3A}</a:tableStyleId>
              </a:tblPr>
              <a:tblGrid>
                <a:gridCol w="2095500"/>
                <a:gridCol w="2095500"/>
                <a:gridCol w="2095500"/>
                <a:gridCol w="2095500"/>
              </a:tblGrid>
              <a:tr h="452186">
                <a:tc>
                  <a:txBody>
                    <a:bodyPr/>
                    <a:lstStyle/>
                    <a:p>
                      <a:r>
                        <a:rPr lang="en-GB" dirty="0" smtClean="0"/>
                        <a:t>Contribution title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 description text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GB" dirty="0" smtClean="0"/>
                        <a:t>Threat Category</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995614">
                <a:tc>
                  <a:txBody>
                    <a:bodyPr/>
                    <a:lstStyle/>
                    <a:p>
                      <a:r>
                        <a:rPr lang="en-US" sz="1400" dirty="0" smtClean="0"/>
                        <a:t>Security threats on MME user account and password management</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default user password may be provided on MME and may not be modified in time</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8580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User password may have low level strength</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1440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The attacker may get user password, and not detected by legal user (password history)</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smtClean="0"/>
                        <a:t>Unauthorised access</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912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smtClean="0"/>
                        <a:t>user password storage </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t>Disclosure of sensitive information</a:t>
                      </a:r>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Disclosure of information</a:t>
                      </a:r>
                    </a:p>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912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user can login from several computers at the same time.</a:t>
                      </a:r>
                      <a:endParaRPr lang="en-GB"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9120">
                <a:tc>
                  <a:txBody>
                    <a:bodyPr/>
                    <a:lstStyle/>
                    <a:p>
                      <a:endParaRPr lang="en-GB" dirty="0"/>
                    </a:p>
                  </a:txBody>
                  <a:tcPr>
                    <a:lnT w="12700" cap="flat" cmpd="sng" algn="ctr">
                      <a:solidFill>
                        <a:schemeClr val="tx1"/>
                      </a:solidFill>
                      <a:prstDash val="solid"/>
                      <a:round/>
                      <a:headEnd type="none" w="med" len="med"/>
                      <a:tailEnd type="none" w="med" len="med"/>
                    </a:lnT>
                  </a:tcPr>
                </a:tc>
                <a:tc>
                  <a:txBody>
                    <a:bodyPr/>
                    <a:lstStyle/>
                    <a:p>
                      <a:r>
                        <a:rPr lang="en-US" sz="1400" dirty="0" smtClean="0"/>
                        <a:t>use brute force to get passwords</a:t>
                      </a:r>
                      <a:endParaRPr lang="en-GB" sz="1400" dirty="0"/>
                    </a:p>
                  </a:txBody>
                  <a:tcP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Unauthorised access</a:t>
                      </a:r>
                    </a:p>
                  </a:txBody>
                  <a:tcPr>
                    <a:lnT w="12700" cap="flat" cmpd="sng" algn="ctr">
                      <a:solidFill>
                        <a:schemeClr val="tx1"/>
                      </a:solidFill>
                      <a:prstDash val="solid"/>
                      <a:round/>
                      <a:headEnd type="none" w="med" len="med"/>
                      <a:tailEnd type="none" w="med" len="med"/>
                    </a:lnT>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Unauthorised access</a:t>
                      </a:r>
                    </a:p>
                  </a:txBody>
                  <a:tcPr>
                    <a:lnT w="12700" cap="flat" cmpd="sng" algn="ctr">
                      <a:solidFill>
                        <a:schemeClr val="tx1"/>
                      </a:solidFill>
                      <a:prstDash val="solid"/>
                      <a:round/>
                      <a:headEnd type="none" w="med" len="med"/>
                      <a:tailEnd type="none" w="med" len="med"/>
                    </a:lnT>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p:cNvGraphicFramePr>
          <p:nvPr/>
        </p:nvGraphicFramePr>
        <p:xfrm>
          <a:off x="533400" y="380999"/>
          <a:ext cx="8153400" cy="5759006"/>
        </p:xfrm>
        <a:graphic>
          <a:graphicData uri="http://schemas.openxmlformats.org/drawingml/2006/table">
            <a:tbl>
              <a:tblPr firstRow="1" bandRow="1">
                <a:tableStyleId>{5C22544A-7EE6-4342-B048-85BDC9FD1C3A}</a:tableStyleId>
              </a:tblPr>
              <a:tblGrid>
                <a:gridCol w="1752600"/>
                <a:gridCol w="6400800"/>
              </a:tblGrid>
              <a:tr h="609601">
                <a:tc>
                  <a:txBody>
                    <a:bodyPr/>
                    <a:lstStyle/>
                    <a:p>
                      <a:r>
                        <a:rPr lang="en-GB" dirty="0" smtClean="0">
                          <a:solidFill>
                            <a:schemeClr val="tx1"/>
                          </a:solidFill>
                        </a:rPr>
                        <a:t>Threat Category</a:t>
                      </a: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dirty="0" smtClean="0"/>
                        <a:t>Tampering, Removal of Data, Denial of Service, unauthorised Access, Disclosure of information</a:t>
                      </a:r>
                      <a:r>
                        <a:rPr lang="en-GB" sz="1400" b="0" baseline="0" dirty="0" smtClean="0"/>
                        <a:t> ….</a:t>
                      </a:r>
                      <a:endParaRPr lang="en-GB"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609600">
                <a:tc rowSpan="2">
                  <a:txBody>
                    <a:bodyPr/>
                    <a:lstStyle/>
                    <a:p>
                      <a:r>
                        <a:rPr lang="en-GB" b="1" dirty="0" smtClean="0"/>
                        <a:t>Threat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dirty="0" smtClean="0"/>
                        <a:t>High level or compound</a:t>
                      </a:r>
                      <a:r>
                        <a:rPr lang="en-GB" sz="1400" b="1" baseline="0" dirty="0" smtClean="0"/>
                        <a:t> threat</a:t>
                      </a:r>
                      <a:endParaRPr lang="en-GB" sz="1600" b="1"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t>e.g.</a:t>
                      </a:r>
                      <a:r>
                        <a:rPr lang="en-GB" sz="1600" baseline="0" dirty="0" smtClean="0"/>
                        <a:t> </a:t>
                      </a:r>
                      <a:r>
                        <a:rPr lang="en-GB" sz="1600" dirty="0" smtClean="0"/>
                        <a:t> Denial</a:t>
                      </a:r>
                      <a:r>
                        <a:rPr lang="en-GB" sz="1600" baseline="0" dirty="0" smtClean="0"/>
                        <a:t> of Service </a:t>
                      </a:r>
                      <a:r>
                        <a:rPr lang="en-GB" sz="1600" dirty="0" smtClean="0"/>
                        <a:t>from compromised UE</a:t>
                      </a:r>
                      <a:r>
                        <a:rPr lang="en-GB" sz="1600" baseline="0" dirty="0" smtClean="0"/>
                        <a:t> or a</a:t>
                      </a:r>
                      <a:r>
                        <a:rPr lang="en-GB" sz="1600" dirty="0" smtClean="0"/>
                        <a:t> misbehaving 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38200">
                <a:tc vMerge="1">
                  <a:txBody>
                    <a:bodyPr/>
                    <a:lstStyle/>
                    <a:p>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1" dirty="0" smtClean="0"/>
                        <a:t>Detailed threat</a:t>
                      </a:r>
                      <a:endParaRPr lang="en-GB" sz="1400" b="1" kern="1200" baseline="0" dirty="0" smtClean="0">
                        <a:solidFill>
                          <a:schemeClr val="dk1"/>
                        </a:solidFill>
                        <a:latin typeface="+mn-lt"/>
                        <a:ea typeface="+mn-ea"/>
                        <a:cs typeface="+mn-cs"/>
                      </a:endParaRPr>
                    </a:p>
                    <a:p>
                      <a:r>
                        <a:rPr lang="en-US" sz="1600" dirty="0" err="1" smtClean="0"/>
                        <a:t>e.g</a:t>
                      </a:r>
                      <a:r>
                        <a:rPr lang="en-US" sz="1600" dirty="0" smtClean="0"/>
                        <a:t> Root owned files being altered by other users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Root able to log on from the network </a:t>
                      </a:r>
                      <a:endParaRPr lang="en-GB" sz="16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838200">
                <a:tc>
                  <a:txBody>
                    <a:bodyPr/>
                    <a:lstStyle/>
                    <a:p>
                      <a:r>
                        <a:rPr lang="en-GB" b="1" dirty="0" smtClean="0"/>
                        <a:t>Security Objectives</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t>e.g. Protection of resource exhaustion, Protected Communications, Hardening, Secure Storage, Secure MME Administration, SW integrity, System Monitoring, Privacy…..</a:t>
                      </a:r>
                      <a:endParaRPr lang="en-GB"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278445">
                <a:tc>
                  <a:txBody>
                    <a:bodyPr/>
                    <a:lstStyle/>
                    <a:p>
                      <a:r>
                        <a:rPr lang="en-GB" b="1" dirty="0" smtClean="0"/>
                        <a:t>Requirements</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t>e.g. The system should conform to industry best practices for password management and login controls including logon attempt limits, enforced password length and complexity, expiration date, password history, and secured password files</a:t>
                      </a:r>
                    </a:p>
                    <a:p>
                      <a:endParaRPr lang="en-US" sz="1400" dirty="0" smtClean="0"/>
                    </a:p>
                    <a:p>
                      <a:r>
                        <a:rPr lang="en-US" sz="1400" dirty="0" smtClean="0"/>
                        <a:t>The system should enforce password history rules for user password changes</a:t>
                      </a:r>
                    </a:p>
                    <a:p>
                      <a:endParaRPr lang="en-US" sz="1400" dirty="0" smtClean="0"/>
                    </a:p>
                    <a:p>
                      <a:r>
                        <a:rPr lang="en-US" sz="1400" dirty="0" smtClean="0"/>
                        <a:t>The </a:t>
                      </a:r>
                      <a:r>
                        <a:rPr lang="en-US" sz="1400" dirty="0" err="1" smtClean="0"/>
                        <a:t>umask</a:t>
                      </a:r>
                      <a:r>
                        <a:rPr lang="en-US" sz="1400" dirty="0" smtClean="0"/>
                        <a:t> for root is highly restricted</a:t>
                      </a: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278445">
                <a:tc>
                  <a:txBody>
                    <a:bodyPr/>
                    <a:lstStyle/>
                    <a:p>
                      <a:r>
                        <a:rPr lang="en-GB" b="1" dirty="0" smtClean="0"/>
                        <a:t>Test case</a:t>
                      </a:r>
                      <a:endParaRPr lang="en-GB"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400" u="none" kern="1200" dirty="0" smtClean="0">
                          <a:solidFill>
                            <a:schemeClr val="dk1"/>
                          </a:solidFill>
                          <a:latin typeface="+mn-lt"/>
                          <a:ea typeface="+mn-ea"/>
                          <a:cs typeface="+mn-cs"/>
                        </a:rPr>
                        <a:t>Check the </a:t>
                      </a:r>
                      <a:r>
                        <a:rPr lang="en-GB" sz="1400" u="none" kern="1200" dirty="0" err="1" smtClean="0">
                          <a:solidFill>
                            <a:schemeClr val="dk1"/>
                          </a:solidFill>
                          <a:latin typeface="+mn-lt"/>
                          <a:ea typeface="+mn-ea"/>
                          <a:cs typeface="+mn-cs"/>
                        </a:rPr>
                        <a:t>umask</a:t>
                      </a:r>
                      <a:r>
                        <a:rPr lang="en-GB" sz="1400" u="none" kern="1200" dirty="0" smtClean="0">
                          <a:solidFill>
                            <a:schemeClr val="dk1"/>
                          </a:solidFill>
                          <a:latin typeface="+mn-lt"/>
                          <a:ea typeface="+mn-ea"/>
                          <a:cs typeface="+mn-cs"/>
                        </a:rPr>
                        <a:t> setting for root, and that it is at least set to 027.</a:t>
                      </a:r>
                      <a:endParaRPr lang="en-US" sz="1400" u="none" kern="1200" dirty="0" smtClean="0">
                        <a:solidFill>
                          <a:schemeClr val="dk1"/>
                        </a:solidFill>
                        <a:latin typeface="+mn-lt"/>
                        <a:ea typeface="+mn-ea"/>
                        <a:cs typeface="+mn-cs"/>
                      </a:endParaRPr>
                    </a:p>
                    <a:p>
                      <a:endParaRPr lang="en-GB" sz="1400" dirty="0" smtClean="0"/>
                    </a:p>
                    <a:p>
                      <a:r>
                        <a:rPr lang="en-GB" sz="1400" dirty="0" smtClean="0"/>
                        <a:t>Run industry-grade</a:t>
                      </a:r>
                      <a:r>
                        <a:rPr lang="en-GB" sz="1400" baseline="0" dirty="0" smtClean="0"/>
                        <a:t> OS benchmarking tool to check OS settings</a:t>
                      </a: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t>
            </a:r>
            <a:r>
              <a:rPr lang="en-GB" dirty="0" smtClean="0"/>
              <a:t>hallenges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Consistency in description of threats in contributions</a:t>
            </a:r>
          </a:p>
          <a:p>
            <a:r>
              <a:rPr lang="en-GB" dirty="0" smtClean="0"/>
              <a:t>Level of detail in threats</a:t>
            </a:r>
          </a:p>
          <a:p>
            <a:r>
              <a:rPr lang="en-GB" dirty="0" smtClean="0"/>
              <a:t>Differentiating threats, objectives and requirements and implementation </a:t>
            </a:r>
            <a:r>
              <a:rPr lang="en-GB" dirty="0" err="1" smtClean="0"/>
              <a:t>witin</a:t>
            </a:r>
            <a:r>
              <a:rPr lang="en-GB" dirty="0" smtClean="0"/>
              <a:t> contribution</a:t>
            </a:r>
          </a:p>
          <a:p>
            <a:r>
              <a:rPr lang="en-GB" dirty="0" smtClean="0"/>
              <a:t>Level of detail in requirements</a:t>
            </a:r>
          </a:p>
          <a:p>
            <a:r>
              <a:rPr lang="en-GB" dirty="0" smtClean="0"/>
              <a:t>Agreement on what constitutes a threat category, threat, security objective, requirement</a:t>
            </a:r>
          </a:p>
          <a:p>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Rules of framework</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Use an existing threat before attempting to create new one.</a:t>
            </a:r>
          </a:p>
          <a:p>
            <a:r>
              <a:rPr lang="en-GB" dirty="0" smtClean="0"/>
              <a:t>Threats should not include security objectives nor requirements (not implementation details)</a:t>
            </a:r>
          </a:p>
          <a:p>
            <a:r>
              <a:rPr lang="en-GB" dirty="0" smtClean="0"/>
              <a:t>(Try)map threat to one of the existing categories.</a:t>
            </a:r>
          </a:p>
          <a:p>
            <a:r>
              <a:rPr lang="en-GB" dirty="0" smtClean="0"/>
              <a:t>Threat should map to one (or more) security objectives</a:t>
            </a:r>
          </a:p>
          <a:p>
            <a:r>
              <a:rPr lang="en-GB" dirty="0" smtClean="0"/>
              <a:t>All requirements should map to one or more threats.</a:t>
            </a:r>
          </a:p>
          <a:p>
            <a:r>
              <a:rPr lang="en-GB" dirty="0" smtClean="0"/>
              <a:t>All requirements should map to one or more </a:t>
            </a:r>
            <a:r>
              <a:rPr lang="en-GB" dirty="0" smtClean="0"/>
              <a:t>security objectives.</a:t>
            </a:r>
            <a:endParaRPr lang="en-GB" dirty="0" smtClean="0"/>
          </a:p>
          <a:p>
            <a:endParaRPr lang="en-GB" dirty="0" smtClean="0"/>
          </a:p>
          <a:p>
            <a:pPr>
              <a:buNone/>
            </a:pPr>
            <a:endParaRPr lang="en-GB" dirty="0" smtClean="0"/>
          </a:p>
          <a:p>
            <a:pPr>
              <a:buNone/>
            </a:pPr>
            <a:endParaRPr lang="en-GB" dirty="0" smtClean="0"/>
          </a:p>
          <a:p>
            <a:pPr>
              <a:buNone/>
            </a:pP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TotalTime>
  <Words>502</Words>
  <Application>Microsoft Office PowerPoint</Application>
  <PresentationFormat>On-screen Show (4:3)</PresentationFormat>
  <Paragraphs>81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Examples of threats from contributions</vt:lpstr>
      <vt:lpstr>Examples of threats from contributions(2)</vt:lpstr>
      <vt:lpstr>Slide 5</vt:lpstr>
      <vt:lpstr>Challenges</vt:lpstr>
      <vt:lpstr>Rules of framework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Hickey, John (John)</dc:creator>
  <cp:lastModifiedBy>johnhick</cp:lastModifiedBy>
  <cp:revision>17</cp:revision>
  <dcterms:created xsi:type="dcterms:W3CDTF">2006-08-16T00:00:00Z</dcterms:created>
  <dcterms:modified xsi:type="dcterms:W3CDTF">2014-05-15T08:49:10Z</dcterms:modified>
</cp:coreProperties>
</file>