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2147480959" r:id="rId3"/>
    <p:sldId id="2147480966" r:id="rId4"/>
    <p:sldId id="2147480967" r:id="rId5"/>
    <p:sldId id="2147480968" r:id="rId6"/>
    <p:sldId id="2147480970" r:id="rId7"/>
    <p:sldId id="866" r:id="rId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B1D254"/>
    <a:srgbClr val="62A14D"/>
    <a:srgbClr val="E9EDF4"/>
    <a:srgbClr val="000000"/>
    <a:srgbClr val="C6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9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47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9/2/2025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9/2/2025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40685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SA3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123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Goteborg, Sweden, 25 - 29 August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915D091-3EFD-22D5-BE34-1795E153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590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8592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03690" y="6430980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 smtClean="0">
                <a:solidFill>
                  <a:schemeClr val="bg1"/>
                </a:solidFill>
              </a:rPr>
              <a:t>S3-252911</a:t>
            </a:r>
            <a:r>
              <a:rPr lang="en-GB" altLang="de-DE" sz="1200" dirty="0" smtClean="0">
                <a:solidFill>
                  <a:schemeClr val="bg1"/>
                </a:solidFill>
              </a:rPr>
              <a:t>: SA3#123, </a:t>
            </a:r>
            <a:r>
              <a:rPr lang="en-US" altLang="de-DE" sz="1200" dirty="0" smtClean="0">
                <a:solidFill>
                  <a:schemeClr val="bg1"/>
                </a:solidFill>
              </a:rPr>
              <a:t>25 </a:t>
            </a:r>
            <a:r>
              <a:rPr lang="en-US" altLang="de-DE" sz="1200" dirty="0">
                <a:solidFill>
                  <a:schemeClr val="bg1"/>
                </a:solidFill>
              </a:rPr>
              <a:t>– </a:t>
            </a:r>
            <a:r>
              <a:rPr lang="en-US" altLang="de-DE" sz="1200" dirty="0" smtClean="0">
                <a:solidFill>
                  <a:schemeClr val="bg1"/>
                </a:solidFill>
              </a:rPr>
              <a:t>29 August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11296930" y="6576031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1916" y="158348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  <p:sldLayoutId id="2147483772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rajvel@samsung.co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Rajavelsamy</a:t>
            </a:r>
            <a:r>
              <a:rPr lang="fr-FR" alt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</a:t>
            </a:r>
            <a:endParaRPr lang="fr-FR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None/>
            </a:pPr>
            <a:r>
              <a:rPr lang="fr-FR" alt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SA3 </a:t>
            </a: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Chair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413486" y="2271692"/>
            <a:ext cx="736502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Rel-20 SA3 Work Planning</a:t>
            </a:r>
            <a: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2F0F-FC47-7AC7-E9C0-46E511D54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00B0E7B-1F08-7411-53E3-768EEF00E4D9}"/>
              </a:ext>
            </a:extLst>
          </p:cNvPr>
          <p:cNvSpPr/>
          <p:nvPr/>
        </p:nvSpPr>
        <p:spPr>
          <a:xfrm>
            <a:off x="271729" y="2292649"/>
            <a:ext cx="3141687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marR="0" lvl="0" indent="0" algn="ctr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Rel-20 (5G-Advanced)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C9DB305-0BB9-D32C-BEBA-E8EB883D1D57}"/>
              </a:ext>
            </a:extLst>
          </p:cNvPr>
          <p:cNvSpPr/>
          <p:nvPr/>
        </p:nvSpPr>
        <p:spPr>
          <a:xfrm>
            <a:off x="272092" y="2931552"/>
            <a:ext cx="3132958" cy="2210705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For 5G-Advanced: 18-month. Assuming no delay of Rel-19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Stage-1 freeze : Jun 2025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Stage-2 freeze : Jun 2026 (&gt;=80%); Sep 2026 (100%)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Stage-3 freeze : Mar 2027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ASN.1/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OpenAPI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 freeze: June 2027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98BD58-474F-7DB3-A84D-F1CD9450FAC3}"/>
              </a:ext>
            </a:extLst>
          </p:cNvPr>
          <p:cNvSpPr txBox="1">
            <a:spLocks/>
          </p:cNvSpPr>
          <p:nvPr/>
        </p:nvSpPr>
        <p:spPr>
          <a:xfrm>
            <a:off x="2241031" y="368065"/>
            <a:ext cx="7937942" cy="7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 defTabSz="91440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Release 20: 5G-Advanced Timeline </a:t>
            </a:r>
            <a:r>
              <a:rPr lang="en-GB" sz="18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[SP-250768]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D3F1EFCD-B429-496D-AEF3-7F1DB4178752}"/>
              </a:ext>
            </a:extLst>
          </p:cNvPr>
          <p:cNvGrpSpPr/>
          <p:nvPr/>
        </p:nvGrpSpPr>
        <p:grpSpPr>
          <a:xfrm>
            <a:off x="3909847" y="1600200"/>
            <a:ext cx="8131075" cy="4291177"/>
            <a:chOff x="99350" y="1246796"/>
            <a:chExt cx="12020401" cy="5220664"/>
          </a:xfrm>
        </p:grpSpPr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BDC401F6-82C8-D48E-8420-4CABCA5914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43370" y="2089232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8" name="Straight Connector 114">
              <a:extLst>
                <a:ext uri="{FF2B5EF4-FFF2-40B4-BE49-F238E27FC236}">
                  <a16:creationId xmlns:a16="http://schemas.microsoft.com/office/drawing/2014/main" id="{7648A975-BADC-764A-E26A-AF9BB6EC20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56705" y="2097115"/>
              <a:ext cx="54338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" name="Straight Connector 114">
              <a:extLst>
                <a:ext uri="{FF2B5EF4-FFF2-40B4-BE49-F238E27FC236}">
                  <a16:creationId xmlns:a16="http://schemas.microsoft.com/office/drawing/2014/main" id="{45404E75-FE52-91A1-459F-A750DB5345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2097115"/>
              <a:ext cx="23249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0" name="Straight Connector 114">
              <a:extLst>
                <a:ext uri="{FF2B5EF4-FFF2-40B4-BE49-F238E27FC236}">
                  <a16:creationId xmlns:a16="http://schemas.microsoft.com/office/drawing/2014/main" id="{3BFD2A3D-CF41-F1B7-4896-3B8F8938DDD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2097115"/>
              <a:ext cx="6394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2" name="Straight Connector 114">
              <a:extLst>
                <a:ext uri="{FF2B5EF4-FFF2-40B4-BE49-F238E27FC236}">
                  <a16:creationId xmlns:a16="http://schemas.microsoft.com/office/drawing/2014/main" id="{B5277AC8-7855-A180-9401-9C2F85CE60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560763" y="2097115"/>
              <a:ext cx="2922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" name="Straight Connector 114">
              <a:extLst>
                <a:ext uri="{FF2B5EF4-FFF2-40B4-BE49-F238E27FC236}">
                  <a16:creationId xmlns:a16="http://schemas.microsoft.com/office/drawing/2014/main" id="{991126AE-9DEB-B078-6012-D8DF6ECAF99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2097115"/>
              <a:ext cx="177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4" name="Straight Connector 114">
              <a:extLst>
                <a:ext uri="{FF2B5EF4-FFF2-40B4-BE49-F238E27FC236}">
                  <a16:creationId xmlns:a16="http://schemas.microsoft.com/office/drawing/2014/main" id="{D1A3B02E-A4E7-C4E6-46EA-3E81AE4078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9725" y="2097115"/>
              <a:ext cx="22293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5" name="Straight Connector 114">
              <a:extLst>
                <a:ext uri="{FF2B5EF4-FFF2-40B4-BE49-F238E27FC236}">
                  <a16:creationId xmlns:a16="http://schemas.microsoft.com/office/drawing/2014/main" id="{FC4F551A-96A4-A293-5AC6-9C786DFEBC9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2097115"/>
              <a:ext cx="0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" name="Straight Connector 114">
              <a:extLst>
                <a:ext uri="{FF2B5EF4-FFF2-40B4-BE49-F238E27FC236}">
                  <a16:creationId xmlns:a16="http://schemas.microsoft.com/office/drawing/2014/main" id="{72A9A9D7-4CDE-D020-B3B5-9C4055ECCA2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2097115"/>
              <a:ext cx="579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1275CFF-3764-76E7-691C-909E8EB4B42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1247" y="1414291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A332236D-DDD5-8D54-FD6D-616A2460C82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0784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7DF0E4D-528B-B2A7-0F25-8614E13C0A74}"/>
                </a:ext>
              </a:extLst>
            </p:cNvPr>
            <p:cNvSpPr txBox="1"/>
            <p:nvPr/>
          </p:nvSpPr>
          <p:spPr>
            <a:xfrm>
              <a:off x="1778010" y="1251309"/>
              <a:ext cx="77584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B00BA27-6D46-BC07-AFD9-DD39429C97D4}"/>
                </a:ext>
              </a:extLst>
            </p:cNvPr>
            <p:cNvGrpSpPr/>
            <p:nvPr/>
          </p:nvGrpSpPr>
          <p:grpSpPr>
            <a:xfrm>
              <a:off x="1030811" y="1605072"/>
              <a:ext cx="544074" cy="425105"/>
              <a:chOff x="993526" y="755453"/>
              <a:chExt cx="408056" cy="318829"/>
            </a:xfrm>
          </p:grpSpPr>
          <p:sp>
            <p:nvSpPr>
              <p:cNvPr id="24" name="TextBox 86">
                <a:extLst>
                  <a:ext uri="{FF2B5EF4-FFF2-40B4-BE49-F238E27FC236}">
                    <a16:creationId xmlns:a16="http://schemas.microsoft.com/office/drawing/2014/main" id="{22E885B3-6B94-F226-9E07-F0B0F2CFDD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3526" y="755453"/>
                <a:ext cx="3938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5" name="TextBox 59">
                <a:extLst>
                  <a:ext uri="{FF2B5EF4-FFF2-40B4-BE49-F238E27FC236}">
                    <a16:creationId xmlns:a16="http://schemas.microsoft.com/office/drawing/2014/main" id="{A41480C3-A16E-9B59-9396-8FDD640B14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8229" y="909441"/>
                <a:ext cx="38335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0A9032C-AB1F-C886-27B8-DE8BFBDD7868}"/>
                </a:ext>
              </a:extLst>
            </p:cNvPr>
            <p:cNvGrpSpPr/>
            <p:nvPr/>
          </p:nvGrpSpPr>
          <p:grpSpPr>
            <a:xfrm>
              <a:off x="7501982" y="1605072"/>
              <a:ext cx="549721" cy="425105"/>
              <a:chOff x="6316942" y="755453"/>
              <a:chExt cx="412291" cy="318829"/>
            </a:xfrm>
          </p:grpSpPr>
          <p:sp>
            <p:nvSpPr>
              <p:cNvPr id="27" name="TextBox 86">
                <a:extLst>
                  <a:ext uri="{FF2B5EF4-FFF2-40B4-BE49-F238E27FC236}">
                    <a16:creationId xmlns:a16="http://schemas.microsoft.com/office/drawing/2014/main" id="{E0815DE4-F085-9BC3-BE5F-6DDC0A795D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16942" y="755453"/>
                <a:ext cx="34997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#111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8" name="TextBox 60">
                <a:extLst>
                  <a:ext uri="{FF2B5EF4-FFF2-40B4-BE49-F238E27FC236}">
                    <a16:creationId xmlns:a16="http://schemas.microsoft.com/office/drawing/2014/main" id="{EC45EBA5-9740-6A83-81B3-C25A560B68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9" y="909441"/>
                <a:ext cx="38335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644ABD1-AC6F-176A-1730-9E7B0EEDB13E}"/>
                </a:ext>
              </a:extLst>
            </p:cNvPr>
            <p:cNvGrpSpPr/>
            <p:nvPr/>
          </p:nvGrpSpPr>
          <p:grpSpPr>
            <a:xfrm>
              <a:off x="4252157" y="1605072"/>
              <a:ext cx="527533" cy="425105"/>
              <a:chOff x="3676315" y="755453"/>
              <a:chExt cx="395651" cy="318829"/>
            </a:xfrm>
          </p:grpSpPr>
          <p:sp>
            <p:nvSpPr>
              <p:cNvPr id="30" name="TextBox 86">
                <a:extLst>
                  <a:ext uri="{FF2B5EF4-FFF2-40B4-BE49-F238E27FC236}">
                    <a16:creationId xmlns:a16="http://schemas.microsoft.com/office/drawing/2014/main" id="{8B5472F2-B846-5CA8-3B55-5A257A4993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76315" y="755453"/>
                <a:ext cx="39565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#107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1" name="TextBox 61">
                <a:extLst>
                  <a:ext uri="{FF2B5EF4-FFF2-40B4-BE49-F238E27FC236}">
                    <a16:creationId xmlns:a16="http://schemas.microsoft.com/office/drawing/2014/main" id="{44E75175-69CE-EE16-9856-95FD320AD5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38" y="909441"/>
                <a:ext cx="38335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B04BA88-420D-9DF8-BC8A-69F5D47604C7}"/>
                </a:ext>
              </a:extLst>
            </p:cNvPr>
            <p:cNvGrpSpPr/>
            <p:nvPr/>
          </p:nvGrpSpPr>
          <p:grpSpPr>
            <a:xfrm>
              <a:off x="1837741" y="1605072"/>
              <a:ext cx="536904" cy="425105"/>
              <a:chOff x="1682078" y="755453"/>
              <a:chExt cx="402677" cy="318829"/>
            </a:xfrm>
          </p:grpSpPr>
          <p:sp>
            <p:nvSpPr>
              <p:cNvPr id="33" name="TextBox 86">
                <a:extLst>
                  <a:ext uri="{FF2B5EF4-FFF2-40B4-BE49-F238E27FC236}">
                    <a16:creationId xmlns:a16="http://schemas.microsoft.com/office/drawing/2014/main" id="{DF52455D-2FB4-6098-EFC6-26E9EE24AF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2078" y="755453"/>
                <a:ext cx="40267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#104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4" name="TextBox 62">
                <a:extLst>
                  <a:ext uri="{FF2B5EF4-FFF2-40B4-BE49-F238E27FC236}">
                    <a16:creationId xmlns:a16="http://schemas.microsoft.com/office/drawing/2014/main" id="{D0BD5491-CA80-4ABF-197E-339F77D0B3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5614" y="909441"/>
                <a:ext cx="37456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957A22A-C4E0-A0A2-6150-EB9CDF2F1F15}"/>
                </a:ext>
              </a:extLst>
            </p:cNvPr>
            <p:cNvGrpSpPr/>
            <p:nvPr/>
          </p:nvGrpSpPr>
          <p:grpSpPr>
            <a:xfrm>
              <a:off x="5047670" y="1605072"/>
              <a:ext cx="569855" cy="425105"/>
              <a:chOff x="4365828" y="755453"/>
              <a:chExt cx="427392" cy="318829"/>
            </a:xfrm>
          </p:grpSpPr>
          <p:sp>
            <p:nvSpPr>
              <p:cNvPr id="36" name="TextBox 86">
                <a:extLst>
                  <a:ext uri="{FF2B5EF4-FFF2-40B4-BE49-F238E27FC236}">
                    <a16:creationId xmlns:a16="http://schemas.microsoft.com/office/drawing/2014/main" id="{272F3DA9-07D1-29F4-66F9-CC6E99E322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5828" y="755453"/>
                <a:ext cx="4009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#108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7" name="TextBox 63">
                <a:extLst>
                  <a:ext uri="{FF2B5EF4-FFF2-40B4-BE49-F238E27FC236}">
                    <a16:creationId xmlns:a16="http://schemas.microsoft.com/office/drawing/2014/main" id="{D5DBC341-0EF9-7111-2003-E822493E45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2" y="909441"/>
                <a:ext cx="37456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9A54C5A-5EAE-CB55-0456-EC83117F01B7}"/>
                </a:ext>
              </a:extLst>
            </p:cNvPr>
            <p:cNvGrpSpPr/>
            <p:nvPr/>
          </p:nvGrpSpPr>
          <p:grpSpPr>
            <a:xfrm>
              <a:off x="8315730" y="1605072"/>
              <a:ext cx="550773" cy="425105"/>
              <a:chOff x="6882040" y="755453"/>
              <a:chExt cx="413081" cy="318829"/>
            </a:xfrm>
          </p:grpSpPr>
          <p:sp>
            <p:nvSpPr>
              <p:cNvPr id="39" name="TextBox 86">
                <a:extLst>
                  <a:ext uri="{FF2B5EF4-FFF2-40B4-BE49-F238E27FC236}">
                    <a16:creationId xmlns:a16="http://schemas.microsoft.com/office/drawing/2014/main" id="{5409BEA0-947B-7816-30D6-0B22F2F9B1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82040" y="755453"/>
                <a:ext cx="36754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#112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0" name="TextBox 64">
                <a:extLst>
                  <a:ext uri="{FF2B5EF4-FFF2-40B4-BE49-F238E27FC236}">
                    <a16:creationId xmlns:a16="http://schemas.microsoft.com/office/drawing/2014/main" id="{870347C8-8DCE-47D7-F4E1-4F8AB080F3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20552" y="909441"/>
                <a:ext cx="37456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336B08E-43FD-72E4-BFDC-BB0995CE1558}"/>
                </a:ext>
              </a:extLst>
            </p:cNvPr>
            <p:cNvGrpSpPr/>
            <p:nvPr/>
          </p:nvGrpSpPr>
          <p:grpSpPr>
            <a:xfrm>
              <a:off x="2642609" y="1605072"/>
              <a:ext cx="532207" cy="425105"/>
              <a:chOff x="2462755" y="755453"/>
              <a:chExt cx="399155" cy="318829"/>
            </a:xfrm>
          </p:grpSpPr>
          <p:sp>
            <p:nvSpPr>
              <p:cNvPr id="42" name="TextBox 86">
                <a:extLst>
                  <a:ext uri="{FF2B5EF4-FFF2-40B4-BE49-F238E27FC236}">
                    <a16:creationId xmlns:a16="http://schemas.microsoft.com/office/drawing/2014/main" id="{0C53CE1A-0B1C-2544-C06A-B78F673CEF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62755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#105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3" name="TextBox 65">
                <a:extLst>
                  <a:ext uri="{FF2B5EF4-FFF2-40B4-BE49-F238E27FC236}">
                    <a16:creationId xmlns:a16="http://schemas.microsoft.com/office/drawing/2014/main" id="{1574C6FB-59C1-F340-C809-86B6F21CDD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80315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968FA63-E13F-DABC-3820-4835C2068FEC}"/>
                </a:ext>
              </a:extLst>
            </p:cNvPr>
            <p:cNvGrpSpPr/>
            <p:nvPr/>
          </p:nvGrpSpPr>
          <p:grpSpPr>
            <a:xfrm>
              <a:off x="5885026" y="1605072"/>
              <a:ext cx="553600" cy="425105"/>
              <a:chOff x="5096248" y="755453"/>
              <a:chExt cx="415200" cy="318829"/>
            </a:xfrm>
          </p:grpSpPr>
          <p:sp>
            <p:nvSpPr>
              <p:cNvPr id="45" name="TextBox 86">
                <a:extLst>
                  <a:ext uri="{FF2B5EF4-FFF2-40B4-BE49-F238E27FC236}">
                    <a16:creationId xmlns:a16="http://schemas.microsoft.com/office/drawing/2014/main" id="{B2FEEBFC-0071-C4A6-6A32-F0672A6B7E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6248" y="755453"/>
                <a:ext cx="39740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#109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6" name="TextBox 66">
                <a:extLst>
                  <a:ext uri="{FF2B5EF4-FFF2-40B4-BE49-F238E27FC236}">
                    <a16:creationId xmlns:a16="http://schemas.microsoft.com/office/drawing/2014/main" id="{D46DDC24-CE8C-A9FB-7B96-CA682F639D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7440DC1-AF69-65F1-9D0D-F17CFF0D0A61}"/>
                </a:ext>
              </a:extLst>
            </p:cNvPr>
            <p:cNvGrpSpPr/>
            <p:nvPr/>
          </p:nvGrpSpPr>
          <p:grpSpPr>
            <a:xfrm>
              <a:off x="237087" y="1605072"/>
              <a:ext cx="528873" cy="425105"/>
              <a:chOff x="313282" y="755453"/>
              <a:chExt cx="396655" cy="318829"/>
            </a:xfrm>
          </p:grpSpPr>
          <p:sp>
            <p:nvSpPr>
              <p:cNvPr id="48" name="TextBox 86">
                <a:extLst>
                  <a:ext uri="{FF2B5EF4-FFF2-40B4-BE49-F238E27FC236}">
                    <a16:creationId xmlns:a16="http://schemas.microsoft.com/office/drawing/2014/main" id="{D3A42C81-E775-BFC8-CBBF-5A746D5629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3282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#102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9" name="TextBox 69">
                <a:extLst>
                  <a:ext uri="{FF2B5EF4-FFF2-40B4-BE49-F238E27FC236}">
                    <a16:creationId xmlns:a16="http://schemas.microsoft.com/office/drawing/2014/main" id="{EE8355A0-F036-F5D4-DCC3-B089450E99A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1315" y="909441"/>
                <a:ext cx="38862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6FDD68A-A53A-6BFF-3A6F-C08E21F0EDDB}"/>
                </a:ext>
              </a:extLst>
            </p:cNvPr>
            <p:cNvGrpSpPr/>
            <p:nvPr/>
          </p:nvGrpSpPr>
          <p:grpSpPr>
            <a:xfrm>
              <a:off x="3436114" y="1605072"/>
              <a:ext cx="551328" cy="425105"/>
              <a:chOff x="2988843" y="755453"/>
              <a:chExt cx="413496" cy="318829"/>
            </a:xfrm>
          </p:grpSpPr>
          <p:sp>
            <p:nvSpPr>
              <p:cNvPr id="51" name="TextBox 86">
                <a:extLst>
                  <a:ext uri="{FF2B5EF4-FFF2-40B4-BE49-F238E27FC236}">
                    <a16:creationId xmlns:a16="http://schemas.microsoft.com/office/drawing/2014/main" id="{BEA55E30-11D8-C939-1BCD-B943283320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88843" y="755453"/>
                <a:ext cx="39740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#106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2" name="TextBox 70">
                <a:extLst>
                  <a:ext uri="{FF2B5EF4-FFF2-40B4-BE49-F238E27FC236}">
                    <a16:creationId xmlns:a16="http://schemas.microsoft.com/office/drawing/2014/main" id="{1B35F692-7B59-88A2-A45F-70217DAEAB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6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1E69BCC-FB1A-0886-12ED-848372DFD99A}"/>
                </a:ext>
              </a:extLst>
            </p:cNvPr>
            <p:cNvGrpSpPr/>
            <p:nvPr/>
          </p:nvGrpSpPr>
          <p:grpSpPr>
            <a:xfrm>
              <a:off x="6699146" y="1605072"/>
              <a:ext cx="539389" cy="425105"/>
              <a:chOff x="5755284" y="755453"/>
              <a:chExt cx="404542" cy="318829"/>
            </a:xfrm>
          </p:grpSpPr>
          <p:sp>
            <p:nvSpPr>
              <p:cNvPr id="54" name="TextBox 86">
                <a:extLst>
                  <a:ext uri="{FF2B5EF4-FFF2-40B4-BE49-F238E27FC236}">
                    <a16:creationId xmlns:a16="http://schemas.microsoft.com/office/drawing/2014/main" id="{6B5BA5D5-2A83-195F-F54B-5C5A4EA25B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5284" y="75545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#110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5" name="TextBox 71">
                <a:extLst>
                  <a:ext uri="{FF2B5EF4-FFF2-40B4-BE49-F238E27FC236}">
                    <a16:creationId xmlns:a16="http://schemas.microsoft.com/office/drawing/2014/main" id="{28E6F104-ACD7-C190-43A9-3A0BF7F9FD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56" name="TextBox 67">
              <a:extLst>
                <a:ext uri="{FF2B5EF4-FFF2-40B4-BE49-F238E27FC236}">
                  <a16:creationId xmlns:a16="http://schemas.microsoft.com/office/drawing/2014/main" id="{C0F7462D-4CB0-1B7F-6D32-396669E1A8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027" y="1469323"/>
              <a:ext cx="454917" cy="18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TSGs</a:t>
              </a:r>
            </a:p>
          </p:txBody>
        </p:sp>
        <p:sp>
          <p:nvSpPr>
            <p:cNvPr id="57" name="Chevron 60">
              <a:extLst>
                <a:ext uri="{FF2B5EF4-FFF2-40B4-BE49-F238E27FC236}">
                  <a16:creationId xmlns:a16="http://schemas.microsoft.com/office/drawing/2014/main" id="{582641AC-B2A8-B066-615B-DA228D270B1E}"/>
                </a:ext>
              </a:extLst>
            </p:cNvPr>
            <p:cNvSpPr/>
            <p:nvPr/>
          </p:nvSpPr>
          <p:spPr bwMode="auto">
            <a:xfrm>
              <a:off x="99350" y="2345569"/>
              <a:ext cx="2077149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97123"/>
                <a:gd name="connsiteY0" fmla="*/ 0 h 222250"/>
                <a:gd name="connsiteX1" fmla="*/ 1467062 w 1597123"/>
                <a:gd name="connsiteY1" fmla="*/ 0 h 222250"/>
                <a:gd name="connsiteX2" fmla="*/ 1597123 w 1597123"/>
                <a:gd name="connsiteY2" fmla="*/ 117917 h 222250"/>
                <a:gd name="connsiteX3" fmla="*/ 1467062 w 1597123"/>
                <a:gd name="connsiteY3" fmla="*/ 222250 h 222250"/>
                <a:gd name="connsiteX4" fmla="*/ 0 w 1597123"/>
                <a:gd name="connsiteY4" fmla="*/ 222250 h 222250"/>
                <a:gd name="connsiteX5" fmla="*/ 26818 w 1597123"/>
                <a:gd name="connsiteY5" fmla="*/ 98155 h 222250"/>
                <a:gd name="connsiteX6" fmla="*/ 0 w 1597123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123" h="222250">
                  <a:moveTo>
                    <a:pt x="0" y="0"/>
                  </a:moveTo>
                  <a:lnTo>
                    <a:pt x="1467062" y="0"/>
                  </a:lnTo>
                  <a:lnTo>
                    <a:pt x="1597123" y="117917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definition</a:t>
              </a: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58" name="Chevron 60">
              <a:extLst>
                <a:ext uri="{FF2B5EF4-FFF2-40B4-BE49-F238E27FC236}">
                  <a16:creationId xmlns:a16="http://schemas.microsoft.com/office/drawing/2014/main" id="{3413BC60-119B-B6CC-77BA-0C816F15921D}"/>
                </a:ext>
              </a:extLst>
            </p:cNvPr>
            <p:cNvSpPr/>
            <p:nvPr/>
          </p:nvSpPr>
          <p:spPr bwMode="auto">
            <a:xfrm>
              <a:off x="4362035" y="2339703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59" name="Chevron 60">
              <a:extLst>
                <a:ext uri="{FF2B5EF4-FFF2-40B4-BE49-F238E27FC236}">
                  <a16:creationId xmlns:a16="http://schemas.microsoft.com/office/drawing/2014/main" id="{77D22C76-9670-16C8-3052-810788EED925}"/>
                </a:ext>
              </a:extLst>
            </p:cNvPr>
            <p:cNvSpPr/>
            <p:nvPr/>
          </p:nvSpPr>
          <p:spPr bwMode="auto">
            <a:xfrm>
              <a:off x="2059104" y="2344500"/>
              <a:ext cx="2492577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80%</a:t>
              </a:r>
            </a:p>
          </p:txBody>
        </p:sp>
        <p:sp>
          <p:nvSpPr>
            <p:cNvPr id="60" name="Chevron 60">
              <a:extLst>
                <a:ext uri="{FF2B5EF4-FFF2-40B4-BE49-F238E27FC236}">
                  <a16:creationId xmlns:a16="http://schemas.microsoft.com/office/drawing/2014/main" id="{9931CB2B-F1F5-9F82-5F72-461BB6456268}"/>
                </a:ext>
              </a:extLst>
            </p:cNvPr>
            <p:cNvSpPr/>
            <p:nvPr/>
          </p:nvSpPr>
          <p:spPr bwMode="auto">
            <a:xfrm>
              <a:off x="8391395" y="2893870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1A440F26-839C-D6D5-B1E1-8EE374202E0F}"/>
                </a:ext>
              </a:extLst>
            </p:cNvPr>
            <p:cNvSpPr/>
            <p:nvPr/>
          </p:nvSpPr>
          <p:spPr bwMode="auto">
            <a:xfrm>
              <a:off x="5283203" y="2896226"/>
              <a:ext cx="3251196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 2 (SA2, SA6, …) 5GA St.+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 80%</a:t>
              </a:r>
            </a:p>
          </p:txBody>
        </p:sp>
        <p:sp>
          <p:nvSpPr>
            <p:cNvPr id="62" name="Chevron 60">
              <a:extLst>
                <a:ext uri="{FF2B5EF4-FFF2-40B4-BE49-F238E27FC236}">
                  <a16:creationId xmlns:a16="http://schemas.microsoft.com/office/drawing/2014/main" id="{B74ACFCC-EC3C-28E1-C7B3-139CFE04F832}"/>
                </a:ext>
              </a:extLst>
            </p:cNvPr>
            <p:cNvSpPr/>
            <p:nvPr/>
          </p:nvSpPr>
          <p:spPr bwMode="auto">
            <a:xfrm>
              <a:off x="8486210" y="5105304"/>
              <a:ext cx="2504653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5GA St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53D5DD6-7195-414C-3E08-BD2CCCC6E955}"/>
                </a:ext>
              </a:extLst>
            </p:cNvPr>
            <p:cNvGrpSpPr/>
            <p:nvPr/>
          </p:nvGrpSpPr>
          <p:grpSpPr>
            <a:xfrm>
              <a:off x="9133209" y="1591526"/>
              <a:ext cx="533686" cy="425105"/>
              <a:chOff x="7356544" y="745293"/>
              <a:chExt cx="400264" cy="318829"/>
            </a:xfrm>
          </p:grpSpPr>
          <p:sp>
            <p:nvSpPr>
              <p:cNvPr id="64" name="TextBox 86">
                <a:extLst>
                  <a:ext uri="{FF2B5EF4-FFF2-40B4-BE49-F238E27FC236}">
                    <a16:creationId xmlns:a16="http://schemas.microsoft.com/office/drawing/2014/main" id="{B6EF09B9-437D-AC85-A023-5A102149A7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56544" y="745293"/>
                <a:ext cx="367540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5" name="TextBox 66">
                <a:extLst>
                  <a:ext uri="{FF2B5EF4-FFF2-40B4-BE49-F238E27FC236}">
                    <a16:creationId xmlns:a16="http://schemas.microsoft.com/office/drawing/2014/main" id="{9286C83A-2583-CEF1-04DD-210CDB692A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75213" y="89928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B4E0410-87D2-4FE1-C971-FA9712ABA717}"/>
                </a:ext>
              </a:extLst>
            </p:cNvPr>
            <p:cNvGrpSpPr/>
            <p:nvPr/>
          </p:nvGrpSpPr>
          <p:grpSpPr>
            <a:xfrm>
              <a:off x="9928540" y="1591526"/>
              <a:ext cx="521329" cy="425105"/>
              <a:chOff x="8014189" y="745293"/>
              <a:chExt cx="390997" cy="318829"/>
            </a:xfrm>
          </p:grpSpPr>
          <p:sp>
            <p:nvSpPr>
              <p:cNvPr id="67" name="TextBox 86">
                <a:extLst>
                  <a:ext uri="{FF2B5EF4-FFF2-40B4-BE49-F238E27FC236}">
                    <a16:creationId xmlns:a16="http://schemas.microsoft.com/office/drawing/2014/main" id="{9860FF2C-6995-D9F2-2D4F-88D5F2AEE0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4189" y="74529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#114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8" name="TextBox 71">
                <a:extLst>
                  <a:ext uri="{FF2B5EF4-FFF2-40B4-BE49-F238E27FC236}">
                    <a16:creationId xmlns:a16="http://schemas.microsoft.com/office/drawing/2014/main" id="{0869207F-8AE6-0CC7-8A26-E6B01E4B08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6563" y="89928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69" name="TextBox 86">
              <a:extLst>
                <a:ext uri="{FF2B5EF4-FFF2-40B4-BE49-F238E27FC236}">
                  <a16:creationId xmlns:a16="http://schemas.microsoft.com/office/drawing/2014/main" id="{D3559373-D933-955A-61F4-F405DB5D73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14731" y="1609589"/>
              <a:ext cx="490054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#115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70" name="TextBox 60">
              <a:extLst>
                <a:ext uri="{FF2B5EF4-FFF2-40B4-BE49-F238E27FC236}">
                  <a16:creationId xmlns:a16="http://schemas.microsoft.com/office/drawing/2014/main" id="{E0283474-DFF1-8591-E10A-E9BDB543A9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65027" y="1814907"/>
              <a:ext cx="51113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  <p:sp>
          <p:nvSpPr>
            <p:cNvPr id="71" name="TextBox 60">
              <a:extLst>
                <a:ext uri="{FF2B5EF4-FFF2-40B4-BE49-F238E27FC236}">
                  <a16:creationId xmlns:a16="http://schemas.microsoft.com/office/drawing/2014/main" id="{47F6CE37-2305-CC7F-8319-08DDB2EA01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51907" y="1792328"/>
              <a:ext cx="47599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</a:t>
              </a: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ACA9140C-8995-2267-98B9-0299BB37A3A3}"/>
                </a:ext>
              </a:extLst>
            </p:cNvPr>
            <p:cNvSpPr/>
            <p:nvPr/>
          </p:nvSpPr>
          <p:spPr bwMode="auto">
            <a:xfrm>
              <a:off x="5401056" y="3997443"/>
              <a:ext cx="4749912" cy="292732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73" name="Chevron 60">
              <a:extLst>
                <a:ext uri="{FF2B5EF4-FFF2-40B4-BE49-F238E27FC236}">
                  <a16:creationId xmlns:a16="http://schemas.microsoft.com/office/drawing/2014/main" id="{9AE2E421-F16E-048D-C4C5-AF8A1361B510}"/>
                </a:ext>
              </a:extLst>
            </p:cNvPr>
            <p:cNvSpPr/>
            <p:nvPr/>
          </p:nvSpPr>
          <p:spPr bwMode="auto">
            <a:xfrm>
              <a:off x="6144769" y="4489758"/>
              <a:ext cx="4846095" cy="279967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74" name="TextBox 86">
              <a:extLst>
                <a:ext uri="{FF2B5EF4-FFF2-40B4-BE49-F238E27FC236}">
                  <a16:creationId xmlns:a16="http://schemas.microsoft.com/office/drawing/2014/main" id="{F8A1D1D4-F956-09A1-373C-D24FDBBF4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84548" y="1605073"/>
              <a:ext cx="494739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#116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cxnSp>
          <p:nvCxnSpPr>
            <p:cNvPr id="75" name="Straight Connector 114">
              <a:extLst>
                <a:ext uri="{FF2B5EF4-FFF2-40B4-BE49-F238E27FC236}">
                  <a16:creationId xmlns:a16="http://schemas.microsoft.com/office/drawing/2014/main" id="{58274585-A29F-B8B5-1B8C-4296DCF4E76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905205" y="2097115"/>
              <a:ext cx="962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6" name="Straight Connector 114">
              <a:extLst>
                <a:ext uri="{FF2B5EF4-FFF2-40B4-BE49-F238E27FC236}">
                  <a16:creationId xmlns:a16="http://schemas.microsoft.com/office/drawing/2014/main" id="{26003C13-3D21-AE6D-B488-7B58B5D0EF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2097115"/>
              <a:ext cx="22896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7" name="Straight Connector 114">
              <a:extLst>
                <a:ext uri="{FF2B5EF4-FFF2-40B4-BE49-F238E27FC236}">
                  <a16:creationId xmlns:a16="http://schemas.microsoft.com/office/drawing/2014/main" id="{A8429F12-A37F-D13A-93A9-CDFEF113795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8" name="Straight Connector 114">
              <a:extLst>
                <a:ext uri="{FF2B5EF4-FFF2-40B4-BE49-F238E27FC236}">
                  <a16:creationId xmlns:a16="http://schemas.microsoft.com/office/drawing/2014/main" id="{D1BDCD1B-FC94-41DA-BD69-EF91C3BC1F4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0959760" y="2097115"/>
              <a:ext cx="2486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9" name="Straight Connector 114">
              <a:extLst>
                <a:ext uri="{FF2B5EF4-FFF2-40B4-BE49-F238E27FC236}">
                  <a16:creationId xmlns:a16="http://schemas.microsoft.com/office/drawing/2014/main" id="{07E02B74-FA26-4D83-A0F4-65AC9EFCE87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2097115"/>
              <a:ext cx="1309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80" name="Chevron 60">
              <a:extLst>
                <a:ext uri="{FF2B5EF4-FFF2-40B4-BE49-F238E27FC236}">
                  <a16:creationId xmlns:a16="http://schemas.microsoft.com/office/drawing/2014/main" id="{BDE174DF-0CC2-966A-7059-A3F865D17C0A}"/>
                </a:ext>
              </a:extLst>
            </p:cNvPr>
            <p:cNvSpPr/>
            <p:nvPr/>
          </p:nvSpPr>
          <p:spPr bwMode="auto">
            <a:xfrm>
              <a:off x="6809465" y="3474165"/>
              <a:ext cx="10024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89500"/>
                <a:gd name="connsiteY0" fmla="*/ 0 h 222250"/>
                <a:gd name="connsiteX1" fmla="*/ 1467062 w 1689500"/>
                <a:gd name="connsiteY1" fmla="*/ 0 h 222250"/>
                <a:gd name="connsiteX2" fmla="*/ 1689500 w 1689500"/>
                <a:gd name="connsiteY2" fmla="*/ 111126 h 222250"/>
                <a:gd name="connsiteX3" fmla="*/ 1467062 w 1689500"/>
                <a:gd name="connsiteY3" fmla="*/ 222250 h 222250"/>
                <a:gd name="connsiteX4" fmla="*/ 0 w 1689500"/>
                <a:gd name="connsiteY4" fmla="*/ 222250 h 222250"/>
                <a:gd name="connsiteX5" fmla="*/ 26818 w 1689500"/>
                <a:gd name="connsiteY5" fmla="*/ 98155 h 222250"/>
                <a:gd name="connsiteX6" fmla="*/ 0 w 1689500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9500" h="222250">
                  <a:moveTo>
                    <a:pt x="0" y="0"/>
                  </a:moveTo>
                  <a:lnTo>
                    <a:pt x="1467062" y="0"/>
                  </a:lnTo>
                  <a:lnTo>
                    <a:pt x="1689500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RAN4 C.def.</a:t>
              </a:r>
            </a:p>
          </p:txBody>
        </p:sp>
        <p:sp>
          <p:nvSpPr>
            <p:cNvPr id="81" name="Chevron 60">
              <a:extLst>
                <a:ext uri="{FF2B5EF4-FFF2-40B4-BE49-F238E27FC236}">
                  <a16:creationId xmlns:a16="http://schemas.microsoft.com/office/drawing/2014/main" id="{43EE23B0-8C2C-1F37-F8EB-4F5716EBA6CD}"/>
                </a:ext>
              </a:extLst>
            </p:cNvPr>
            <p:cNvSpPr/>
            <p:nvPr/>
          </p:nvSpPr>
          <p:spPr bwMode="auto">
            <a:xfrm>
              <a:off x="10873458" y="4527238"/>
              <a:ext cx="945161" cy="279960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RAN4 Perf</a:t>
              </a:r>
            </a:p>
          </p:txBody>
        </p:sp>
        <p:sp>
          <p:nvSpPr>
            <p:cNvPr id="82" name="Chevron 60">
              <a:extLst>
                <a:ext uri="{FF2B5EF4-FFF2-40B4-BE49-F238E27FC236}">
                  <a16:creationId xmlns:a16="http://schemas.microsoft.com/office/drawing/2014/main" id="{99F46FB6-0C9E-A884-498E-CD1F457AF37A}"/>
                </a:ext>
              </a:extLst>
            </p:cNvPr>
            <p:cNvSpPr/>
            <p:nvPr/>
          </p:nvSpPr>
          <p:spPr bwMode="auto">
            <a:xfrm>
              <a:off x="5359971" y="3474004"/>
              <a:ext cx="16120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01837"/>
                <a:gd name="connsiteY0" fmla="*/ 0 h 222250"/>
                <a:gd name="connsiteX1" fmla="*/ 1467062 w 1601837"/>
                <a:gd name="connsiteY1" fmla="*/ 0 h 222250"/>
                <a:gd name="connsiteX2" fmla="*/ 1601837 w 1601837"/>
                <a:gd name="connsiteY2" fmla="*/ 111126 h 222250"/>
                <a:gd name="connsiteX3" fmla="*/ 1467062 w 1601837"/>
                <a:gd name="connsiteY3" fmla="*/ 222250 h 222250"/>
                <a:gd name="connsiteX4" fmla="*/ 0 w 1601837"/>
                <a:gd name="connsiteY4" fmla="*/ 222250 h 222250"/>
                <a:gd name="connsiteX5" fmla="*/ 26818 w 1601837"/>
                <a:gd name="connsiteY5" fmla="*/ 98155 h 222250"/>
                <a:gd name="connsiteX6" fmla="*/ 0 w 1601837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837" h="222250">
                  <a:moveTo>
                    <a:pt x="0" y="0"/>
                  </a:moveTo>
                  <a:lnTo>
                    <a:pt x="1467062" y="0"/>
                  </a:lnTo>
                  <a:lnTo>
                    <a:pt x="1601837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Content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83" name="Title 1">
              <a:extLst>
                <a:ext uri="{FF2B5EF4-FFF2-40B4-BE49-F238E27FC236}">
                  <a16:creationId xmlns:a16="http://schemas.microsoft.com/office/drawing/2014/main" id="{FBF8255F-E0EA-C810-C3E9-ACB3CB4EF82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4421" y="5070238"/>
              <a:ext cx="3037645" cy="5182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21907" tIns="60953" rIns="121907" bIns="60953" anchor="ctr"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0"/>
                  <a:cs typeface="ＭＳ Ｐゴシック" charset="0"/>
                </a:rPr>
                <a:t>Rel-20 - 5GA part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A0EAE64-28DB-2C20-E18A-815E767D929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37611" y="1409777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F67033FE-B113-6E24-EF02-3F53A2F6D637}"/>
                </a:ext>
              </a:extLst>
            </p:cNvPr>
            <p:cNvSpPr txBox="1"/>
            <p:nvPr/>
          </p:nvSpPr>
          <p:spPr>
            <a:xfrm>
              <a:off x="4934374" y="1246796"/>
              <a:ext cx="75710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659B74E-7CBB-104E-9D5A-D6EEEAF8650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39135" y="1414300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9451530-730E-33A4-4FEB-402D63A8DB88}"/>
                </a:ext>
              </a:extLst>
            </p:cNvPr>
            <p:cNvSpPr txBox="1"/>
            <p:nvPr/>
          </p:nvSpPr>
          <p:spPr>
            <a:xfrm>
              <a:off x="8135897" y="1251318"/>
              <a:ext cx="76647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B335F4A6-626B-BAA3-6968-A923E0C6FF1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31627" y="1400759"/>
              <a:ext cx="198812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B2FB6D1-C606-3B7E-B500-7AAC805F1D22}"/>
                </a:ext>
              </a:extLst>
            </p:cNvPr>
            <p:cNvSpPr txBox="1"/>
            <p:nvPr/>
          </p:nvSpPr>
          <p:spPr>
            <a:xfrm>
              <a:off x="10885865" y="1255840"/>
              <a:ext cx="761786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2027</a:t>
              </a:r>
            </a:p>
          </p:txBody>
        </p:sp>
        <p:sp>
          <p:nvSpPr>
            <p:cNvPr id="90" name="Chevron 58">
              <a:extLst>
                <a:ext uri="{FF2B5EF4-FFF2-40B4-BE49-F238E27FC236}">
                  <a16:creationId xmlns:a16="http://schemas.microsoft.com/office/drawing/2014/main" id="{93073914-FD48-19C4-35C1-38476EF7E196}"/>
                </a:ext>
              </a:extLst>
            </p:cNvPr>
            <p:cNvSpPr/>
            <p:nvPr/>
          </p:nvSpPr>
          <p:spPr bwMode="auto">
            <a:xfrm>
              <a:off x="10701868" y="5087995"/>
              <a:ext cx="1137920" cy="325121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5GA ASN.1 &amp; Open APIs </a:t>
              </a:r>
            </a:p>
          </p:txBody>
        </p:sp>
        <p:sp>
          <p:nvSpPr>
            <p:cNvPr id="91" name="Thought Bubble: Cloud 90">
              <a:extLst>
                <a:ext uri="{FF2B5EF4-FFF2-40B4-BE49-F238E27FC236}">
                  <a16:creationId xmlns:a16="http://schemas.microsoft.com/office/drawing/2014/main" id="{1456E982-0168-4FD9-AB36-D1ABB82A5599}"/>
                </a:ext>
              </a:extLst>
            </p:cNvPr>
            <p:cNvSpPr/>
            <p:nvPr/>
          </p:nvSpPr>
          <p:spPr bwMode="auto">
            <a:xfrm>
              <a:off x="4021639" y="2770897"/>
              <a:ext cx="1355066" cy="47720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8B379C79-EDBD-AB6C-9B2A-61C4B6901748}"/>
                </a:ext>
              </a:extLst>
            </p:cNvPr>
            <p:cNvSpPr txBox="1"/>
            <p:nvPr/>
          </p:nvSpPr>
          <p:spPr>
            <a:xfrm>
              <a:off x="4027877" y="2903329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St.2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  <p:sp>
          <p:nvSpPr>
            <p:cNvPr id="93" name="Thought Bubble: Cloud 92">
              <a:extLst>
                <a:ext uri="{FF2B5EF4-FFF2-40B4-BE49-F238E27FC236}">
                  <a16:creationId xmlns:a16="http://schemas.microsoft.com/office/drawing/2014/main" id="{67DA38F2-75E6-5AC4-735A-247478A70818}"/>
                </a:ext>
              </a:extLst>
            </p:cNvPr>
            <p:cNvSpPr/>
            <p:nvPr/>
          </p:nvSpPr>
          <p:spPr bwMode="auto">
            <a:xfrm>
              <a:off x="6983164" y="5043246"/>
              <a:ext cx="1307905" cy="488894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E325BAF-941E-0ABA-10DE-4F274419C881}"/>
                </a:ext>
              </a:extLst>
            </p:cNvPr>
            <p:cNvSpPr txBox="1"/>
            <p:nvPr/>
          </p:nvSpPr>
          <p:spPr>
            <a:xfrm>
              <a:off x="6960871" y="5122282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St.3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</p:grp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72DD7790-93E6-D15C-894C-59B43D11EF3D}"/>
              </a:ext>
            </a:extLst>
          </p:cNvPr>
          <p:cNvSpPr/>
          <p:nvPr/>
        </p:nvSpPr>
        <p:spPr bwMode="auto">
          <a:xfrm>
            <a:off x="6185666" y="28969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722D4ED5-C782-4873-556B-83BDC5B01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527" y="3303175"/>
            <a:ext cx="1281178" cy="2308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altLang="en-US" sz="900" b="1" dirty="0">
                <a:solidFill>
                  <a:srgbClr val="FF0000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6F77FA-BF56-8C49-0D14-2B4DD0BB8F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972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180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88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581247" y="862455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34158" y="1224940"/>
            <a:ext cx="0" cy="498953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13107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778010" y="69947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056805" y="944053"/>
            <a:ext cx="480151" cy="441216"/>
            <a:chOff x="1013019" y="755453"/>
            <a:chExt cx="360113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019" y="755453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#103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7498699" y="944053"/>
            <a:ext cx="515075" cy="441216"/>
            <a:chOff x="6314476" y="755453"/>
            <a:chExt cx="386306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4476" y="755453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#111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261942" y="944053"/>
            <a:ext cx="490604" cy="441216"/>
            <a:chOff x="3683640" y="755453"/>
            <a:chExt cx="367953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688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#107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869118" y="944053"/>
            <a:ext cx="473670" cy="441216"/>
            <a:chOff x="1705615" y="755453"/>
            <a:chExt cx="355253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963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#104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5078358" y="944053"/>
            <a:ext cx="512959" cy="441216"/>
            <a:chOff x="4388838" y="755453"/>
            <a:chExt cx="384719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8838" y="755453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#108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8324168" y="944053"/>
            <a:ext cx="516134" cy="441216"/>
            <a:chOff x="6888357" y="755453"/>
            <a:chExt cx="387101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8357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#112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2666019" y="944053"/>
            <a:ext cx="475786" cy="441216"/>
            <a:chOff x="2480315" y="755453"/>
            <a:chExt cx="356840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2250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#105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913362" y="944053"/>
            <a:ext cx="489675" cy="441216"/>
            <a:chOff x="5117501" y="755453"/>
            <a:chExt cx="367256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7501" y="755453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#109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247800" y="944053"/>
            <a:ext cx="488486" cy="441216"/>
            <a:chOff x="321315" y="755453"/>
            <a:chExt cx="366365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775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Montserrat" panose="00000500000000000000" pitchFamily="2" charset="0"/>
                </a:rPr>
                <a:t>#102</a:t>
              </a:r>
              <a:endParaRPr lang="en-GB" altLang="en-US" sz="533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464441" y="944053"/>
            <a:ext cx="478034" cy="441216"/>
            <a:chOff x="3010094" y="755453"/>
            <a:chExt cx="358526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0094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#106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713437" y="944053"/>
            <a:ext cx="480151" cy="441216"/>
            <a:chOff x="5765994" y="755453"/>
            <a:chExt cx="360113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5994" y="755453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#110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9858" y="6420082"/>
            <a:ext cx="1159933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67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7" y="808304"/>
            <a:ext cx="47320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4290149" y="2838266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0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404" y="3223198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Workshop 6G TSGs</a:t>
            </a:r>
            <a:endParaRPr lang="en-GB" altLang="en-US" sz="933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6317674" y="5846618"/>
            <a:ext cx="1494237" cy="24458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1067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9141622" y="930507"/>
            <a:ext cx="489675" cy="441216"/>
            <a:chOff x="7362861" y="745293"/>
            <a:chExt cx="367256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62861" y="745293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Montserrat" panose="00000500000000000000" pitchFamily="2" charset="0"/>
                </a:rPr>
                <a:t>#113</a:t>
              </a:r>
              <a:endParaRPr lang="en-GB" altLang="en-US" sz="533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9931708" y="930507"/>
            <a:ext cx="484324" cy="441216"/>
            <a:chOff x="8016563" y="745293"/>
            <a:chExt cx="363243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24901" y="74529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Montserrat" panose="00000500000000000000" pitchFamily="2" charset="0"/>
                </a:rPr>
                <a:t>#114</a:t>
              </a:r>
              <a:endParaRPr lang="en-GB" altLang="en-US" sz="533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23157" y="948569"/>
            <a:ext cx="47320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Montserrat" panose="00000500000000000000" pitchFamily="2" charset="0"/>
              </a:rPr>
              <a:t>#115</a:t>
            </a:r>
            <a:endParaRPr lang="en-GB" altLang="en-US" sz="533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5026" y="1153887"/>
            <a:ext cx="47320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1907" y="1131308"/>
            <a:ext cx="40107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688" y="2191765"/>
            <a:ext cx="1532049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933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933" b="1" dirty="0">
                <a:latin typeface="Montserrat" panose="00000500000000000000" pitchFamily="50" charset="0"/>
              </a:rPr>
              <a:t>use cases</a:t>
            </a:r>
            <a:endParaRPr lang="en-GB" altLang="en-US" sz="933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95315" y="944053"/>
            <a:ext cx="47320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Montserrat" panose="00000500000000000000" pitchFamily="2" charset="0"/>
              </a:rPr>
              <a:t>#116</a:t>
            </a:r>
            <a:endParaRPr lang="en-GB" altLang="en-US" sz="533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148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287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357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4274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670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36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706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846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91612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7764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713857" y="1835378"/>
            <a:ext cx="507096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SA1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833317" y="1844263"/>
            <a:ext cx="1110828" cy="292381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844800" y="2369800"/>
            <a:ext cx="921173" cy="3883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3648570" y="2415169"/>
            <a:ext cx="1697849" cy="32434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RP ITU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endParaRPr lang="fr-FR" sz="12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4632962" y="2945149"/>
            <a:ext cx="3991751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RP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5379720" y="4137523"/>
            <a:ext cx="5633725" cy="31017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RAN1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5210953" y="3626906"/>
            <a:ext cx="504839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SA2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7721600" y="5815542"/>
            <a:ext cx="3612445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Stage 3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737611" y="857941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934374" y="694959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939135" y="862464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8135898" y="69948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10131627" y="848923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10885865" y="70400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5447854" y="5136003"/>
            <a:ext cx="2144037" cy="58526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1067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4581236" y="3610768"/>
            <a:ext cx="831273" cy="37559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933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933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933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33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5326435" y="5268796"/>
            <a:ext cx="22395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SA3/4/5/6 6G SID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def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6146801" y="4748299"/>
            <a:ext cx="5683960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RAN2/3/4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721006" y="55144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32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</a:t>
            </a:r>
            <a:r>
              <a:rPr lang="en-GB" sz="3200" kern="0" dirty="0" smtClea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timeline</a:t>
            </a:r>
            <a:r>
              <a:rPr lang="en-GB" sz="1600" kern="0" dirty="0" smtClea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[SP-250420</a:t>
            </a:r>
            <a:r>
              <a:rPr lang="en-GB" sz="16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]</a:t>
            </a:r>
            <a:endParaRPr lang="en-US" sz="2667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10165740" y="3608888"/>
            <a:ext cx="73427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10709145" y="5809353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1067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10591945" y="5844227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067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64" y="487720"/>
            <a:ext cx="2268093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667" b="1" dirty="0"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3323" y="1259988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7708994" y="5105739"/>
            <a:ext cx="4085253" cy="50604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1067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7881158" y="5195298"/>
            <a:ext cx="34980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SA3/4/5/6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451957" y="1717964"/>
            <a:ext cx="421176" cy="48768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1333">
              <a:latin typeface="Arial" charset="0"/>
            </a:endParaRPr>
          </a:p>
        </p:txBody>
      </p:sp>
      <p:pic>
        <p:nvPicPr>
          <p:cNvPr id="95" name="Picture 94" descr="A blue and black logo&#10;&#10;Description automatically generated">
            <a:extLst>
              <a:ext uri="{FF2B5EF4-FFF2-40B4-BE49-F238E27FC236}">
                <a16:creationId xmlns:a16="http://schemas.microsoft.com/office/drawing/2014/main" id="{C7285728-23F4-4CFD-8CD0-500E192082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31" y="68762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3692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0E6AB-9842-4723-A64D-5FAEE78BB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964" y="218818"/>
            <a:ext cx="9112251" cy="1143000"/>
          </a:xfrm>
        </p:spPr>
        <p:txBody>
          <a:bodyPr/>
          <a:lstStyle/>
          <a:p>
            <a:r>
              <a:rPr lang="en-GB" altLang="en-US" dirty="0" smtClean="0"/>
              <a:t>SA3 TU capacity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221939-0E6A-4330-9F5A-825E3CFBD790}"/>
              </a:ext>
            </a:extLst>
          </p:cNvPr>
          <p:cNvSpPr txBox="1">
            <a:spLocks/>
          </p:cNvSpPr>
          <p:nvPr/>
        </p:nvSpPr>
        <p:spPr bwMode="auto">
          <a:xfrm>
            <a:off x="136479" y="1284232"/>
            <a:ext cx="11941790" cy="4332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 smtClean="0"/>
              <a:t>SA3 TUs per meeting </a:t>
            </a:r>
            <a:r>
              <a:rPr lang="en-US" sz="1800" kern="0" dirty="0"/>
              <a:t>:</a:t>
            </a:r>
          </a:p>
          <a:p>
            <a:pPr lvl="1"/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kern="0" dirty="0" smtClean="0"/>
          </a:p>
          <a:p>
            <a:pPr lvl="1"/>
            <a:endParaRPr lang="en-US" sz="1600" kern="0" dirty="0" smtClean="0"/>
          </a:p>
          <a:p>
            <a:pPr marL="609600" lvl="1" indent="0">
              <a:buNone/>
            </a:pPr>
            <a:endParaRPr lang="en-US" sz="1600" kern="0" dirty="0" smtClean="0"/>
          </a:p>
          <a:p>
            <a:pPr marL="627063" lvl="1" indent="-265113"/>
            <a:r>
              <a:rPr lang="en-US" sz="1600" kern="0" dirty="0" smtClean="0"/>
              <a:t>Max </a:t>
            </a:r>
            <a:r>
              <a:rPr lang="en-US" altLang="en-US" sz="1600" kern="0" dirty="0"/>
              <a:t>TUs : </a:t>
            </a:r>
            <a:r>
              <a:rPr lang="en-US" altLang="en-US" sz="1600" kern="0" dirty="0" smtClean="0"/>
              <a:t>20 TUs per meeting in main room</a:t>
            </a:r>
          </a:p>
          <a:p>
            <a:pPr marL="627063" lvl="1" indent="-265113"/>
            <a:r>
              <a:rPr lang="en-US" altLang="en-US" sz="1600" kern="0" dirty="0"/>
              <a:t>6 </a:t>
            </a:r>
            <a:r>
              <a:rPr lang="en-US" altLang="en-US" sz="1600" kern="0" dirty="0" smtClean="0"/>
              <a:t>TUs for: </a:t>
            </a:r>
            <a:r>
              <a:rPr lang="en-US" altLang="en-US" sz="1600" kern="0" dirty="0"/>
              <a:t>TEI-20 + </a:t>
            </a:r>
            <a:r>
              <a:rPr lang="en-US" altLang="en-US" sz="1600" kern="0" dirty="0" smtClean="0"/>
              <a:t>Maintenance </a:t>
            </a:r>
            <a:r>
              <a:rPr lang="en-US" altLang="en-US" sz="1600" kern="0" dirty="0"/>
              <a:t>of previous </a:t>
            </a:r>
            <a:r>
              <a:rPr lang="en-US" altLang="en-US" sz="1600" kern="0" dirty="0" smtClean="0"/>
              <a:t>release + Incoming LSs from external forums (GSMA, ETSI,..) + CVDs + New SIDs/WIDs</a:t>
            </a:r>
          </a:p>
          <a:p>
            <a:pPr marL="627063" lvl="1" indent="-265113"/>
            <a:r>
              <a:rPr lang="en-US" altLang="en-US" sz="1600" kern="0" dirty="0" smtClean="0"/>
              <a:t>Expected TUs </a:t>
            </a:r>
            <a:r>
              <a:rPr lang="en-US" altLang="en-US" sz="1600" kern="0" dirty="0"/>
              <a:t>per meeting </a:t>
            </a:r>
            <a:r>
              <a:rPr lang="en-US" altLang="en-US" sz="1600" kern="0" dirty="0" smtClean="0"/>
              <a:t>: 7 for 5GA &amp; 7 for 6G (no additional TUs for revisions &amp; incoming LSs)</a:t>
            </a:r>
          </a:p>
          <a:p>
            <a:pPr marL="627063" lvl="1" indent="-265113"/>
            <a:r>
              <a:rPr lang="en-US" altLang="en-US" sz="1600" kern="0" dirty="0" smtClean="0"/>
              <a:t>No parallel sessions planned initially, but going forward under unavoidable situations parallel sessions are possible  </a:t>
            </a:r>
            <a:endParaRPr lang="en-US" altLang="en-US" sz="1600" kern="0" dirty="0"/>
          </a:p>
          <a:p>
            <a:pPr marL="609600" lvl="1" indent="0">
              <a:buNone/>
            </a:pPr>
            <a:endParaRPr lang="en-US" altLang="en-US" sz="1600" kern="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197631"/>
              </p:ext>
            </p:extLst>
          </p:nvPr>
        </p:nvGraphicFramePr>
        <p:xfrm>
          <a:off x="287159" y="1790402"/>
          <a:ext cx="8356600" cy="1698756"/>
        </p:xfrm>
        <a:graphic>
          <a:graphicData uri="http://schemas.openxmlformats.org/drawingml/2006/table">
            <a:tbl>
              <a:tblPr/>
              <a:tblGrid>
                <a:gridCol w="838200">
                  <a:extLst>
                    <a:ext uri="{9D8B030D-6E8A-4147-A177-3AD203B41FA5}">
                      <a16:colId xmlns:a16="http://schemas.microsoft.com/office/drawing/2014/main" val="105598778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97759788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205881018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3378307915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865603423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79261479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83644330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1942258558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891200340"/>
                    </a:ext>
                  </a:extLst>
                </a:gridCol>
                <a:gridCol w="774700">
                  <a:extLst>
                    <a:ext uri="{9D8B030D-6E8A-4147-A177-3AD203B41FA5}">
                      <a16:colId xmlns:a16="http://schemas.microsoft.com/office/drawing/2014/main" val="3583640235"/>
                    </a:ext>
                  </a:extLst>
                </a:gridCol>
                <a:gridCol w="901700">
                  <a:extLst>
                    <a:ext uri="{9D8B030D-6E8A-4147-A177-3AD203B41FA5}">
                      <a16:colId xmlns:a16="http://schemas.microsoft.com/office/drawing/2014/main" val="2025960080"/>
                    </a:ext>
                  </a:extLst>
                </a:gridCol>
              </a:tblGrid>
              <a:tr h="235716"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83761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8- 9am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9 -10:30am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10:30-11am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11-12:30pm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12:30 -2:00pm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2:00 – 3:30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3:30- 4pm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 – 5:30 pm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5:30-5:45pm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5:45 - 7 .15 pm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336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Monday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Tea Break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Lunch Break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Tea Break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Break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059118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Tuesday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7412929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622426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Wednesday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r>
                        <a:rPr lang="en-IN" sz="11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  <a:endParaRPr lang="en-IN" sz="11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414008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91486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Thrusday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82104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Friday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54085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473272"/>
              </p:ext>
            </p:extLst>
          </p:nvPr>
        </p:nvGraphicFramePr>
        <p:xfrm>
          <a:off x="8771611" y="2250353"/>
          <a:ext cx="3231593" cy="1238805"/>
        </p:xfrm>
        <a:graphic>
          <a:graphicData uri="http://schemas.openxmlformats.org/drawingml/2006/table">
            <a:tbl>
              <a:tblPr/>
              <a:tblGrid>
                <a:gridCol w="1443736">
                  <a:extLst>
                    <a:ext uri="{9D8B030D-6E8A-4147-A177-3AD203B41FA5}">
                      <a16:colId xmlns:a16="http://schemas.microsoft.com/office/drawing/2014/main" val="3523510521"/>
                    </a:ext>
                  </a:extLst>
                </a:gridCol>
                <a:gridCol w="880281">
                  <a:extLst>
                    <a:ext uri="{9D8B030D-6E8A-4147-A177-3AD203B41FA5}">
                      <a16:colId xmlns:a16="http://schemas.microsoft.com/office/drawing/2014/main" val="4249143086"/>
                    </a:ext>
                  </a:extLst>
                </a:gridCol>
                <a:gridCol w="907576">
                  <a:extLst>
                    <a:ext uri="{9D8B030D-6E8A-4147-A177-3AD203B41FA5}">
                      <a16:colId xmlns:a16="http://schemas.microsoft.com/office/drawing/2014/main" val="1633812518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TUs from Plenary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TUs from Parallel sessions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7950545"/>
                  </a:ext>
                </a:extLst>
              </a:tr>
              <a:tr h="20248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TEI-20 &amp; Maintainance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9254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SIDs/WIDs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425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69025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Start, Reports, Ending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8173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1793711"/>
                  </a:ext>
                </a:extLst>
              </a:tr>
            </a:tbl>
          </a:graphicData>
        </a:graphic>
      </p:graphicFrame>
      <p:cxnSp>
        <p:nvCxnSpPr>
          <p:cNvPr id="6" name="Straight Connector 5"/>
          <p:cNvCxnSpPr/>
          <p:nvPr/>
        </p:nvCxnSpPr>
        <p:spPr bwMode="auto">
          <a:xfrm>
            <a:off x="8705175" y="1426191"/>
            <a:ext cx="0" cy="257260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498678" y="3489158"/>
            <a:ext cx="223971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b="1" i="1" baseline="30000" dirty="0" smtClean="0">
                <a:ea typeface="Times New Roman" panose="02020603050405020304" pitchFamily="18" charset="0"/>
              </a:rPr>
              <a:t>#</a:t>
            </a:r>
            <a:r>
              <a:rPr lang="en-US" altLang="zh-CN" sz="700" b="1" i="1" dirty="0" smtClean="0">
                <a:ea typeface="Times New Roman" panose="02020603050405020304" pitchFamily="18" charset="0"/>
              </a:rPr>
              <a:t>Early closure for Social evening on Wednesday</a:t>
            </a:r>
            <a:endParaRPr lang="en-US" altLang="zh-CN" sz="700" b="1" i="1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07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0E6AB-9842-4723-A64D-5FAEE78BB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964" y="218818"/>
            <a:ext cx="9112251" cy="995833"/>
          </a:xfrm>
        </p:spPr>
        <p:txBody>
          <a:bodyPr/>
          <a:lstStyle/>
          <a:p>
            <a:r>
              <a:rPr lang="en-GB" altLang="en-US" dirty="0" smtClean="0"/>
              <a:t>SA3 </a:t>
            </a:r>
            <a:r>
              <a:rPr lang="en-GB" altLang="en-US" dirty="0"/>
              <a:t>Rel-20 </a:t>
            </a:r>
            <a:r>
              <a:rPr lang="en-GB" altLang="en-US" dirty="0" smtClean="0"/>
              <a:t>capacity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221939-0E6A-4330-9F5A-825E3CFBD790}"/>
              </a:ext>
            </a:extLst>
          </p:cNvPr>
          <p:cNvSpPr txBox="1">
            <a:spLocks/>
          </p:cNvSpPr>
          <p:nvPr/>
        </p:nvSpPr>
        <p:spPr bwMode="auto">
          <a:xfrm>
            <a:off x="191627" y="1030406"/>
            <a:ext cx="11648829" cy="5158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SA3 TUs for Rel-20: </a:t>
            </a:r>
            <a:r>
              <a:rPr lang="en-US" sz="1800" b="1" kern="0" dirty="0"/>
              <a:t>12 Meetings</a:t>
            </a:r>
          </a:p>
          <a:p>
            <a:pPr marL="0" indent="0">
              <a:buNone/>
            </a:pPr>
            <a:endParaRPr lang="en-US" sz="1800" kern="0" dirty="0" smtClean="0"/>
          </a:p>
          <a:p>
            <a:pPr lvl="1"/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kern="0" dirty="0" smtClean="0"/>
          </a:p>
          <a:p>
            <a:pPr lvl="1"/>
            <a:endParaRPr lang="en-US" sz="1600" kern="0" dirty="0"/>
          </a:p>
          <a:p>
            <a:pPr marL="609600" lvl="1" indent="0">
              <a:buNone/>
            </a:pPr>
            <a:endParaRPr lang="en-US" altLang="en-US" sz="1600" kern="0" dirty="0"/>
          </a:p>
          <a:p>
            <a:pPr marL="609600" lvl="1" indent="0">
              <a:buNone/>
            </a:pPr>
            <a:endParaRPr lang="en-US" altLang="en-US" sz="1600" kern="0" dirty="0" smtClean="0"/>
          </a:p>
          <a:p>
            <a:pPr lvl="1"/>
            <a:r>
              <a:rPr lang="en-US" altLang="en-US" sz="1600" kern="0" dirty="0" smtClean="0"/>
              <a:t>5GA 	</a:t>
            </a:r>
            <a:r>
              <a:rPr lang="en-US" altLang="en-US" sz="1600" kern="0" dirty="0" smtClean="0">
                <a:sym typeface="Wingdings" panose="05000000000000000000" pitchFamily="2" charset="2"/>
              </a:rPr>
              <a:t></a:t>
            </a:r>
            <a:r>
              <a:rPr lang="en-US" altLang="en-US" sz="1600" kern="0" dirty="0" smtClean="0"/>
              <a:t> Start</a:t>
            </a:r>
            <a:r>
              <a:rPr lang="en-US" altLang="en-US" sz="1600" kern="0" dirty="0"/>
              <a:t>: </a:t>
            </a:r>
            <a:r>
              <a:rPr lang="en-US" altLang="en-US" sz="1600" kern="0" dirty="0" smtClean="0"/>
              <a:t>Aug 2025 (</a:t>
            </a:r>
            <a:r>
              <a:rPr lang="en-IN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3GPPSA3#123</a:t>
            </a:r>
            <a:r>
              <a:rPr lang="en-US" altLang="en-US" sz="1600" kern="0" dirty="0" smtClean="0"/>
              <a:t>), </a:t>
            </a:r>
            <a:r>
              <a:rPr lang="en-US" altLang="en-US" sz="1600" kern="0" dirty="0"/>
              <a:t>End: </a:t>
            </a:r>
            <a:r>
              <a:rPr lang="en-US" altLang="en-US" sz="1600" kern="0" dirty="0" smtClean="0"/>
              <a:t>Feb 2027 (</a:t>
            </a:r>
            <a:r>
              <a:rPr lang="en-IN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3GPPSA3#132</a:t>
            </a:r>
            <a:r>
              <a:rPr lang="en-US" altLang="en-US" sz="1600" kern="0" dirty="0" smtClean="0"/>
              <a:t>) </a:t>
            </a:r>
            <a:r>
              <a:rPr lang="en-US" altLang="en-US" sz="1600" i="1" kern="0" dirty="0" smtClean="0">
                <a:solidFill>
                  <a:srgbClr val="C00000"/>
                </a:solidFill>
              </a:rPr>
              <a:t>(For </a:t>
            </a:r>
            <a:r>
              <a:rPr lang="en-US" altLang="en-US" sz="1600" i="1" kern="0" dirty="0">
                <a:solidFill>
                  <a:srgbClr val="C00000"/>
                </a:solidFill>
              </a:rPr>
              <a:t>SID </a:t>
            </a:r>
            <a:r>
              <a:rPr lang="en-US" altLang="en-US" sz="1600" i="1" kern="0" dirty="0" smtClean="0">
                <a:solidFill>
                  <a:srgbClr val="C00000"/>
                </a:solidFill>
              </a:rPr>
              <a:t>&amp; WID)</a:t>
            </a:r>
            <a:endParaRPr lang="en-US" altLang="en-US" sz="1600" i="1" kern="0" dirty="0">
              <a:solidFill>
                <a:srgbClr val="C00000"/>
              </a:solidFill>
            </a:endParaRPr>
          </a:p>
          <a:p>
            <a:pPr lvl="1"/>
            <a:r>
              <a:rPr lang="en-US" altLang="en-US" sz="1600" kern="0" dirty="0" smtClean="0"/>
              <a:t>6G Study 	</a:t>
            </a:r>
            <a:r>
              <a:rPr lang="en-US" altLang="en-US" sz="1600" kern="0" dirty="0" smtClean="0">
                <a:sym typeface="Wingdings" panose="05000000000000000000" pitchFamily="2" charset="2"/>
              </a:rPr>
              <a:t> </a:t>
            </a:r>
            <a:r>
              <a:rPr lang="en-US" altLang="en-US" sz="1600" kern="0" dirty="0" smtClean="0"/>
              <a:t>Start</a:t>
            </a:r>
            <a:r>
              <a:rPr lang="en-US" altLang="en-US" sz="1600" kern="0" dirty="0"/>
              <a:t>: </a:t>
            </a:r>
            <a:r>
              <a:rPr lang="en-US" altLang="en-US" sz="1600" kern="0" dirty="0" smtClean="0"/>
              <a:t>Oct 2025 (</a:t>
            </a:r>
            <a:r>
              <a:rPr lang="en-IN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3GPPSA3#124</a:t>
            </a:r>
            <a:r>
              <a:rPr lang="en-US" altLang="en-US" sz="1600" kern="0" dirty="0" smtClean="0"/>
              <a:t>), </a:t>
            </a:r>
            <a:r>
              <a:rPr lang="en-US" altLang="en-US" sz="1600" kern="0" dirty="0"/>
              <a:t>End: </a:t>
            </a:r>
            <a:r>
              <a:rPr lang="en-US" altLang="en-US" sz="1600" kern="0" dirty="0" smtClean="0"/>
              <a:t>May 2027 (</a:t>
            </a:r>
            <a:r>
              <a:rPr lang="en-IN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3GPPSA3#134</a:t>
            </a:r>
            <a:r>
              <a:rPr lang="en-US" altLang="en-US" sz="1600" kern="0" dirty="0" smtClean="0"/>
              <a:t>) </a:t>
            </a:r>
            <a:r>
              <a:rPr lang="en-US" altLang="en-US" sz="1600" i="1" kern="0" dirty="0" smtClean="0">
                <a:solidFill>
                  <a:srgbClr val="C00000"/>
                </a:solidFill>
              </a:rPr>
              <a:t>(Based on RAN approved 6G SID)</a:t>
            </a:r>
            <a:endParaRPr lang="en-US" altLang="en-US" sz="1600" i="1" kern="0" dirty="0">
              <a:solidFill>
                <a:srgbClr val="C00000"/>
              </a:solidFill>
            </a:endParaRPr>
          </a:p>
          <a:p>
            <a:pPr lvl="1"/>
            <a:r>
              <a:rPr lang="en-US" altLang="en-US" sz="1600" kern="0" dirty="0" smtClean="0"/>
              <a:t>More TUs for 5GA in SA3#129 &amp; SA3#132 </a:t>
            </a:r>
            <a:r>
              <a:rPr lang="en-US" altLang="en-US" sz="1600" i="1" kern="0" dirty="0" smtClean="0">
                <a:solidFill>
                  <a:srgbClr val="C00000"/>
                </a:solidFill>
              </a:rPr>
              <a:t>(Stage 2 &amp; Stage 3 Freeze)</a:t>
            </a:r>
          </a:p>
          <a:p>
            <a:pPr lvl="1"/>
            <a:r>
              <a:rPr lang="en-US" altLang="zh-CN" sz="1600" dirty="0" smtClean="0">
                <a:solidFill>
                  <a:srgbClr val="0000FF"/>
                </a:solidFill>
              </a:rPr>
              <a:t>5GA SIDs to </a:t>
            </a:r>
            <a:r>
              <a:rPr lang="en-US" altLang="zh-CN" sz="1600" dirty="0">
                <a:solidFill>
                  <a:srgbClr val="0000FF"/>
                </a:solidFill>
              </a:rPr>
              <a:t>be agreed no later than </a:t>
            </a:r>
            <a:r>
              <a:rPr lang="en-US" altLang="zh-CN" sz="1600" dirty="0" smtClean="0">
                <a:solidFill>
                  <a:srgbClr val="0000FF"/>
                </a:solidFill>
              </a:rPr>
              <a:t>Nov 2025 (SA3#125) </a:t>
            </a:r>
            <a:r>
              <a:rPr lang="en-US" altLang="zh-CN" sz="1600" dirty="0">
                <a:solidFill>
                  <a:srgbClr val="0000FF"/>
                </a:solidFill>
              </a:rPr>
              <a:t>and target for approval in </a:t>
            </a:r>
            <a:r>
              <a:rPr lang="en-US" altLang="zh-CN" sz="1600" dirty="0" smtClean="0">
                <a:solidFill>
                  <a:srgbClr val="0000FF"/>
                </a:solidFill>
              </a:rPr>
              <a:t>Dec.2025</a:t>
            </a:r>
            <a:r>
              <a:rPr lang="en-GB" altLang="zh-CN" sz="1600" dirty="0" smtClean="0">
                <a:solidFill>
                  <a:srgbClr val="0000FF"/>
                </a:solidFill>
              </a:rPr>
              <a:t> </a:t>
            </a:r>
            <a:r>
              <a:rPr lang="en-GB" altLang="zh-CN" sz="1600" dirty="0">
                <a:solidFill>
                  <a:srgbClr val="0000FF"/>
                </a:solidFill>
              </a:rPr>
              <a:t>(</a:t>
            </a:r>
            <a:r>
              <a:rPr lang="en-GB" altLang="zh-CN" sz="1600" dirty="0" smtClean="0">
                <a:solidFill>
                  <a:srgbClr val="0000FF"/>
                </a:solidFill>
              </a:rPr>
              <a:t>SA#110)</a:t>
            </a:r>
            <a:r>
              <a:rPr lang="en-US" altLang="zh-CN" sz="1600" dirty="0" smtClean="0">
                <a:solidFill>
                  <a:srgbClr val="0000FF"/>
                </a:solidFill>
              </a:rPr>
              <a:t> </a:t>
            </a:r>
            <a:endParaRPr lang="en-US" altLang="zh-CN" sz="1600" dirty="0">
              <a:solidFill>
                <a:srgbClr val="0000FF"/>
              </a:solidFill>
            </a:endParaRPr>
          </a:p>
          <a:p>
            <a:pPr lvl="1"/>
            <a:r>
              <a:rPr lang="en-US" altLang="zh-CN" sz="1600" dirty="0" smtClean="0">
                <a:solidFill>
                  <a:srgbClr val="0000FF"/>
                </a:solidFill>
              </a:rPr>
              <a:t>6G </a:t>
            </a:r>
            <a:r>
              <a:rPr lang="en-US" altLang="zh-CN" sz="1600" dirty="0">
                <a:solidFill>
                  <a:srgbClr val="0000FF"/>
                </a:solidFill>
              </a:rPr>
              <a:t>SIDs to be agreed no later than </a:t>
            </a:r>
            <a:r>
              <a:rPr lang="en-US" altLang="zh-CN" sz="1600" dirty="0" smtClean="0">
                <a:solidFill>
                  <a:srgbClr val="0000FF"/>
                </a:solidFill>
              </a:rPr>
              <a:t>Feb 2026 </a:t>
            </a:r>
            <a:r>
              <a:rPr lang="en-US" altLang="zh-CN" sz="1600" dirty="0">
                <a:solidFill>
                  <a:srgbClr val="0000FF"/>
                </a:solidFill>
              </a:rPr>
              <a:t>(</a:t>
            </a:r>
            <a:r>
              <a:rPr lang="en-US" altLang="zh-CN" sz="1600" dirty="0" smtClean="0">
                <a:solidFill>
                  <a:srgbClr val="0000FF"/>
                </a:solidFill>
              </a:rPr>
              <a:t>SA3#126) </a:t>
            </a:r>
            <a:r>
              <a:rPr lang="en-US" altLang="zh-CN" sz="1600" dirty="0">
                <a:solidFill>
                  <a:srgbClr val="0000FF"/>
                </a:solidFill>
              </a:rPr>
              <a:t>and target for approval in </a:t>
            </a:r>
            <a:r>
              <a:rPr lang="en-US" altLang="zh-CN" sz="1600" dirty="0" smtClean="0">
                <a:solidFill>
                  <a:srgbClr val="0000FF"/>
                </a:solidFill>
              </a:rPr>
              <a:t>Mar 2026</a:t>
            </a:r>
            <a:r>
              <a:rPr lang="en-GB" altLang="zh-CN" sz="1600" dirty="0" smtClean="0">
                <a:solidFill>
                  <a:srgbClr val="0000FF"/>
                </a:solidFill>
              </a:rPr>
              <a:t> </a:t>
            </a:r>
            <a:r>
              <a:rPr lang="en-GB" altLang="zh-CN" sz="1600" dirty="0">
                <a:solidFill>
                  <a:srgbClr val="0000FF"/>
                </a:solidFill>
              </a:rPr>
              <a:t>(</a:t>
            </a:r>
            <a:r>
              <a:rPr lang="en-GB" altLang="zh-CN" sz="1600" dirty="0" smtClean="0">
                <a:solidFill>
                  <a:srgbClr val="0000FF"/>
                </a:solidFill>
              </a:rPr>
              <a:t>SA#111)</a:t>
            </a:r>
          </a:p>
          <a:p>
            <a:pPr lvl="1"/>
            <a:r>
              <a:rPr lang="en-GB" altLang="zh-CN" sz="1600" dirty="0">
                <a:solidFill>
                  <a:srgbClr val="0000FF"/>
                </a:solidFill>
              </a:rPr>
              <a:t>Prerequisite: </a:t>
            </a:r>
            <a:r>
              <a:rPr lang="en-GB" altLang="zh-CN" sz="1600" dirty="0" smtClean="0">
                <a:solidFill>
                  <a:srgbClr val="0000FF"/>
                </a:solidFill>
              </a:rPr>
              <a:t>Allocated TUs </a:t>
            </a:r>
            <a:r>
              <a:rPr lang="en-GB" altLang="zh-CN" sz="1600" dirty="0">
                <a:solidFill>
                  <a:srgbClr val="0000FF"/>
                </a:solidFill>
              </a:rPr>
              <a:t>are </a:t>
            </a:r>
            <a:r>
              <a:rPr lang="en-GB" altLang="zh-CN" sz="1600" dirty="0" smtClean="0">
                <a:solidFill>
                  <a:srgbClr val="0000FF"/>
                </a:solidFill>
              </a:rPr>
              <a:t>well utilized in all meetings</a:t>
            </a:r>
          </a:p>
          <a:p>
            <a:pPr marL="1166813" lvl="2" indent="-184150"/>
            <a:r>
              <a:rPr lang="en-GB" altLang="zh-CN" sz="1400" dirty="0" smtClean="0">
                <a:solidFill>
                  <a:srgbClr val="0000FF"/>
                </a:solidFill>
              </a:rPr>
              <a:t>For example, it should </a:t>
            </a:r>
            <a:r>
              <a:rPr lang="en-GB" altLang="zh-CN" sz="1400" b="1" dirty="0" smtClean="0">
                <a:solidFill>
                  <a:srgbClr val="0000FF"/>
                </a:solidFill>
              </a:rPr>
              <a:t>not</a:t>
            </a:r>
            <a:r>
              <a:rPr lang="en-GB" altLang="zh-CN" sz="1400" dirty="0" smtClean="0">
                <a:solidFill>
                  <a:srgbClr val="0000FF"/>
                </a:solidFill>
              </a:rPr>
              <a:t> be the case where, </a:t>
            </a:r>
            <a:r>
              <a:rPr lang="en-GB" altLang="zh-CN" sz="1400" dirty="0">
                <a:solidFill>
                  <a:srgbClr val="0000FF"/>
                </a:solidFill>
              </a:rPr>
              <a:t>TUs in SA3#124 for 5GA is under utilized </a:t>
            </a:r>
            <a:r>
              <a:rPr lang="en-GB" altLang="zh-CN" sz="1400" dirty="0" smtClean="0">
                <a:solidFill>
                  <a:srgbClr val="0000FF"/>
                </a:solidFill>
              </a:rPr>
              <a:t>and request for more than 10 TUs for 5GA in SA3#129</a:t>
            </a:r>
          </a:p>
          <a:p>
            <a:pPr lvl="1"/>
            <a:endParaRPr lang="en-GB" altLang="zh-CN" sz="1600" dirty="0" smtClean="0">
              <a:solidFill>
                <a:srgbClr val="0000FF"/>
              </a:solidFill>
            </a:endParaRPr>
          </a:p>
          <a:p>
            <a:pPr lvl="2"/>
            <a:endParaRPr lang="en-US" altLang="en-US" sz="1000" kern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709465"/>
              </p:ext>
            </p:extLst>
          </p:nvPr>
        </p:nvGraphicFramePr>
        <p:xfrm>
          <a:off x="2269497" y="1387743"/>
          <a:ext cx="6813088" cy="2610482"/>
        </p:xfrm>
        <a:graphic>
          <a:graphicData uri="http://schemas.openxmlformats.org/drawingml/2006/table">
            <a:tbl>
              <a:tblPr/>
              <a:tblGrid>
                <a:gridCol w="482600">
                  <a:extLst>
                    <a:ext uri="{9D8B030D-6E8A-4147-A177-3AD203B41FA5}">
                      <a16:colId xmlns:a16="http://schemas.microsoft.com/office/drawing/2014/main" val="220774522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122296187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53100358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104860635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1914590912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1299252547"/>
                    </a:ext>
                  </a:extLst>
                </a:gridCol>
                <a:gridCol w="2520488">
                  <a:extLst>
                    <a:ext uri="{9D8B030D-6E8A-4147-A177-3AD203B41FA5}">
                      <a16:colId xmlns:a16="http://schemas.microsoft.com/office/drawing/2014/main" val="305076746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857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Aug'25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SA3#123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4287321"/>
                  </a:ext>
                </a:extLst>
              </a:tr>
              <a:tr h="22542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Oct'25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SA3#124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4227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SA3#125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Last meeting for 5GA 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SIDs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Agreement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474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Feb'26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SA3#126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Last meeting for 6G 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SIDs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Agreement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87326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April'26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SA3#127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61035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May'26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SA3#128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179084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Aug'26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SA3#129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Sep'26 Stage 2 Freeze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48015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Oct'26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SA3#130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084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Nov'26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SA3#131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5836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Feb'27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SA3#132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March'27 Stage 3 Freeze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43966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April'27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SA3#133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1050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May'27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SA3#134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June'27 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6244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44226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 rot="20744456">
            <a:off x="2270308" y="2224846"/>
            <a:ext cx="5452005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IN" sz="2800" dirty="0" smtClean="0"/>
              <a:t>Updated in </a:t>
            </a:r>
            <a:r>
              <a:rPr lang="en-IN" sz="2800" dirty="0" smtClean="0"/>
              <a:t>the attached excel Sheet</a:t>
            </a:r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val="317963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0E6AB-9842-4723-A64D-5FAEE78BB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964" y="143301"/>
            <a:ext cx="9112251" cy="641446"/>
          </a:xfrm>
        </p:spPr>
        <p:txBody>
          <a:bodyPr/>
          <a:lstStyle/>
          <a:p>
            <a:r>
              <a:rPr lang="en-IE" dirty="0" smtClean="0"/>
              <a:t>Rel-20 TU budget status and way forward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221939-0E6A-4330-9F5A-825E3CFBD790}"/>
              </a:ext>
            </a:extLst>
          </p:cNvPr>
          <p:cNvSpPr txBox="1">
            <a:spLocks/>
          </p:cNvSpPr>
          <p:nvPr/>
        </p:nvSpPr>
        <p:spPr bwMode="auto">
          <a:xfrm>
            <a:off x="718101" y="4784632"/>
            <a:ext cx="10135550" cy="142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400" kern="0" dirty="0" smtClean="0"/>
              <a:t>SID/WID </a:t>
            </a:r>
            <a:r>
              <a:rPr lang="en-US" sz="1400" kern="0" dirty="0"/>
              <a:t>should have consensus in SA3</a:t>
            </a:r>
          </a:p>
          <a:p>
            <a:r>
              <a:rPr lang="en-US" sz="1400" kern="0" dirty="0" smtClean="0"/>
              <a:t>Prioritization</a:t>
            </a:r>
          </a:p>
          <a:p>
            <a:pPr lvl="1"/>
            <a:r>
              <a:rPr lang="en-US" sz="1100" kern="0" dirty="0" smtClean="0"/>
              <a:t>Based </a:t>
            </a:r>
            <a:r>
              <a:rPr lang="en-US" sz="1100" kern="0" dirty="0"/>
              <a:t>on the availability of the </a:t>
            </a:r>
            <a:r>
              <a:rPr lang="en-US" sz="1100" kern="0" dirty="0" smtClean="0"/>
              <a:t>TUs. In case of less TUs availability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100" kern="0" dirty="0" smtClean="0"/>
              <a:t>Priority </a:t>
            </a:r>
            <a:r>
              <a:rPr lang="en-US" sz="1100" kern="0" dirty="0"/>
              <a:t>to the SA/RAN approved </a:t>
            </a:r>
            <a:r>
              <a:rPr lang="en-US" sz="1100" kern="0" dirty="0" smtClean="0"/>
              <a:t>WIDs </a:t>
            </a:r>
            <a:r>
              <a:rPr lang="en-US" sz="1100" kern="0" dirty="0"/>
              <a:t>from other WGs that have SA3 </a:t>
            </a:r>
            <a:r>
              <a:rPr lang="en-US" sz="1100" kern="0" dirty="0" smtClean="0"/>
              <a:t>dependency</a:t>
            </a:r>
            <a:endParaRPr lang="en-US" sz="1100" kern="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100" kern="0" dirty="0"/>
              <a:t>Priority to the most supported </a:t>
            </a:r>
            <a:r>
              <a:rPr lang="en-US" sz="1100" kern="0" dirty="0" smtClean="0"/>
              <a:t>SIDs/WIDs/WTs</a:t>
            </a:r>
            <a:endParaRPr lang="en-US" sz="1100" kern="0" dirty="0"/>
          </a:p>
          <a:p>
            <a:pPr marL="0" indent="0">
              <a:buNone/>
            </a:pPr>
            <a:r>
              <a:rPr lang="en-US" sz="1400" kern="0" dirty="0" smtClean="0">
                <a:solidFill>
                  <a:srgbClr val="0000FF"/>
                </a:solidFill>
                <a:sym typeface="Wingdings" panose="05000000000000000000" pitchFamily="2" charset="2"/>
              </a:rPr>
              <a:t> </a:t>
            </a:r>
            <a:r>
              <a:rPr lang="en-US" sz="1400" kern="0" dirty="0" smtClean="0">
                <a:solidFill>
                  <a:srgbClr val="0000FF"/>
                </a:solidFill>
              </a:rPr>
              <a:t>More </a:t>
            </a:r>
            <a:r>
              <a:rPr lang="en-US" sz="1400" kern="0" dirty="0">
                <a:solidFill>
                  <a:srgbClr val="0000FF"/>
                </a:solidFill>
              </a:rPr>
              <a:t>realistic TUs should be planned and proposed. </a:t>
            </a:r>
            <a:r>
              <a:rPr lang="en-US" sz="1400" kern="0" dirty="0" smtClean="0">
                <a:solidFill>
                  <a:srgbClr val="0000FF"/>
                </a:solidFill>
              </a:rPr>
              <a:t>As Rel-20 planning is based on TU budget</a:t>
            </a:r>
            <a:r>
              <a:rPr lang="en-US" sz="1400" kern="0" dirty="0">
                <a:solidFill>
                  <a:srgbClr val="0000FF"/>
                </a:solidFill>
              </a:rPr>
              <a:t>, </a:t>
            </a:r>
            <a:r>
              <a:rPr lang="en-US" sz="1400" kern="0" dirty="0" smtClean="0">
                <a:solidFill>
                  <a:srgbClr val="0000FF"/>
                </a:solidFill>
              </a:rPr>
              <a:t>it is not </a:t>
            </a:r>
            <a:r>
              <a:rPr lang="en-US" sz="1400" kern="0" dirty="0">
                <a:solidFill>
                  <a:srgbClr val="0000FF"/>
                </a:solidFill>
              </a:rPr>
              <a:t>possible to overshoot. </a:t>
            </a:r>
            <a:endParaRPr lang="en-US" sz="1400" kern="0" dirty="0" smtClean="0">
              <a:solidFill>
                <a:srgbClr val="0000FF"/>
              </a:solidFill>
            </a:endParaRPr>
          </a:p>
          <a:p>
            <a:pPr lvl="1"/>
            <a:endParaRPr lang="en-US" sz="1200" kern="0" dirty="0" smtClean="0"/>
          </a:p>
          <a:p>
            <a:pPr lvl="1"/>
            <a:endParaRPr lang="en-US" sz="1200" kern="0" dirty="0"/>
          </a:p>
          <a:p>
            <a:pPr lvl="1"/>
            <a:endParaRPr lang="en-US" sz="1200" kern="0" dirty="0" smtClean="0"/>
          </a:p>
          <a:p>
            <a:pPr lvl="1"/>
            <a:endParaRPr lang="en-US" sz="1200" kern="0" dirty="0"/>
          </a:p>
          <a:p>
            <a:pPr lvl="1"/>
            <a:endParaRPr lang="en-US" sz="1200" kern="0" dirty="0" smtClean="0"/>
          </a:p>
          <a:p>
            <a:pPr lvl="1"/>
            <a:endParaRPr lang="en-US" sz="1200" kern="0" dirty="0"/>
          </a:p>
          <a:p>
            <a:pPr marL="609600" lvl="1" indent="0">
              <a:buNone/>
            </a:pPr>
            <a:endParaRPr lang="en-US" altLang="en-US" sz="1200" kern="0" dirty="0"/>
          </a:p>
          <a:p>
            <a:endParaRPr lang="en-US" altLang="en-US" sz="1400" kern="0" dirty="0" smtClean="0"/>
          </a:p>
          <a:p>
            <a:pPr marL="609600" lvl="1" indent="0">
              <a:buNone/>
            </a:pPr>
            <a:endParaRPr lang="en-US" altLang="en-US" sz="1200" kern="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974711"/>
              </p:ext>
            </p:extLst>
          </p:nvPr>
        </p:nvGraphicFramePr>
        <p:xfrm>
          <a:off x="718101" y="815898"/>
          <a:ext cx="9886204" cy="3937583"/>
        </p:xfrm>
        <a:graphic>
          <a:graphicData uri="http://schemas.openxmlformats.org/drawingml/2006/table">
            <a:tbl>
              <a:tblPr/>
              <a:tblGrid>
                <a:gridCol w="168881">
                  <a:extLst>
                    <a:ext uri="{9D8B030D-6E8A-4147-A177-3AD203B41FA5}">
                      <a16:colId xmlns:a16="http://schemas.microsoft.com/office/drawing/2014/main" val="602461861"/>
                    </a:ext>
                  </a:extLst>
                </a:gridCol>
                <a:gridCol w="493659">
                  <a:extLst>
                    <a:ext uri="{9D8B030D-6E8A-4147-A177-3AD203B41FA5}">
                      <a16:colId xmlns:a16="http://schemas.microsoft.com/office/drawing/2014/main" val="2227487411"/>
                    </a:ext>
                  </a:extLst>
                </a:gridCol>
                <a:gridCol w="636563">
                  <a:extLst>
                    <a:ext uri="{9D8B030D-6E8A-4147-A177-3AD203B41FA5}">
                      <a16:colId xmlns:a16="http://schemas.microsoft.com/office/drawing/2014/main" val="2261114124"/>
                    </a:ext>
                  </a:extLst>
                </a:gridCol>
                <a:gridCol w="4780713">
                  <a:extLst>
                    <a:ext uri="{9D8B030D-6E8A-4147-A177-3AD203B41FA5}">
                      <a16:colId xmlns:a16="http://schemas.microsoft.com/office/drawing/2014/main" val="1244719582"/>
                    </a:ext>
                  </a:extLst>
                </a:gridCol>
                <a:gridCol w="857414">
                  <a:extLst>
                    <a:ext uri="{9D8B030D-6E8A-4147-A177-3AD203B41FA5}">
                      <a16:colId xmlns:a16="http://schemas.microsoft.com/office/drawing/2014/main" val="193827737"/>
                    </a:ext>
                  </a:extLst>
                </a:gridCol>
                <a:gridCol w="714509">
                  <a:extLst>
                    <a:ext uri="{9D8B030D-6E8A-4147-A177-3AD203B41FA5}">
                      <a16:colId xmlns:a16="http://schemas.microsoft.com/office/drawing/2014/main" val="1122041366"/>
                    </a:ext>
                  </a:extLst>
                </a:gridCol>
                <a:gridCol w="766473">
                  <a:extLst>
                    <a:ext uri="{9D8B030D-6E8A-4147-A177-3AD203B41FA5}">
                      <a16:colId xmlns:a16="http://schemas.microsoft.com/office/drawing/2014/main" val="952084056"/>
                    </a:ext>
                  </a:extLst>
                </a:gridCol>
                <a:gridCol w="324778">
                  <a:extLst>
                    <a:ext uri="{9D8B030D-6E8A-4147-A177-3AD203B41FA5}">
                      <a16:colId xmlns:a16="http://schemas.microsoft.com/office/drawing/2014/main" val="162593031"/>
                    </a:ext>
                  </a:extLst>
                </a:gridCol>
                <a:gridCol w="571607">
                  <a:extLst>
                    <a:ext uri="{9D8B030D-6E8A-4147-A177-3AD203B41FA5}">
                      <a16:colId xmlns:a16="http://schemas.microsoft.com/office/drawing/2014/main" val="3238658285"/>
                    </a:ext>
                  </a:extLst>
                </a:gridCol>
                <a:gridCol w="571607">
                  <a:extLst>
                    <a:ext uri="{9D8B030D-6E8A-4147-A177-3AD203B41FA5}">
                      <a16:colId xmlns:a16="http://schemas.microsoft.com/office/drawing/2014/main" val="1109854013"/>
                    </a:ext>
                  </a:extLst>
                </a:gridCol>
              </a:tblGrid>
              <a:tr h="27802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Tech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Start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#WTs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# 5GA TUs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# 6G TUs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3866346"/>
                  </a:ext>
                </a:extLst>
              </a:tr>
              <a:tr h="154760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516844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1080044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Mission critical security for Rel-20 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MCX20-SEC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Jun-25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Jun-26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endParaRPr lang="en-IN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788739"/>
                  </a:ext>
                </a:extLst>
              </a:tr>
              <a:tr h="27802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5GA+6G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1080045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Study on Transitioning to Post Quantum Cryptography in 3GPP 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FS_CryptoPQC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Jun-25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Jun-26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739800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1080042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Security Assurance Specification for 5G-Advanced 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SCAS_5GA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Jun-25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Sep-26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980967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1080041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Security related Events Handling 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SECHAND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Jun-25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Dec-25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5095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3878402"/>
                  </a:ext>
                </a:extLst>
              </a:tr>
              <a:tr h="154760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Endorsed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0127444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6G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Study on supporting AEAD algorithms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056053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Study on AIMLE Service Security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852352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New SID on Security Aspects for IMS resiliency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i="1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4*</a:t>
                      </a:r>
                      <a:endParaRPr lang="en-IN" sz="1100" b="1" i="1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345631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New SID on Security Aspect for NR Femto Phase 2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44095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New SID on Security aspects of WAB nodes for NR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711889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New SID on security for PLMN hosting a NPN phase 2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42016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New SID on security aspects for QUIC or TLS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443695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New SID on Security of AIML_Ph2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i="1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3*</a:t>
                      </a:r>
                      <a:endParaRPr lang="en-IN" sz="1100" b="1" i="1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6653700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New SID on security aspects of Integrated Sensing and Communication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514354"/>
                  </a:ext>
                </a:extLst>
              </a:tr>
              <a:tr h="183609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New SID on 5G Security Assurance Specification (SCAS) for the Container-based Products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5833966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New SID on Security Aspects of 5G Satellite Access Phase 4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064397"/>
                  </a:ext>
                </a:extLst>
              </a:tr>
              <a:tr h="169906">
                <a:tc gridSpan="8">
                  <a:txBody>
                    <a:bodyPr/>
                    <a:lstStyle/>
                    <a:p>
                      <a:pPr algn="r" fontAlgn="ctr"/>
                      <a:r>
                        <a:rPr lang="en-IN" sz="1100" b="1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Total TU </a:t>
                      </a:r>
                      <a:r>
                        <a:rPr lang="en-IN" sz="11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Budget : </a:t>
                      </a:r>
                      <a:endParaRPr lang="en-IN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180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763299"/>
                  </a:ext>
                </a:extLst>
              </a:tr>
              <a:tr h="169906">
                <a:tc gridSpan="8">
                  <a:txBody>
                    <a:bodyPr/>
                    <a:lstStyle/>
                    <a:p>
                      <a:pPr algn="r" fontAlgn="ctr"/>
                      <a:r>
                        <a:rPr lang="en-IN" sz="1100" b="1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TUs </a:t>
                      </a:r>
                      <a:r>
                        <a:rPr lang="en-IN" sz="11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Allocated :</a:t>
                      </a:r>
                      <a:r>
                        <a:rPr lang="en-IN" sz="1100" b="1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IN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180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40.4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6810260"/>
                  </a:ext>
                </a:extLst>
              </a:tr>
              <a:tr h="169906">
                <a:tc gridSpan="8">
                  <a:txBody>
                    <a:bodyPr/>
                    <a:lstStyle/>
                    <a:p>
                      <a:pPr algn="r" fontAlgn="ctr"/>
                      <a:r>
                        <a:rPr lang="en-IN" sz="1100" b="1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TUs </a:t>
                      </a:r>
                      <a:r>
                        <a:rPr lang="en-IN" sz="11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remaining :</a:t>
                      </a:r>
                      <a:r>
                        <a:rPr lang="en-IN" sz="1100" b="1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IN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180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34.6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13331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185601" y="4753481"/>
            <a:ext cx="418704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>
                <a:solidFill>
                  <a:srgbClr val="C00000"/>
                </a:solidFill>
              </a:rPr>
              <a:t>*TBD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744456">
            <a:off x="487035" y="2160981"/>
            <a:ext cx="10348346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IN" sz="5400" dirty="0" smtClean="0"/>
              <a:t>Updated in </a:t>
            </a:r>
            <a:r>
              <a:rPr lang="en-IN" sz="5400" dirty="0" smtClean="0"/>
              <a:t>the attached excel Sheet</a:t>
            </a:r>
            <a:endParaRPr lang="en-IN" sz="5400" dirty="0"/>
          </a:p>
        </p:txBody>
      </p:sp>
    </p:spTree>
    <p:extLst>
      <p:ext uri="{BB962C8B-B14F-4D97-AF65-F5344CB8AC3E}">
        <p14:creationId xmlns:p14="http://schemas.microsoft.com/office/powerpoint/2010/main" val="373554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4952" y="4685453"/>
            <a:ext cx="23594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 u="sng" dirty="0" err="1" smtClean="0">
                <a:latin typeface="Arial" panose="020B0604020202020204" pitchFamily="34" charset="0"/>
              </a:rPr>
              <a:t>Rajavelsamy</a:t>
            </a:r>
            <a:r>
              <a:rPr lang="en-US" altLang="en-US" sz="1600" b="1" u="sng" dirty="0" smtClean="0">
                <a:latin typeface="Arial" panose="020B0604020202020204" pitchFamily="34" charset="0"/>
              </a:rPr>
              <a:t> R</a:t>
            </a:r>
            <a:endParaRPr lang="en-US" altLang="en-US" sz="1600" b="1" u="sng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Chair of 3GPP </a:t>
            </a:r>
            <a:r>
              <a:rPr lang="en-US" altLang="en-US" sz="1600" dirty="0" smtClean="0">
                <a:latin typeface="Arial" panose="020B0604020202020204" pitchFamily="34" charset="0"/>
              </a:rPr>
              <a:t>SA3 WG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 smtClean="0">
                <a:latin typeface="Arial" panose="020B0604020202020204" pitchFamily="34" charset="0"/>
                <a:hlinkClick r:id="rId3"/>
              </a:rPr>
              <a:t>rajvel@samsung.com</a:t>
            </a:r>
            <a:r>
              <a:rPr lang="en-US" altLang="en-US" sz="1600" dirty="0" smtClean="0">
                <a:latin typeface="Arial" panose="020B0604020202020204" pitchFamily="34" charset="0"/>
              </a:rPr>
              <a:t>  </a:t>
            </a:r>
            <a:endParaRPr lang="en-US" altLang="en-US" sz="16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67" y="2444751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3036</TotalTime>
  <Words>1226</Words>
  <Application>Microsoft Office PowerPoint</Application>
  <PresentationFormat>Widescreen</PresentationFormat>
  <Paragraphs>526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1" baseType="lpstr">
      <vt:lpstr>ＭＳ Ｐゴシック</vt:lpstr>
      <vt:lpstr>ＭＳ Ｐゴシック</vt:lpstr>
      <vt:lpstr>宋体</vt:lpstr>
      <vt:lpstr>Arial</vt:lpstr>
      <vt:lpstr>Arial </vt:lpstr>
      <vt:lpstr>Calibri</vt:lpstr>
      <vt:lpstr>Courier New</vt:lpstr>
      <vt:lpstr>Helvetica</vt:lpstr>
      <vt:lpstr>Helvetica Neue</vt:lpstr>
      <vt:lpstr>Intel Clear Light</vt:lpstr>
      <vt:lpstr>Montserrat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SA3 TU capacity</vt:lpstr>
      <vt:lpstr>SA3 Rel-20 capacity</vt:lpstr>
      <vt:lpstr>Rel-20 TU budget status and way forward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v5</cp:lastModifiedBy>
  <cp:revision>160</cp:revision>
  <dcterms:created xsi:type="dcterms:W3CDTF">2008-08-30T09:32:10Z</dcterms:created>
  <dcterms:modified xsi:type="dcterms:W3CDTF">2025-09-02T13:42:51Z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