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9"/>
  </p:notesMasterIdLst>
  <p:handoutMasterIdLst>
    <p:handoutMasterId r:id="rId10"/>
  </p:handoutMasterIdLst>
  <p:sldIdLst>
    <p:sldId id="793" r:id="rId7"/>
    <p:sldId id="794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2A6EA8"/>
    <a:srgbClr val="FF7C8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0" d="100"/>
          <a:sy n="110" d="100"/>
        </p:scale>
        <p:origin x="389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-2788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commentAuthors" Target="commentAuthors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1/19/2023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1/19/2023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smtClean="0">
                <a:solidFill>
                  <a:schemeClr val="bg1"/>
                </a:solidFill>
              </a:rPr>
              <a:t>SA3#109ah January 16</a:t>
            </a:r>
            <a:r>
              <a:rPr lang="en-GB" altLang="de-DE" sz="1200" baseline="30000" smtClean="0">
                <a:solidFill>
                  <a:schemeClr val="bg1"/>
                </a:solidFill>
              </a:rPr>
              <a:t>th</a:t>
            </a:r>
            <a:r>
              <a:rPr lang="en-GB" altLang="de-DE" sz="1200" smtClean="0">
                <a:solidFill>
                  <a:schemeClr val="bg1"/>
                </a:solidFill>
              </a:rPr>
              <a:t> –20</a:t>
            </a:r>
            <a:r>
              <a:rPr lang="en-GB" altLang="de-DE" sz="1200" baseline="30000" smtClean="0">
                <a:solidFill>
                  <a:schemeClr val="bg1"/>
                </a:solidFill>
              </a:rPr>
              <a:t>th</a:t>
            </a:r>
            <a:r>
              <a:rPr lang="en-GB" altLang="de-DE" sz="1200" smtClean="0">
                <a:solidFill>
                  <a:schemeClr val="bg1"/>
                </a:solidFill>
              </a:rPr>
              <a:t>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12718" y="1250382"/>
            <a:ext cx="8554481" cy="5273395"/>
          </a:xfrm>
        </p:spPr>
        <p:txBody>
          <a:bodyPr/>
          <a:lstStyle/>
          <a:p>
            <a:pPr lvl="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600" b="1" dirty="0" smtClean="0">
                <a:solidFill>
                  <a:srgbClr val="1F497D"/>
                </a:solidFill>
                <a:latin typeface="Calibri" panose="020F0502020204030204" pitchFamily="34" charset="0"/>
              </a:rPr>
              <a:t>1. Whether </a:t>
            </a:r>
            <a:r>
              <a:rPr lang="en-US" altLang="zh-CN" sz="1600" b="1" dirty="0">
                <a:solidFill>
                  <a:srgbClr val="1F497D"/>
                </a:solidFill>
                <a:latin typeface="Calibri" panose="020F0502020204030204" pitchFamily="34" charset="0"/>
              </a:rPr>
              <a:t>server side certificate-based TLS authentication is mandatory, or optional?</a:t>
            </a:r>
            <a:endParaRPr lang="zh-CN" altLang="zh-CN" sz="2000" b="1" dirty="0">
              <a:latin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1600" dirty="0">
                <a:solidFill>
                  <a:srgbClr val="1F497D"/>
                </a:solidFill>
                <a:latin typeface="Calibri" panose="020F0502020204030204" pitchFamily="34" charset="0"/>
              </a:rPr>
              <a:t>UE’s requirements: </a:t>
            </a:r>
            <a:endParaRPr lang="zh-CN" altLang="zh-CN" sz="2000" dirty="0">
              <a:latin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altLang="zh-CN" sz="1600" dirty="0">
                <a:solidFill>
                  <a:srgbClr val="1F497D"/>
                </a:solidFill>
                <a:latin typeface="Calibri" panose="020F0502020204030204" pitchFamily="34" charset="0"/>
              </a:rPr>
              <a:t>the implemented TLS implicitly support this feature. </a:t>
            </a:r>
            <a:endParaRPr lang="zh-CN" altLang="zh-CN" sz="2000" dirty="0">
              <a:latin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altLang="zh-CN" sz="1600" dirty="0">
                <a:solidFill>
                  <a:srgbClr val="1F497D"/>
                </a:solidFill>
                <a:latin typeface="Calibri" panose="020F0502020204030204" pitchFamily="34" charset="0"/>
              </a:rPr>
              <a:t>No requirement to retrieve its own certification and private key. </a:t>
            </a:r>
            <a:endParaRPr lang="zh-CN" altLang="zh-CN" sz="2000" dirty="0">
              <a:latin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altLang="zh-CN" sz="1800" dirty="0">
                <a:solidFill>
                  <a:srgbClr val="1F497D"/>
                </a:solidFill>
                <a:latin typeface="Calibri" panose="020F0502020204030204" pitchFamily="34" charset="0"/>
              </a:rPr>
              <a:t>UE needs to be in possession of the root certification used for server-side certificate verification</a:t>
            </a:r>
            <a:r>
              <a:rPr lang="en-US" altLang="zh-CN" sz="1600" dirty="0">
                <a:solidFill>
                  <a:srgbClr val="1F497D"/>
                </a:solidFill>
                <a:latin typeface="Calibri" panose="020F0502020204030204" pitchFamily="34" charset="0"/>
              </a:rPr>
              <a:t>.</a:t>
            </a:r>
            <a:endParaRPr lang="zh-CN" altLang="zh-CN" sz="2000" dirty="0">
              <a:latin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1600" dirty="0">
                <a:solidFill>
                  <a:srgbClr val="1F497D"/>
                </a:solidFill>
                <a:latin typeface="Calibri" panose="020F0502020204030204" pitchFamily="34" charset="0"/>
              </a:rPr>
              <a:t>ECS/EES’s requirements:</a:t>
            </a:r>
            <a:endParaRPr lang="zh-CN" altLang="zh-CN" sz="2000" dirty="0">
              <a:latin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altLang="zh-CN" sz="1600" dirty="0">
                <a:solidFill>
                  <a:srgbClr val="1F497D"/>
                </a:solidFill>
                <a:latin typeface="Calibri" panose="020F0502020204030204" pitchFamily="34" charset="0"/>
              </a:rPr>
              <a:t>With certificate and private key to be configured. It is the basic requirements of the server.</a:t>
            </a:r>
            <a:endParaRPr lang="zh-CN" altLang="zh-CN" sz="2000" dirty="0">
              <a:latin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1600" dirty="0">
                <a:solidFill>
                  <a:srgbClr val="1F497D"/>
                </a:solidFill>
                <a:latin typeface="Calibri" panose="020F0502020204030204" pitchFamily="34" charset="0"/>
              </a:rPr>
              <a:t> </a:t>
            </a:r>
            <a:endParaRPr lang="en-US" altLang="zh-CN" sz="1600" dirty="0" smtClean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1600" dirty="0" smtClean="0">
                <a:solidFill>
                  <a:srgbClr val="1F497D"/>
                </a:solidFill>
                <a:latin typeface="Calibri" panose="020F0502020204030204" pitchFamily="34" charset="0"/>
              </a:rPr>
              <a:t>YES</a:t>
            </a:r>
            <a:r>
              <a:rPr lang="zh-CN" altLang="en-US" sz="1600" dirty="0" smtClean="0">
                <a:solidFill>
                  <a:srgbClr val="1F497D"/>
                </a:solidFill>
                <a:latin typeface="Calibri" panose="020F0502020204030204" pitchFamily="34" charset="0"/>
              </a:rPr>
              <a:t>？</a:t>
            </a:r>
            <a:endParaRPr lang="en-US" altLang="zh-CN" sz="1600" dirty="0" smtClean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1600" dirty="0" smtClean="0">
                <a:solidFill>
                  <a:srgbClr val="1F497D"/>
                </a:solidFill>
                <a:latin typeface="Calibri" panose="020F0502020204030204" pitchFamily="34" charset="0"/>
              </a:rPr>
              <a:t>NO</a:t>
            </a:r>
            <a:r>
              <a:rPr lang="zh-CN" altLang="en-US" sz="1600" dirty="0" smtClean="0">
                <a:solidFill>
                  <a:srgbClr val="1F497D"/>
                </a:solidFill>
                <a:latin typeface="Calibri" panose="020F0502020204030204" pitchFamily="34" charset="0"/>
              </a:rPr>
              <a:t>？</a:t>
            </a:r>
            <a:endParaRPr lang="en-US" altLang="zh-CN" sz="160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zh-CN" sz="2000" dirty="0">
              <a:latin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600" b="1" dirty="0" smtClean="0">
                <a:solidFill>
                  <a:srgbClr val="1F497D"/>
                </a:solidFill>
                <a:latin typeface="Calibri" panose="020F0502020204030204" pitchFamily="34" charset="0"/>
              </a:rPr>
              <a:t>2. </a:t>
            </a:r>
            <a:r>
              <a:rPr lang="en-US" altLang="zh-CN" sz="1600" b="1" dirty="0">
                <a:solidFill>
                  <a:srgbClr val="1F497D"/>
                </a:solidFill>
                <a:latin typeface="Calibri" panose="020F0502020204030204" pitchFamily="34" charset="0"/>
              </a:rPr>
              <a:t> </a:t>
            </a:r>
            <a:r>
              <a:rPr lang="en-US" altLang="zh-CN" sz="1600" b="1" dirty="0">
                <a:solidFill>
                  <a:srgbClr val="1F497D"/>
                </a:solidFill>
                <a:latin typeface="Calibri" panose="020F0502020204030204" pitchFamily="34" charset="0"/>
              </a:rPr>
              <a:t>Whether the GSPI verification is required? If needed, which mechanism is agreeable?</a:t>
            </a:r>
            <a:endParaRPr lang="zh-CN" altLang="zh-CN" sz="1600" b="1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342900" lvl="0" indent="-342900">
              <a:buNone/>
            </a:pPr>
            <a:r>
              <a:rPr lang="en-US" altLang="zh-CN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YES</a:t>
            </a:r>
            <a:r>
              <a:rPr lang="zh-CN" altLang="en-US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？</a:t>
            </a:r>
            <a:endParaRPr lang="en-US" altLang="zh-CN" sz="16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None/>
            </a:pPr>
            <a:r>
              <a:rPr lang="en-US" altLang="zh-CN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	</a:t>
            </a:r>
            <a:r>
              <a:rPr lang="en-US" altLang="zh-CN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if yes, </a:t>
            </a:r>
            <a:r>
              <a:rPr lang="en-US" altLang="zh-CN" sz="1600" dirty="0"/>
              <a:t>AKMA and UE ID </a:t>
            </a:r>
            <a:r>
              <a:rPr lang="en-US" altLang="zh-CN" sz="1600" dirty="0" smtClean="0"/>
              <a:t>API?</a:t>
            </a:r>
            <a:endParaRPr lang="en-US" altLang="zh-CN" sz="16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None/>
            </a:pPr>
            <a:r>
              <a:rPr lang="en-US" altLang="zh-CN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NO</a:t>
            </a:r>
            <a:r>
              <a:rPr lang="zh-CN" altLang="en-US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？</a:t>
            </a:r>
            <a:endParaRPr lang="en-CA" sz="16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AutoNum type="arabicPeriod"/>
            </a:pPr>
            <a:endParaRPr lang="en-CA" sz="16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AutoNum type="arabicPeriod"/>
            </a:pPr>
            <a:endParaRPr lang="en-CA" sz="16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AutoNum type="arabicPeriod"/>
            </a:pPr>
            <a:endParaRPr lang="en-CA" sz="16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AutoNum type="arabicPeriod"/>
            </a:pPr>
            <a:endParaRPr lang="en-CA" sz="16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None/>
            </a:pPr>
            <a:endParaRPr lang="en-CA" altLang="zh-CN" sz="16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307817" y="657833"/>
            <a:ext cx="7840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Discussion 1: </a:t>
            </a:r>
            <a:r>
              <a:rPr lang="en-US" sz="2400" dirty="0">
                <a:solidFill>
                  <a:srgbClr val="FF0000"/>
                </a:solidFill>
              </a:rPr>
              <a:t>Conclusion on KI#2.1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235389" y="377190"/>
            <a:ext cx="7632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Discussion 2: </a:t>
            </a:r>
            <a:r>
              <a:rPr lang="en-US" sz="2400" dirty="0">
                <a:solidFill>
                  <a:srgbClr val="FF0000"/>
                </a:solidFill>
              </a:rPr>
              <a:t>Conclusion on KI#2.2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373454" y="991368"/>
            <a:ext cx="8378983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IN" altLang="zh-CN" sz="1400" b="1" dirty="0">
                <a:solidFill>
                  <a:srgbClr val="1F497D"/>
                </a:solidFill>
                <a:latin typeface="Calibri" panose="020F0502020204030204" pitchFamily="34" charset="0"/>
                <a:cs typeface="宋体" panose="02010600030101010101" pitchFamily="2" charset="-122"/>
              </a:rPr>
              <a:t>Support for selected/preferred Authentication method information in the  ECS/EES configuration information</a:t>
            </a:r>
            <a:r>
              <a:rPr lang="en-IN" altLang="zh-CN" sz="1400" dirty="0">
                <a:solidFill>
                  <a:srgbClr val="1F497D"/>
                </a:solidFill>
                <a:latin typeface="Calibri" panose="020F0502020204030204" pitchFamily="34" charset="0"/>
                <a:cs typeface="宋体" panose="02010600030101010101" pitchFamily="2" charset="-122"/>
              </a:rPr>
              <a:t> + Authentication method negotiation using TLS 1.3 </a:t>
            </a:r>
            <a:r>
              <a:rPr lang="en-IN" altLang="zh-CN" sz="1400" b="1" u="sng" dirty="0">
                <a:solidFill>
                  <a:srgbClr val="1F497D"/>
                </a:solidFill>
                <a:latin typeface="Calibri" panose="020F0502020204030204" pitchFamily="34" charset="0"/>
                <a:cs typeface="宋体" panose="02010600030101010101" pitchFamily="2" charset="-122"/>
              </a:rPr>
              <a:t>(All Conclusions 1, 1A, 1B, 2, 2A &amp; 2B in draft_S3-230334-r1)</a:t>
            </a:r>
            <a:endParaRPr lang="zh-CN" altLang="zh-CN" sz="16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IN" altLang="zh-CN" sz="1400" dirty="0">
                <a:solidFill>
                  <a:srgbClr val="1F497D"/>
                </a:solidFill>
                <a:latin typeface="Calibri" panose="020F0502020204030204" pitchFamily="34" charset="0"/>
                <a:cs typeface="宋体" panose="02010600030101010101" pitchFamily="2" charset="-122"/>
              </a:rPr>
              <a:t>Support for selected/preferred Authentication method information in the  ECS/EES configuration information </a:t>
            </a:r>
            <a:r>
              <a:rPr lang="en-IN" altLang="zh-CN" sz="1400" b="1" u="sng" dirty="0">
                <a:solidFill>
                  <a:srgbClr val="1F497D"/>
                </a:solidFill>
                <a:latin typeface="Calibri" panose="020F0502020204030204" pitchFamily="34" charset="0"/>
                <a:cs typeface="宋体" panose="02010600030101010101" pitchFamily="2" charset="-122"/>
              </a:rPr>
              <a:t>(Conclusions 1, 1A &amp; 1B in draft_S3-230334-r1)</a:t>
            </a:r>
            <a:endParaRPr lang="zh-CN" altLang="zh-CN" sz="16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IN" altLang="zh-CN" sz="1400" dirty="0">
                <a:solidFill>
                  <a:srgbClr val="1F497D"/>
                </a:solidFill>
                <a:latin typeface="Calibri" panose="020F0502020204030204" pitchFamily="34" charset="0"/>
                <a:cs typeface="宋体" panose="02010600030101010101" pitchFamily="2" charset="-122"/>
              </a:rPr>
              <a:t>Authentication method negotiation using TLS 1.3 without optimization (negotiation every time) </a:t>
            </a:r>
            <a:r>
              <a:rPr lang="en-IN" altLang="zh-CN" sz="1400" b="1" u="sng" dirty="0">
                <a:solidFill>
                  <a:srgbClr val="1F497D"/>
                </a:solidFill>
                <a:latin typeface="Calibri" panose="020F0502020204030204" pitchFamily="34" charset="0"/>
                <a:cs typeface="宋体" panose="02010600030101010101" pitchFamily="2" charset="-122"/>
              </a:rPr>
              <a:t>(Conclusion 2 only in draft_S3-230334-r1)</a:t>
            </a:r>
            <a:endParaRPr lang="zh-CN" altLang="zh-CN" sz="16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IN" altLang="zh-CN" sz="1400" dirty="0">
                <a:solidFill>
                  <a:srgbClr val="1F497D"/>
                </a:solidFill>
                <a:latin typeface="Calibri" panose="020F0502020204030204" pitchFamily="34" charset="0"/>
                <a:cs typeface="宋体" panose="02010600030101010101" pitchFamily="2" charset="-122"/>
              </a:rPr>
              <a:t>Authentication method negotiation using TLS 1.3 with optimization </a:t>
            </a:r>
            <a:r>
              <a:rPr lang="en-IN" altLang="zh-CN" sz="1400" b="1" u="sng" dirty="0">
                <a:solidFill>
                  <a:srgbClr val="1F497D"/>
                </a:solidFill>
                <a:latin typeface="Calibri" panose="020F0502020204030204" pitchFamily="34" charset="0"/>
                <a:cs typeface="宋体" panose="02010600030101010101" pitchFamily="2" charset="-122"/>
              </a:rPr>
              <a:t>(Conclusions 1, 2, 2A &amp; 2B in draft_S3-230334-r1</a:t>
            </a:r>
            <a:r>
              <a:rPr lang="en-IN" altLang="zh-CN" sz="1400" b="1" u="sng" dirty="0" smtClean="0">
                <a:solidFill>
                  <a:srgbClr val="1F497D"/>
                </a:solidFill>
                <a:latin typeface="Calibri" panose="020F0502020204030204" pitchFamily="34" charset="0"/>
                <a:cs typeface="宋体" panose="02010600030101010101" pitchFamily="2" charset="-122"/>
              </a:rPr>
              <a:t>)</a:t>
            </a:r>
            <a:endParaRPr lang="en-CA" sz="8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73454" y="3430613"/>
            <a:ext cx="8478982" cy="1900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900"/>
              </a:spcAft>
            </a:pPr>
            <a:r>
              <a:rPr lang="en-GB" altLang="zh-CN" dirty="0">
                <a:latin typeface="Times New Roman" panose="02020603050405020304" pitchFamily="18" charset="0"/>
              </a:rPr>
              <a:t>1) The UE determines the authentication method based on the information in the ECS/EES configuration information, if information on selected authentication method is present in the ECS/EES configuration information. </a:t>
            </a:r>
            <a:endParaRPr lang="zh-CN" altLang="zh-CN" dirty="0">
              <a:latin typeface="Times New Roman" panose="02020603050405020304" pitchFamily="18" charset="0"/>
            </a:endParaRPr>
          </a:p>
          <a:p>
            <a:pPr marL="180340" algn="just">
              <a:spcAft>
                <a:spcPts val="900"/>
              </a:spcAft>
            </a:pPr>
            <a:r>
              <a:rPr lang="en-GB" altLang="zh-CN" dirty="0">
                <a:latin typeface="Times New Roman" panose="02020603050405020304" pitchFamily="18" charset="0"/>
              </a:rPr>
              <a:t>1A) The selected authentication method in the ECS configuration information can be provided by the core network as detailed in solution#3 and solution#6. </a:t>
            </a:r>
            <a:endParaRPr lang="zh-CN" altLang="zh-CN" dirty="0">
              <a:latin typeface="Times New Roman" panose="02020603050405020304" pitchFamily="18" charset="0"/>
            </a:endParaRPr>
          </a:p>
          <a:p>
            <a:pPr marL="180340" algn="just">
              <a:spcAft>
                <a:spcPts val="900"/>
              </a:spcAft>
            </a:pPr>
            <a:r>
              <a:rPr lang="en-GB" altLang="zh-CN" dirty="0">
                <a:latin typeface="Times New Roman" panose="02020603050405020304" pitchFamily="18" charset="0"/>
              </a:rPr>
              <a:t>1B) The selected authentication method in the EES configuration information can be provided by the ECS as detailed in solution#4.</a:t>
            </a:r>
            <a:endParaRPr lang="zh-CN" altLang="zh-CN" dirty="0">
              <a:latin typeface="Times New Roman" panose="02020603050405020304" pitchFamily="18" charset="0"/>
            </a:endParaRPr>
          </a:p>
          <a:p>
            <a:pPr algn="just">
              <a:spcAft>
                <a:spcPts val="900"/>
              </a:spcAft>
            </a:pPr>
            <a:r>
              <a:rPr lang="en-GB" altLang="zh-CN" dirty="0">
                <a:latin typeface="Times New Roman" panose="02020603050405020304" pitchFamily="18" charset="0"/>
              </a:rPr>
              <a:t>2) If no information on selected authentication method is present in the ECS/EES configuration information, then the UE reuses TLS 1.3 to negotiate AKMA or GBA or any other methods to be used between the EEC and ECS/EES as detailed in solution #22.</a:t>
            </a:r>
            <a:endParaRPr lang="zh-CN" altLang="zh-CN" dirty="0">
              <a:latin typeface="Times New Roman" panose="02020603050405020304" pitchFamily="18" charset="0"/>
            </a:endParaRPr>
          </a:p>
          <a:p>
            <a:pPr marL="180340" algn="just">
              <a:spcAft>
                <a:spcPts val="900"/>
              </a:spcAft>
            </a:pPr>
            <a:r>
              <a:rPr lang="en-GB" altLang="zh-CN" dirty="0">
                <a:latin typeface="Times New Roman" panose="02020603050405020304" pitchFamily="18" charset="0"/>
              </a:rPr>
              <a:t>2A) Once an authentication method is selected using TLS 1.3, the UE stores the selected algorithm in the ECS/EES configuration information.</a:t>
            </a:r>
            <a:endParaRPr lang="zh-CN" altLang="zh-CN" dirty="0">
              <a:latin typeface="Times New Roman" panose="02020603050405020304" pitchFamily="18" charset="0"/>
            </a:endParaRPr>
          </a:p>
          <a:p>
            <a:pPr marL="180340">
              <a:spcAft>
                <a:spcPts val="900"/>
              </a:spcAft>
            </a:pPr>
            <a:r>
              <a:rPr lang="en-GB" altLang="zh-CN" dirty="0">
                <a:latin typeface="Times New Roman" panose="02020603050405020304" pitchFamily="18" charset="0"/>
              </a:rPr>
              <a:t>2B) UE is aware of security capability of the HN. Only the details of the HN supported methods are included in the </a:t>
            </a:r>
            <a:r>
              <a:rPr lang="en-GB" altLang="zh-CN" dirty="0" err="1">
                <a:latin typeface="Times New Roman" panose="02020603050405020304" pitchFamily="18" charset="0"/>
              </a:rPr>
              <a:t>ClientHello</a:t>
            </a:r>
            <a:r>
              <a:rPr lang="en-GB" altLang="zh-CN" dirty="0">
                <a:latin typeface="Times New Roman" panose="02020603050405020304" pitchFamily="18" charset="0"/>
              </a:rPr>
              <a:t>. </a:t>
            </a:r>
            <a:endParaRPr lang="zh-CN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www.w3.org/XML/1998/namespace"/>
    <ds:schemaRef ds:uri="http://schemas.microsoft.com/office/2006/metadata/properties"/>
    <ds:schemaRef ds:uri="e0d6c333-3612-4d65-a7f4-5976eb42d46a"/>
    <ds:schemaRef ds:uri="http://schemas.microsoft.com/office/2006/documentManagement/types"/>
    <ds:schemaRef ds:uri="http://purl.org/dc/terms/"/>
    <ds:schemaRef ds:uri="http://purl.org/dc/elements/1.1/"/>
    <ds:schemaRef ds:uri="http://schemas.microsoft.com/office/infopath/2007/PartnerControls"/>
    <ds:schemaRef ds:uri="c67c731b-696e-4d20-8664-fee8943d9cc6"/>
    <ds:schemaRef ds:uri="http://schemas.openxmlformats.org/package/2006/metadata/core-properties"/>
    <ds:schemaRef ds:uri="71c5aaf6-e6ce-465b-b873-5148d2a4c105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8848</TotalTime>
  <Words>270</Words>
  <Application>Microsoft Office PowerPoint</Application>
  <PresentationFormat>全屏显示(4:3)</PresentationFormat>
  <Paragraphs>31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宋体</vt:lpstr>
      <vt:lpstr>Arial</vt:lpstr>
      <vt:lpstr>Calibri</vt:lpstr>
      <vt:lpstr>Times New Roman</vt:lpstr>
      <vt:lpstr>Office Theme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Huawei4</cp:lastModifiedBy>
  <cp:revision>1314</cp:revision>
  <dcterms:created xsi:type="dcterms:W3CDTF">2008-08-30T09:32:10Z</dcterms:created>
  <dcterms:modified xsi:type="dcterms:W3CDTF">2023-01-19T14:06:01Z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