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Default Extension="png" ContentType="image/png"/>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customXml/itemProps4.xml" ContentType="application/vnd.openxmlformats-officedocument.customXmlProperties+xml"/>
  <Override PartName="/customXml/itemProps5.xml" ContentType="application/vnd.openxmlformats-officedocument.customXmlProperti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9"/>
  </p:notesMasterIdLst>
  <p:handoutMasterIdLst>
    <p:handoutMasterId r:id="rId10"/>
  </p:handoutMasterIdLst>
  <p:sldIdLst>
    <p:sldId id="793" r:id="rId7"/>
    <p:sldId id="794" r:id="rId8"/>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0"/>
      </p:ext>
    </p:extLst>
  </p:showPr>
  <p:clrMru>
    <a:srgbClr val="FF3300"/>
    <a:srgbClr val="2A6EA8"/>
    <a:srgbClr val="FF7C80"/>
    <a:srgbClr val="62A14D"/>
    <a:srgbClr val="000000"/>
    <a:srgbClr val="C6D254"/>
    <a:srgbClr val="B1D254"/>
    <a:srgbClr val="72AF2F"/>
    <a:srgbClr val="5C88D0"/>
    <a:srgbClr val="72732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489" autoAdjust="0"/>
    <p:restoredTop sz="94980" autoAdjust="0"/>
  </p:normalViewPr>
  <p:slideViewPr>
    <p:cSldViewPr snapToGrid="0">
      <p:cViewPr>
        <p:scale>
          <a:sx n="70" d="100"/>
          <a:sy n="70" d="100"/>
        </p:scale>
        <p:origin x="-852" y="1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45" d="100"/>
          <a:sy n="45" d="100"/>
        </p:scale>
        <p:origin x="-2788" y="-72"/>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commentAuthors" Target="commentAuthors.xml"/><Relationship Id="rId5" Type="http://schemas.openxmlformats.org/officeDocument/2006/relationships/customXml" Target="../customXml/item5.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1/19/2023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1/19/2023</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1</a:t>
            </a:fld>
            <a:endParaRPr lang="en-GB" altLang="en-US"/>
          </a:p>
        </p:txBody>
      </p:sp>
    </p:spTree>
    <p:extLst>
      <p:ext uri="{BB962C8B-B14F-4D97-AF65-F5344CB8AC3E}">
        <p14:creationId xmlns="" xmlns:p14="http://schemas.microsoft.com/office/powerpoint/2010/main" val="878418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6480442" y="85317"/>
            <a:ext cx="1463675"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S3-xxxxxx</a:t>
            </a:r>
            <a:endParaRPr lang="en-GB" altLang="en-US" sz="1400" b="1" dirty="0">
              <a:solidFill>
                <a:schemeClr val="bg2"/>
              </a:solidFill>
            </a:endParaRPr>
          </a:p>
        </p:txBody>
      </p:sp>
      <p:sp>
        <p:nvSpPr>
          <p:cNvPr id="2" name="Title 1"/>
          <p:cNvSpPr>
            <a:spLocks noGrp="1"/>
          </p:cNvSpPr>
          <p:nvPr>
            <p:ph type="ctrTitle" hasCustomPrompt="1"/>
          </p:nvPr>
        </p:nvSpPr>
        <p:spPr>
          <a:xfrm>
            <a:off x="685800" y="2130426"/>
            <a:ext cx="7772400" cy="1470025"/>
          </a:xfrm>
        </p:spPr>
        <p:txBody>
          <a:bodyPr/>
          <a:lstStyle/>
          <a:p>
            <a:r>
              <a:rPr lang="en-US" dirty="0"/>
              <a:t>Click to edit Master tit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
        <p:nvSpPr>
          <p:cNvPr id="3" name="Content Placeholder 2"/>
          <p:cNvSpPr>
            <a:spLocks noGrp="1"/>
          </p:cNvSpPr>
          <p:nvPr>
            <p:ph idx="1"/>
          </p:nvPr>
        </p:nvSpPr>
        <p:spPr>
          <a:xfrm>
            <a:off x="485775" y="1200150"/>
            <a:ext cx="8388350" cy="5084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641FA1F3-DE19-45FD-B8B5-3A2B074D3681}"/>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Tree>
    <p:extLst>
      <p:ext uri="{BB962C8B-B14F-4D97-AF65-F5344CB8AC3E}">
        <p14:creationId xmlns=""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 xmlns:a16="http://schemas.microsoft.com/office/drawing/2014/main" id="{6E4C6B85-7DC2-4461-9553-374FD2539E15}"/>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SA2 150E</a:t>
            </a:r>
            <a:endParaRPr lang="en-GB" dirty="0"/>
          </a:p>
        </p:txBody>
      </p:sp>
    </p:spTree>
    <p:extLst>
      <p:ext uri="{BB962C8B-B14F-4D97-AF65-F5344CB8AC3E}">
        <p14:creationId xmlns=""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smtClean="0">
                <a:solidFill>
                  <a:schemeClr val="bg1"/>
                </a:solidFill>
              </a:rPr>
              <a:t>SA3#109ah January 16</a:t>
            </a:r>
            <a:r>
              <a:rPr lang="en-GB" altLang="de-DE" sz="1200" baseline="30000" smtClean="0">
                <a:solidFill>
                  <a:schemeClr val="bg1"/>
                </a:solidFill>
              </a:rPr>
              <a:t>th</a:t>
            </a:r>
            <a:r>
              <a:rPr lang="en-GB" altLang="de-DE" sz="1200" smtClean="0">
                <a:solidFill>
                  <a:schemeClr val="bg1"/>
                </a:solidFill>
              </a:rPr>
              <a:t> –20</a:t>
            </a:r>
            <a:r>
              <a:rPr lang="en-GB" altLang="de-DE" sz="1200" baseline="30000" smtClean="0">
                <a:solidFill>
                  <a:schemeClr val="bg1"/>
                </a:solidFill>
              </a:rPr>
              <a:t>th</a:t>
            </a:r>
            <a:r>
              <a:rPr lang="en-GB" altLang="de-DE" sz="1200" smtClean="0">
                <a:solidFill>
                  <a:schemeClr val="bg1"/>
                </a:solidFill>
              </a:rPr>
              <a:t>, 2023</a:t>
            </a:r>
            <a:endParaRPr lang="en-GB" altLang="de-DE" sz="1200" dirty="0">
              <a:solidFill>
                <a:schemeClr val="bg1"/>
              </a:solidFill>
            </a:endParaRPr>
          </a:p>
          <a:p>
            <a:pPr>
              <a:defRPr/>
            </a:pP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2020</a:t>
            </a:r>
          </a:p>
        </p:txBody>
      </p:sp>
      <p:pic>
        <p:nvPicPr>
          <p:cNvPr id="1033" name="Picture 10" descr="3GPP_TM_RD.jpg"/>
          <p:cNvPicPr>
            <a:picLocks noChangeAspect="1"/>
          </p:cNvPicPr>
          <p:nvPr userDrawn="1"/>
        </p:nvPicPr>
        <p:blipFill>
          <a:blip r:embed="rId6" cstate="print">
            <a:extLst>
              <a:ext uri="{28A0092B-C50C-407E-A947-70E740481C1C}">
                <a14:useLocalDpi xmlns=""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273395"/>
          </a:xfrm>
        </p:spPr>
        <p:txBody>
          <a:bodyPr/>
          <a:lstStyle/>
          <a:p>
            <a:pPr marL="342900" lvl="0" indent="-342900">
              <a:buNone/>
            </a:pPr>
            <a:endParaRPr lang="en-CA" sz="1600" b="1" smtClean="0">
              <a:latin typeface="Calibri" panose="020F0502020204030204" pitchFamily="34" charset="0"/>
              <a:ea typeface="Times New Roman" panose="02020603050405020304" pitchFamily="18" charset="0"/>
            </a:endParaRPr>
          </a:p>
          <a:p>
            <a:pPr marL="342900" lvl="0" indent="-342900">
              <a:buNone/>
            </a:pPr>
            <a:r>
              <a:rPr lang="en-CA" sz="1600" b="1" smtClean="0">
                <a:latin typeface="Calibri" panose="020F0502020204030204" pitchFamily="34" charset="0"/>
                <a:ea typeface="Times New Roman" panose="02020603050405020304" pitchFamily="18" charset="0"/>
              </a:rPr>
              <a:t>Option 1:</a:t>
            </a:r>
            <a:r>
              <a:rPr lang="en-CA" sz="1600" smtClean="0">
                <a:latin typeface="Calibri" panose="020F0502020204030204" pitchFamily="34" charset="0"/>
                <a:ea typeface="Times New Roman" panose="02020603050405020304" pitchFamily="18" charset="0"/>
              </a:rPr>
              <a:t> </a:t>
            </a:r>
            <a:r>
              <a:rPr lang="en-CA" sz="1600" b="1" smtClean="0">
                <a:latin typeface="Calibri" panose="020F0502020204030204" pitchFamily="34" charset="0"/>
                <a:ea typeface="Times New Roman" panose="02020603050405020304" pitchFamily="18" charset="0"/>
              </a:rPr>
              <a:t>Agree on some technical principles for normative work (HPLMN sends key materials to VPLMN)</a:t>
            </a:r>
          </a:p>
          <a:p>
            <a:pPr marL="342900" lvl="0" indent="-342900">
              <a:buNone/>
            </a:pPr>
            <a:r>
              <a:rPr lang="en-CA" sz="1600" smtClean="0">
                <a:latin typeface="Calibri" panose="020F0502020204030204" pitchFamily="34" charset="0"/>
                <a:ea typeface="Times New Roman" panose="02020603050405020304" pitchFamily="18" charset="0"/>
              </a:rPr>
              <a:t>      (S3-230376_r3, merger of S3-230058, S3-230111, S3-230275, S3-230376)</a:t>
            </a:r>
          </a:p>
          <a:p>
            <a:pPr marL="342900" lvl="0" indent="-342900">
              <a:buNone/>
            </a:pPr>
            <a:endParaRPr lang="en-CA" sz="1600" smtClean="0">
              <a:latin typeface="Calibri" panose="020F0502020204030204" pitchFamily="34" charset="0"/>
              <a:ea typeface="Times New Roman" panose="02020603050405020304" pitchFamily="18" charset="0"/>
            </a:endParaRPr>
          </a:p>
          <a:p>
            <a:pPr marL="342900" lvl="0" indent="-342900">
              <a:buAutoNum type="arabicPeriod"/>
            </a:pPr>
            <a:endParaRPr lang="en-CA" sz="1600" smtClean="0">
              <a:latin typeface="Calibri" panose="020F0502020204030204" pitchFamily="34" charset="0"/>
              <a:ea typeface="Times New Roman" panose="02020603050405020304" pitchFamily="18" charset="0"/>
            </a:endParaRPr>
          </a:p>
          <a:p>
            <a:pPr marL="342900" lvl="0" indent="-342900">
              <a:buAutoNum type="arabicPeriod"/>
            </a:pPr>
            <a:endParaRPr lang="en-CA" sz="1600" smtClean="0">
              <a:latin typeface="Calibri" panose="020F0502020204030204" pitchFamily="34" charset="0"/>
              <a:ea typeface="Times New Roman" panose="02020603050405020304" pitchFamily="18" charset="0"/>
            </a:endParaRPr>
          </a:p>
          <a:p>
            <a:pPr marL="342900" lvl="0" indent="-342900">
              <a:buAutoNum type="arabicPeriod"/>
            </a:pPr>
            <a:endParaRPr lang="en-CA" sz="1600" smtClean="0">
              <a:latin typeface="Calibri" panose="020F0502020204030204" pitchFamily="34" charset="0"/>
              <a:ea typeface="Times New Roman" panose="02020603050405020304" pitchFamily="18" charset="0"/>
            </a:endParaRPr>
          </a:p>
          <a:p>
            <a:pPr marL="342900" lvl="0" indent="-342900">
              <a:buAutoNum type="arabicPeriod"/>
            </a:pPr>
            <a:endParaRPr lang="en-CA" sz="1600" smtClean="0">
              <a:latin typeface="Calibri" panose="020F0502020204030204" pitchFamily="34" charset="0"/>
              <a:ea typeface="Times New Roman" panose="02020603050405020304" pitchFamily="18" charset="0"/>
            </a:endParaRPr>
          </a:p>
          <a:p>
            <a:pPr marL="342900" lvl="0" indent="-342900">
              <a:buAutoNum type="arabicPeriod"/>
            </a:pPr>
            <a:endParaRPr lang="en-CA" sz="1600" smtClean="0">
              <a:latin typeface="Calibri" panose="020F0502020204030204" pitchFamily="34" charset="0"/>
              <a:ea typeface="Times New Roman" panose="02020603050405020304" pitchFamily="18" charset="0"/>
            </a:endParaRPr>
          </a:p>
          <a:p>
            <a:pPr marL="342900" lvl="0" indent="-342900">
              <a:buAutoNum type="arabicPeriod"/>
            </a:pPr>
            <a:endParaRPr lang="en-CA" sz="1600" smtClean="0">
              <a:latin typeface="Calibri" panose="020F0502020204030204" pitchFamily="34" charset="0"/>
              <a:ea typeface="Times New Roman" panose="02020603050405020304" pitchFamily="18" charset="0"/>
            </a:endParaRPr>
          </a:p>
          <a:p>
            <a:pPr marL="342900" lvl="0" indent="-342900">
              <a:buNone/>
            </a:pPr>
            <a:endParaRPr lang="en-CA" sz="1600" smtClean="0">
              <a:latin typeface="Calibri" panose="020F0502020204030204" pitchFamily="34" charset="0"/>
              <a:ea typeface="Times New Roman" panose="02020603050405020304" pitchFamily="18" charset="0"/>
            </a:endParaRPr>
          </a:p>
          <a:p>
            <a:pPr marL="342900" lvl="0" indent="-342900">
              <a:buNone/>
            </a:pPr>
            <a:endParaRPr lang="en-CA" sz="1600" b="1" smtClean="0">
              <a:latin typeface="Calibri" panose="020F0502020204030204" pitchFamily="34" charset="0"/>
              <a:ea typeface="Times New Roman" panose="02020603050405020304" pitchFamily="18" charset="0"/>
            </a:endParaRPr>
          </a:p>
          <a:p>
            <a:pPr marL="342900" lvl="0" indent="-342900">
              <a:buNone/>
            </a:pPr>
            <a:endParaRPr lang="en-CA" sz="1600" b="1" smtClean="0">
              <a:latin typeface="Calibri" panose="020F0502020204030204" pitchFamily="34" charset="0"/>
              <a:ea typeface="Times New Roman" panose="02020603050405020304" pitchFamily="18" charset="0"/>
            </a:endParaRPr>
          </a:p>
          <a:p>
            <a:pPr marL="342900" lvl="0" indent="-342900">
              <a:buNone/>
            </a:pPr>
            <a:endParaRPr lang="en-CA" sz="1600" b="1" smtClean="0">
              <a:latin typeface="Calibri" panose="020F0502020204030204" pitchFamily="34" charset="0"/>
              <a:ea typeface="Times New Roman" panose="02020603050405020304" pitchFamily="18" charset="0"/>
            </a:endParaRPr>
          </a:p>
          <a:p>
            <a:pPr marL="342900" lvl="0" indent="-342900">
              <a:buNone/>
            </a:pPr>
            <a:r>
              <a:rPr lang="en-CA" sz="1600" b="1" smtClean="0">
                <a:latin typeface="Calibri" panose="020F0502020204030204" pitchFamily="34" charset="0"/>
                <a:ea typeface="Times New Roman" panose="02020603050405020304" pitchFamily="18" charset="0"/>
              </a:rPr>
              <a:t>Option </a:t>
            </a:r>
            <a:r>
              <a:rPr lang="en-CA" sz="1600" b="1" smtClean="0">
                <a:latin typeface="Calibri" panose="020F0502020204030204" pitchFamily="34" charset="0"/>
                <a:ea typeface="Times New Roman" panose="02020603050405020304" pitchFamily="18" charset="0"/>
              </a:rPr>
              <a:t>2:  For case 1 &amp;3, leave the LI solutions for implementation or up to SLA, add LI requirements at the normative phase</a:t>
            </a:r>
          </a:p>
          <a:p>
            <a:pPr marL="342900" lvl="0" indent="-342900">
              <a:buNone/>
            </a:pPr>
            <a:r>
              <a:rPr lang="en-CA" sz="1600" smtClean="0">
                <a:latin typeface="Calibri" panose="020F0502020204030204" pitchFamily="34" charset="0"/>
                <a:ea typeface="Times New Roman" panose="02020603050405020304" pitchFamily="18" charset="0"/>
              </a:rPr>
              <a:t>        (S3-230197)</a:t>
            </a:r>
          </a:p>
          <a:p>
            <a:pPr marL="342900" lvl="0" indent="-342900">
              <a:buNone/>
            </a:pPr>
            <a:endParaRPr lang="en-CA" sz="1600" smtClean="0">
              <a:latin typeface="Calibri" panose="020F0502020204030204" pitchFamily="34" charset="0"/>
              <a:ea typeface="Times New Roman" panose="02020603050405020304" pitchFamily="18" charset="0"/>
            </a:endParaRPr>
          </a:p>
          <a:p>
            <a:pPr marL="342900" lvl="0" indent="-342900">
              <a:buAutoNum type="arabicPeriod"/>
            </a:pPr>
            <a:endParaRPr lang="en-CA" sz="1600" smtClean="0">
              <a:latin typeface="Calibri" panose="020F0502020204030204" pitchFamily="34" charset="0"/>
              <a:ea typeface="Times New Roman" panose="02020603050405020304" pitchFamily="18" charset="0"/>
            </a:endParaRPr>
          </a:p>
          <a:p>
            <a:pPr marL="342900" lvl="0" indent="-342900">
              <a:buAutoNum type="arabicPeriod"/>
            </a:pPr>
            <a:endParaRPr lang="en-CA" sz="1600" smtClean="0">
              <a:latin typeface="Calibri" panose="020F0502020204030204" pitchFamily="34" charset="0"/>
              <a:ea typeface="Times New Roman" panose="02020603050405020304" pitchFamily="18" charset="0"/>
            </a:endParaRPr>
          </a:p>
          <a:p>
            <a:pPr marL="342900" lvl="0" indent="-342900">
              <a:buAutoNum type="arabicPeriod"/>
            </a:pPr>
            <a:endParaRPr lang="en-CA" sz="1600" smtClean="0">
              <a:latin typeface="Calibri" panose="020F0502020204030204" pitchFamily="34" charset="0"/>
              <a:ea typeface="Times New Roman" panose="02020603050405020304" pitchFamily="18" charset="0"/>
            </a:endParaRPr>
          </a:p>
          <a:p>
            <a:pPr marL="342900" lvl="0" indent="-342900">
              <a:buAutoNum type="arabicPeriod"/>
            </a:pPr>
            <a:endParaRPr lang="en-CA" sz="1600" smtClean="0">
              <a:latin typeface="Calibri" panose="020F0502020204030204" pitchFamily="34" charset="0"/>
              <a:ea typeface="Times New Roman" panose="02020603050405020304" pitchFamily="18" charset="0"/>
            </a:endParaRPr>
          </a:p>
          <a:p>
            <a:pPr marL="342900" lvl="0" indent="-342900">
              <a:buNone/>
            </a:pPr>
            <a:endParaRPr lang="en-CA" altLang="zh-CN" sz="1600" smtClean="0">
              <a:latin typeface="Calibri" panose="020F0502020204030204" pitchFamily="34" charset="0"/>
              <a:ea typeface="Calibri" panose="020F0502020204030204" pitchFamily="34" charset="0"/>
            </a:endParaRPr>
          </a:p>
        </p:txBody>
      </p:sp>
      <p:sp>
        <p:nvSpPr>
          <p:cNvPr id="4" name="TextBox 3">
            <a:extLst>
              <a:ext uri="{FF2B5EF4-FFF2-40B4-BE49-F238E27FC236}">
                <a16:creationId xmlns="" xmlns:a16="http://schemas.microsoft.com/office/drawing/2014/main" id="{A6A27327-DB1C-4EF3-8FA2-A10DF7DB2B50}"/>
              </a:ext>
            </a:extLst>
          </p:cNvPr>
          <p:cNvSpPr txBox="1"/>
          <p:nvPr/>
        </p:nvSpPr>
        <p:spPr>
          <a:xfrm>
            <a:off x="307817" y="657833"/>
            <a:ext cx="7840301" cy="461665"/>
          </a:xfrm>
          <a:prstGeom prst="rect">
            <a:avLst/>
          </a:prstGeom>
          <a:noFill/>
        </p:spPr>
        <p:txBody>
          <a:bodyPr wrap="square" rtlCol="0">
            <a:spAutoFit/>
          </a:bodyPr>
          <a:lstStyle/>
          <a:p>
            <a:r>
              <a:rPr lang="en-US" sz="2400" smtClean="0">
                <a:solidFill>
                  <a:srgbClr val="FF0000"/>
                </a:solidFill>
              </a:rPr>
              <a:t>Discussion 1: Way forward on conclusion (KI#1)</a:t>
            </a:r>
            <a:endParaRPr lang="en-US" sz="2400" dirty="0">
              <a:solidFill>
                <a:srgbClr val="FF0000"/>
              </a:solidFill>
            </a:endParaRPr>
          </a:p>
        </p:txBody>
      </p:sp>
      <p:sp>
        <p:nvSpPr>
          <p:cNvPr id="5" name="矩形 4"/>
          <p:cNvSpPr/>
          <p:nvPr/>
        </p:nvSpPr>
        <p:spPr bwMode="auto">
          <a:xfrm>
            <a:off x="452674" y="2209070"/>
            <a:ext cx="8320133" cy="2933298"/>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charset="0"/>
            </a:endParaRPr>
          </a:p>
        </p:txBody>
      </p:sp>
      <p:sp>
        <p:nvSpPr>
          <p:cNvPr id="7" name="TextBox 6"/>
          <p:cNvSpPr txBox="1"/>
          <p:nvPr/>
        </p:nvSpPr>
        <p:spPr>
          <a:xfrm>
            <a:off x="525100" y="2254338"/>
            <a:ext cx="8211494" cy="3046988"/>
          </a:xfrm>
          <a:prstGeom prst="rect">
            <a:avLst/>
          </a:prstGeom>
          <a:noFill/>
        </p:spPr>
        <p:txBody>
          <a:bodyPr wrap="square" rtlCol="0">
            <a:spAutoFit/>
          </a:bodyPr>
          <a:lstStyle/>
          <a:p>
            <a:r>
              <a:rPr lang="en-GB" altLang="zh-CN" sz="1400" smtClean="0">
                <a:latin typeface="Times New Roman" pitchFamily="18" charset="0"/>
                <a:ea typeface="宋体" pitchFamily="2" charset="-122"/>
                <a:cs typeface="Times New Roman" pitchFamily="18" charset="0"/>
              </a:rPr>
              <a:t>For case 1 (UE is in VPLMN and accessing an internal HPLMN AF), to support LI, AAnF in HPLMN should send encryption keys to the visited network. AAnF in HPLMN should enforce that encryption is not started until it received confirmation from the VPLMN that everything has been received OK. Alternatively, HPLMN may decide to disable encryption or UE services if the HPLMN is unable to provide the key material to the VPLMN.</a:t>
            </a:r>
          </a:p>
          <a:p>
            <a:r>
              <a:rPr lang="en-GB" altLang="zh-CN" sz="1400" smtClean="0">
                <a:latin typeface="Times New Roman" pitchFamily="18" charset="0"/>
                <a:ea typeface="宋体" pitchFamily="2" charset="-122"/>
                <a:cs typeface="Times New Roman" pitchFamily="18" charset="0"/>
              </a:rPr>
              <a:t>For case 3 (UE is in VPLMN and accessing an external AF in the Data Network,, to support LI, ), the following principle applies:</a:t>
            </a:r>
          </a:p>
          <a:p>
            <a:pPr lvl="0"/>
            <a:r>
              <a:rPr lang="en-GB" altLang="zh-CN" sz="1400" smtClean="0">
                <a:latin typeface="Times New Roman" pitchFamily="18" charset="0"/>
                <a:ea typeface="宋体" pitchFamily="2" charset="-122"/>
                <a:cs typeface="Times New Roman" pitchFamily="18" charset="0"/>
              </a:rPr>
              <a:t>- AAnF </a:t>
            </a:r>
            <a:r>
              <a:rPr lang="en-GB" altLang="zh-CN" sz="1400" smtClean="0">
                <a:latin typeface="Times New Roman" pitchFamily="18" charset="0"/>
                <a:ea typeface="宋体" pitchFamily="2" charset="-122"/>
                <a:cs typeface="Times New Roman" pitchFamily="18" charset="0"/>
              </a:rPr>
              <a:t>in HPLMN should send AKMA related keys to the visited network.</a:t>
            </a:r>
          </a:p>
          <a:p>
            <a:pPr lvl="0"/>
            <a:r>
              <a:rPr lang="en-GB" altLang="zh-CN" sz="1400" smtClean="0">
                <a:latin typeface="Times New Roman" pitchFamily="18" charset="0"/>
                <a:ea typeface="宋体" pitchFamily="2" charset="-122"/>
                <a:cs typeface="Times New Roman" pitchFamily="18" charset="0"/>
              </a:rPr>
              <a:t>- hAAnF </a:t>
            </a:r>
            <a:r>
              <a:rPr lang="en-GB" altLang="zh-CN" sz="1400" smtClean="0">
                <a:latin typeface="Times New Roman" pitchFamily="18" charset="0"/>
                <a:ea typeface="宋体" pitchFamily="2" charset="-122"/>
                <a:cs typeface="Times New Roman" pitchFamily="18" charset="0"/>
              </a:rPr>
              <a:t>in HPLMN should be able to find the AF is an external AF in the data network rather a vPLMN AF via NEF. .</a:t>
            </a:r>
          </a:p>
          <a:p>
            <a:pPr lvl="0"/>
            <a:r>
              <a:rPr lang="en-GB" altLang="zh-CN" sz="1400" smtClean="0">
                <a:latin typeface="Times New Roman" pitchFamily="18" charset="0"/>
                <a:ea typeface="宋体" pitchFamily="2" charset="-122"/>
                <a:cs typeface="Times New Roman" pitchFamily="18" charset="0"/>
              </a:rPr>
              <a:t>- the </a:t>
            </a:r>
            <a:r>
              <a:rPr lang="en-GB" altLang="zh-CN" sz="1400" smtClean="0">
                <a:latin typeface="Times New Roman" pitchFamily="18" charset="0"/>
                <a:ea typeface="宋体" pitchFamily="2" charset="-122"/>
                <a:cs typeface="Times New Roman" pitchFamily="18" charset="0"/>
              </a:rPr>
              <a:t>external AF indicates to AAnF whether the encryption is 1) based on KAF, 2) derived from KAF. Based on this indication, the AAnF decides to send the key material to the VPLMN's NF (enable the LI).</a:t>
            </a:r>
          </a:p>
          <a:p>
            <a:pPr lvl="0">
              <a:buFontTx/>
              <a:buChar char="•"/>
            </a:pPr>
            <a:r>
              <a:rPr lang="en-GB" altLang="zh-CN" sz="1400" smtClean="0">
                <a:solidFill>
                  <a:srgbClr val="FF0000"/>
                </a:solidFill>
                <a:latin typeface="Times New Roman" pitchFamily="18" charset="0"/>
                <a:ea typeface="宋体" pitchFamily="2" charset="-122"/>
                <a:cs typeface="Times New Roman" pitchFamily="18" charset="0"/>
              </a:rPr>
              <a:t>Editor’s </a:t>
            </a:r>
            <a:r>
              <a:rPr lang="en-GB" altLang="zh-CN" sz="1400" smtClean="0">
                <a:solidFill>
                  <a:srgbClr val="FF0000"/>
                </a:solidFill>
                <a:latin typeface="Times New Roman" pitchFamily="18" charset="0"/>
                <a:ea typeface="宋体" pitchFamily="2" charset="-122"/>
                <a:cs typeface="Times New Roman" pitchFamily="18" charset="0"/>
              </a:rPr>
              <a:t>Note: Further conclusion on LI, e.g. providing other security parameters, avoiding under-collection of traffic, etc, is FFS.</a:t>
            </a:r>
          </a:p>
          <a:p>
            <a:endParaRPr lang="en-GB"/>
          </a:p>
        </p:txBody>
      </p:sp>
    </p:spTree>
    <p:extLst>
      <p:ext uri="{BB962C8B-B14F-4D97-AF65-F5344CB8AC3E}">
        <p14:creationId xmlns="" xmlns:p14="http://schemas.microsoft.com/office/powerpoint/2010/main" val="539970028"/>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A6A27327-DB1C-4EF3-8FA2-A10DF7DB2B50}"/>
              </a:ext>
            </a:extLst>
          </p:cNvPr>
          <p:cNvSpPr txBox="1"/>
          <p:nvPr/>
        </p:nvSpPr>
        <p:spPr>
          <a:xfrm>
            <a:off x="235389" y="377190"/>
            <a:ext cx="7632071" cy="830997"/>
          </a:xfrm>
          <a:prstGeom prst="rect">
            <a:avLst/>
          </a:prstGeom>
          <a:noFill/>
        </p:spPr>
        <p:txBody>
          <a:bodyPr wrap="square" rtlCol="0">
            <a:spAutoFit/>
          </a:bodyPr>
          <a:lstStyle/>
          <a:p>
            <a:r>
              <a:rPr lang="en-US" sz="2400" smtClean="0">
                <a:solidFill>
                  <a:srgbClr val="FF0000"/>
                </a:solidFill>
              </a:rPr>
              <a:t>Discussion 2: Request for show of hands on Kaf refresh key issue</a:t>
            </a:r>
            <a:endParaRPr lang="en-US" sz="2400" dirty="0">
              <a:solidFill>
                <a:srgbClr val="FF0000"/>
              </a:solidFill>
            </a:endParaRPr>
          </a:p>
        </p:txBody>
      </p:sp>
      <p:sp>
        <p:nvSpPr>
          <p:cNvPr id="6" name="矩形 5"/>
          <p:cNvSpPr/>
          <p:nvPr/>
        </p:nvSpPr>
        <p:spPr>
          <a:xfrm>
            <a:off x="602054" y="1517840"/>
            <a:ext cx="8378983" cy="2646878"/>
          </a:xfrm>
          <a:prstGeom prst="rect">
            <a:avLst/>
          </a:prstGeom>
        </p:spPr>
        <p:txBody>
          <a:bodyPr wrap="square">
            <a:spAutoFit/>
          </a:bodyPr>
          <a:lstStyle/>
          <a:p>
            <a:pPr marL="342900" indent="-342900"/>
            <a:r>
              <a:rPr lang="en-CA" sz="1800" b="1" smtClean="0">
                <a:latin typeface="Calibri" panose="020F0502020204030204" pitchFamily="34" charset="0"/>
                <a:ea typeface="Times New Roman" panose="02020603050405020304" pitchFamily="18" charset="0"/>
              </a:rPr>
              <a:t>S3-230325:</a:t>
            </a:r>
            <a:r>
              <a:rPr lang="en-GB" sz="1800" b="1" smtClean="0">
                <a:latin typeface="Calibri" panose="020F0502020204030204" pitchFamily="34" charset="0"/>
                <a:ea typeface="Times New Roman" panose="02020603050405020304" pitchFamily="18" charset="0"/>
              </a:rPr>
              <a:t>Key Issue on KAF refresh</a:t>
            </a:r>
            <a:endParaRPr lang="en-CA" sz="1800" b="1" smtClean="0">
              <a:latin typeface="Calibri" panose="020F0502020204030204" pitchFamily="34" charset="0"/>
              <a:ea typeface="Times New Roman" panose="02020603050405020304" pitchFamily="18" charset="0"/>
            </a:endParaRPr>
          </a:p>
          <a:p>
            <a:pPr marL="342900" lvl="0" indent="-342900">
              <a:buNone/>
            </a:pPr>
            <a:endParaRPr lang="en-CA" sz="1800" b="1" smtClean="0">
              <a:latin typeface="Calibri" panose="020F0502020204030204" pitchFamily="34" charset="0"/>
              <a:ea typeface="Times New Roman" panose="02020603050405020304" pitchFamily="18" charset="0"/>
            </a:endParaRPr>
          </a:p>
          <a:p>
            <a:pPr marL="342900" lvl="0" indent="-342900">
              <a:buNone/>
            </a:pPr>
            <a:endParaRPr lang="en-CA" sz="1800" b="1" smtClean="0">
              <a:latin typeface="Calibri" panose="020F0502020204030204" pitchFamily="34" charset="0"/>
              <a:ea typeface="Times New Roman" panose="02020603050405020304" pitchFamily="18" charset="0"/>
            </a:endParaRPr>
          </a:p>
          <a:p>
            <a:pPr marL="342900" lvl="0" indent="-342900">
              <a:buNone/>
            </a:pPr>
            <a:r>
              <a:rPr lang="en-CA" sz="1800" b="1" smtClean="0">
                <a:latin typeface="Calibri" panose="020F0502020204030204" pitchFamily="34" charset="0"/>
                <a:ea typeface="Times New Roman" panose="02020603050405020304" pitchFamily="18" charset="0"/>
              </a:rPr>
              <a:t>Does SA3 agree on this key issue?</a:t>
            </a:r>
          </a:p>
          <a:p>
            <a:pPr marL="342900" lvl="0" indent="-342900">
              <a:buNone/>
            </a:pPr>
            <a:endParaRPr lang="en-CA" sz="1800" b="1" smtClean="0">
              <a:latin typeface="Calibri" panose="020F0502020204030204" pitchFamily="34" charset="0"/>
              <a:ea typeface="Times New Roman" panose="02020603050405020304" pitchFamily="18" charset="0"/>
            </a:endParaRPr>
          </a:p>
          <a:p>
            <a:pPr marL="342900" lvl="0" indent="-342900">
              <a:buNone/>
            </a:pPr>
            <a:r>
              <a:rPr lang="en-CA" sz="1800" b="1" smtClean="0">
                <a:latin typeface="Calibri" panose="020F0502020204030204" pitchFamily="34" charset="0"/>
                <a:ea typeface="Times New Roman" panose="02020603050405020304" pitchFamily="18" charset="0"/>
              </a:rPr>
              <a:t>Option 1:</a:t>
            </a:r>
            <a:r>
              <a:rPr lang="en-CA" sz="1800" smtClean="0">
                <a:latin typeface="Calibri" panose="020F0502020204030204" pitchFamily="34" charset="0"/>
                <a:ea typeface="Times New Roman" panose="02020603050405020304" pitchFamily="18" charset="0"/>
              </a:rPr>
              <a:t> </a:t>
            </a:r>
            <a:r>
              <a:rPr lang="en-CA" sz="1800" b="1" smtClean="0">
                <a:latin typeface="Calibri" panose="020F0502020204030204" pitchFamily="34" charset="0"/>
                <a:ea typeface="Times New Roman" panose="02020603050405020304" pitchFamily="18" charset="0"/>
              </a:rPr>
              <a:t>Yes</a:t>
            </a:r>
          </a:p>
          <a:p>
            <a:pPr marL="342900" lvl="0" indent="-342900">
              <a:buNone/>
            </a:pPr>
            <a:r>
              <a:rPr lang="en-CA" sz="1800" b="1" smtClean="0">
                <a:latin typeface="Calibri" panose="020F0502020204030204" pitchFamily="34" charset="0"/>
                <a:ea typeface="Times New Roman" panose="02020603050405020304" pitchFamily="18" charset="0"/>
              </a:rPr>
              <a:t>Option 2: No</a:t>
            </a:r>
          </a:p>
          <a:p>
            <a:pPr marL="342900" lvl="0" indent="-342900">
              <a:buNone/>
            </a:pPr>
            <a:endParaRPr lang="en-CA" b="1" smtClean="0">
              <a:latin typeface="Calibri" panose="020F0502020204030204" pitchFamily="34" charset="0"/>
              <a:ea typeface="Times New Roman" panose="02020603050405020304" pitchFamily="18" charset="0"/>
            </a:endParaRPr>
          </a:p>
          <a:p>
            <a:pPr marL="342900" lvl="0" indent="-342900">
              <a:buNone/>
            </a:pPr>
            <a:endParaRPr lang="en-CA" b="1" smtClean="0">
              <a:latin typeface="Calibri" panose="020F0502020204030204" pitchFamily="34" charset="0"/>
              <a:ea typeface="Times New Roman" panose="02020603050405020304" pitchFamily="18" charset="0"/>
            </a:endParaRPr>
          </a:p>
          <a:p>
            <a:pPr marL="342900" lvl="0" indent="-342900">
              <a:buNone/>
            </a:pPr>
            <a:endParaRPr lang="en-CA" b="1" smtClean="0">
              <a:latin typeface="Calibri" panose="020F0502020204030204" pitchFamily="34" charset="0"/>
              <a:ea typeface="Times New Roman" panose="02020603050405020304" pitchFamily="18" charset="0"/>
            </a:endParaRPr>
          </a:p>
          <a:p>
            <a:pPr marL="342900" lvl="0" indent="-342900">
              <a:buNone/>
            </a:pPr>
            <a:endParaRPr lang="en-CA" b="1" smtClean="0">
              <a:latin typeface="Calibri" panose="020F0502020204030204" pitchFamily="34" charset="0"/>
              <a:ea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file>

<file path=customXml/item2.xml><?xml version="1.0" encoding="utf-8"?>
<?mso-contentType ?>
<SharedContentType xmlns="Microsoft.SharePoint.Taxonomy.ContentTypeSync" SourceId="34c87397-5fc1-491e-85e7-d6110dbe9cbd" ContentTypeId="0x0101" PreviousValue="false"/>
</file>

<file path=customXml/item3.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561E15-ED7D-426C-AAA3-BE3BEEF7B6CC}">
  <ds:schemaRefs>
    <ds:schemaRef ds:uri="http://schemas.microsoft.com/sharepoint/events"/>
  </ds:schemaRefs>
</ds:datastoreItem>
</file>

<file path=customXml/itemProps2.xml><?xml version="1.0" encoding="utf-8"?>
<ds:datastoreItem xmlns:ds="http://schemas.openxmlformats.org/officeDocument/2006/customXml" ds:itemID="{889FBBD8-3D06-492C-9E53-CCC01A1B933A}">
  <ds:schemaRefs>
    <ds:schemaRef ds:uri="Microsoft.SharePoint.Taxonomy.ContentTypeSync"/>
  </ds:schemaRefs>
</ds:datastoreItem>
</file>

<file path=customXml/itemProps3.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DD099C7-CF44-471D-B7DF-D246DF2BD038}">
  <ds:schemaRefs>
    <ds:schemaRef ds:uri="http://schemas.microsoft.com/office/2006/metadata/properties"/>
    <ds:schemaRef ds:uri="http://schemas.microsoft.com/office/infopath/2007/PartnerControls"/>
    <ds:schemaRef ds:uri="71c5aaf6-e6ce-465b-b873-5148d2a4c105"/>
  </ds:schemaRefs>
</ds:datastoreItem>
</file>

<file path=customXml/itemProps5.xml><?xml version="1.0" encoding="utf-8"?>
<ds:datastoreItem xmlns:ds="http://schemas.openxmlformats.org/officeDocument/2006/customXml" ds:itemID="{6C244691-0162-45DC-8925-D69A4F52A0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8841</TotalTime>
  <Words>329</Words>
  <Application>Microsoft Office PowerPoint</Application>
  <PresentationFormat>全屏显示(4:3)</PresentationFormat>
  <Paragraphs>38</Paragraphs>
  <Slides>2</Slides>
  <Notes>1</Notes>
  <HiddenSlides>0</HiddenSlides>
  <MMClips>0</MMClips>
  <ScaleCrop>false</ScaleCrop>
  <HeadingPairs>
    <vt:vector size="4" baseType="variant">
      <vt:variant>
        <vt:lpstr>主题</vt:lpstr>
      </vt:variant>
      <vt:variant>
        <vt:i4>1</vt:i4>
      </vt:variant>
      <vt:variant>
        <vt:lpstr>幻灯片标题</vt:lpstr>
      </vt:variant>
      <vt:variant>
        <vt:i4>2</vt:i4>
      </vt:variant>
    </vt:vector>
  </HeadingPairs>
  <TitlesOfParts>
    <vt:vector size="3" baseType="lpstr">
      <vt:lpstr>Office Theme</vt:lpstr>
      <vt:lpstr>幻灯片 1</vt:lpstr>
      <vt:lpstr>幻灯片 2</vt:lpstr>
    </vt:vector>
  </TitlesOfParts>
  <Company>3GPP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xiaoting</cp:lastModifiedBy>
  <cp:revision>1311</cp:revision>
  <dcterms:created xsi:type="dcterms:W3CDTF">2008-08-30T09:32:10Z</dcterms:created>
  <dcterms:modified xsi:type="dcterms:W3CDTF">2023-01-19T12:06:08Z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ies>
</file>