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4"/>
  </p:notesMasterIdLst>
  <p:handoutMasterIdLst>
    <p:handoutMasterId r:id="rId15"/>
  </p:handoutMasterIdLst>
  <p:sldIdLst>
    <p:sldId id="796" r:id="rId7"/>
    <p:sldId id="303" r:id="rId8"/>
    <p:sldId id="793" r:id="rId9"/>
    <p:sldId id="794" r:id="rId10"/>
    <p:sldId id="795" r:id="rId11"/>
    <p:sldId id="792" r:id="rId12"/>
    <p:sldId id="791" r:id="rId1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>
        <p:scale>
          <a:sx n="140" d="100"/>
          <a:sy n="140" d="100"/>
        </p:scale>
        <p:origin x="36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8/24/2022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2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22 -26 August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DF070F4-9FCD-48E8-9E3A-5A0A826F2B28}"/>
              </a:ext>
            </a:extLst>
          </p:cNvPr>
          <p:cNvSpPr txBox="1"/>
          <p:nvPr/>
        </p:nvSpPr>
        <p:spPr>
          <a:xfrm>
            <a:off x="257175" y="362056"/>
            <a:ext cx="838835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3GPP TSG-SA3 Meeting #108e</a:t>
            </a:r>
            <a:r>
              <a:rPr lang="en-GB" sz="2400" b="1" i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	S3-221869</a:t>
            </a:r>
            <a:endParaRPr lang="de-DE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e-meeting, 22 - 26 August 2022</a:t>
            </a:r>
            <a:endParaRPr lang="de-DE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Source:	Nokia, Nokia Shanghai Bell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Title:	</a:t>
            </a:r>
            <a:r>
              <a:rPr lang="en-GB" sz="2000" b="1" kern="0" dirty="0">
                <a:cs typeface="Times New Roman" panose="02020603050405020304" pitchFamily="18" charset="0"/>
              </a:rPr>
              <a:t>SA WG 3 Status report for FS </a:t>
            </a:r>
            <a:r>
              <a:rPr lang="en-GB" sz="2000" b="1" kern="0" dirty="0" err="1">
                <a:cs typeface="Times New Roman" panose="02020603050405020304" pitchFamily="18" charset="0"/>
              </a:rPr>
              <a:t>eSBA</a:t>
            </a:r>
            <a:r>
              <a:rPr lang="en-GB" sz="2000" b="1" kern="0" dirty="0">
                <a:cs typeface="Times New Roman" panose="02020603050405020304" pitchFamily="18" charset="0"/>
              </a:rPr>
              <a:t> SEC study</a:t>
            </a:r>
            <a:endParaRPr lang="de-DE" sz="2000" b="1" kern="0" dirty="0"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 for:	Endorsement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GB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Agenda Item:	5.24</a:t>
            </a:r>
            <a:endParaRPr lang="de-DE" sz="2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de-DE" sz="2000" b="1" kern="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GB" sz="2000" b="1" kern="0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FS_eSBA_SEC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Anja Jerichow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</a:pP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highlight>
                  <a:srgbClr val="FFFF00"/>
                </a:highlight>
                <a:latin typeface="Arial" charset="0"/>
              </a:rPr>
              <a:t>Updated for SA3#108e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History: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Started in Rel-17 for documenting security threats 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Conscious decision based on risk versus complexity and whether the achieved security improvements are worthwhile in continuing with normative work.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It was decided to extend the study to Rel-18, 2 new KIs were added (</a:t>
            </a:r>
            <a:r>
              <a:rPr lang="en-CA" sz="1600" dirty="0" err="1">
                <a:latin typeface="Calibri" panose="020F0502020204030204" pitchFamily="34" charset="0"/>
              </a:rPr>
              <a:t>NFc</a:t>
            </a:r>
            <a:r>
              <a:rPr lang="en-CA" sz="1600" dirty="0">
                <a:latin typeface="Calibri" panose="020F0502020204030204" pitchFamily="34" charset="0"/>
              </a:rPr>
              <a:t> </a:t>
            </a:r>
            <a:r>
              <a:rPr lang="en-CA" sz="1600" dirty="0" err="1">
                <a:latin typeface="Calibri" panose="020F0502020204030204" pitchFamily="34" charset="0"/>
              </a:rPr>
              <a:t>registr</a:t>
            </a:r>
            <a:r>
              <a:rPr lang="en-CA" sz="1600" dirty="0">
                <a:latin typeface="Calibri" panose="020F0502020204030204" pitchFamily="34" charset="0"/>
              </a:rPr>
              <a:t>., N32)</a:t>
            </a:r>
          </a:p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  <a:endParaRPr lang="en-CA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concentrate on solutions for KIs without any solution and conclusions for all KIs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u="sng" dirty="0">
                <a:latin typeface="Calibri" panose="020F0502020204030204" pitchFamily="34" charset="0"/>
                <a:ea typeface="Calibri" panose="020F0502020204030204" pitchFamily="34" charset="0"/>
              </a:rPr>
              <a:t>Only one document will be taken as baseline for evaluation and conclusions! Consolidation latest before meeting start is needed.</a:t>
            </a:r>
            <a:endParaRPr lang="en-US" sz="1600" u="sng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agree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on a WID based on conclusions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After August meeting: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No new key issues. Also new solutions are not expected. (Only solution updates or solution merges are expected after this meeting. Exceptions on solutions may be possible.)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Send TR for approval.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Till November meeting work on normative text additions to 33.501.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August and November meetings, email threads or telcos regarding solutions, conclusions and normative work are planned.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6923506"/>
              </p:ext>
            </p:extLst>
          </p:nvPr>
        </p:nvGraphicFramePr>
        <p:xfrm>
          <a:off x="120630" y="711246"/>
          <a:ext cx="8811830" cy="4976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777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439468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11771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  <a:gridCol w="2845814">
                  <a:extLst>
                    <a:ext uri="{9D8B030D-6E8A-4147-A177-3AD203B41FA5}">
                      <a16:colId xmlns:a16="http://schemas.microsoft.com/office/drawing/2014/main" val="666416306"/>
                    </a:ext>
                  </a:extLst>
                </a:gridCol>
              </a:tblGrid>
              <a:tr h="207716">
                <a:tc>
                  <a:txBody>
                    <a:bodyPr/>
                    <a:lstStyle/>
                    <a:p>
                      <a:r>
                        <a:rPr lang="en-US" sz="8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 Sol.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 Solution status --- SA3#107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--- SA3#108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43401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#1: Authentication of NRF and NF Service Producer in indirect communication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</a:t>
                      </a:r>
                    </a:p>
                    <a:p>
                      <a:r>
                        <a:rPr lang="en-US" sz="800" dirty="0"/>
                        <a:t>#6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Limited solution</a:t>
                      </a:r>
                    </a:p>
                    <a:p>
                      <a:r>
                        <a:rPr lang="en-US" sz="800" dirty="0"/>
                        <a:t>EN to be resolved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#6 ENs resolved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 Draft_S3-221904-r1 solution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#2: SCP security domains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Solution to be contributed in August, prior to be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 solution added draft_S3-221852-r1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Conclusion, no normative work.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43506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Service access authorization in the "Subscribe-Notify" scenarios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EN to be resolved. Unclear how solution works in notification target reselection use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#4: Authorization of SCP to act on behalf of an NF or another 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#2</a:t>
                      </a:r>
                    </a:p>
                    <a:p>
                      <a:r>
                        <a:rPr lang="en-US" sz="800" dirty="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Using CCA also for SCP</a:t>
                      </a:r>
                    </a:p>
                    <a:p>
                      <a:r>
                        <a:rPr lang="en-US" sz="800" dirty="0"/>
                        <a:t>Use existing mechanisms: </a:t>
                      </a:r>
                      <a:r>
                        <a:rPr lang="en-US" sz="800" dirty="0" err="1"/>
                        <a:t>mTLS</a:t>
                      </a:r>
                      <a:r>
                        <a:rPr lang="en-US" sz="800" dirty="0"/>
                        <a:t> between NF and 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EN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Conclusion, no normative work.</a:t>
                      </a:r>
                      <a:endParaRPr lang="en-US" sz="800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61642">
                <a:tc>
                  <a:txBody>
                    <a:bodyPr/>
                    <a:lstStyle/>
                    <a:p>
                      <a:r>
                        <a:rPr lang="en-US" sz="800" dirty="0"/>
                        <a:t>#5: End-to-end integrity protection of HTTP 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#4</a:t>
                      </a:r>
                    </a:p>
                    <a:p>
                      <a:r>
                        <a:rPr lang="en-US" sz="800" dirty="0"/>
                        <a:t>#5</a:t>
                      </a:r>
                    </a:p>
                    <a:p>
                      <a:r>
                        <a:rPr lang="en-US" sz="800" dirty="0"/>
                        <a:t>#8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5 ENs unsolved, limited solution</a:t>
                      </a:r>
                    </a:p>
                    <a:p>
                      <a:r>
                        <a:rPr lang="en-US" sz="800" dirty="0"/>
                        <a:t>3 ENs unsolved, dependency on CT4 feedback</a:t>
                      </a:r>
                    </a:p>
                    <a:p>
                      <a:r>
                        <a:rPr lang="en-US" sz="800" dirty="0"/>
                        <a:t>1 EN unsolved, dependent on KI#1 decision on CCA for </a:t>
                      </a:r>
                      <a:r>
                        <a:rPr lang="en-US" sz="800" dirty="0" err="1"/>
                        <a:t>NFp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ENs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207716">
                <a:tc>
                  <a:txBody>
                    <a:bodyPr/>
                    <a:lstStyle/>
                    <a:p>
                      <a:r>
                        <a:rPr lang="en-US" sz="800" dirty="0"/>
                        <a:t>#6: Access token usage by all NFs of an NF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Management for adding this solution seems high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55377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#7: Authorization mechanism determination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One solution is blocked to be added, which could allow to reuse the existing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92062"/>
                  </a:ext>
                </a:extLst>
              </a:tr>
              <a:tr h="4434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#8: Service access authorization requirements in intra-PLMN scenarios for PLMN deploying multiple NRFs (in OAuth2.0 AS role)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 EN unsolved</a:t>
                      </a:r>
                    </a:p>
                    <a:p>
                      <a:r>
                        <a:rPr lang="en-US" sz="800" dirty="0"/>
                        <a:t>More details on solution are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EN resolved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Conclusion as provided already by CR in S3-221867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035505"/>
                  </a:ext>
                </a:extLst>
              </a:tr>
              <a:tr h="443401">
                <a:tc>
                  <a:txBody>
                    <a:bodyPr/>
                    <a:lstStyle/>
                    <a:p>
                      <a:r>
                        <a:rPr lang="en-US" sz="800" dirty="0"/>
                        <a:t>#9: Authorization for Inter-Slice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#11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 ENs unsolved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 solution: Selective End of End Protection of HTTP Request and Response in Indirect draft_S3-222247-r2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Partial conclusion to add CR in line with sol.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655246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#10: N32 security in </a:t>
                      </a:r>
                      <a:r>
                        <a:rPr lang="en-US" sz="800" strike="sngStrike" baseline="0" dirty="0">
                          <a:solidFill>
                            <a:srgbClr val="FF0000"/>
                          </a:solidFill>
                        </a:rPr>
                        <a:t>Roaming Hub 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mediated roaming </a:t>
                      </a:r>
                      <a:r>
                        <a:rPr lang="en-US" sz="800" dirty="0"/>
                        <a:t>scenarios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None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Newly added, pending on GSMA discussion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Solution added. PRINS for roaming hub.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055072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#11: NRF validation of </a:t>
                      </a:r>
                      <a:r>
                        <a:rPr lang="en-US" sz="800" dirty="0" err="1"/>
                        <a:t>NFc</a:t>
                      </a:r>
                      <a:r>
                        <a:rPr lang="en-US" sz="800" dirty="0"/>
                        <a:t> for access token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#X1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Newly added, solution expected in August, prior to be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91631"/>
                  </a:ext>
                </a:extLst>
              </a:tr>
              <a:tr h="457624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#11: security in Hosted SEPP scenarios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#X Draft_S3-221980-r2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Hosted SEPP requirements captured as solution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161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9163" y="560946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Not 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/>
              <a:t>Kis</a:t>
            </a:r>
            <a:r>
              <a:rPr lang="en-US" sz="800" dirty="0"/>
              <a:t> are already well established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57028" y="560598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sz="800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Deadline for 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Agree on WID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619767" y="5605989"/>
            <a:ext cx="182880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SA3#108 </a:t>
            </a:r>
            <a:r>
              <a:rPr lang="en-US" sz="800" dirty="0" err="1">
                <a:solidFill>
                  <a:srgbClr val="2A6EA8"/>
                </a:solidFill>
              </a:rPr>
              <a:t>Adhoc</a:t>
            </a:r>
            <a:r>
              <a:rPr lang="en-US" sz="800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finalize solutions and conclusions and prepare for normative text even if not part of the agenda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792758" y="5605989"/>
            <a:ext cx="1394460" cy="954107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sz="800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Finalize study ad work on normative text for Rel-18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finalize till Jan/Feb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965E4D-B5D8-417D-97EA-7159D9DF6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‘</a:t>
            </a:r>
            <a:r>
              <a:rPr lang="en-US" sz="3200" dirty="0" err="1">
                <a:solidFill>
                  <a:srgbClr val="FF0000"/>
                </a:solidFill>
              </a:rPr>
              <a:t>FS_eSBA_SEC</a:t>
            </a:r>
            <a:r>
              <a:rPr lang="en-US" sz="3200" dirty="0">
                <a:solidFill>
                  <a:srgbClr val="FF0000"/>
                </a:solidFill>
              </a:rPr>
              <a:t>’ Status 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7D9F70-0F45-40DC-8D5B-C9BC0EDE9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027712"/>
              </p:ext>
            </p:extLst>
          </p:nvPr>
        </p:nvGraphicFramePr>
        <p:xfrm>
          <a:off x="443552" y="780221"/>
          <a:ext cx="7712416" cy="5429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6281">
                  <a:extLst>
                    <a:ext uri="{9D8B030D-6E8A-4147-A177-3AD203B41FA5}">
                      <a16:colId xmlns:a16="http://schemas.microsoft.com/office/drawing/2014/main" val="578092009"/>
                    </a:ext>
                  </a:extLst>
                </a:gridCol>
                <a:gridCol w="398040">
                  <a:extLst>
                    <a:ext uri="{9D8B030D-6E8A-4147-A177-3AD203B41FA5}">
                      <a16:colId xmlns:a16="http://schemas.microsoft.com/office/drawing/2014/main" val="2886821666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397525402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3216430456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549170410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1689413341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1488775315"/>
                    </a:ext>
                  </a:extLst>
                </a:gridCol>
                <a:gridCol w="427622">
                  <a:extLst>
                    <a:ext uri="{9D8B030D-6E8A-4147-A177-3AD203B41FA5}">
                      <a16:colId xmlns:a16="http://schemas.microsoft.com/office/drawing/2014/main" val="3202924048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val="4126275642"/>
                    </a:ext>
                  </a:extLst>
                </a:gridCol>
                <a:gridCol w="371567">
                  <a:extLst>
                    <a:ext uri="{9D8B030D-6E8A-4147-A177-3AD203B41FA5}">
                      <a16:colId xmlns:a16="http://schemas.microsoft.com/office/drawing/2014/main" val="923072509"/>
                    </a:ext>
                  </a:extLst>
                </a:gridCol>
                <a:gridCol w="413208">
                  <a:extLst>
                    <a:ext uri="{9D8B030D-6E8A-4147-A177-3AD203B41FA5}">
                      <a16:colId xmlns:a16="http://schemas.microsoft.com/office/drawing/2014/main" val="2097305533"/>
                    </a:ext>
                  </a:extLst>
                </a:gridCol>
                <a:gridCol w="413208">
                  <a:extLst>
                    <a:ext uri="{9D8B030D-6E8A-4147-A177-3AD203B41FA5}">
                      <a16:colId xmlns:a16="http://schemas.microsoft.com/office/drawing/2014/main" val="2083280492"/>
                    </a:ext>
                  </a:extLst>
                </a:gridCol>
              </a:tblGrid>
              <a:tr h="161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Solutions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Key Issues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257795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#2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#5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#6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#9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#10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#11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8641464"/>
                  </a:ext>
                </a:extLst>
              </a:tr>
              <a:tr h="294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#1: Service response verification in indirect communication without delegated discovery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013653"/>
                  </a:ext>
                </a:extLst>
              </a:tr>
              <a:tr h="279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effectLst/>
                        </a:rPr>
                        <a:t>#6: Verification of Service Response from a NF Service Producer at the expected NF Set</a:t>
                      </a:r>
                      <a:endParaRPr lang="de-DE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 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989971"/>
                  </a:ext>
                </a:extLst>
              </a:tr>
              <a:tr h="164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Authentication of NF Producer in Indirect Communication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183992"/>
                  </a:ext>
                </a:extLst>
              </a:tr>
              <a:tr h="177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#X: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SCP trust domain or technical domain grouping 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2952942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#12: Authorization of notification endpoint in “Subscribe-Notify” scenarios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837285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Authorization mechanism for the involved NFs in the delegated “Subscribe-Notify” scenario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6622101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#2: Authorization between NFs and SCP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8025587"/>
                  </a:ext>
                </a:extLst>
              </a:tr>
              <a:tr h="2872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#3: Using existing procedures for authorization of SCP to act on behalf of an NF Consumer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5731879"/>
                  </a:ext>
                </a:extLst>
              </a:tr>
              <a:tr h="252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#4: Service request authenticity verification in indirect communication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9092246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#5: End-to-end integrity protection of HTTP body and method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6885347"/>
                  </a:ext>
                </a:extLst>
              </a:tr>
              <a:tr h="267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#8: integrity protection of HTTP message in consideration of update by SCP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131845"/>
                  </a:ext>
                </a:extLst>
              </a:tr>
              <a:tr h="267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Selective End of End Protection of HTTP Request and Response in Indirect 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348925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#7: Access token request for NF Set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1972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#9: Authorization mechanism negotiation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315330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Static auth in roaming with existing methods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5376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#10: NRF deployment clarifications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6822423"/>
                  </a:ext>
                </a:extLst>
              </a:tr>
              <a:tr h="196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#11: Registered NF Profile changes for Inter-Slice Access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233988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#X1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X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94571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#X2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84016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PRINS for RHUB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0869593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Hosted</a:t>
                      </a: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SePP</a:t>
                      </a: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requ</a:t>
                      </a: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4706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12114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studies enhanced security aspects of the 5G Service Based Architecture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analyses potential threats, study necessary security enhancements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document decisions of solutions to be adopted or not adopted after evaluating the risks versus the complexity 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FS_eSBA_SEC</a:t>
            </a:r>
            <a:r>
              <a:rPr lang="en-US" sz="2000" dirty="0">
                <a:solidFill>
                  <a:srgbClr val="FF0000"/>
                </a:solidFill>
              </a:rPr>
              <a:t>’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12154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33.875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solutions and conclusions in August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Prepare for n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ormative work in November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No normative text for </a:t>
            </a:r>
            <a:r>
              <a:rPr lang="fr-FR" sz="1200" dirty="0" err="1"/>
              <a:t>eSBA</a:t>
            </a:r>
            <a:r>
              <a:rPr lang="fr-FR" sz="1200" dirty="0"/>
              <a:t> </a:t>
            </a:r>
            <a:r>
              <a:rPr lang="fr-FR" sz="1200" dirty="0" err="1"/>
              <a:t>identified</a:t>
            </a:r>
            <a:r>
              <a:rPr lang="fr-FR" sz="1200" dirty="0"/>
              <a:t> </a:t>
            </a:r>
            <a:r>
              <a:rPr lang="fr-FR" sz="1200" dirty="0" err="1"/>
              <a:t>threats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1317</Words>
  <Application>Microsoft Office PowerPoint</Application>
  <PresentationFormat>On-screen Show (4:3)</PresentationFormat>
  <Paragraphs>360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Office Theme</vt:lpstr>
      <vt:lpstr>PowerPoint Presentation</vt:lpstr>
      <vt:lpstr>SA WG3 Status report for ‘FS_eSBA_SEC’</vt:lpstr>
      <vt:lpstr>PowerPoint Presentation</vt:lpstr>
      <vt:lpstr>PowerPoint Presentation</vt:lpstr>
      <vt:lpstr>‘FS_eSBA_SEC’ Status  </vt:lpstr>
      <vt:lpstr>PowerPoint Presentation</vt:lpstr>
      <vt:lpstr>‘FS_eSBA_SEC’ Status 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NOKIA4</cp:lastModifiedBy>
  <cp:revision>1335</cp:revision>
  <dcterms:created xsi:type="dcterms:W3CDTF">2008-08-30T09:32:10Z</dcterms:created>
  <dcterms:modified xsi:type="dcterms:W3CDTF">2022-08-25T15:14:08Z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