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5305" r:id="rId1"/>
  </p:sldMasterIdLst>
  <p:notesMasterIdLst>
    <p:notesMasterId r:id="rId13"/>
  </p:notesMasterIdLst>
  <p:handoutMasterIdLst>
    <p:handoutMasterId r:id="rId14"/>
  </p:handoutMasterIdLst>
  <p:sldIdLst>
    <p:sldId id="445" r:id="rId2"/>
    <p:sldId id="446" r:id="rId3"/>
    <p:sldId id="447" r:id="rId4"/>
    <p:sldId id="819" r:id="rId5"/>
    <p:sldId id="448" r:id="rId6"/>
    <p:sldId id="821" r:id="rId7"/>
    <p:sldId id="449" r:id="rId8"/>
    <p:sldId id="273" r:id="rId9"/>
    <p:sldId id="275" r:id="rId10"/>
    <p:sldId id="820" r:id="rId11"/>
    <p:sldId id="439" r:id="rId12"/>
  </p:sldIdLst>
  <p:sldSz cx="12192000" cy="6858000"/>
  <p:notesSz cx="6921500" cy="100838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ECCE8F7-B084-4B23-8CD3-49B7D87A467D}">
          <p14:sldIdLst>
            <p14:sldId id="445"/>
            <p14:sldId id="446"/>
            <p14:sldId id="447"/>
            <p14:sldId id="819"/>
            <p14:sldId id="448"/>
            <p14:sldId id="821"/>
            <p14:sldId id="449"/>
            <p14:sldId id="273"/>
            <p14:sldId id="275"/>
            <p14:sldId id="820"/>
            <p14:sldId id="4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76">
          <p15:clr>
            <a:srgbClr val="A4A3A4"/>
          </p15:clr>
        </p15:guide>
        <p15:guide id="2" pos="21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27092"/>
    <a:srgbClr val="B1D254"/>
    <a:srgbClr val="2A6EA8"/>
    <a:srgbClr val="FFFFFF"/>
    <a:srgbClr val="FF6600"/>
    <a:srgbClr val="1A4669"/>
    <a:srgbClr val="C6D254"/>
    <a:srgbClr val="0F5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54" autoAdjust="0"/>
    <p:restoredTop sz="95889" autoAdjust="0"/>
  </p:normalViewPr>
  <p:slideViewPr>
    <p:cSldViewPr snapToGrid="0" showGuides="1">
      <p:cViewPr varScale="1">
        <p:scale>
          <a:sx n="55" d="100"/>
          <a:sy n="55" d="100"/>
        </p:scale>
        <p:origin x="940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50" d="100"/>
          <a:sy n="150" d="100"/>
        </p:scale>
        <p:origin x="1116" y="-2607"/>
      </p:cViewPr>
      <p:guideLst>
        <p:guide orient="horz" pos="3176"/>
        <p:guide pos="21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9F0E574-D5E5-42E5-8871-9EA236ED041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BA0AB36-4B70-4581-BE64-63AA70ACA8A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C4BFCF03-F91D-4C08-ACB2-C156330128F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48A7CB7F-FA31-4DCA-BE50-73124A97FE7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6A01AD0-D987-43EA-88A8-B332DDC59B4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CA8F975-62B6-4D29-9497-C4239419F27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B832733-B917-4D36-86B7-13FA4D8615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D257E03-96B2-4237-BC9C-8088699C005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3" y="755650"/>
            <a:ext cx="6721475" cy="3781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6AEB4D8-0183-4E88-B123-2AB507B78DF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789488"/>
            <a:ext cx="507365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9653EBD-7A18-4705-9F8A-47B527E653F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C14ED718-A1F5-4F84-B0CC-84281BA312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2CB175A-CCF7-4340-A462-55EAE47CFB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281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2493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2BE95C3-7B72-4413-839B-5A1FCCD4B7D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28862" y="1825625"/>
            <a:ext cx="512493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33396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DD754-77B0-4F47-A8DB-815F037AB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B7C28-51FC-4B42-8455-E61B60DB5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301386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E54B6-A402-48CE-AC60-170C70623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3857712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2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3013B12-28F4-4BED-AC0E-02168ADCBE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584358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/>
                <a:cs typeface="华文细黑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1D017C7-4781-495A-90E1-A20058A884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1876425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/>
                <a:cs typeface="华文细黑"/>
              </a:defRPr>
            </a:lvl1pPr>
          </a:lstStyle>
          <a:p>
            <a:pPr>
              <a:defRPr/>
            </a:pPr>
            <a:fld id="{9AC4A928-9492-4498-B7EA-FFCB3E5C832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0948316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53145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Single Corner Rectangle 11">
            <a:extLst>
              <a:ext uri="{FF2B5EF4-FFF2-40B4-BE49-F238E27FC236}">
                <a16:creationId xmlns:a16="http://schemas.microsoft.com/office/drawing/2014/main" id="{1622A28D-91FF-424D-9A85-3D92302E7DB9}"/>
              </a:ext>
            </a:extLst>
          </p:cNvPr>
          <p:cNvSpPr/>
          <p:nvPr userDrawn="1"/>
        </p:nvSpPr>
        <p:spPr>
          <a:xfrm>
            <a:off x="0" y="6413500"/>
            <a:ext cx="12199938" cy="182563"/>
          </a:xfrm>
          <a:prstGeom prst="snip1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B6DBCF18-D575-4F93-8162-3ADADE4C87E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92EE7BBB-86C4-46F9-ABAA-9947F15881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Snip Single Corner Rectangle 6">
            <a:extLst>
              <a:ext uri="{FF2B5EF4-FFF2-40B4-BE49-F238E27FC236}">
                <a16:creationId xmlns:a16="http://schemas.microsoft.com/office/drawing/2014/main" id="{0DEAEC1E-84A2-48EF-A1E5-55F2235ABA0A}"/>
              </a:ext>
            </a:extLst>
          </p:cNvPr>
          <p:cNvSpPr/>
          <p:nvPr userDrawn="1"/>
        </p:nvSpPr>
        <p:spPr>
          <a:xfrm>
            <a:off x="-7938" y="1455738"/>
            <a:ext cx="11483976" cy="269875"/>
          </a:xfrm>
          <a:prstGeom prst="snip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7FC3C839-C9C2-4CE6-8345-973B003AC0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706100" y="6188075"/>
            <a:ext cx="9874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dirty="0">
                <a:ln w="0"/>
                <a:latin typeface="Calibri" panose="020F0502020204030204" pitchFamily="34" charset="0"/>
                <a:ea typeface="华文细黑"/>
              </a:rPr>
              <a:t>© 3GPP 2019</a:t>
            </a:r>
          </a:p>
        </p:txBody>
      </p:sp>
      <p:pic>
        <p:nvPicPr>
          <p:cNvPr id="1031" name="Picture 1">
            <a:extLst>
              <a:ext uri="{FF2B5EF4-FFF2-40B4-BE49-F238E27FC236}">
                <a16:creationId xmlns:a16="http://schemas.microsoft.com/office/drawing/2014/main" id="{C60B5DA1-387A-4F0C-9B12-B9F05790505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00" y="476250"/>
            <a:ext cx="14081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Box 2">
            <a:extLst>
              <a:ext uri="{FF2B5EF4-FFF2-40B4-BE49-F238E27FC236}">
                <a16:creationId xmlns:a16="http://schemas.microsoft.com/office/drawing/2014/main" id="{320A1963-80C5-45FD-8F33-240A40EFEB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95088" y="6351588"/>
            <a:ext cx="3968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3D531E3E-2C22-4EFA-8A5B-5D71AA69E0A5}" type="slidenum">
              <a:rPr lang="en-GB" altLang="en-US" sz="1400" smtClean="0">
                <a:latin typeface="Calibri" panose="020F0502020204030204" pitchFamily="34" charset="0"/>
                <a:ea typeface="华文细黑"/>
              </a:rPr>
              <a:pPr>
                <a:defRPr/>
              </a:pPr>
              <a:t>‹#›</a:t>
            </a:fld>
            <a:endParaRPr lang="en-GB" altLang="en-US" sz="1400">
              <a:latin typeface="Calibri" panose="020F0502020204030204" pitchFamily="34" charset="0"/>
              <a:ea typeface="华文细黑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31594D-628B-4CF5-89E2-2A31F528B6F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475" y="6372225"/>
            <a:ext cx="40243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1200" dirty="0">
                <a:ln w="0"/>
                <a:latin typeface="Calibri" panose="020F0502020204030204" pitchFamily="34" charset="0"/>
                <a:ea typeface="华文细黑"/>
              </a:rPr>
              <a:t>S3-220004, SA3#106e, Online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13" r:id="rId1"/>
    <p:sldLayoutId id="2147485414" r:id="rId2"/>
    <p:sldLayoutId id="2147485419" r:id="rId3"/>
    <p:sldLayoutId id="2147485415" r:id="rId4"/>
    <p:sldLayoutId id="2147485416" r:id="rId5"/>
    <p:sldLayoutId id="2147485418" r:id="rId6"/>
    <p:sldLayoutId id="2147485420" r:id="rId7"/>
  </p:sldLayoutIdLst>
  <p:transition>
    <p:wipe dir="r"/>
  </p:transition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Blip>
          <a:blip r:embed="rId1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3gpp.org/ftp/tsg_sa/TSG_SA/TSGS_94E_Electronic_2021_12/Docs/SP-211621.zip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TSG_RAN/TSG_RAN/TSGR_94e/Docs" TargetMode="External"/><Relationship Id="rId2" Type="http://schemas.openxmlformats.org/officeDocument/2006/relationships/hyperlink" Target="https://www.3gpp.org/ftp/tsg_sa/TSG_SA/TSGS_94E_Electronic_2021_12/Do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3gpp.org/ftp/tsg_sa/TSG_SA/TSGS_94E_Electronic_2021_12/Docs/SP-211545.zip" TargetMode="External"/><Relationship Id="rId5" Type="http://schemas.openxmlformats.org/officeDocument/2006/relationships/hyperlink" Target="https://www.3gpp.org/ftp/tsg_sa/TSG_SA/TSGS_94E_Electronic_2021_12/Report" TargetMode="External"/><Relationship Id="rId4" Type="http://schemas.openxmlformats.org/officeDocument/2006/relationships/hyperlink" Target="https://www.3gpp.org/ftp/tsg_ct/tsg_ct/TSGC_94e/Doc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3gpp.org/ftp/tsg_sa/TSG_SA/TSGS_94E_Electronic_2021_12/Docs/SP-211363.zip" TargetMode="External"/><Relationship Id="rId3" Type="http://schemas.openxmlformats.org/officeDocument/2006/relationships/hyperlink" Target="https://www.3gpp.org/ftp/tsg_sa/TSG_SA/TSGS_94E_Electronic_2021_12/Docs/SP-211360.zip" TargetMode="External"/><Relationship Id="rId7" Type="http://schemas.openxmlformats.org/officeDocument/2006/relationships/hyperlink" Target="https://www.3gpp.org/ftp/tsg_sa/TSG_SA/TSGS_94E_Electronic_2021_12/Docs/SP-211362.zip" TargetMode="External"/><Relationship Id="rId2" Type="http://schemas.openxmlformats.org/officeDocument/2006/relationships/hyperlink" Target="https://www.3gpp.org/ftp/tsg_sa/TSG_SA/TSGS_94E_Electronic_2021_12/Docs/SP-211358.zip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3gpp.org/ftp/tsg_sa/TSG_SA/TSGS_94E_Electronic_2021_12/Docs/SP-211357.zip" TargetMode="External"/><Relationship Id="rId11" Type="http://schemas.openxmlformats.org/officeDocument/2006/relationships/hyperlink" Target="https://www.3gpp.org/ftp/tsg_sa/TSG_SA/TSGS_94E_Electronic_2021_12/Docs/SP-211368.zip" TargetMode="External"/><Relationship Id="rId5" Type="http://schemas.openxmlformats.org/officeDocument/2006/relationships/hyperlink" Target="https://www.3gpp.org/ftp/tsg_sa/TSG_SA/TSGS_94E_Electronic_2021_12/Docs/SP-211366.zip" TargetMode="External"/><Relationship Id="rId10" Type="http://schemas.openxmlformats.org/officeDocument/2006/relationships/hyperlink" Target="https://www.3gpp.org/ftp/tsg_sa/TSG_SA/TSGS_94E_Electronic_2021_12/Docs/SP-211364.zip" TargetMode="External"/><Relationship Id="rId4" Type="http://schemas.openxmlformats.org/officeDocument/2006/relationships/hyperlink" Target="https://www.3gpp.org/ftp/tsg_sa/TSG_SA/TSGS_94E_Electronic_2021_12/Docs/SP-211361.zip" TargetMode="External"/><Relationship Id="rId9" Type="http://schemas.openxmlformats.org/officeDocument/2006/relationships/hyperlink" Target="https://www.3gpp.org/ftp/tsg_sa/TSG_SA/TSGS_94E_Electronic_2021_12/Docs/SP-211365.zi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tsg_sa/TSG_SA/TSGS_94E_Electronic_2021_12/Docs/SP-211355.zip" TargetMode="External"/><Relationship Id="rId2" Type="http://schemas.openxmlformats.org/officeDocument/2006/relationships/hyperlink" Target="https://www.3gpp.org/ftp/tsg_sa/TSG_SA/TSGS_94E_Electronic_2021_12/Docs/SP-211354.zip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3gpp.org/ftp/tsg_sa/TSG_SA/TSGS_94E_Electronic_2021_12/Docs/SP-211356.zi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D6F74BBF-6643-4D12-BB2C-2105504062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altLang="sv-SE" dirty="0"/>
              <a:t>Report from SA#94-e on SA3 topics</a:t>
            </a: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6076546E-D892-4ECA-A62B-AF382ED7CF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Suresh Nair, </a:t>
            </a:r>
            <a:r>
              <a:rPr lang="en-US" altLang="en-US" sz="2000" dirty="0">
                <a:latin typeface="Arial" panose="020B0604020202020204" pitchFamily="34" charset="0"/>
              </a:rPr>
              <a:t>SA3 Chair, Nokia</a:t>
            </a:r>
          </a:p>
          <a:p>
            <a:pPr>
              <a:buFontTx/>
              <a:buNone/>
            </a:pPr>
            <a:endParaRPr lang="sv-SE" altLang="sv-SE" sz="2000" dirty="0"/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2BF6A65-37BB-4D86-AC0F-70C5F3DDC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LSs to SA3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748BC2F-C9DF-4D37-9580-928ADF77F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4199E6C-2EE0-41CF-AA39-FD2CAABB5C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324387"/>
              </p:ext>
            </p:extLst>
          </p:nvPr>
        </p:nvGraphicFramePr>
        <p:xfrm>
          <a:off x="1124465" y="2423317"/>
          <a:ext cx="8748584" cy="54946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553315">
                  <a:extLst>
                    <a:ext uri="{9D8B030D-6E8A-4147-A177-3AD203B41FA5}">
                      <a16:colId xmlns:a16="http://schemas.microsoft.com/office/drawing/2014/main" val="974468073"/>
                    </a:ext>
                  </a:extLst>
                </a:gridCol>
                <a:gridCol w="5195269">
                  <a:extLst>
                    <a:ext uri="{9D8B030D-6E8A-4147-A177-3AD203B41FA5}">
                      <a16:colId xmlns:a16="http://schemas.microsoft.com/office/drawing/2014/main" val="35069330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en-GB" sz="1400" u="sng">
                          <a:solidFill>
                            <a:srgbClr val="44546A"/>
                          </a:solidFill>
                          <a:effectLst/>
                          <a:latin typeface="Nokia Pure Text" panose="020B05040406020603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SP-211621</a:t>
                      </a:r>
                      <a:endParaRPr lang="en-US" sz="140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44546A"/>
                          </a:solidFill>
                          <a:effectLst/>
                          <a:latin typeface="Nokia Pure Text" panose="020B0504040602060303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LS on Energy Efficiency as guiding principle for new solutions</a:t>
                      </a:r>
                      <a:endParaRPr lang="en-US" sz="1400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en-GB" sz="1400" dirty="0">
                          <a:solidFill>
                            <a:srgbClr val="44546A"/>
                          </a:solidFill>
                          <a:effectLst/>
                          <a:latin typeface="Nokia Pure Text" panose="020B0504040602060303" pitchFamily="34" charset="0"/>
                          <a:ea typeface="Nokia Pure Text Light" panose="020B030404060206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0667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0599558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A62AC140-58E4-429E-B6A7-A16F6CE62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en-US"/>
              <a:t>Thank You!</a:t>
            </a:r>
            <a:endParaRPr lang="en-US" altLang="en-US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3B74E3E3-8821-43AA-9960-9A2F7C0F1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24450" cy="4351338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endParaRPr lang="sv-SE" altLang="en-US" dirty="0"/>
          </a:p>
          <a:p>
            <a:pPr marL="0" indent="0">
              <a:buFontTx/>
              <a:buNone/>
              <a:defRPr/>
            </a:pPr>
            <a:endParaRPr lang="sv-SE" altLang="en-US" dirty="0"/>
          </a:p>
          <a:p>
            <a:pPr marL="0" indent="0">
              <a:buFontTx/>
              <a:buNone/>
              <a:defRPr/>
            </a:pPr>
            <a:endParaRPr lang="sv-SE" altLang="en-US" dirty="0"/>
          </a:p>
          <a:p>
            <a:pPr marL="0" indent="0">
              <a:buFontTx/>
              <a:buNone/>
              <a:defRPr/>
            </a:pPr>
            <a:endParaRPr lang="sv-SE" altLang="en-US" dirty="0"/>
          </a:p>
          <a:p>
            <a:pPr marL="0" indent="0">
              <a:buFontTx/>
              <a:buNone/>
              <a:defRPr/>
            </a:pPr>
            <a:endParaRPr lang="sv-SE" altLang="en-US" dirty="0"/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sv-SE" altLang="en-US" sz="1600" dirty="0"/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sv-SE" altLang="en-US" sz="1600" dirty="0"/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sv-SE" altLang="en-US" sz="1600" dirty="0"/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sv-SE" altLang="en-US" sz="1600" dirty="0"/>
              <a:t>Suresh Nair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sv-SE" altLang="en-US" sz="1600" dirty="0"/>
              <a:t>3GPP SA3 Chairman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sv-SE" altLang="en-US" sz="1600" dirty="0"/>
              <a:t>mail: suresh.p.nair@nokia.com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sv-SE" altLang="en-US" sz="1600" dirty="0"/>
              <a:t>phone: +1 973 978 9038</a:t>
            </a:r>
          </a:p>
          <a:p>
            <a:pPr marL="0" indent="0">
              <a:buFontTx/>
              <a:buNone/>
              <a:defRPr/>
            </a:pPr>
            <a:endParaRPr lang="sv-SE" altLang="en-US" dirty="0"/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94301D49-B92C-4755-AF23-C63A418E4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1943100"/>
            <a:ext cx="8863012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0BF4D-B165-4C49-88D3-062043E4C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41984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dirty="0"/>
              <a:t>Outline</a:t>
            </a:r>
          </a:p>
        </p:txBody>
      </p:sp>
      <p:cxnSp>
        <p:nvCxnSpPr>
          <p:cNvPr id="7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639F3-3BD3-4C77-B720-4DF4ADD21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General information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Outcome of SA3 submissions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Approved related WID/SIDs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SA3 Exception Requests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Report on specific topics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LS to SA3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1875202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EA62F-77EA-4269-B2B3-149D052A0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General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21AD9-6172-4EE6-8DF0-EEF44C736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u="sng" dirty="0"/>
              <a:t>Input</a:t>
            </a:r>
          </a:p>
          <a:p>
            <a:pPr lvl="1"/>
            <a:r>
              <a:rPr lang="en-GB" sz="2000" dirty="0"/>
              <a:t>The SA#94-e documents: </a:t>
            </a:r>
            <a:r>
              <a:rPr lang="en-US" sz="2000" u="sng" dirty="0">
                <a:hlinkClick r:id="rId2"/>
              </a:rPr>
              <a:t>https://www.3gpp.org/ftp/tsg_sa/TSG_SA/TSGS_94E_Electronic_2021_12/Docs</a:t>
            </a:r>
            <a:r>
              <a:rPr lang="en-US" sz="2000" u="sng" dirty="0"/>
              <a:t> </a:t>
            </a:r>
            <a:endParaRPr lang="en-GB" sz="2000" dirty="0">
              <a:highlight>
                <a:srgbClr val="FFFF00"/>
              </a:highlight>
            </a:endParaRPr>
          </a:p>
          <a:p>
            <a:pPr lvl="1"/>
            <a:r>
              <a:rPr lang="en-GB" sz="2000" dirty="0"/>
              <a:t>The RAN#94-e documents: </a:t>
            </a:r>
            <a:r>
              <a:rPr lang="sv-SE" sz="2000" dirty="0">
                <a:hlinkClick r:id="rId3"/>
              </a:rPr>
              <a:t>https://www.3gpp.org/ftp/TSG_RAN/TSG_RAN/TSGR_94e/Docs</a:t>
            </a:r>
            <a:r>
              <a:rPr lang="sv-SE" sz="2000" dirty="0"/>
              <a:t> </a:t>
            </a:r>
            <a:endParaRPr lang="en-GB" sz="2000" dirty="0">
              <a:highlight>
                <a:srgbClr val="FFFF00"/>
              </a:highlight>
            </a:endParaRPr>
          </a:p>
          <a:p>
            <a:pPr lvl="1"/>
            <a:r>
              <a:rPr lang="en-GB" sz="2000" dirty="0"/>
              <a:t>The CT#94-e documents: </a:t>
            </a:r>
            <a:r>
              <a:rPr lang="sv-SE" sz="2000" dirty="0">
                <a:hlinkClick r:id="rId4"/>
              </a:rPr>
              <a:t>https://www.3gpp.org/ftp/tsg_ct/tsg_ct/TSGC_94e/Docs</a:t>
            </a:r>
            <a:r>
              <a:rPr lang="sv-SE" sz="2000" dirty="0"/>
              <a:t> </a:t>
            </a:r>
            <a:endParaRPr lang="sv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1235D6-695C-4AE1-8BD0-6DA98BE0EE8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28861" y="1825625"/>
            <a:ext cx="5565741" cy="4351338"/>
          </a:xfrm>
        </p:spPr>
        <p:txBody>
          <a:bodyPr/>
          <a:lstStyle/>
          <a:p>
            <a:r>
              <a:rPr lang="sv-SE" sz="2400" u="sng" dirty="0"/>
              <a:t>Reports</a:t>
            </a:r>
          </a:p>
          <a:p>
            <a:pPr lvl="1"/>
            <a:r>
              <a:rPr lang="en-GB" sz="2000" dirty="0"/>
              <a:t>SA#94-e report: </a:t>
            </a:r>
            <a:r>
              <a:rPr lang="sv-SE" sz="2000" dirty="0">
                <a:hlinkClick r:id="rId5"/>
              </a:rPr>
              <a:t>https://www.3gpp.org/ftp/tsg_sa/TSG_SA/TSGS_94E_Electronic_2021_12/Report</a:t>
            </a:r>
            <a:r>
              <a:rPr lang="sv-SE" sz="2000" dirty="0"/>
              <a:t> </a:t>
            </a:r>
            <a:endParaRPr lang="en-GB" sz="2000" dirty="0">
              <a:highlight>
                <a:srgbClr val="FFFF00"/>
              </a:highlight>
            </a:endParaRPr>
          </a:p>
          <a:p>
            <a:pPr lvl="1"/>
            <a:r>
              <a:rPr lang="en-US" sz="1800" b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6"/>
              </a:rPr>
              <a:t>SP-211545</a:t>
            </a:r>
            <a:r>
              <a:rPr lang="en-US" sz="1600" dirty="0"/>
              <a:t> </a:t>
            </a:r>
            <a:r>
              <a:rPr lang="en-GB" sz="2000" dirty="0"/>
              <a:t>is SA3 status report to TSG SA.</a:t>
            </a:r>
            <a:endParaRPr lang="en-US" sz="2000" dirty="0"/>
          </a:p>
          <a:p>
            <a:pPr lvl="1"/>
            <a:endParaRPr lang="en-US" sz="20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5006794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0ABC1-E959-40A4-87E2-B56926DFE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Outcome of SA3 submissions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E2C71D-159C-4427-AF4A-F930C1648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All SA3-LI contributions were approved as submitted. </a:t>
            </a:r>
          </a:p>
          <a:p>
            <a:endParaRPr lang="en-US" sz="2400" dirty="0"/>
          </a:p>
          <a:p>
            <a:r>
              <a:rPr lang="en-US" sz="2400" dirty="0"/>
              <a:t>All SA3 contributions were approved except, 33.501 CR1218R1(S3-214498 ) and 33.501 CR1219R1(S3-214499) sent back to SA WG3.</a:t>
            </a:r>
          </a:p>
          <a:p>
            <a:endParaRPr lang="en-US" sz="2400" dirty="0"/>
          </a:p>
          <a:p>
            <a:pPr lvl="1"/>
            <a:endParaRPr lang="en-GB" sz="2000" dirty="0"/>
          </a:p>
          <a:p>
            <a:pPr lvl="1"/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659985958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0ABC1-E959-40A4-87E2-B56926DFE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Approved SA3 WID/SIDs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9254915-0853-4B98-8D73-9E2CF1FD0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304807"/>
              </p:ext>
            </p:extLst>
          </p:nvPr>
        </p:nvGraphicFramePr>
        <p:xfrm>
          <a:off x="970709" y="3492658"/>
          <a:ext cx="8568708" cy="867156"/>
        </p:xfrm>
        <a:graphic>
          <a:graphicData uri="http://schemas.openxmlformats.org/drawingml/2006/table">
            <a:tbl>
              <a:tblPr firstRow="1" firstCol="1" bandRow="1"/>
              <a:tblGrid>
                <a:gridCol w="1341327">
                  <a:extLst>
                    <a:ext uri="{9D8B030D-6E8A-4147-A177-3AD203B41FA5}">
                      <a16:colId xmlns:a16="http://schemas.microsoft.com/office/drawing/2014/main" val="335973853"/>
                    </a:ext>
                  </a:extLst>
                </a:gridCol>
                <a:gridCol w="7227381">
                  <a:extLst>
                    <a:ext uri="{9D8B030D-6E8A-4147-A177-3AD203B41FA5}">
                      <a16:colId xmlns:a16="http://schemas.microsoft.com/office/drawing/2014/main" val="990769686"/>
                    </a:ext>
                  </a:extLst>
                </a:gridCol>
              </a:tblGrid>
              <a:tr h="196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SP-211358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WID on Security aspects of Non-Seamless WLAN offload in 5GS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9114324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u="sng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SP-211360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WID on Authentication enhancements in 5GS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088706"/>
                  </a:ext>
                </a:extLst>
              </a:tr>
              <a:tr h="31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u="sng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SP-211361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WID on enhanced security for Phase 2 network slicing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45235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SP-211366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WID on Security enhancement of SEAL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711648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7851C34-A6B7-424B-9A85-244C960DE5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372931"/>
              </p:ext>
            </p:extLst>
          </p:nvPr>
        </p:nvGraphicFramePr>
        <p:xfrm>
          <a:off x="970709" y="4359814"/>
          <a:ext cx="8568708" cy="445072"/>
        </p:xfrm>
        <a:graphic>
          <a:graphicData uri="http://schemas.openxmlformats.org/drawingml/2006/table">
            <a:tbl>
              <a:tblPr firstRow="1" firstCol="1" bandRow="1"/>
              <a:tblGrid>
                <a:gridCol w="1301736">
                  <a:extLst>
                    <a:ext uri="{9D8B030D-6E8A-4147-A177-3AD203B41FA5}">
                      <a16:colId xmlns:a16="http://schemas.microsoft.com/office/drawing/2014/main" val="1326779272"/>
                    </a:ext>
                  </a:extLst>
                </a:gridCol>
                <a:gridCol w="7266972">
                  <a:extLst>
                    <a:ext uri="{9D8B030D-6E8A-4147-A177-3AD203B41FA5}">
                      <a16:colId xmlns:a16="http://schemas.microsoft.com/office/drawing/2014/main" val="1158413357"/>
                    </a:ext>
                  </a:extLst>
                </a:gridCol>
              </a:tblGrid>
              <a:tr h="309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u="sng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SP-211357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Revised WID on Enhancements of 3GPP profiles for cryptographic algorithms and security protocols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335767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D5D23FD-E5A1-4DBC-ADA6-02329FDAF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223229"/>
              </p:ext>
            </p:extLst>
          </p:nvPr>
        </p:nvGraphicFramePr>
        <p:xfrm>
          <a:off x="970708" y="2013439"/>
          <a:ext cx="8568707" cy="650367"/>
        </p:xfrm>
        <a:graphic>
          <a:graphicData uri="http://schemas.openxmlformats.org/drawingml/2006/table">
            <a:tbl>
              <a:tblPr firstRow="1" firstCol="1" bandRow="1"/>
              <a:tblGrid>
                <a:gridCol w="1371208">
                  <a:extLst>
                    <a:ext uri="{9D8B030D-6E8A-4147-A177-3AD203B41FA5}">
                      <a16:colId xmlns:a16="http://schemas.microsoft.com/office/drawing/2014/main" val="1006969305"/>
                    </a:ext>
                  </a:extLst>
                </a:gridCol>
                <a:gridCol w="7197499">
                  <a:extLst>
                    <a:ext uri="{9D8B030D-6E8A-4147-A177-3AD203B41FA5}">
                      <a16:colId xmlns:a16="http://schemas.microsoft.com/office/drawing/2014/main" val="2775356190"/>
                    </a:ext>
                  </a:extLst>
                </a:gridCol>
              </a:tblGrid>
              <a:tr h="83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SP-211362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WID on Security Assurance Specification for Management Function (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MnF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1809658"/>
                  </a:ext>
                </a:extLst>
              </a:tr>
              <a:tr h="128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u="sng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SP-211363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WID on Mission critical security enhancements phase 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5621331"/>
                  </a:ext>
                </a:extLst>
              </a:tr>
              <a:tr h="31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u="sng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SP-211365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WID on SECAM and SCAS for 3GPP virtualized network products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94664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02DB3D1-06F2-4805-B786-9FF1E13FB2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106519"/>
              </p:ext>
            </p:extLst>
          </p:nvPr>
        </p:nvGraphicFramePr>
        <p:xfrm>
          <a:off x="970708" y="2663806"/>
          <a:ext cx="8568707" cy="216789"/>
        </p:xfrm>
        <a:graphic>
          <a:graphicData uri="http://schemas.openxmlformats.org/drawingml/2006/table">
            <a:tbl>
              <a:tblPr firstRow="1" firstCol="1" bandRow="1"/>
              <a:tblGrid>
                <a:gridCol w="1377076">
                  <a:extLst>
                    <a:ext uri="{9D8B030D-6E8A-4147-A177-3AD203B41FA5}">
                      <a16:colId xmlns:a16="http://schemas.microsoft.com/office/drawing/2014/main" val="933336637"/>
                    </a:ext>
                  </a:extLst>
                </a:gridCol>
                <a:gridCol w="7191631">
                  <a:extLst>
                    <a:ext uri="{9D8B030D-6E8A-4147-A177-3AD203B41FA5}">
                      <a16:colId xmlns:a16="http://schemas.microsoft.com/office/drawing/2014/main" val="3068925652"/>
                    </a:ext>
                  </a:extLst>
                </a:gridCol>
              </a:tblGrid>
              <a:tr h="188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SP-211364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SID on privacy of identifiers over radio access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22154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2B6F663-BDC6-4F61-BED2-84FEFA73D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310040"/>
              </p:ext>
            </p:extLst>
          </p:nvPr>
        </p:nvGraphicFramePr>
        <p:xfrm>
          <a:off x="970708" y="2886341"/>
          <a:ext cx="8568706" cy="216789"/>
        </p:xfrm>
        <a:graphic>
          <a:graphicData uri="http://schemas.openxmlformats.org/drawingml/2006/table">
            <a:tbl>
              <a:tblPr firstRow="1" firstCol="1" bandRow="1"/>
              <a:tblGrid>
                <a:gridCol w="1364719">
                  <a:extLst>
                    <a:ext uri="{9D8B030D-6E8A-4147-A177-3AD203B41FA5}">
                      <a16:colId xmlns:a16="http://schemas.microsoft.com/office/drawing/2014/main" val="2152464471"/>
                    </a:ext>
                  </a:extLst>
                </a:gridCol>
                <a:gridCol w="7203987">
                  <a:extLst>
                    <a:ext uri="{9D8B030D-6E8A-4147-A177-3AD203B41FA5}">
                      <a16:colId xmlns:a16="http://schemas.microsoft.com/office/drawing/2014/main" val="2923940287"/>
                    </a:ext>
                  </a:extLst>
                </a:gridCol>
              </a:tblGrid>
              <a:tr h="1454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u="sng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SP-211368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Revised Study on enhanced Security Aspects of the 5G Service Based Architecture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368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032151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0ABC1-E959-40A4-87E2-B56926DFE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SA3 </a:t>
            </a:r>
            <a:r>
              <a:rPr lang="sv-SE" dirty="0" err="1"/>
              <a:t>Exception</a:t>
            </a:r>
            <a:r>
              <a:rPr lang="sv-SE" dirty="0"/>
              <a:t> </a:t>
            </a:r>
            <a:r>
              <a:rPr lang="sv-SE" dirty="0" err="1"/>
              <a:t>Requests</a:t>
            </a:r>
            <a:endParaRPr lang="sv-S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E2C71D-159C-4427-AF4A-F930C1648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Three exceptions were granted for SA3 to complete the work on security aspects for </a:t>
            </a:r>
          </a:p>
          <a:p>
            <a:pPr marL="342900" marR="0" lvl="0" indent="-342900" algn="l" defTabSz="914400" rtl="0" eaLnBrk="0" fontAlgn="base" latinLnBrk="0" hangingPunct="0">
              <a:lnSpc>
                <a:spcPct val="115000"/>
              </a:lnSpc>
              <a:spcBef>
                <a:spcPts val="1200"/>
              </a:spcBef>
              <a:spcAft>
                <a:spcPts val="660"/>
              </a:spcAft>
              <a:buClrTx/>
              <a:buSzPts val="1200"/>
              <a:buFont typeface="Symbol" panose="05050102010706020507" pitchFamily="18" charset="2"/>
              <a:buChar char="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Edge Computing (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  <a:hlinkClick r:id="rId2"/>
              </a:rPr>
              <a:t>SP-211354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),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15000"/>
              </a:lnSpc>
              <a:spcBef>
                <a:spcPts val="1200"/>
              </a:spcBef>
              <a:spcAft>
                <a:spcPts val="660"/>
              </a:spcAft>
              <a:buClrTx/>
              <a:buSzPts val="1200"/>
              <a:buFont typeface="Symbol" panose="05050102010706020507" pitchFamily="18" charset="2"/>
              <a:buChar char="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Proximity based Services (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  <a:hlinkClick r:id="rId3"/>
              </a:rPr>
              <a:t>SP-211355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),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15000"/>
              </a:lnSpc>
              <a:spcBef>
                <a:spcPts val="1200"/>
              </a:spcBef>
              <a:spcAft>
                <a:spcPts val="660"/>
              </a:spcAft>
              <a:buClrTx/>
              <a:buSzPts val="1200"/>
              <a:buFont typeface="Symbol" panose="05050102010706020507" pitchFamily="18" charset="2"/>
              <a:buChar char="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Uncrewed Aerial Systems (UAS) (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  <a:hlinkClick r:id="rId4"/>
              </a:rPr>
              <a:t>SP-211356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).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1135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GB" sz="2000" dirty="0"/>
          </a:p>
          <a:p>
            <a:pPr lvl="1"/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771006394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2BF6A65-37BB-4D86-AC0F-70C5F3DDC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Report on specific topics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85924F-3487-42AF-8272-688DE60B1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b="1" dirty="0">
                <a:solidFill>
                  <a:srgbClr val="0070C0"/>
                </a:solidFill>
              </a:rPr>
              <a:t>Work plan was not discussed</a:t>
            </a:r>
            <a:endParaRPr lang="sv-SE" sz="2400" b="1" dirty="0">
              <a:solidFill>
                <a:srgbClr val="0070C0"/>
              </a:solidFill>
            </a:endParaRPr>
          </a:p>
          <a:p>
            <a:pPr lvl="1"/>
            <a:r>
              <a:rPr lang="en-US" sz="2000" dirty="0"/>
              <a:t>Because of the Rel-18 content finalization discussions, no work plan was discussed. However, there were questions on SA3 Rel-17 completion and remaining work !</a:t>
            </a:r>
            <a:endParaRPr lang="sv-SE" sz="2000" dirty="0"/>
          </a:p>
          <a:p>
            <a:r>
              <a:rPr lang="en-US" sz="2400" b="1" dirty="0">
                <a:solidFill>
                  <a:srgbClr val="0070C0"/>
                </a:solidFill>
              </a:rPr>
              <a:t>Queries on Rel-18 Security workshop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 queries on Security work for Rel-18 and plans for a workshop. Subsequently  an SA3 workshop for Rel-18 was conducted on Jan 13, 20, 2022.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 F2F Meetings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All meetings until end of May confirmed as Electronic. F2F meetings to start from TSG meetings in June (to be confirmed in Quarterly decision meeting).</a:t>
            </a:r>
          </a:p>
          <a:p>
            <a:endParaRPr lang="sv-SE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139794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3040" y="365125"/>
            <a:ext cx="11160760" cy="1325563"/>
          </a:xfrm>
        </p:spPr>
        <p:txBody>
          <a:bodyPr/>
          <a:lstStyle/>
          <a:p>
            <a:r>
              <a:rPr lang="en-US" altLang="zh-CN" dirty="0"/>
              <a:t>Rel-18 Timeline for SA3</a:t>
            </a:r>
            <a:endParaRPr lang="zh-CN" altLang="en-US" dirty="0"/>
          </a:p>
        </p:txBody>
      </p:sp>
      <p:pic>
        <p:nvPicPr>
          <p:cNvPr id="6" name="Picture 5" descr="Diagram, timeline&#10;&#10;Description automatically generated">
            <a:extLst>
              <a:ext uri="{FF2B5EF4-FFF2-40B4-BE49-F238E27FC236}">
                <a16:creationId xmlns:a16="http://schemas.microsoft.com/office/drawing/2014/main" id="{3E892E3B-343E-43E4-B8F5-4BD78D655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1785937"/>
            <a:ext cx="9658350" cy="38957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3CF2CF-75EC-4F13-BD7A-D98159EEB155}"/>
              </a:ext>
            </a:extLst>
          </p:cNvPr>
          <p:cNvSpPr txBox="1"/>
          <p:nvPr/>
        </p:nvSpPr>
        <p:spPr>
          <a:xfrm>
            <a:off x="6458672" y="4456253"/>
            <a:ext cx="868103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Rel-18 Freeze for SA3</a:t>
            </a:r>
          </a:p>
        </p:txBody>
      </p:sp>
    </p:spTree>
    <p:extLst>
      <p:ext uri="{BB962C8B-B14F-4D97-AF65-F5344CB8AC3E}">
        <p14:creationId xmlns:p14="http://schemas.microsoft.com/office/powerpoint/2010/main" val="2113922884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3040" y="365125"/>
            <a:ext cx="11160760" cy="1325563"/>
          </a:xfrm>
        </p:spPr>
        <p:txBody>
          <a:bodyPr/>
          <a:lstStyle/>
          <a:p>
            <a:r>
              <a:rPr lang="en-US" altLang="zh-CN" dirty="0"/>
              <a:t>SA3 Upcoming meetings in 2022</a:t>
            </a:r>
            <a:endParaRPr lang="zh-CN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B1967F-3649-4B9C-8D21-92E1D18BFD12}"/>
              </a:ext>
            </a:extLst>
          </p:cNvPr>
          <p:cNvSpPr txBox="1"/>
          <p:nvPr/>
        </p:nvSpPr>
        <p:spPr>
          <a:xfrm>
            <a:off x="859971" y="2025053"/>
            <a:ext cx="971005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r>
              <a:rPr lang="en-US" dirty="0"/>
              <a:t>SA3#106-e-Bis     </a:t>
            </a:r>
            <a:r>
              <a:rPr lang="en-US" dirty="0">
                <a:effectLst/>
              </a:rPr>
              <a:t>2022-04-04</a:t>
            </a:r>
            <a:r>
              <a:rPr lang="en-US" dirty="0"/>
              <a:t>    </a:t>
            </a:r>
            <a:r>
              <a:rPr lang="en-US" dirty="0">
                <a:effectLst/>
              </a:rPr>
              <a:t>2022-04-08</a:t>
            </a:r>
            <a:r>
              <a:rPr lang="en-US" dirty="0"/>
              <a:t>      Online</a:t>
            </a:r>
          </a:p>
          <a:p>
            <a:r>
              <a:rPr lang="en-US" dirty="0">
                <a:highlight>
                  <a:srgbClr val="FFFF00"/>
                </a:highlight>
              </a:rPr>
              <a:t>SA3#107-Bis        2022-06-27     2022-07-01      Bath, GB 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 Need to confirm in this meeting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SA3#108               2022-08-22     2022-08-26      </a:t>
            </a:r>
            <a:r>
              <a:rPr lang="en-US" dirty="0" err="1"/>
              <a:t>Gothenberg</a:t>
            </a:r>
            <a:r>
              <a:rPr lang="en-US" dirty="0"/>
              <a:t>, Sweden</a:t>
            </a:r>
          </a:p>
          <a:p>
            <a:r>
              <a:rPr lang="en-US" dirty="0"/>
              <a:t>SA3#108 Bis         2022-10-10     2022-10-14      China, CN</a:t>
            </a:r>
          </a:p>
          <a:p>
            <a:r>
              <a:rPr lang="en-US" dirty="0"/>
              <a:t>SA3#109               2022-11-14     2022-11-18      USA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41374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551</Words>
  <Application>Microsoft Office PowerPoint</Application>
  <PresentationFormat>Widescreen</PresentationFormat>
  <Paragraphs>86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Nokia Pure Text</vt:lpstr>
      <vt:lpstr>Symbol</vt:lpstr>
      <vt:lpstr>Times New Roman</vt:lpstr>
      <vt:lpstr>Office Theme</vt:lpstr>
      <vt:lpstr>Report from SA#94-e on SA3 topics</vt:lpstr>
      <vt:lpstr>Outline</vt:lpstr>
      <vt:lpstr>General information</vt:lpstr>
      <vt:lpstr>Outcome of SA3 submissions</vt:lpstr>
      <vt:lpstr>Approved SA3 WID/SIDs</vt:lpstr>
      <vt:lpstr>SA3 Exception Requests</vt:lpstr>
      <vt:lpstr>Report on specific topics</vt:lpstr>
      <vt:lpstr>Rel-18 Timeline for SA3</vt:lpstr>
      <vt:lpstr>SA3 Upcoming meetings in 2022</vt:lpstr>
      <vt:lpstr>LSs to SA3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2019-12-13T09:14:46Z</dcterms:created>
  <dcterms:modified xsi:type="dcterms:W3CDTF">2022-02-14T03:34:20Z</dcterms:modified>
</cp:coreProperties>
</file>