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55" r:id="rId2"/>
    <p:sldMasterId id="2147483662" r:id="rId3"/>
    <p:sldMasterId id="2147483669" r:id="rId4"/>
  </p:sldMasterIdLst>
  <p:notesMasterIdLst>
    <p:notesMasterId r:id="rId6"/>
  </p:notesMasterIdLst>
  <p:handoutMasterIdLst>
    <p:handoutMasterId r:id="rId7"/>
  </p:handoutMasterIdLst>
  <p:sldIdLst>
    <p:sldId id="470" r:id="rId5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华文细黑" panose="0201060004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1D254"/>
    <a:srgbClr val="2A6EA8"/>
    <a:srgbClr val="FFFFFF"/>
    <a:srgbClr val="1A4669"/>
    <a:srgbClr val="C6D254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54" autoAdjust="0"/>
    <p:restoredTop sz="95889" autoAdjust="0"/>
  </p:normalViewPr>
  <p:slideViewPr>
    <p:cSldViewPr snapToGrid="0" showGuides="1">
      <p:cViewPr varScale="1">
        <p:scale>
          <a:sx n="107" d="100"/>
          <a:sy n="107" d="100"/>
        </p:scale>
        <p:origin x="936" y="102"/>
      </p:cViewPr>
      <p:guideLst>
        <p:guide orient="horz" pos="218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>
        <p:scale>
          <a:sx n="150" d="100"/>
          <a:sy n="150" d="100"/>
        </p:scale>
        <p:origin x="1116" y="-2607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6A01AD0-D987-43EA-88A8-B332DDC59B48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880" eaLnBrk="1" hangingPunct="1">
              <a:defRPr sz="1200">
                <a:latin typeface="Times New Roman" panose="02020603050405020304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880" eaLnBrk="1" hangingPunct="1">
              <a:defRPr sz="1200">
                <a:latin typeface="Times New Roman" panose="02020603050405020304" pitchFamily="18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2CB175A-CCF7-4340-A462-55EAE47CFBDD}" type="slidenum">
              <a:rPr lang="en-GB" altLang="en-US"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038600" y="5843588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6350"/>
            <a:ext cx="1876425" cy="365125"/>
          </a:xfrm>
          <a:prstGeom prst="rect">
            <a:avLst/>
          </a:prstGeom>
        </p:spPr>
        <p:txBody>
          <a:bodyPr/>
          <a:lstStyle>
            <a:lvl1pPr>
              <a:defRPr>
                <a:ea typeface="华文细黑"/>
                <a:cs typeface="华文细黑"/>
              </a:defRPr>
            </a:lvl1pPr>
          </a:lstStyle>
          <a:p>
            <a:pPr>
              <a:defRPr/>
            </a:pPr>
            <a:fld id="{9AC4A928-9492-4498-B7EA-FFCB3E5C8321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Ovr>
    <a:masterClrMapping/>
  </p:clrMapOvr>
  <p:transition>
    <p:wipe dir="r"/>
  </p:transition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228862" y="1825625"/>
            <a:ext cx="512493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Relationship Id="rId9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SA3#105-e,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0706100" y="6188075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  <a:ea typeface="华文细黑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D531E3E-2C22-4EFA-8A5B-5D71AA69E0A5}" type="slidenum">
              <a:rPr lang="en-GB" altLang="en-US" sz="1400" smtClean="0">
                <a:latin typeface="Calibri" panose="020F0502020204030204" pitchFamily="34" charset="0"/>
                <a:ea typeface="华文细黑"/>
              </a:rPr>
              <a:t>‹#›</a:t>
            </a:fld>
            <a:endParaRPr lang="en-GB" altLang="en-US" sz="1400">
              <a:latin typeface="Calibri" panose="020F0502020204030204" pitchFamily="34" charset="0"/>
              <a:ea typeface="华文细黑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17475" y="6372225"/>
            <a:ext cx="40243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en-US" sz="1200" dirty="0">
                <a:ln w="0"/>
                <a:highlight>
                  <a:srgbClr val="FFFF00"/>
                </a:highlight>
                <a:latin typeface="Calibri" panose="020F0502020204030204" pitchFamily="34" charset="0"/>
                <a:ea typeface="华文细黑"/>
              </a:rPr>
              <a:t>S3-21wxyz</a:t>
            </a:r>
            <a:r>
              <a:rPr lang="en-GB" altLang="en-US" sz="1200" dirty="0">
                <a:ln w="0"/>
                <a:latin typeface="Calibri" panose="020F0502020204030204" pitchFamily="34" charset="0"/>
                <a:ea typeface="华文细黑"/>
              </a:rPr>
              <a:t>, SA3#103-e, Online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9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Way Forward for EDGE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1800" dirty="0" smtClean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en-IN" sz="1800" b="1" dirty="0">
                <a:solidFill>
                  <a:srgbClr val="1F497D"/>
                </a:solidFill>
                <a:latin typeface="Calibri" panose="020F0502020204030204" pitchFamily="34" charset="0"/>
              </a:rPr>
              <a:t>EEC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 supports TLS 1.3 + 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AKMA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/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GBA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 (optionally supports 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AKMA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, optionally supports 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GBA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: based on what is supported by 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HPLMN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 of the 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UE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)</a:t>
            </a:r>
            <a:endParaRPr lang="en-IN" sz="1800" dirty="0"/>
          </a:p>
          <a:p>
            <a:r>
              <a:rPr lang="en-IN" sz="1800" dirty="0" smtClean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en-IN" sz="1800" b="1" dirty="0">
                <a:solidFill>
                  <a:srgbClr val="1F497D"/>
                </a:solidFill>
                <a:latin typeface="Calibri" panose="020F0502020204030204" pitchFamily="34" charset="0"/>
              </a:rPr>
              <a:t>ECS/EES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 supports TLS 1.3 + 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AKMA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/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GBA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 (optionally supports 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AKMA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, optionally supports 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GBA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: based on what is supported by 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PLMN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 it interfaced with)</a:t>
            </a:r>
            <a:endParaRPr lang="en-IN" sz="1800" dirty="0"/>
          </a:p>
          <a:p>
            <a:r>
              <a:rPr lang="en-IN" sz="1800" dirty="0" smtClean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en-IN" sz="1800" b="1" dirty="0" err="1">
                <a:solidFill>
                  <a:srgbClr val="1F497D"/>
                </a:solidFill>
                <a:latin typeface="Calibri" panose="020F0502020204030204" pitchFamily="34" charset="0"/>
              </a:rPr>
              <a:t>HPLMN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AKMA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/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GBA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 (optionally supports 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AKMA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, optionally supports 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GBA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: based on operator choice</a:t>
            </a:r>
            <a:r>
              <a:rPr lang="en-IN" sz="1800" dirty="0" smtClean="0">
                <a:solidFill>
                  <a:srgbClr val="1F497D"/>
                </a:solidFill>
                <a:latin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endParaRPr lang="en-IN" sz="1800" dirty="0"/>
          </a:p>
          <a:p>
            <a:pPr indent="0">
              <a:buNone/>
            </a:pPr>
            <a:r>
              <a:rPr lang="en-IN" sz="1800" dirty="0">
                <a:solidFill>
                  <a:srgbClr val="1F497D"/>
                </a:solidFill>
                <a:latin typeface="Wingdings" panose="05000000000000000000" pitchFamily="2" charset="2"/>
              </a:rPr>
              <a:t>è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 TLS using client and server certificate authentication method is supported and used, if 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UE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 and network does not support 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AKMA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 and 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GBA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 authentication methods</a:t>
            </a:r>
          </a:p>
          <a:p>
            <a:pPr indent="0">
              <a:buNone/>
            </a:pP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         </a:t>
            </a:r>
            <a:r>
              <a:rPr lang="en-IN" sz="1800" dirty="0" smtClean="0">
                <a:solidFill>
                  <a:srgbClr val="1F497D"/>
                </a:solidFill>
                <a:latin typeface="Calibri" panose="020F0502020204030204" pitchFamily="34" charset="0"/>
              </a:rPr>
              <a:t>	</a:t>
            </a:r>
            <a:r>
              <a:rPr lang="en-IN" sz="1800" i="1" dirty="0" smtClean="0">
                <a:solidFill>
                  <a:srgbClr val="1F497D"/>
                </a:solidFill>
                <a:latin typeface="Wingdings" panose="05000000000000000000" pitchFamily="2" charset="2"/>
              </a:rPr>
              <a:t>à</a:t>
            </a:r>
            <a:r>
              <a:rPr lang="en-IN" sz="1800" i="1" dirty="0" smtClean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en-IN" sz="1800" i="1" dirty="0">
                <a:solidFill>
                  <a:srgbClr val="1F497D"/>
                </a:solidFill>
                <a:latin typeface="Calibri" panose="020F0502020204030204" pitchFamily="34" charset="0"/>
              </a:rPr>
              <a:t>No additional efforts as TLS 1.3 by default supports certificate based authentication. </a:t>
            </a:r>
          </a:p>
          <a:p>
            <a:pPr indent="0">
              <a:buNone/>
            </a:pPr>
            <a:r>
              <a:rPr lang="en-IN" sz="1800" i="1" dirty="0" smtClean="0">
                <a:solidFill>
                  <a:srgbClr val="1F497D"/>
                </a:solidFill>
                <a:latin typeface="Wingdings" panose="05000000000000000000" pitchFamily="2" charset="2"/>
              </a:rPr>
              <a:t>	</a:t>
            </a:r>
            <a:r>
              <a:rPr lang="en-IN" sz="1800" i="1" dirty="0" err="1" smtClean="0">
                <a:solidFill>
                  <a:srgbClr val="1F497D"/>
                </a:solidFill>
                <a:latin typeface="Wingdings" panose="05000000000000000000" pitchFamily="2" charset="2"/>
              </a:rPr>
              <a:t>à</a:t>
            </a:r>
            <a:r>
              <a:rPr lang="en-IN" sz="1800" i="1" dirty="0" err="1" smtClean="0">
                <a:solidFill>
                  <a:srgbClr val="1F497D"/>
                </a:solidFill>
                <a:latin typeface="Calibri" panose="020F0502020204030204" pitchFamily="34" charset="0"/>
              </a:rPr>
              <a:t>If</a:t>
            </a:r>
            <a:r>
              <a:rPr lang="en-IN" sz="1800" i="1" dirty="0" smtClean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en-IN" sz="1800" i="1" dirty="0" err="1">
                <a:solidFill>
                  <a:srgbClr val="1F497D"/>
                </a:solidFill>
                <a:latin typeface="Calibri" panose="020F0502020204030204" pitchFamily="34" charset="0"/>
              </a:rPr>
              <a:t>EDN</a:t>
            </a:r>
            <a:r>
              <a:rPr lang="en-IN" sz="1800" i="1" dirty="0">
                <a:solidFill>
                  <a:srgbClr val="1F497D"/>
                </a:solidFill>
                <a:latin typeface="Calibri" panose="020F0502020204030204" pitchFamily="34" charset="0"/>
              </a:rPr>
              <a:t> interested then certificate is provisioned (out of scope of 3GPP)</a:t>
            </a:r>
            <a:endParaRPr lang="en-IN" sz="180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indent="0">
              <a:buNone/>
            </a:pPr>
            <a:r>
              <a:rPr lang="en-IN" sz="1800" dirty="0">
                <a:solidFill>
                  <a:srgbClr val="1F497D"/>
                </a:solidFill>
                <a:latin typeface="Wingdings" panose="05000000000000000000" pitchFamily="2" charset="2"/>
              </a:rPr>
              <a:t>è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 Optionally 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AKMA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 and/or 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GBA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 supported in the EEC, ECS and 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HPLMN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. </a:t>
            </a:r>
          </a:p>
          <a:p>
            <a:pPr indent="0">
              <a:buNone/>
            </a:pP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            </a:t>
            </a:r>
            <a:r>
              <a:rPr lang="en-IN" sz="1800" dirty="0" smtClean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en-IN" sz="1800" dirty="0" err="1" smtClean="0">
                <a:solidFill>
                  <a:srgbClr val="1F497D"/>
                </a:solidFill>
                <a:latin typeface="Wingdings" panose="05000000000000000000" pitchFamily="2" charset="2"/>
              </a:rPr>
              <a:t>à</a:t>
            </a:r>
            <a:r>
              <a:rPr lang="en-IN" sz="1800" dirty="0" err="1" smtClean="0">
                <a:solidFill>
                  <a:srgbClr val="1F497D"/>
                </a:solidFill>
                <a:latin typeface="Calibri" panose="020F0502020204030204" pitchFamily="34" charset="0"/>
              </a:rPr>
              <a:t>EEC</a:t>
            </a:r>
            <a:r>
              <a:rPr lang="en-IN" sz="1800" dirty="0" smtClean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and ECS are configured with the supported authentication method by 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HPLMN</a:t>
            </a:r>
            <a:r>
              <a:rPr lang="en-IN" sz="1800" dirty="0">
                <a:solidFill>
                  <a:srgbClr val="1F497D"/>
                </a:solidFill>
                <a:latin typeface="Calibri" panose="020F0502020204030204" pitchFamily="34" charset="0"/>
              </a:rPr>
              <a:t>. EEC and ECS selects the authentication method supported by </a:t>
            </a:r>
            <a:r>
              <a:rPr lang="en-IN" sz="1800" dirty="0" err="1">
                <a:solidFill>
                  <a:srgbClr val="1F497D"/>
                </a:solidFill>
                <a:latin typeface="Calibri" panose="020F0502020204030204" pitchFamily="34" charset="0"/>
              </a:rPr>
              <a:t>HPLMN</a:t>
            </a:r>
            <a:r>
              <a:rPr lang="en-IN" sz="1800" dirty="0" smtClean="0">
                <a:solidFill>
                  <a:srgbClr val="1F497D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n-IN" sz="1600" i="1" dirty="0" smtClean="0"/>
              <a:t>S3-220289 </a:t>
            </a:r>
            <a:r>
              <a:rPr lang="en-IN" sz="1600" i="1" dirty="0"/>
              <a:t>is based on these assumptions</a:t>
            </a:r>
          </a:p>
        </p:txBody>
      </p:sp>
    </p:spTree>
    <p:extLst>
      <p:ext uri="{BB962C8B-B14F-4D97-AF65-F5344CB8AC3E}">
        <p14:creationId xmlns:p14="http://schemas.microsoft.com/office/powerpoint/2010/main" val="474862754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华文细黑</vt:lpstr>
      <vt:lpstr>Arial</vt:lpstr>
      <vt:lpstr>Calibri</vt:lpstr>
      <vt:lpstr>Calibri Light</vt:lpstr>
      <vt:lpstr>Times New Roman</vt:lpstr>
      <vt:lpstr>Wingdings</vt:lpstr>
      <vt:lpstr>Office Theme</vt:lpstr>
      <vt:lpstr>1_Office Theme</vt:lpstr>
      <vt:lpstr>2_Office Theme</vt:lpstr>
      <vt:lpstr>3_Office Theme</vt:lpstr>
      <vt:lpstr>Way Forward for EDGE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2019-05-22T07:33:00Z</dcterms:created>
  <dcterms:modified xsi:type="dcterms:W3CDTF">2022-02-24T13:30:33Z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ICV">
    <vt:lpwstr>3AB16684442E4E6899AA37E5810588D7</vt:lpwstr>
  </property>
  <property fmtid="{D5CDD505-2E9C-101B-9397-08002B2CF9AE}" pid="4" name="KSOProductBuildVer">
    <vt:lpwstr>2052-11.1.0.10356</vt:lpwstr>
  </property>
</Properties>
</file>