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27" r:id="rId5"/>
    <p:sldId id="1152" r:id="rId6"/>
    <p:sldId id="1148" r:id="rId7"/>
    <p:sldId id="1146" r:id="rId8"/>
    <p:sldId id="1125" r:id="rId9"/>
    <p:sldId id="1143" r:id="rId10"/>
    <p:sldId id="115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3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smtClean="0"/>
              <a:t>S2-2601712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#173 Goa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13,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020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</a:t>
            </a:r>
            <a:r>
              <a:rPr lang="en-US" sz="1800" dirty="0" smtClean="0"/>
              <a:t>applied </a:t>
            </a:r>
            <a:r>
              <a:rPr lang="en-US" sz="1800" dirty="0"/>
              <a:t>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In this (Goa, February 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The </a:t>
            </a:r>
            <a:r>
              <a:rPr lang="en-US" sz="1800" dirty="0"/>
              <a:t>FS_AmbientIoT_Ph2_ARC, </a:t>
            </a:r>
            <a:r>
              <a:rPr lang="en-GB" sz="1800" dirty="0"/>
              <a:t>FS_NG_RTC_Ph3_ARC and </a:t>
            </a:r>
            <a:r>
              <a:rPr lang="en-GB" sz="1800" dirty="0" smtClean="0"/>
              <a:t>FS_SMS2EC_ARC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Discuss how to handle aspects that do not have </a:t>
            </a:r>
            <a:r>
              <a:rPr lang="en-US" sz="1800" dirty="0" smtClean="0"/>
              <a:t>conclusions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Any study work on the FS_5GSAT_Ph4_ARC</a:t>
            </a:r>
            <a:r>
              <a:rPr lang="en-US" sz="1800" dirty="0"/>
              <a:t>, </a:t>
            </a:r>
            <a:r>
              <a:rPr lang="en-US" sz="1800" dirty="0" err="1"/>
              <a:t>FS_Sensing_ARC</a:t>
            </a:r>
            <a:r>
              <a:rPr lang="en-US" sz="1800" dirty="0"/>
              <a:t>, FS_AIML_CN_Ph2 and FS_EnergySys_Ph2 </a:t>
            </a:r>
            <a:r>
              <a:rPr lang="en-US" sz="1800" dirty="0" smtClean="0"/>
              <a:t>studies continued after November (see above) needs to be complete and the WID(s) updated based on these</a:t>
            </a:r>
            <a:endParaRPr lang="en-US" sz="18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0662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(See also separate input from the 6G study rapporteurs)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/>
              <a:t>D</a:t>
            </a:r>
            <a:r>
              <a:rPr lang="en-US" sz="2232" dirty="0" smtClean="0"/>
              <a:t>eadlines for April, May, June meetings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2524"/>
              </p:ext>
            </p:extLst>
          </p:nvPr>
        </p:nvGraphicFramePr>
        <p:xfrm>
          <a:off x="454619" y="2397402"/>
          <a:ext cx="9042400" cy="4000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6449">
                  <a:extLst>
                    <a:ext uri="{9D8B030D-6E8A-4147-A177-3AD203B41FA5}">
                      <a16:colId xmlns:a16="http://schemas.microsoft.com/office/drawing/2014/main" val="1263733110"/>
                    </a:ext>
                  </a:extLst>
                </a:gridCol>
                <a:gridCol w="812230">
                  <a:extLst>
                    <a:ext uri="{9D8B030D-6E8A-4147-A177-3AD203B41FA5}">
                      <a16:colId xmlns:a16="http://schemas.microsoft.com/office/drawing/2014/main" val="3675508519"/>
                    </a:ext>
                  </a:extLst>
                </a:gridCol>
                <a:gridCol w="1513412">
                  <a:extLst>
                    <a:ext uri="{9D8B030D-6E8A-4147-A177-3AD203B41FA5}">
                      <a16:colId xmlns:a16="http://schemas.microsoft.com/office/drawing/2014/main" val="3973791910"/>
                    </a:ext>
                  </a:extLst>
                </a:gridCol>
                <a:gridCol w="1573695">
                  <a:extLst>
                    <a:ext uri="{9D8B030D-6E8A-4147-A177-3AD203B41FA5}">
                      <a16:colId xmlns:a16="http://schemas.microsoft.com/office/drawing/2014/main" val="2635312768"/>
                    </a:ext>
                  </a:extLst>
                </a:gridCol>
                <a:gridCol w="4216614">
                  <a:extLst>
                    <a:ext uri="{9D8B030D-6E8A-4147-A177-3AD203B41FA5}">
                      <a16:colId xmlns:a16="http://schemas.microsoft.com/office/drawing/2014/main" val="207667790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u="none" strike="noStrike">
                          <a:effectLst/>
                        </a:rPr>
                        <a:t>Monday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u="none" strike="noStrike">
                          <a:effectLst/>
                        </a:rPr>
                        <a:t>Friday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>
                          <a:effectLst/>
                        </a:rPr>
                        <a:t>Meetings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>
                          <a:effectLst/>
                        </a:rPr>
                        <a:t>National holidays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1" u="none" strike="noStrike" dirty="0">
                          <a:effectLst/>
                        </a:rPr>
                        <a:t>Deadlines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71953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16/02/2026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Lunar New Year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839149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23/02/2026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27/02/2026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35447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02/03/2026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06/03/2026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886142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09/03/2026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13/03/2026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SA#111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046176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16/03/2026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973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23/03/2026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5849984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30/03/2026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03/04/2026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Good Friday (3rd)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6G: 31st, General: 2nd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406988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06/04/2026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10/04/2026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Easter Monday (6th)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Penholder upload: 8th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8235282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13/04/2026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17/04/2026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SA2#174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9633101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20/04/2026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24/04/2026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9649042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27/04/2026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01/05/2026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4821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04/05/2026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08/05/2026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6G: 5th, General: 8th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84758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11/05/2026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15/05/2026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Penholder upload: 12th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780403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18/05/2026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22/05/2026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SA2#175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502763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25/05/2026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29/05/2026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25354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01/06/2026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05/06/2026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100558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08/06/2026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12/06/2026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SA#112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443592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15/06/2026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 dirty="0">
                          <a:effectLst/>
                        </a:rPr>
                        <a:t>19/06/2026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6G: 16th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749062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22/06/2026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26/06/2026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SA2 ad hoc (start 24th)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Revisions deadline: 26th 16:00 UTC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616779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29/06/2026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u="none" strike="noStrike">
                          <a:effectLst/>
                        </a:rPr>
                        <a:t>03/07/2026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>
                          <a:effectLst/>
                        </a:rPr>
                        <a:t>SA2 ad hoc (end 30th)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</a:rPr>
                        <a:t>Comments deadline: 29th 16:00 UTC, Close of meeting: 30th 16:00 UTC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955783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57923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Goa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SA2#174 (Malta)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SA2#174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FASMO criteria will be </a:t>
            </a:r>
            <a:r>
              <a:rPr lang="en-US" sz="1400" dirty="0" smtClean="0">
                <a:solidFill>
                  <a:schemeClr val="tx2"/>
                </a:solidFill>
              </a:rPr>
              <a:t>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 smtClean="0">
                <a:solidFill>
                  <a:schemeClr val="tx2"/>
                </a:solidFill>
              </a:rPr>
              <a:t>2 </a:t>
            </a:r>
            <a:r>
              <a:rPr lang="en-US" sz="1400" dirty="0">
                <a:solidFill>
                  <a:schemeClr val="tx2"/>
                </a:solidFill>
              </a:rPr>
              <a:t>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Item, 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FASMO criteria will be enforced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371695" lvl="1" indent="0">
              <a:lnSpc>
                <a:spcPct val="110000"/>
              </a:lnSpc>
              <a:buNone/>
              <a:defRPr/>
            </a:pPr>
            <a:r>
              <a:rPr lang="en-US" sz="1600" dirty="0">
                <a:solidFill>
                  <a:schemeClr val="tx2"/>
                </a:solidFill>
              </a:rPr>
              <a:t>*</a:t>
            </a:r>
            <a:r>
              <a:rPr lang="en-GB" sz="1600" dirty="0">
                <a:solidFill>
                  <a:schemeClr val="tx2"/>
                </a:solidFill>
              </a:rPr>
              <a:t> (upload to </a:t>
            </a:r>
            <a:r>
              <a:rPr lang="en-GB" sz="1600" dirty="0" err="1">
                <a:solidFill>
                  <a:schemeClr val="tx2"/>
                </a:solidFill>
              </a:rPr>
              <a:t>PenHolder</a:t>
            </a:r>
            <a:r>
              <a:rPr lang="en-GB" sz="1600" dirty="0">
                <a:solidFill>
                  <a:schemeClr val="tx2"/>
                </a:solidFill>
              </a:rPr>
              <a:t> folder, they will be put into the INBOX</a:t>
            </a:r>
            <a:r>
              <a:rPr lang="en-GB" sz="1600" dirty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518087"/>
              </p:ext>
            </p:extLst>
          </p:nvPr>
        </p:nvGraphicFramePr>
        <p:xfrm>
          <a:off x="5627327" y="1424066"/>
          <a:ext cx="6323337" cy="408357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Submission deadline for 6G company contributions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30 March 2026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2359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8767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Deadline for pen holders for final upload*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Tuesday </a:t>
                      </a:r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 April 2026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2359 UTC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028866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03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April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41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03 April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06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April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April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SA2#175 </a:t>
            </a:r>
            <a:r>
              <a:rPr lang="en-US" sz="2800" dirty="0" smtClean="0">
                <a:solidFill>
                  <a:schemeClr val="tx2"/>
                </a:solidFill>
              </a:rPr>
              <a:t>(Dalian)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</a:t>
            </a:r>
            <a:r>
              <a:rPr lang="en-US" sz="1600" dirty="0" smtClean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Related to LS only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 smtClean="0">
                <a:solidFill>
                  <a:schemeClr val="tx2"/>
                </a:solidFill>
              </a:rPr>
              <a:t>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45301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06 May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11 May2026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202517</TotalTime>
  <Words>1092</Words>
  <Application>Microsoft Office PowerPoint</Application>
  <PresentationFormat>Widescreen</PresentationFormat>
  <Paragraphs>340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until March 2027</vt:lpstr>
      <vt:lpstr>Rel-20 planning – 5G Advanced</vt:lpstr>
      <vt:lpstr>Rel-20 planning – 5G Advanced</vt:lpstr>
      <vt:lpstr>Rel-20 planning – 6G</vt:lpstr>
      <vt:lpstr>Rel-20 planning – TEI20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1219</cp:revision>
  <cp:lastPrinted>2025-11-04T13:50:26Z</cp:lastPrinted>
  <dcterms:created xsi:type="dcterms:W3CDTF">2018-05-24T11:49:12Z</dcterms:created>
  <dcterms:modified xsi:type="dcterms:W3CDTF">2026-02-13T11:23:47Z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