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Lst>
  <p:notesMasterIdLst>
    <p:notesMasterId r:id="rId39"/>
  </p:notesMasterIdLst>
  <p:handoutMasterIdLst>
    <p:handoutMasterId r:id="rId40"/>
  </p:handoutMasterIdLst>
  <p:sldIdLst>
    <p:sldId id="303" r:id="rId5"/>
    <p:sldId id="1002" r:id="rId6"/>
    <p:sldId id="795" r:id="rId7"/>
    <p:sldId id="810" r:id="rId8"/>
    <p:sldId id="1003" r:id="rId9"/>
    <p:sldId id="1004" r:id="rId10"/>
    <p:sldId id="1000" r:id="rId11"/>
    <p:sldId id="1001" r:id="rId12"/>
    <p:sldId id="997" r:id="rId13"/>
    <p:sldId id="998" r:id="rId14"/>
    <p:sldId id="999" r:id="rId15"/>
    <p:sldId id="994" r:id="rId16"/>
    <p:sldId id="995" r:id="rId17"/>
    <p:sldId id="996" r:id="rId18"/>
    <p:sldId id="991" r:id="rId19"/>
    <p:sldId id="992" r:id="rId20"/>
    <p:sldId id="988" r:id="rId21"/>
    <p:sldId id="989" r:id="rId22"/>
    <p:sldId id="990" r:id="rId23"/>
    <p:sldId id="984" r:id="rId24"/>
    <p:sldId id="985" r:id="rId25"/>
    <p:sldId id="986" r:id="rId26"/>
    <p:sldId id="981" r:id="rId27"/>
    <p:sldId id="982" r:id="rId28"/>
    <p:sldId id="977" r:id="rId29"/>
    <p:sldId id="978" r:id="rId30"/>
    <p:sldId id="979" r:id="rId31"/>
    <p:sldId id="973" r:id="rId32"/>
    <p:sldId id="974" r:id="rId33"/>
    <p:sldId id="975" r:id="rId34"/>
    <p:sldId id="969" r:id="rId35"/>
    <p:sldId id="967" r:id="rId36"/>
    <p:sldId id="968" r:id="rId37"/>
    <p:sldId id="910" r:id="rId38"/>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apporteur" initials="SS" lastIdx="1" clrIdx="0">
    <p:extLst>
      <p:ext uri="{19B8F6BF-5375-455C-9EA6-DF929625EA0E}">
        <p15:presenceInfo xmlns:p15="http://schemas.microsoft.com/office/powerpoint/2012/main" userId="rapporteur" providerId="None"/>
      </p:ext>
    </p:extLst>
  </p:cmAuthor>
  <p:cmAuthor id="2" name="LaeYoung April19 (LG Electronics)" initials="LY" lastIdx="1" clrIdx="1">
    <p:extLst>
      <p:ext uri="{19B8F6BF-5375-455C-9EA6-DF929625EA0E}">
        <p15:presenceInfo xmlns:p15="http://schemas.microsoft.com/office/powerpoint/2012/main" userId="LaeYoung April19 (LG Electronics)"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33CC"/>
    <a:srgbClr val="D9D9D9"/>
    <a:srgbClr val="0000FF"/>
    <a:srgbClr val="CCFFCC"/>
    <a:srgbClr val="CC00FF"/>
    <a:srgbClr val="FF99CC"/>
    <a:srgbClr val="FF3300"/>
    <a:srgbClr val="FF99FF"/>
    <a:srgbClr val="FFCCFF"/>
    <a:srgbClr val="FF66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540" autoAdjust="0"/>
    <p:restoredTop sz="97097" autoAdjust="0"/>
  </p:normalViewPr>
  <p:slideViewPr>
    <p:cSldViewPr snapToGrid="0">
      <p:cViewPr varScale="1">
        <p:scale>
          <a:sx n="138" d="100"/>
          <a:sy n="138" d="100"/>
        </p:scale>
        <p:origin x="528" y="13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78" d="100"/>
          <a:sy n="78" d="100"/>
        </p:scale>
        <p:origin x="4062" y="90"/>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notesMaster" Target="notesMasters/notesMaster1.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presProps" Target="pres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handoutMaster" Target="handoutMasters/handoutMaster1.xml"/><Relationship Id="rId45"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viewProps" Target="viewProp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microsoft.com/office/2016/11/relationships/changesInfo" Target="changesInfos/changesInfo1.xml"/><Relationship Id="rId20" Type="http://schemas.openxmlformats.org/officeDocument/2006/relationships/slide" Target="slides/slide16.xml"/><Relationship Id="rId41" Type="http://schemas.openxmlformats.org/officeDocument/2006/relationships/commentAuthors" Target="commen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habnam Sultana" userId="65b107c6-3ab7-432d-8a17-9eeb35e3ae6f" providerId="ADAL" clId="{D648C653-34A0-4F03-A40D-01C472ED7DEE}"/>
    <pc:docChg chg="modSld">
      <pc:chgData name="Shabnam Sultana" userId="65b107c6-3ab7-432d-8a17-9eeb35e3ae6f" providerId="ADAL" clId="{D648C653-34A0-4F03-A40D-01C472ED7DEE}" dt="2025-02-24T12:26:44.412" v="60" actId="20577"/>
      <pc:docMkLst>
        <pc:docMk/>
      </pc:docMkLst>
      <pc:sldChg chg="modSp mod">
        <pc:chgData name="Shabnam Sultana" userId="65b107c6-3ab7-432d-8a17-9eeb35e3ae6f" providerId="ADAL" clId="{D648C653-34A0-4F03-A40D-01C472ED7DEE}" dt="2025-02-24T12:26:44.412" v="60" actId="20577"/>
        <pc:sldMkLst>
          <pc:docMk/>
          <pc:sldMk cId="287321685" sldId="795"/>
        </pc:sldMkLst>
        <pc:spChg chg="mod">
          <ac:chgData name="Shabnam Sultana" userId="65b107c6-3ab7-432d-8a17-9eeb35e3ae6f" providerId="ADAL" clId="{D648C653-34A0-4F03-A40D-01C472ED7DEE}" dt="2025-02-24T12:26:44.412" v="60" actId="20577"/>
          <ac:spMkLst>
            <pc:docMk/>
            <pc:sldMk cId="287321685" sldId="795"/>
            <ac:spMk id="6"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9E436C27-80EF-4A0D-A875-AA5301B61E12}" type="datetime1">
              <a:rPr lang="en-US"/>
              <a:pPr>
                <a:defRPr/>
              </a:pPr>
              <a:t>2/17/2026</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4896699-8EAF-425A-91DC-02EF736CA54C}" type="slidenum">
              <a:rPr lang="en-GB" altLang="en-US"/>
              <a:pPr>
                <a:defRPr/>
              </a:pPr>
              <a:t>‹#›</a:t>
            </a:fld>
            <a:endParaRPr lang="en-GB" altLang="en-US" dirty="0"/>
          </a:p>
        </p:txBody>
      </p:sp>
    </p:spTree>
    <p:extLst>
      <p:ext uri="{BB962C8B-B14F-4D97-AF65-F5344CB8AC3E}">
        <p14:creationId xmlns:p14="http://schemas.microsoft.com/office/powerpoint/2010/main" val="636622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63FBF7EF-8678-4E88-BD87-1D3EF3670A8E}" type="datetime1">
              <a:rPr lang="en-US"/>
              <a:pPr>
                <a:defRPr/>
              </a:pPr>
              <a:t>2/17/2026</a:t>
            </a:fld>
            <a:endParaRPr lang="en-US" dirty="0"/>
          </a:p>
        </p:txBody>
      </p:sp>
      <p:sp>
        <p:nvSpPr>
          <p:cNvPr id="4100"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ECE0B2C6-996E-45E1-BA1D-CBDA9768A258}" type="slidenum">
              <a:rPr lang="en-GB" altLang="en-US"/>
              <a:pPr>
                <a:defRPr/>
              </a:pPr>
              <a:t>‹#›</a:t>
            </a:fld>
            <a:endParaRPr lang="en-GB" altLang="en-US" dirty="0"/>
          </a:p>
        </p:txBody>
      </p:sp>
    </p:spTree>
    <p:extLst>
      <p:ext uri="{BB962C8B-B14F-4D97-AF65-F5344CB8AC3E}">
        <p14:creationId xmlns:p14="http://schemas.microsoft.com/office/powerpoint/2010/main" val="736676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915988" y="742950"/>
            <a:ext cx="4967287"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343929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4</a:t>
            </a:fld>
            <a:endParaRPr lang="en-GB" altLang="en-US" sz="1200"/>
          </a:p>
        </p:txBody>
      </p:sp>
      <p:sp>
        <p:nvSpPr>
          <p:cNvPr id="7171" name="Rectangle 2"/>
          <p:cNvSpPr>
            <a:spLocks noGrp="1" noRot="1" noChangeAspect="1" noChangeArrowheads="1" noTextEdit="1"/>
          </p:cNvSpPr>
          <p:nvPr>
            <p:ph type="sldImg"/>
          </p:nvPr>
        </p:nvSpPr>
        <p:spPr>
          <a:xfrm>
            <a:off x="915988" y="742950"/>
            <a:ext cx="4967287"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5220878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5" name="Text Box 13"/>
          <p:cNvSpPr txBox="1">
            <a:spLocks noChangeArrowheads="1"/>
          </p:cNvSpPr>
          <p:nvPr userDrawn="1"/>
        </p:nvSpPr>
        <p:spPr bwMode="auto">
          <a:xfrm>
            <a:off x="5085842" y="294367"/>
            <a:ext cx="194048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de-DE" sz="1400" b="1" dirty="0">
                <a:effectLst/>
              </a:rPr>
              <a:t>S2-2601669</a:t>
            </a:r>
          </a:p>
        </p:txBody>
      </p:sp>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
        <p:nvSpPr>
          <p:cNvPr id="7" name="Text Box 14"/>
          <p:cNvSpPr txBox="1">
            <a:spLocks noChangeArrowheads="1"/>
          </p:cNvSpPr>
          <p:nvPr userDrawn="1"/>
        </p:nvSpPr>
        <p:spPr bwMode="auto">
          <a:xfrm>
            <a:off x="331701" y="85317"/>
            <a:ext cx="58102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mj-lt"/>
            </a:endParaRPr>
          </a:p>
          <a:p>
            <a:r>
              <a:rPr lang="de-DE" sz="1400" b="1" kern="1200" dirty="0">
                <a:solidFill>
                  <a:schemeClr val="tx1"/>
                </a:solidFill>
                <a:latin typeface="Arial" panose="020B0604020202020204" pitchFamily="34" charset="0"/>
                <a:ea typeface="+mn-ea"/>
                <a:cs typeface="Arial" panose="020B0604020202020204" pitchFamily="34" charset="0"/>
              </a:rPr>
              <a:t>3GPP TSG SA WG2 Meeting #173</a:t>
            </a:r>
          </a:p>
          <a:p>
            <a:r>
              <a:rPr lang="sv-SE" altLang="zh-CN" sz="1400" b="1" kern="1200" dirty="0">
                <a:solidFill>
                  <a:schemeClr val="tx1"/>
                </a:solidFill>
                <a:effectLst/>
                <a:latin typeface="Arial" panose="020B0604020202020204" pitchFamily="34" charset="0"/>
                <a:ea typeface="+mn-ea"/>
                <a:cs typeface="Arial" panose="020B0604020202020204" pitchFamily="34" charset="0"/>
              </a:rPr>
              <a:t>Goa, India, 9 – 13 February 2026</a:t>
            </a:r>
            <a:endParaRPr lang="zh-CN" altLang="zh-CN" sz="1400" kern="1200" dirty="0">
              <a:solidFill>
                <a:schemeClr val="tx1"/>
              </a:solidFill>
              <a:effectLst/>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719417900"/>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657954627"/>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547252697"/>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sp>
        <p:nvSpPr>
          <p:cNvPr id="1027" name="Title Placeholder 1"/>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488950" y="1577847"/>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538163" y="6462713"/>
            <a:ext cx="5473170" cy="242887"/>
          </a:xfrm>
          <a:prstGeom prst="rect">
            <a:avLst/>
          </a:prstGeom>
          <a:noFill/>
        </p:spPr>
        <p:txBody>
          <a:bodyPr anchor="ctr">
            <a:normAutofit fontScale="92500" lnSpcReduction="10000"/>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altLang="de-DE" sz="1200" dirty="0">
                <a:solidFill>
                  <a:schemeClr val="bg1"/>
                </a:solidFill>
              </a:rPr>
              <a:t>TSG SA WG2#173</a:t>
            </a:r>
            <a:r>
              <a:rPr lang="en-GB" altLang="de-DE" sz="1200" baseline="0" dirty="0">
                <a:solidFill>
                  <a:schemeClr val="bg1"/>
                </a:solidFill>
              </a:rPr>
              <a:t>  February 9 – 13, 2026</a:t>
            </a:r>
            <a:endParaRPr lang="en-GB" altLang="de-DE" sz="1200" dirty="0">
              <a:solidFill>
                <a:schemeClr val="bg1"/>
              </a:solidFill>
            </a:endParaRPr>
          </a:p>
        </p:txBody>
      </p:sp>
      <p:sp>
        <p:nvSpPr>
          <p:cNvPr id="12" name="Oval 11"/>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b="1" smtClean="0"/>
              <a:pPr algn="ctr">
                <a:defRPr/>
              </a:pPr>
              <a:t>‹#›</a:t>
            </a:fld>
            <a:endParaRPr lang="en-GB" altLang="en-US" b="1" dirty="0"/>
          </a:p>
          <a:p>
            <a:pPr>
              <a:defRPr/>
            </a:pPr>
            <a:endParaRPr lang="en-GB" altLang="en-US" dirty="0"/>
          </a:p>
        </p:txBody>
      </p:sp>
      <p:sp>
        <p:nvSpPr>
          <p:cNvPr id="1031" name="Rectangle 15"/>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32" name="Rectangle 16"/>
          <p:cNvSpPr>
            <a:spLocks noChangeArrowheads="1"/>
          </p:cNvSpPr>
          <p:nvPr userDrawn="1"/>
        </p:nvSpPr>
        <p:spPr bwMode="auto">
          <a:xfrm>
            <a:off x="7439025"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2026</a:t>
            </a:r>
          </a:p>
        </p:txBody>
      </p:sp>
      <p:pic>
        <p:nvPicPr>
          <p:cNvPr id="1033"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7526338" y="2660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70" r:id="rId1"/>
    <p:sldLayoutId id="2147483767" r:id="rId2"/>
    <p:sldLayoutId id="2147483768"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457200" indent="-4572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www.3gpp.org/ftp/Information/WI_Sheet/SP-231801.zip" TargetMode="External"/><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hyperlink" Target="https://www.3gpp.org/ftp/Information/WI_Sheet/SP-240997.zip" TargetMode="Externa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s://www.3gpp.org/ftp/Information/WI_Sheet/SP-231801.zip" TargetMode="External"/><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hyperlink" Target="https://www.3gpp.org/ftp/Information/WI_Sheet/SP-240997.zip" TargetMode="External"/></Relationships>
</file>

<file path=ppt/slides/_rels/slide13.xml.rels><?xml version="1.0" encoding="UTF-8" standalone="yes"?>
<Relationships xmlns="http://schemas.openxmlformats.org/package/2006/relationships"><Relationship Id="rId3" Type="http://schemas.openxmlformats.org/officeDocument/2006/relationships/hyperlink" Target="https://www.3gpp.org/ftp/Information/WI_Sheet/SP-231801.zip" TargetMode="External"/><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hyperlink" Target="https://www.3gpp.org/ftp/Information/WI_Sheet/SP-240997.zip" TargetMode="Externa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https://www.3gpp.org/ftp/Information/WI_Sheet/SP-231801.zip" TargetMode="External"/><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hyperlink" Target="https://www.3gpp.org/ftp/Information/WI_Sheet/SP-240997.zip" TargetMode="External"/></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s://www.3gpp.org/ftp/Information/WI_Sheet/SP-231801.zip" TargetMode="External"/><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hyperlink" Target="https://www.3gpp.org/ftp/Information/WI_Sheet/SP-240997.zip" TargetMode="External"/></Relationships>
</file>

<file path=ppt/slides/_rels/slide18.xml.rels><?xml version="1.0" encoding="UTF-8" standalone="yes"?>
<Relationships xmlns="http://schemas.openxmlformats.org/package/2006/relationships"><Relationship Id="rId3" Type="http://schemas.openxmlformats.org/officeDocument/2006/relationships/hyperlink" Target="https://www.3gpp.org/ftp/Information/WI_Sheet/SP-231801.zip" TargetMode="External"/><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hyperlink" Target="https://www.3gpp.org/ftp/Information/WI_Sheet/SP-240997.zip" TargetMode="External"/></Relationships>
</file>

<file path=ppt/slides/_rels/slide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s://www.3gpp.org/ftp/Information/WI_Sheet/SP-231801.zip" TargetMode="External"/><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hyperlink" Target="https://www.3gpp.org/ftp/Information/WI_Sheet/SP-240997.zip" TargetMode="External"/></Relationships>
</file>

<file path=ppt/slides/_rels/slide20.xml.rels><?xml version="1.0" encoding="UTF-8" standalone="yes"?>
<Relationships xmlns="http://schemas.openxmlformats.org/package/2006/relationships"><Relationship Id="rId3" Type="http://schemas.openxmlformats.org/officeDocument/2006/relationships/hyperlink" Target="https://www.3gpp.org/ftp/Information/WI_Sheet/SP-241287.zip" TargetMode="External"/><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hyperlink" Target="https://www.3gpp.org/ftp/Information/WI_Sheet/SP-231801.zip" TargetMode="External"/></Relationships>
</file>

<file path=ppt/slides/_rels/slide21.xml.rels><?xml version="1.0" encoding="UTF-8" standalone="yes"?>
<Relationships xmlns="http://schemas.openxmlformats.org/package/2006/relationships"><Relationship Id="rId3" Type="http://schemas.openxmlformats.org/officeDocument/2006/relationships/hyperlink" Target="https://www.3gpp.org/ftp/Information/WI_Sheet/SP-241287.zip" TargetMode="External"/><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hyperlink" Target="https://www.3gpp.org/ftp/Information/WI_Sheet/SP-231801.zip" TargetMode="External"/></Relationships>
</file>

<file path=ppt/slides/_rels/slide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hyperlink" Target="https://www.3gpp.org/ftp/Information/WI_Sheet/SP-231801.zip" TargetMode="External"/><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hyperlink" Target="https://www.3gpp.org/ftp/Information/WI_Sheet/SP-241287.zip" TargetMode="External"/></Relationships>
</file>

<file path=ppt/slides/_rels/slide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www.3gpp.org/ftp/Information/WI_Sheet/SP-231801.zip" TargetMode="External"/><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hyperlink" Target="https://www.3gpp.org/ftp/Information/WI_Sheet/SP-240997.zip" TargetMode="External"/></Relationships>
</file>

<file path=ppt/slides/_rels/slide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hyperlink" Target="https://www.3gpp.org/ftp/Information/WI_Sheet/SP-231801.zip" TargetMode="External"/><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hyperlink" Target="https://www.3gpp.org/ftp/Information/WI_Sheet/SP-240997.zip" TargetMode="External"/></Relationships>
</file>

<file path=ppt/slides/_rels/slide6.xml.rels><?xml version="1.0" encoding="UTF-8" standalone="yes"?>
<Relationships xmlns="http://schemas.openxmlformats.org/package/2006/relationships"><Relationship Id="rId3" Type="http://schemas.openxmlformats.org/officeDocument/2006/relationships/hyperlink" Target="https://www.3gpp.org/ftp/Information/WI_Sheet/SP-231801.zip" TargetMode="External"/><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hyperlink" Target="https://www.3gpp.org/ftp/Information/WI_Sheet/SP-240997.zip" TargetMode="External"/></Relationships>
</file>

<file path=ppt/slides/_rels/slide7.xml.rels><?xml version="1.0" encoding="UTF-8" standalone="yes"?>
<Relationships xmlns="http://schemas.openxmlformats.org/package/2006/relationships"><Relationship Id="rId3" Type="http://schemas.openxmlformats.org/officeDocument/2006/relationships/hyperlink" Target="https://www.3gpp.org/ftp/Information/WI_Sheet/SP-231801.zip" TargetMode="External"/><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hyperlink" Target="https://www.3gpp.org/ftp/Information/WI_Sheet/SP-240997.zip" TargetMode="Externa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www.3gpp.org/ftp/Information/WI_Sheet/SP-231801.zip" TargetMode="External"/><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hyperlink" Target="https://www.3gpp.org/ftp/Information/WI_Sheet/SP-240997.zip"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376518" y="2617175"/>
            <a:ext cx="8452437" cy="1101329"/>
          </a:xfrm>
        </p:spPr>
        <p:txBody>
          <a:bodyPr>
            <a:noAutofit/>
          </a:bodyPr>
          <a:lstStyle/>
          <a:p>
            <a:pPr>
              <a:defRPr/>
            </a:pPr>
            <a:r>
              <a:rPr lang="en-GB" sz="4000" b="1" i="1" dirty="0">
                <a:effectLst>
                  <a:outerShdw blurRad="38100" dist="38100" dir="2700000" algn="tl">
                    <a:srgbClr val="C0C0C0"/>
                  </a:outerShdw>
                </a:effectLst>
              </a:rPr>
              <a:t> </a:t>
            </a:r>
            <a:r>
              <a:rPr lang="en-GB" altLang="ko-KR" sz="4000" dirty="0">
                <a:solidFill>
                  <a:srgbClr val="FF00FF"/>
                </a:solidFill>
                <a:effectLst/>
                <a:latin typeface="Segoe UI Symbol" panose="020B0502040204020203" pitchFamily="34" charset="0"/>
                <a:ea typeface="맑은 고딕" panose="020B0503020000020004" pitchFamily="50" charset="-127"/>
                <a:cs typeface="Segoe UI Symbol" panose="020B0502040204020203" pitchFamily="34" charset="0"/>
              </a:rPr>
              <a:t>🛩</a:t>
            </a:r>
            <a:r>
              <a:rPr lang="en-GB" altLang="ko-KR" sz="4000" dirty="0">
                <a:solidFill>
                  <a:srgbClr val="00B050"/>
                </a:solidFill>
                <a:effectLst/>
                <a:latin typeface="Segoe UI Symbol" panose="020B0502040204020203" pitchFamily="34" charset="0"/>
                <a:ea typeface="맑은 고딕" panose="020B0503020000020004" pitchFamily="50" charset="-127"/>
                <a:cs typeface="Segoe UI Symbol" panose="020B0502040204020203" pitchFamily="34" charset="0"/>
              </a:rPr>
              <a:t>🛩</a:t>
            </a:r>
            <a:r>
              <a:rPr lang="en-GB" altLang="ko-KR" sz="4000" dirty="0">
                <a:solidFill>
                  <a:srgbClr val="FF00FF"/>
                </a:solidFill>
                <a:effectLst/>
                <a:latin typeface="Segoe UI Symbol" panose="020B0502040204020203" pitchFamily="34" charset="0"/>
                <a:ea typeface="맑은 고딕" panose="020B0503020000020004" pitchFamily="50" charset="-127"/>
                <a:cs typeface="Segoe UI Symbol" panose="020B0502040204020203" pitchFamily="34" charset="0"/>
              </a:rPr>
              <a:t> </a:t>
            </a:r>
            <a:r>
              <a:rPr lang="en-US" altLang="de-DE" sz="3600" b="1" kern="0" dirty="0"/>
              <a:t>UAS_Ph3 </a:t>
            </a:r>
            <a:r>
              <a:rPr lang="en-GB" altLang="ko-KR" sz="3600" dirty="0">
                <a:solidFill>
                  <a:srgbClr val="0099FF"/>
                </a:solidFill>
                <a:effectLst/>
                <a:latin typeface="Segoe UI Symbol" panose="020B0502040204020203" pitchFamily="34" charset="0"/>
                <a:ea typeface="맑은 고딕" panose="020B0503020000020004" pitchFamily="50" charset="-127"/>
                <a:cs typeface="Segoe UI Symbol" panose="020B0502040204020203" pitchFamily="34" charset="0"/>
              </a:rPr>
              <a:t>🛩</a:t>
            </a:r>
            <a:r>
              <a:rPr lang="en-GB" altLang="ko-KR" sz="3600" dirty="0">
                <a:solidFill>
                  <a:srgbClr val="9933FF"/>
                </a:solidFill>
                <a:effectLst/>
                <a:latin typeface="Segoe UI Symbol" panose="020B0502040204020203" pitchFamily="34" charset="0"/>
                <a:ea typeface="맑은 고딕" panose="020B0503020000020004" pitchFamily="50" charset="-127"/>
                <a:cs typeface="Segoe UI Symbol" panose="020B0502040204020203" pitchFamily="34" charset="0"/>
              </a:rPr>
              <a:t>🛩</a:t>
            </a:r>
            <a:br>
              <a:rPr lang="en-US" altLang="de-DE" sz="3600" b="1" kern="0" dirty="0"/>
            </a:br>
            <a:r>
              <a:rPr lang="en-US" altLang="de-DE" sz="3600" b="1" kern="0" dirty="0"/>
              <a:t>Status Report</a:t>
            </a:r>
            <a:endParaRPr lang="en-GB" sz="2400" baseline="30000" dirty="0">
              <a:effectLst>
                <a:outerShdw blurRad="38100" dist="38100" dir="2700000" algn="tl">
                  <a:srgbClr val="C0C0C0"/>
                </a:outerShdw>
              </a:effectLst>
            </a:endParaRPr>
          </a:p>
        </p:txBody>
      </p:sp>
      <p:sp>
        <p:nvSpPr>
          <p:cNvPr id="6147" name="Subtitle 6"/>
          <p:cNvSpPr>
            <a:spLocks noGrp="1"/>
          </p:cNvSpPr>
          <p:nvPr>
            <p:ph type="subTitle" idx="1"/>
          </p:nvPr>
        </p:nvSpPr>
        <p:spPr>
          <a:xfrm>
            <a:off x="1388788" y="4006360"/>
            <a:ext cx="6553255" cy="1314450"/>
          </a:xfrm>
        </p:spPr>
        <p:txBody>
          <a:bodyPr/>
          <a:lstStyle/>
          <a:p>
            <a:pPr>
              <a:lnSpc>
                <a:spcPct val="80000"/>
              </a:lnSpc>
            </a:pPr>
            <a:br>
              <a:rPr lang="en-US" altLang="en-US" sz="2000" b="1"/>
            </a:br>
            <a:r>
              <a:rPr lang="en-US" altLang="en-US" sz="2000">
                <a:latin typeface="Calibri" panose="020F0502020204030204" pitchFamily="34" charset="0"/>
                <a:cs typeface="Calibri" panose="020F0502020204030204" pitchFamily="34" charset="0"/>
              </a:rPr>
              <a:t>LaeYoung Kim (</a:t>
            </a:r>
            <a:r>
              <a:rPr lang="en-GB" sz="2000">
                <a:latin typeface="Calibri" panose="020F0502020204030204" pitchFamily="34" charset="0"/>
                <a:cs typeface="Calibri" panose="020F0502020204030204" pitchFamily="34" charset="0"/>
              </a:rPr>
              <a:t>LG Electronics), </a:t>
            </a:r>
            <a:r>
              <a:rPr lang="en-US" sz="2000">
                <a:latin typeface="Calibri" panose="020F0502020204030204" pitchFamily="34" charset="0"/>
                <a:cs typeface="Calibri" panose="020F0502020204030204" pitchFamily="34" charset="0"/>
              </a:rPr>
              <a:t>Shabnam Sultana (Ericsson)</a:t>
            </a:r>
          </a:p>
          <a:p>
            <a:pPr>
              <a:lnSpc>
                <a:spcPct val="80000"/>
              </a:lnSpc>
            </a:pPr>
            <a:r>
              <a:rPr lang="en-US" altLang="en-US" sz="2000"/>
              <a:t>(Rapporteurs)</a:t>
            </a:r>
            <a:endParaRPr lang="en-GB" altLang="en-US" sz="2000" dirty="0">
              <a:latin typeface="Calibri" panose="020F0502020204030204" pitchFamily="34" charset="0"/>
              <a:cs typeface="Calibri" panose="020F0502020204030204" pitchFamily="34" charset="0"/>
            </a:endParaRPr>
          </a:p>
        </p:txBody>
      </p:sp>
      <p:pic>
        <p:nvPicPr>
          <p:cNvPr id="3" name="Picture 2" descr="Drone flying over tulip fields">
            <a:extLst>
              <a:ext uri="{FF2B5EF4-FFF2-40B4-BE49-F238E27FC236}">
                <a16:creationId xmlns:a16="http://schemas.microsoft.com/office/drawing/2014/main" id="{399744A5-0941-F76F-8B31-C3E17B05014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6518" y="1434436"/>
            <a:ext cx="1527048" cy="1017784"/>
          </a:xfrm>
          <a:prstGeom prst="rect">
            <a:avLst/>
          </a:prstGeom>
        </p:spPr>
      </p:pic>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0859B5-60C0-1788-19C4-E03EDBB294F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B19A975-3BB4-03E2-A1FD-DEC7527C7A5B}"/>
              </a:ext>
            </a:extLst>
          </p:cNvPr>
          <p:cNvSpPr>
            <a:spLocks noGrp="1"/>
          </p:cNvSpPr>
          <p:nvPr>
            <p:ph type="title"/>
          </p:nvPr>
        </p:nvSpPr>
        <p:spPr>
          <a:xfrm>
            <a:off x="159283" y="289786"/>
            <a:ext cx="7291602" cy="632637"/>
          </a:xfrm>
        </p:spPr>
        <p:txBody>
          <a:bodyPr/>
          <a:lstStyle/>
          <a:p>
            <a:pPr algn="l"/>
            <a:r>
              <a:rPr lang="en-US" altLang="de-DE" b="1"/>
              <a:t>UAS_Ph3 Status after SA2#170</a:t>
            </a:r>
            <a:endParaRPr lang="en-US" dirty="0"/>
          </a:p>
        </p:txBody>
      </p:sp>
      <p:sp>
        <p:nvSpPr>
          <p:cNvPr id="6" name="Content Placeholder 7">
            <a:extLst>
              <a:ext uri="{FF2B5EF4-FFF2-40B4-BE49-F238E27FC236}">
                <a16:creationId xmlns:a16="http://schemas.microsoft.com/office/drawing/2014/main" id="{83ECA00C-8187-E4D7-961D-536F66B605CF}"/>
              </a:ext>
            </a:extLst>
          </p:cNvPr>
          <p:cNvSpPr>
            <a:spLocks noGrp="1"/>
          </p:cNvSpPr>
          <p:nvPr>
            <p:ph sz="half" idx="4294967295"/>
          </p:nvPr>
        </p:nvSpPr>
        <p:spPr>
          <a:xfrm>
            <a:off x="254382" y="2035791"/>
            <a:ext cx="8752114" cy="4294237"/>
          </a:xfrm>
          <a:prstGeom prst="rect">
            <a:avLst/>
          </a:prstGeom>
        </p:spPr>
        <p:txBody>
          <a:bodyPr>
            <a:noAutofit/>
          </a:bodyPr>
          <a:lstStyle/>
          <a:p>
            <a:pPr marL="457200" lvl="1" indent="-457200">
              <a:spcBef>
                <a:spcPts val="0"/>
              </a:spcBef>
              <a:spcAft>
                <a:spcPts val="400"/>
              </a:spcAft>
              <a:buBlip>
                <a:blip r:embed="rId2"/>
              </a:buBlip>
            </a:pPr>
            <a:r>
              <a:rPr lang="en-US" altLang="ko-KR" sz="1600" b="1">
                <a:solidFill>
                  <a:prstClr val="black"/>
                </a:solidFill>
              </a:rPr>
              <a:t>Progress at SA2#170</a:t>
            </a:r>
            <a:endParaRPr lang="de-DE" altLang="ko-KR" sz="1600" dirty="0">
              <a:solidFill>
                <a:prstClr val="black"/>
              </a:solidFill>
            </a:endParaRPr>
          </a:p>
          <a:p>
            <a:pPr lvl="1">
              <a:spcBef>
                <a:spcPts val="0"/>
              </a:spcBef>
              <a:spcAft>
                <a:spcPts val="400"/>
              </a:spcAft>
            </a:pPr>
            <a:r>
              <a:rPr lang="en-US" altLang="de-DE" sz="1400"/>
              <a:t>3 CRs to TS 23.256 and 2 CRs to TS 23.288 were agreed.</a:t>
            </a:r>
          </a:p>
          <a:p>
            <a:pPr lvl="1">
              <a:spcBef>
                <a:spcPts val="0"/>
              </a:spcBef>
              <a:spcAft>
                <a:spcPts val="400"/>
              </a:spcAft>
            </a:pPr>
            <a:r>
              <a:rPr lang="en-US" altLang="zh-CN" sz="1400">
                <a:solidFill>
                  <a:prstClr val="black"/>
                </a:solidFill>
                <a:sym typeface="+mn-ea"/>
              </a:rPr>
              <a:t>Reply LS on time to collision prediction accuracy was sent to CT3.</a:t>
            </a:r>
          </a:p>
          <a:p>
            <a:pPr lvl="1">
              <a:spcBef>
                <a:spcPts val="0"/>
              </a:spcBef>
              <a:spcAft>
                <a:spcPts val="400"/>
              </a:spcAft>
            </a:pPr>
            <a:r>
              <a:rPr lang="en-US" altLang="de-DE" sz="1400" kern="0"/>
              <a:t>LS was sent to RAN and SA to request guidance on Reply Liaison Statement on harmonised standard of relevant components of ECC Decision (22)07 on “Harmonised framework on aerial UE usage in MFCN” harmonised bands.</a:t>
            </a:r>
            <a:endParaRPr lang="en-US" altLang="de-DE" sz="1400" kern="0" dirty="0"/>
          </a:p>
          <a:p>
            <a:pPr marL="457200" lvl="1" indent="-457200">
              <a:spcBef>
                <a:spcPts val="0"/>
              </a:spcBef>
              <a:spcAft>
                <a:spcPts val="400"/>
              </a:spcAft>
              <a:buBlip>
                <a:blip r:embed="rId2"/>
              </a:buBlip>
            </a:pPr>
            <a:r>
              <a:rPr lang="en-US" altLang="ko-KR" sz="1600" b="1" dirty="0">
                <a:solidFill>
                  <a:prstClr val="black"/>
                </a:solidFill>
              </a:rPr>
              <a:t>Impacts and dependencies on other WGs</a:t>
            </a:r>
            <a:endParaRPr lang="de-DE" altLang="ko-KR" sz="1600" dirty="0">
              <a:solidFill>
                <a:prstClr val="black"/>
              </a:solidFill>
            </a:endParaRPr>
          </a:p>
          <a:p>
            <a:pPr lvl="1">
              <a:spcBef>
                <a:spcPts val="0"/>
              </a:spcBef>
              <a:spcAft>
                <a:spcPts val="400"/>
              </a:spcAft>
            </a:pPr>
            <a:r>
              <a:rPr lang="en-US" altLang="de-DE" sz="1400">
                <a:solidFill>
                  <a:prstClr val="black"/>
                </a:solidFill>
                <a:sym typeface="+mn-ea"/>
              </a:rPr>
              <a:t>RAN3</a:t>
            </a:r>
            <a:r>
              <a:rPr lang="en-US" altLang="de-DE" sz="1400" dirty="0">
                <a:solidFill>
                  <a:prstClr val="black"/>
                </a:solidFill>
                <a:sym typeface="+mn-ea"/>
              </a:rPr>
              <a:t>: Procedures for altitude reporting for </a:t>
            </a:r>
            <a:r>
              <a:rPr lang="en-US" altLang="de-DE" sz="1400">
                <a:solidFill>
                  <a:prstClr val="black"/>
                </a:solidFill>
                <a:sym typeface="+mn-ea"/>
              </a:rPr>
              <a:t>aerial UEs</a:t>
            </a:r>
            <a:endParaRPr lang="en-US" altLang="de-DE" sz="1400" kern="1200">
              <a:ea typeface="+mn-ea"/>
              <a:cs typeface="Arial" panose="020B0604020202020204" pitchFamily="34" charset="0"/>
            </a:endParaRPr>
          </a:p>
          <a:p>
            <a:pPr lvl="1">
              <a:spcBef>
                <a:spcPts val="0"/>
              </a:spcBef>
              <a:spcAft>
                <a:spcPts val="400"/>
              </a:spcAft>
            </a:pPr>
            <a:r>
              <a:rPr lang="en-US" altLang="ko-KR" sz="1400">
                <a:solidFill>
                  <a:prstClr val="black"/>
                </a:solidFill>
              </a:rPr>
              <a:t>SA3: </a:t>
            </a:r>
            <a:r>
              <a:rPr lang="en-US" altLang="ko-KR" sz="1400">
                <a:cs typeface="Arial" panose="020B0604020202020204" pitchFamily="34" charset="0"/>
              </a:rPr>
              <a:t>USS changeover procedure</a:t>
            </a:r>
            <a:endParaRPr lang="en-US" altLang="de-DE" sz="1400">
              <a:solidFill>
                <a:prstClr val="black"/>
              </a:solidFill>
              <a:sym typeface="+mn-ea"/>
            </a:endParaRPr>
          </a:p>
          <a:p>
            <a:pPr>
              <a:spcBef>
                <a:spcPts val="0"/>
              </a:spcBef>
              <a:spcAft>
                <a:spcPts val="400"/>
              </a:spcAft>
            </a:pPr>
            <a:r>
              <a:rPr lang="de-DE" altLang="ko-KR" sz="1600" b="1" kern="0"/>
              <a:t>Outstanding </a:t>
            </a:r>
            <a:r>
              <a:rPr lang="de-DE" altLang="ko-KR" sz="1600" b="1" kern="0" dirty="0"/>
              <a:t>issues</a:t>
            </a:r>
          </a:p>
          <a:p>
            <a:pPr lvl="1">
              <a:spcBef>
                <a:spcPts val="0"/>
              </a:spcBef>
              <a:spcAft>
                <a:spcPts val="400"/>
              </a:spcAft>
            </a:pPr>
            <a:r>
              <a:rPr lang="en-US" altLang="zh-CN" sz="1400" dirty="0">
                <a:solidFill>
                  <a:prstClr val="black"/>
                </a:solidFill>
                <a:sym typeface="+mn-ea"/>
              </a:rPr>
              <a:t>None</a:t>
            </a:r>
            <a:r>
              <a:rPr kumimoji="0" lang="en-US" altLang="ko-KR" sz="1400" b="0" i="0" u="none" strike="noStrike" kern="0" cap="none" spc="0" normalizeH="0" baseline="0" noProof="0" dirty="0">
                <a:ln>
                  <a:noFill/>
                </a:ln>
                <a:solidFill>
                  <a:prstClr val="black"/>
                </a:solidFill>
                <a:effectLst/>
                <a:uLnTx/>
                <a:uFillTx/>
              </a:rPr>
              <a:t>. </a:t>
            </a:r>
            <a:endParaRPr lang="de-DE" altLang="ko-KR" sz="1400" strike="sngStrike" kern="0" dirty="0"/>
          </a:p>
          <a:p>
            <a:pPr>
              <a:spcBef>
                <a:spcPts val="0"/>
              </a:spcBef>
              <a:spcAft>
                <a:spcPts val="400"/>
              </a:spcAft>
            </a:pPr>
            <a:r>
              <a:rPr lang="de-DE" altLang="ko-KR" sz="1600" b="1" kern="0" dirty="0"/>
              <a:t>Next steps</a:t>
            </a:r>
          </a:p>
          <a:p>
            <a:pPr lvl="1">
              <a:spcBef>
                <a:spcPts val="0"/>
              </a:spcBef>
              <a:spcAft>
                <a:spcPts val="400"/>
              </a:spcAft>
              <a:defRPr/>
            </a:pPr>
            <a:r>
              <a:rPr lang="en-US" altLang="ko-KR" sz="1400" kern="100" dirty="0">
                <a:effectLst/>
                <a:latin typeface="Calibri" panose="020F0502020204030204" pitchFamily="34" charset="0"/>
                <a:ea typeface="Calibri" panose="020F0502020204030204" pitchFamily="34" charset="0"/>
                <a:cs typeface="Calibri" panose="020F0502020204030204" pitchFamily="34" charset="0"/>
              </a:rPr>
              <a:t>Maintenance work and alignments based on feedback from and progress in </a:t>
            </a:r>
            <a:r>
              <a:rPr lang="en-US" altLang="ko-KR" sz="1400" kern="100">
                <a:effectLst/>
                <a:latin typeface="Calibri" panose="020F0502020204030204" pitchFamily="34" charset="0"/>
                <a:ea typeface="Calibri" panose="020F0502020204030204" pitchFamily="34" charset="0"/>
                <a:cs typeface="Calibri" panose="020F0502020204030204" pitchFamily="34" charset="0"/>
              </a:rPr>
              <a:t>other WGs including:</a:t>
            </a:r>
          </a:p>
          <a:p>
            <a:pPr marL="893763" lvl="2" indent="-177800">
              <a:spcBef>
                <a:spcPts val="0"/>
              </a:spcBef>
              <a:spcAft>
                <a:spcPts val="400"/>
              </a:spcAft>
              <a:defRPr/>
            </a:pPr>
            <a:r>
              <a:rPr lang="en-US" altLang="ko-KR" sz="1300">
                <a:ea typeface="+mn-ea"/>
                <a:cs typeface="Arial" panose="020B0604020202020204" pitchFamily="34" charset="0"/>
              </a:rPr>
              <a:t>Response to SA3 LS on USS changeover procedure.</a:t>
            </a:r>
            <a:endParaRPr lang="en-US" altLang="ko-KR" sz="1400" kern="100" dirty="0">
              <a:effectLst/>
              <a:latin typeface="Calibri" panose="020F0502020204030204" pitchFamily="34" charset="0"/>
              <a:ea typeface="Calibri" panose="020F0502020204030204" pitchFamily="34" charset="0"/>
              <a:cs typeface="Calibri" panose="020F0502020204030204" pitchFamily="34" charset="0"/>
            </a:endParaRPr>
          </a:p>
        </p:txBody>
      </p:sp>
      <p:graphicFrame>
        <p:nvGraphicFramePr>
          <p:cNvPr id="3" name="Table 4">
            <a:extLst>
              <a:ext uri="{FF2B5EF4-FFF2-40B4-BE49-F238E27FC236}">
                <a16:creationId xmlns:a16="http://schemas.microsoft.com/office/drawing/2014/main" id="{2C6E601B-CED2-4298-9069-0B580FD2C8BD}"/>
              </a:ext>
            </a:extLst>
          </p:cNvPr>
          <p:cNvGraphicFramePr>
            <a:graphicFrameLocks noGrp="1"/>
          </p:cNvGraphicFramePr>
          <p:nvPr/>
        </p:nvGraphicFramePr>
        <p:xfrm>
          <a:off x="303213" y="1109663"/>
          <a:ext cx="8180387" cy="738888"/>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3024282">
                  <a:extLst>
                    <a:ext uri="{9D8B030D-6E8A-4147-A177-3AD203B41FA5}">
                      <a16:colId xmlns:a16="http://schemas.microsoft.com/office/drawing/2014/main" val="20001"/>
                    </a:ext>
                  </a:extLst>
                </a:gridCol>
                <a:gridCol w="797522">
                  <a:extLst>
                    <a:ext uri="{9D8B030D-6E8A-4147-A177-3AD203B41FA5}">
                      <a16:colId xmlns:a16="http://schemas.microsoft.com/office/drawing/2014/main" val="20002"/>
                    </a:ext>
                  </a:extLst>
                </a:gridCol>
                <a:gridCol w="83986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(dd/mm/</a:t>
                      </a:r>
                      <a:r>
                        <a:rPr lang="en-GB" sz="900" dirty="0" err="1"/>
                        <a:t>yyyy</a:t>
                      </a:r>
                      <a:r>
                        <a:rPr lang="en-GB" sz="900" dirty="0"/>
                        <a: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900" b="0" i="0" u="none" strike="noStrike" dirty="0">
                          <a:solidFill>
                            <a:srgbClr val="000000"/>
                          </a:solidFill>
                          <a:effectLst/>
                          <a:latin typeface="Arial" panose="020B0604020202020204" pitchFamily="34" charset="0"/>
                        </a:rPr>
                        <a:t>1020069</a:t>
                      </a:r>
                    </a:p>
                  </a:txBody>
                  <a:tcPr marL="9525" marR="9525" marT="9515" marB="0" anchor="ctr"/>
                </a:tc>
                <a:tc>
                  <a:txBody>
                    <a:bodyPr/>
                    <a:lstStyle/>
                    <a:p>
                      <a:pPr algn="l" fontAlgn="t"/>
                      <a:r>
                        <a:rPr lang="en-GB" sz="900" b="0" i="1" u="none" strike="noStrike" dirty="0">
                          <a:solidFill>
                            <a:srgbClr val="000000"/>
                          </a:solidFill>
                          <a:effectLst/>
                          <a:latin typeface="Arial" panose="020B0604020202020204" pitchFamily="34" charset="0"/>
                        </a:rPr>
                        <a:t>   </a:t>
                      </a:r>
                      <a:r>
                        <a:rPr lang="en-GB" sz="900" b="0" i="0" u="none" strike="noStrike" dirty="0">
                          <a:solidFill>
                            <a:srgbClr val="000000"/>
                          </a:solidFill>
                          <a:effectLst/>
                          <a:latin typeface="Arial" panose="020B0604020202020204" pitchFamily="34" charset="0"/>
                        </a:rPr>
                        <a:t>Study on (Stage 2 of) Phase 3 for UAS, UAV and UAM </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FS_UAS_Ph3</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09/09/2024</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100%</a:t>
                      </a:r>
                    </a:p>
                  </a:txBody>
                  <a:tcPr marL="9525" marR="9525" marT="9515" marB="0" anchor="ctr"/>
                </a:tc>
                <a:tc>
                  <a:txBody>
                    <a:bodyPr/>
                    <a:lstStyle/>
                    <a:p>
                      <a:pPr algn="l" fontAlgn="t"/>
                      <a:r>
                        <a:rPr lang="en-GB" sz="900" b="0" i="0" u="sng" strike="noStrike">
                          <a:solidFill>
                            <a:srgbClr val="0563C1"/>
                          </a:solidFill>
                          <a:effectLst/>
                          <a:latin typeface="Calibri" panose="020F0502020204030204" pitchFamily="34" charset="0"/>
                          <a:hlinkClick r:id="rId3"/>
                        </a:rPr>
                        <a:t>SP-231801</a:t>
                      </a:r>
                      <a:endParaRPr lang="en-GB" sz="900" b="0" i="0" u="sng" strike="noStrike">
                        <a:solidFill>
                          <a:srgbClr val="0563C1"/>
                        </a:solidFill>
                        <a:effectLst/>
                        <a:latin typeface="Calibri" panose="020F0502020204030204" pitchFamily="34" charset="0"/>
                      </a:endParaRPr>
                    </a:p>
                  </a:txBody>
                  <a:tcPr marL="9525" marR="9525" marT="9515" marB="0" anchor="ctr"/>
                </a:tc>
                <a:tc>
                  <a:txBody>
                    <a:bodyPr/>
                    <a:lstStyle/>
                    <a:p>
                      <a:pPr algn="ctr"/>
                      <a:r>
                        <a:rPr lang="en-GB" sz="900" kern="1200" dirty="0">
                          <a:solidFill>
                            <a:schemeClr val="tx1"/>
                          </a:solidFill>
                          <a:latin typeface="Arial" panose="020B0604020202020204" pitchFamily="34" charset="0"/>
                          <a:ea typeface="+mn-ea"/>
                          <a:cs typeface="Arial" panose="020B0604020202020204" pitchFamily="34" charset="0"/>
                        </a:rPr>
                        <a:t>100%</a:t>
                      </a: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10001"/>
                  </a:ext>
                </a:extLst>
              </a:tr>
              <a:tr h="225934">
                <a:tc>
                  <a:txBody>
                    <a:bodyPr/>
                    <a:lstStyle/>
                    <a:p>
                      <a:pPr algn="l" fontAlgn="t"/>
                      <a:r>
                        <a:rPr lang="en-GB" sz="900" b="0" i="0" u="none" strike="noStrike">
                          <a:solidFill>
                            <a:srgbClr val="000000"/>
                          </a:solidFill>
                          <a:effectLst/>
                          <a:latin typeface="Arial" panose="020B0604020202020204" pitchFamily="34" charset="0"/>
                        </a:rPr>
                        <a:t>1040037</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   (Stage 2 of) UAS, UAV and UAM Phase 3 </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UAS_Ph3</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12/12/2024</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100%</a:t>
                      </a:r>
                      <a:endParaRPr lang="en-GB" sz="900" b="0" i="0" u="none" strike="noStrike" dirty="0">
                        <a:solidFill>
                          <a:srgbClr val="000000"/>
                        </a:solidFill>
                        <a:effectLst/>
                        <a:latin typeface="Arial" panose="020B0604020202020204" pitchFamily="34" charset="0"/>
                      </a:endParaRPr>
                    </a:p>
                  </a:txBody>
                  <a:tcPr marL="9525" marR="9525" marT="9515" marB="0" anchor="ctr"/>
                </a:tc>
                <a:tc>
                  <a:txBody>
                    <a:bodyPr/>
                    <a:lstStyle/>
                    <a:p>
                      <a:pPr algn="l" fontAlgn="t"/>
                      <a:r>
                        <a:rPr lang="en-GB" sz="900" b="0" i="0" u="sng" strike="noStrike" dirty="0">
                          <a:solidFill>
                            <a:srgbClr val="0563C1"/>
                          </a:solidFill>
                          <a:effectLst/>
                          <a:latin typeface="Calibri" panose="020F0502020204030204" pitchFamily="34" charset="0"/>
                          <a:hlinkClick r:id="rId4"/>
                        </a:rPr>
                        <a:t>SP-240997</a:t>
                      </a:r>
                      <a:endParaRPr lang="en-GB" sz="900" b="0" i="0" u="sng" strike="noStrike" dirty="0">
                        <a:solidFill>
                          <a:srgbClr val="0563C1"/>
                        </a:solidFill>
                        <a:effectLst/>
                        <a:latin typeface="Calibri" panose="020F0502020204030204" pitchFamily="34" charset="0"/>
                      </a:endParaRPr>
                    </a:p>
                  </a:txBody>
                  <a:tcPr marL="9525" marR="9525" marT="9515" marB="0" anchor="ctr"/>
                </a:tc>
                <a:tc>
                  <a:txBody>
                    <a:bodyPr/>
                    <a:lstStyle/>
                    <a:p>
                      <a:pPr algn="ctr"/>
                      <a:r>
                        <a:rPr lang="en-GB" sz="900" kern="1200">
                          <a:solidFill>
                            <a:schemeClr val="tx1"/>
                          </a:solidFill>
                          <a:latin typeface="Arial" panose="020B0604020202020204" pitchFamily="34" charset="0"/>
                          <a:ea typeface="+mn-ea"/>
                          <a:cs typeface="Arial" panose="020B0604020202020204" pitchFamily="34" charset="0"/>
                        </a:rPr>
                        <a:t>100%</a:t>
                      </a:r>
                      <a:endParaRPr lang="en-GB" sz="900" kern="1200" dirty="0">
                        <a:solidFill>
                          <a:schemeClr val="tx1"/>
                        </a:solidFill>
                        <a:latin typeface="Arial" panose="020B0604020202020204" pitchFamily="34" charset="0"/>
                        <a:ea typeface="+mn-ea"/>
                        <a:cs typeface="Arial" panose="020B0604020202020204" pitchFamily="34" charset="0"/>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bl>
          </a:graphicData>
        </a:graphic>
      </p:graphicFrame>
    </p:spTree>
    <p:extLst>
      <p:ext uri="{BB962C8B-B14F-4D97-AF65-F5344CB8AC3E}">
        <p14:creationId xmlns:p14="http://schemas.microsoft.com/office/powerpoint/2010/main" val="2252077696"/>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B837AE-3CE3-A960-79D6-FEF013508691}"/>
            </a:ext>
          </a:extLst>
        </p:cNvPr>
        <p:cNvGrpSpPr/>
        <p:nvPr/>
      </p:nvGrpSpPr>
      <p:grpSpPr>
        <a:xfrm>
          <a:off x="0" y="0"/>
          <a:ext cx="0" cy="0"/>
          <a:chOff x="0" y="0"/>
          <a:chExt cx="0" cy="0"/>
        </a:xfrm>
      </p:grpSpPr>
      <p:sp>
        <p:nvSpPr>
          <p:cNvPr id="5" name="Content Placeholder 7">
            <a:extLst>
              <a:ext uri="{FF2B5EF4-FFF2-40B4-BE49-F238E27FC236}">
                <a16:creationId xmlns:a16="http://schemas.microsoft.com/office/drawing/2014/main" id="{1B15135C-4BA7-5104-79CF-84AB5CAA8A94}"/>
              </a:ext>
            </a:extLst>
          </p:cNvPr>
          <p:cNvSpPr txBox="1">
            <a:spLocks/>
          </p:cNvSpPr>
          <p:nvPr/>
        </p:nvSpPr>
        <p:spPr>
          <a:xfrm>
            <a:off x="294758" y="5953912"/>
            <a:ext cx="5853307" cy="304989"/>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buFont typeface="Arial" panose="020B0604020202020204" pitchFamily="34" charset="0"/>
              <a:buChar char="•"/>
            </a:pPr>
            <a:r>
              <a:rPr lang="en-US" altLang="zh-CN" sz="1400" kern="0"/>
              <a:t>WID Estimated TUs: Total 3 </a:t>
            </a:r>
            <a:r>
              <a:rPr lang="en-US" altLang="zh-CN" sz="1400" kern="0" dirty="0"/>
              <a:t>TUs for Normative Work</a:t>
            </a:r>
          </a:p>
        </p:txBody>
      </p:sp>
      <p:sp>
        <p:nvSpPr>
          <p:cNvPr id="3" name="Title 1">
            <a:extLst>
              <a:ext uri="{FF2B5EF4-FFF2-40B4-BE49-F238E27FC236}">
                <a16:creationId xmlns:a16="http://schemas.microsoft.com/office/drawing/2014/main" id="{892F242A-C990-6E26-AEFC-8C698208D981}"/>
              </a:ext>
            </a:extLst>
          </p:cNvPr>
          <p:cNvSpPr txBox="1">
            <a:spLocks/>
          </p:cNvSpPr>
          <p:nvPr/>
        </p:nvSpPr>
        <p:spPr bwMode="auto">
          <a:xfrm>
            <a:off x="294758" y="184635"/>
            <a:ext cx="7721777" cy="675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a:lstStyle>
          <a:p>
            <a:pPr algn="l"/>
            <a:r>
              <a:rPr lang="en-US" altLang="de-DE" sz="2800" b="1" kern="0"/>
              <a:t>UAS_</a:t>
            </a:r>
            <a:r>
              <a:rPr lang="en-US" altLang="de-DE" sz="2800" b="1" kern="0" dirty="0"/>
              <a:t>Ph3 Work plan</a:t>
            </a:r>
            <a:endParaRPr lang="en-US" kern="0" dirty="0"/>
          </a:p>
        </p:txBody>
      </p:sp>
      <p:graphicFrame>
        <p:nvGraphicFramePr>
          <p:cNvPr id="2" name="Table 1">
            <a:extLst>
              <a:ext uri="{FF2B5EF4-FFF2-40B4-BE49-F238E27FC236}">
                <a16:creationId xmlns:a16="http://schemas.microsoft.com/office/drawing/2014/main" id="{40A3E40C-72EC-DB12-A6D1-F694BC024673}"/>
              </a:ext>
            </a:extLst>
          </p:cNvPr>
          <p:cNvGraphicFramePr>
            <a:graphicFrameLocks noGrp="1"/>
          </p:cNvGraphicFramePr>
          <p:nvPr/>
        </p:nvGraphicFramePr>
        <p:xfrm>
          <a:off x="172740" y="1215836"/>
          <a:ext cx="8798520" cy="4275595"/>
        </p:xfrm>
        <a:graphic>
          <a:graphicData uri="http://schemas.openxmlformats.org/drawingml/2006/table">
            <a:tbl>
              <a:tblPr firstRow="1" bandRow="1">
                <a:tableStyleId>{5940675A-B579-460E-94D1-54222C63F5DA}</a:tableStyleId>
              </a:tblPr>
              <a:tblGrid>
                <a:gridCol w="1250424">
                  <a:extLst>
                    <a:ext uri="{9D8B030D-6E8A-4147-A177-3AD203B41FA5}">
                      <a16:colId xmlns:a16="http://schemas.microsoft.com/office/drawing/2014/main" val="20000"/>
                    </a:ext>
                  </a:extLst>
                </a:gridCol>
                <a:gridCol w="1134406">
                  <a:extLst>
                    <a:ext uri="{9D8B030D-6E8A-4147-A177-3AD203B41FA5}">
                      <a16:colId xmlns:a16="http://schemas.microsoft.com/office/drawing/2014/main" val="20001"/>
                    </a:ext>
                  </a:extLst>
                </a:gridCol>
                <a:gridCol w="893216">
                  <a:extLst>
                    <a:ext uri="{9D8B030D-6E8A-4147-A177-3AD203B41FA5}">
                      <a16:colId xmlns:a16="http://schemas.microsoft.com/office/drawing/2014/main" val="20002"/>
                    </a:ext>
                  </a:extLst>
                </a:gridCol>
                <a:gridCol w="896327">
                  <a:extLst>
                    <a:ext uri="{9D8B030D-6E8A-4147-A177-3AD203B41FA5}">
                      <a16:colId xmlns:a16="http://schemas.microsoft.com/office/drawing/2014/main" val="20003"/>
                    </a:ext>
                  </a:extLst>
                </a:gridCol>
                <a:gridCol w="4624147">
                  <a:extLst>
                    <a:ext uri="{9D8B030D-6E8A-4147-A177-3AD203B41FA5}">
                      <a16:colId xmlns:a16="http://schemas.microsoft.com/office/drawing/2014/main" val="20004"/>
                    </a:ext>
                  </a:extLst>
                </a:gridCol>
              </a:tblGrid>
              <a:tr h="255454">
                <a:tc>
                  <a:txBody>
                    <a:bodyPr/>
                    <a:lstStyle/>
                    <a:p>
                      <a:r>
                        <a:rPr lang="en-US" sz="1200" b="1" dirty="0"/>
                        <a:t>Meeting</a:t>
                      </a:r>
                    </a:p>
                  </a:txBody>
                  <a:tcPr marL="36000" marR="36000" marT="18000" marB="18000" anchor="ctr">
                    <a:solidFill>
                      <a:srgbClr val="FFCCFF"/>
                    </a:solidFill>
                  </a:tcPr>
                </a:tc>
                <a:tc>
                  <a:txBody>
                    <a:bodyPr/>
                    <a:lstStyle/>
                    <a:p>
                      <a:r>
                        <a:rPr lang="en-US" sz="1200" b="1" dirty="0"/>
                        <a:t>Date</a:t>
                      </a:r>
                    </a:p>
                  </a:txBody>
                  <a:tcPr marL="36000" marR="36000" marT="18000" marB="18000" anchor="ctr">
                    <a:solidFill>
                      <a:srgbClr val="FFCCFF"/>
                    </a:solidFill>
                  </a:tcPr>
                </a:tc>
                <a:tc>
                  <a:txBody>
                    <a:bodyPr/>
                    <a:lstStyle/>
                    <a:p>
                      <a:pPr algn="ctr"/>
                      <a:r>
                        <a:rPr lang="en-US" sz="1200" b="1"/>
                        <a:t>Planned</a:t>
                      </a:r>
                      <a:r>
                        <a:rPr lang="en-US" sz="1200" b="1" baseline="0"/>
                        <a:t> TU’s</a:t>
                      </a:r>
                      <a:endParaRPr lang="en-US" sz="1200" b="1" dirty="0"/>
                    </a:p>
                  </a:txBody>
                  <a:tcPr marL="36000" marR="36000" marT="18000" marB="18000" anchor="ctr">
                    <a:solidFill>
                      <a:srgbClr val="FFCCFF"/>
                    </a:solidFill>
                  </a:tcPr>
                </a:tc>
                <a:tc>
                  <a:txBody>
                    <a:bodyPr/>
                    <a:lstStyle/>
                    <a:p>
                      <a:pPr algn="ctr"/>
                      <a:r>
                        <a:rPr lang="en-US" sz="1200" b="1" dirty="0"/>
                        <a:t>Actual TU’s</a:t>
                      </a:r>
                    </a:p>
                  </a:txBody>
                  <a:tcPr marL="36000" marR="36000" marT="18000" marB="18000" anchor="ctr">
                    <a:solidFill>
                      <a:srgbClr val="FFCCFF"/>
                    </a:solidFill>
                  </a:tcPr>
                </a:tc>
                <a:tc>
                  <a:txBody>
                    <a:bodyPr/>
                    <a:lstStyle/>
                    <a:p>
                      <a:r>
                        <a:rPr lang="en-US" sz="1200" b="1" dirty="0"/>
                        <a:t>Action plan</a:t>
                      </a:r>
                    </a:p>
                  </a:txBody>
                  <a:tcPr marL="36000" marR="36000" marT="18000" marB="18000" anchor="ctr">
                    <a:solidFill>
                      <a:srgbClr val="FFCCFF"/>
                    </a:solidFill>
                  </a:tcPr>
                </a:tc>
                <a:extLst>
                  <a:ext uri="{0D108BD9-81ED-4DB2-BD59-A6C34878D82A}">
                    <a16:rowId xmlns:a16="http://schemas.microsoft.com/office/drawing/2014/main" val="10000"/>
                  </a:ext>
                </a:extLst>
              </a:tr>
              <a:tr h="216839">
                <a:tc>
                  <a:txBody>
                    <a:bodyPr/>
                    <a:lstStyle/>
                    <a:p>
                      <a:r>
                        <a:rPr lang="en-US" sz="1200" b="0"/>
                        <a:t>SA2#164</a:t>
                      </a:r>
                      <a:endParaRPr lang="en-US" sz="1200" b="0" dirty="0"/>
                    </a:p>
                  </a:txBody>
                  <a:tcPr marL="36000" marR="36000" marT="18000" marB="18000">
                    <a:solidFill>
                      <a:srgbClr val="D9D9D9"/>
                    </a:solidFill>
                  </a:tcPr>
                </a:tc>
                <a:tc>
                  <a:txBody>
                    <a:bodyPr/>
                    <a:lstStyle/>
                    <a:p>
                      <a:r>
                        <a:rPr lang="en-US" sz="1200" b="0"/>
                        <a:t>August </a:t>
                      </a:r>
                      <a:r>
                        <a:rPr lang="en-US" sz="1200" b="0" dirty="0"/>
                        <a:t>2024</a:t>
                      </a:r>
                    </a:p>
                  </a:txBody>
                  <a:tcPr marL="36000" marR="36000" marT="18000" marB="18000">
                    <a:solidFill>
                      <a:srgbClr val="D9D9D9"/>
                    </a:solidFill>
                  </a:tcPr>
                </a:tc>
                <a:tc>
                  <a:txBody>
                    <a:bodyPr/>
                    <a:lstStyle/>
                    <a:p>
                      <a:pPr algn="ctr"/>
                      <a:r>
                        <a:rPr lang="en-US" sz="1200" dirty="0"/>
                        <a:t>1</a:t>
                      </a:r>
                    </a:p>
                  </a:txBody>
                  <a:tcPr marL="36000" marR="36000" marT="18000" marB="18000">
                    <a:solidFill>
                      <a:srgbClr val="D9D9D9"/>
                    </a:solidFill>
                  </a:tcPr>
                </a:tc>
                <a:tc>
                  <a:txBody>
                    <a:bodyPr/>
                    <a:lstStyle/>
                    <a:p>
                      <a:pPr algn="ctr"/>
                      <a:r>
                        <a:rPr lang="en-US" sz="1200"/>
                        <a:t>1</a:t>
                      </a:r>
                      <a:endParaRPr lang="en-US" sz="1200" dirty="0"/>
                    </a:p>
                  </a:txBody>
                  <a:tcPr marL="36000" marR="36000" marT="18000" marB="18000">
                    <a:solidFill>
                      <a:srgbClr val="D9D9D9"/>
                    </a:solidFill>
                  </a:tcPr>
                </a:tc>
                <a:tc>
                  <a:txBody>
                    <a:bodyPr/>
                    <a:lstStyle/>
                    <a:p>
                      <a:pPr marL="0" marR="0">
                        <a:lnSpc>
                          <a:spcPct val="107000"/>
                        </a:lnSpc>
                        <a:spcBef>
                          <a:spcPts val="0"/>
                        </a:spcBef>
                        <a:spcAft>
                          <a:spcPts val="0"/>
                        </a:spcAft>
                      </a:pPr>
                      <a:r>
                        <a:rPr lang="en-US" sz="1200" kern="100">
                          <a:effectLst/>
                          <a:latin typeface="Calibri" panose="020F0502020204030204" pitchFamily="34" charset="0"/>
                          <a:ea typeface="Calibri" panose="020F0502020204030204" pitchFamily="34" charset="0"/>
                          <a:cs typeface="Times New Roman" panose="02020603050405020304" pitchFamily="18" charset="0"/>
                        </a:rPr>
                        <a:t>Start normative work</a:t>
                      </a:r>
                      <a:endParaRPr lang="en-US" sz="12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36000" marR="36000" marT="18000" marB="18000" anchor="ctr">
                    <a:solidFill>
                      <a:srgbClr val="D9D9D9"/>
                    </a:solidFill>
                  </a:tcPr>
                </a:tc>
                <a:extLst>
                  <a:ext uri="{0D108BD9-81ED-4DB2-BD59-A6C34878D82A}">
                    <a16:rowId xmlns:a16="http://schemas.microsoft.com/office/drawing/2014/main" val="10004"/>
                  </a:ext>
                </a:extLst>
              </a:tr>
              <a:tr h="195631">
                <a:tc>
                  <a:txBody>
                    <a:bodyPr/>
                    <a:lstStyle/>
                    <a:p>
                      <a:r>
                        <a:rPr lang="en-US" sz="1200" b="0"/>
                        <a:t>SA2#165</a:t>
                      </a:r>
                      <a:endParaRPr lang="en-US" sz="1200" b="0" dirty="0"/>
                    </a:p>
                  </a:txBody>
                  <a:tcPr marL="36000" marR="36000" marT="18000" marB="18000">
                    <a:solidFill>
                      <a:srgbClr val="D9D9D9"/>
                    </a:solidFill>
                  </a:tcPr>
                </a:tc>
                <a:tc>
                  <a:txBody>
                    <a:bodyPr/>
                    <a:lstStyle/>
                    <a:p>
                      <a:r>
                        <a:rPr lang="en-US" sz="1200" b="0"/>
                        <a:t>October </a:t>
                      </a:r>
                      <a:r>
                        <a:rPr lang="en-US" sz="1200" b="0" dirty="0"/>
                        <a:t>2024</a:t>
                      </a:r>
                    </a:p>
                  </a:txBody>
                  <a:tcPr marL="36000" marR="36000" marT="18000" marB="18000">
                    <a:solidFill>
                      <a:srgbClr val="D9D9D9"/>
                    </a:solidFill>
                  </a:tcPr>
                </a:tc>
                <a:tc>
                  <a:txBody>
                    <a:bodyPr/>
                    <a:lstStyle/>
                    <a:p>
                      <a:pPr algn="ctr"/>
                      <a:r>
                        <a:rPr lang="en-US" sz="1200"/>
                        <a:t>1</a:t>
                      </a:r>
                      <a:endParaRPr lang="en-US" sz="1200" dirty="0"/>
                    </a:p>
                  </a:txBody>
                  <a:tcPr marL="36000" marR="36000" marT="18000" marB="18000">
                    <a:solidFill>
                      <a:srgbClr val="D9D9D9"/>
                    </a:solidFill>
                  </a:tcPr>
                </a:tc>
                <a:tc>
                  <a:txBody>
                    <a:bodyPr/>
                    <a:lstStyle/>
                    <a:p>
                      <a:pPr algn="ctr"/>
                      <a:r>
                        <a:rPr lang="en-US" sz="1200"/>
                        <a:t>1</a:t>
                      </a:r>
                      <a:endParaRPr lang="en-US" sz="1200" dirty="0"/>
                    </a:p>
                  </a:txBody>
                  <a:tcPr marL="36000" marR="36000" marT="18000" marB="18000">
                    <a:solidFill>
                      <a:srgbClr val="D9D9D9"/>
                    </a:solidFill>
                  </a:tcPr>
                </a:tc>
                <a:tc>
                  <a:txBody>
                    <a:bodyPr/>
                    <a:lstStyle/>
                    <a:p>
                      <a:pPr marL="0" marR="0">
                        <a:lnSpc>
                          <a:spcPct val="107000"/>
                        </a:lnSpc>
                        <a:spcBef>
                          <a:spcPts val="0"/>
                        </a:spcBef>
                        <a:spcAft>
                          <a:spcPts val="0"/>
                        </a:spcAft>
                      </a:pPr>
                      <a:r>
                        <a:rPr lang="en-US" sz="1200" kern="100">
                          <a:effectLst/>
                          <a:latin typeface="Calibri" panose="020F0502020204030204" pitchFamily="34" charset="0"/>
                          <a:ea typeface="Calibri" panose="020F0502020204030204" pitchFamily="34" charset="0"/>
                          <a:cs typeface="Times New Roman" panose="02020603050405020304" pitchFamily="18" charset="0"/>
                        </a:rPr>
                        <a:t>Continue normative work</a:t>
                      </a:r>
                      <a:endParaRPr lang="en-US" sz="12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36000" marR="36000" marT="18000" marB="18000" anchor="ctr">
                    <a:solidFill>
                      <a:srgbClr val="D9D9D9"/>
                    </a:solidFill>
                  </a:tcPr>
                </a:tc>
                <a:extLst>
                  <a:ext uri="{0D108BD9-81ED-4DB2-BD59-A6C34878D82A}">
                    <a16:rowId xmlns:a16="http://schemas.microsoft.com/office/drawing/2014/main" val="10005"/>
                  </a:ext>
                </a:extLst>
              </a:tr>
              <a:tr h="394316">
                <a:tc>
                  <a:txBody>
                    <a:bodyPr/>
                    <a:lstStyle/>
                    <a:p>
                      <a:r>
                        <a:rPr lang="en-US" sz="1200" b="0"/>
                        <a:t>SA2#166</a:t>
                      </a:r>
                      <a:endParaRPr lang="en-US" sz="1200" b="0" dirty="0"/>
                    </a:p>
                  </a:txBody>
                  <a:tcPr marL="36000" marR="36000" marT="18000" marB="18000">
                    <a:solidFill>
                      <a:srgbClr val="D9D9D9"/>
                    </a:solidFill>
                  </a:tcPr>
                </a:tc>
                <a:tc>
                  <a:txBody>
                    <a:bodyPr/>
                    <a:lstStyle/>
                    <a:p>
                      <a:r>
                        <a:rPr lang="en-US" sz="1200" b="0"/>
                        <a:t>November</a:t>
                      </a:r>
                      <a:r>
                        <a:rPr lang="ko-KR" altLang="en-US" sz="1200" b="0"/>
                        <a:t> </a:t>
                      </a:r>
                      <a:r>
                        <a:rPr lang="en-US" altLang="ko-KR" sz="1200" b="0"/>
                        <a:t>2</a:t>
                      </a:r>
                      <a:r>
                        <a:rPr lang="en-US" sz="1200" b="0"/>
                        <a:t>024</a:t>
                      </a:r>
                      <a:endParaRPr lang="en-US" sz="1200" b="0" dirty="0"/>
                    </a:p>
                  </a:txBody>
                  <a:tcPr marL="36000" marR="36000" marT="18000" marB="18000">
                    <a:solidFill>
                      <a:srgbClr val="D9D9D9"/>
                    </a:solidFill>
                  </a:tcPr>
                </a:tc>
                <a:tc>
                  <a:txBody>
                    <a:bodyPr/>
                    <a:lstStyle/>
                    <a:p>
                      <a:pPr algn="ctr"/>
                      <a:r>
                        <a:rPr lang="en-US" sz="1200" dirty="0"/>
                        <a:t>1</a:t>
                      </a:r>
                    </a:p>
                  </a:txBody>
                  <a:tcPr marL="36000" marR="36000" marT="18000" marB="18000">
                    <a:solidFill>
                      <a:srgbClr val="D9D9D9"/>
                    </a:solidFill>
                  </a:tcPr>
                </a:tc>
                <a:tc>
                  <a:txBody>
                    <a:bodyPr/>
                    <a:lstStyle/>
                    <a:p>
                      <a:pPr algn="ctr"/>
                      <a:r>
                        <a:rPr lang="en-US" sz="1200"/>
                        <a:t>1</a:t>
                      </a:r>
                      <a:endParaRPr lang="en-US" sz="1200" dirty="0"/>
                    </a:p>
                  </a:txBody>
                  <a:tcPr marL="36000" marR="36000" marT="18000" marB="18000">
                    <a:solidFill>
                      <a:srgbClr val="D9D9D9"/>
                    </a:solidFill>
                  </a:tcPr>
                </a:tc>
                <a:tc>
                  <a:txBody>
                    <a:bodyPr/>
                    <a:lstStyle/>
                    <a:p>
                      <a:pPr marL="0" marR="0">
                        <a:lnSpc>
                          <a:spcPct val="107000"/>
                        </a:lnSpc>
                        <a:spcBef>
                          <a:spcPts val="0"/>
                        </a:spcBef>
                        <a:spcAft>
                          <a:spcPts val="0"/>
                        </a:spcAft>
                      </a:pPr>
                      <a:r>
                        <a:rPr lang="en-US" altLang="ko-KR" sz="1200" kern="100">
                          <a:effectLst/>
                          <a:latin typeface="+mn-lt"/>
                          <a:ea typeface="Calibri" panose="020F0502020204030204" pitchFamily="34" charset="0"/>
                          <a:cs typeface="Times New Roman" panose="02020603050405020304" pitchFamily="18" charset="0"/>
                        </a:rPr>
                        <a:t>Complete 99% of normative work including the exiting ENs resolution</a:t>
                      </a:r>
                    </a:p>
                    <a:p>
                      <a:pPr marL="0" marR="0">
                        <a:lnSpc>
                          <a:spcPct val="107000"/>
                        </a:lnSpc>
                        <a:spcBef>
                          <a:spcPts val="0"/>
                        </a:spcBef>
                        <a:spcAft>
                          <a:spcPts val="0"/>
                        </a:spcAft>
                      </a:pPr>
                      <a:r>
                        <a:rPr lang="en-US" sz="1100" kern="100">
                          <a:effectLst/>
                          <a:latin typeface="+mn-lt"/>
                          <a:ea typeface="Calibri" panose="020F0502020204030204" pitchFamily="34" charset="0"/>
                          <a:cs typeface="Times New Roman" panose="02020603050405020304" pitchFamily="18" charset="0"/>
                        </a:rPr>
                        <a:t>   • In TS 23.256, three ENs in:</a:t>
                      </a:r>
                    </a:p>
                    <a:p>
                      <a:pPr marL="0" marR="0">
                        <a:lnSpc>
                          <a:spcPct val="107000"/>
                        </a:lnSpc>
                        <a:spcBef>
                          <a:spcPts val="0"/>
                        </a:spcBef>
                        <a:spcAft>
                          <a:spcPts val="0"/>
                        </a:spcAft>
                      </a:pPr>
                      <a:r>
                        <a:rPr lang="en-US" sz="1100" kern="100">
                          <a:effectLst/>
                          <a:latin typeface="+mn-lt"/>
                          <a:ea typeface="Calibri" panose="020F0502020204030204" pitchFamily="34" charset="0"/>
                          <a:cs typeface="Times New Roman" panose="02020603050405020304" pitchFamily="18" charset="0"/>
                        </a:rPr>
                        <a:t>        - </a:t>
                      </a:r>
                      <a:r>
                        <a:rPr lang="en-US" altLang="ko-KR" sz="1100" kern="100">
                          <a:effectLst/>
                          <a:latin typeface="+mn-lt"/>
                          <a:ea typeface="LG스마트체 Regular" panose="020B0600000101010101" pitchFamily="50" charset="-127"/>
                          <a:cs typeface="Times New Roman" panose="02020603050405020304" pitchFamily="18" charset="0"/>
                        </a:rPr>
                        <a:t>§</a:t>
                      </a:r>
                      <a:r>
                        <a:rPr lang="en-US" sz="1100" kern="100">
                          <a:effectLst/>
                          <a:latin typeface="+mn-lt"/>
                          <a:ea typeface="Calibri" panose="020F0502020204030204" pitchFamily="34" charset="0"/>
                          <a:cs typeface="Times New Roman" panose="02020603050405020304" pitchFamily="18" charset="0"/>
                        </a:rPr>
                        <a:t>New 4.4.1.1.X (USS changeover, pre-flight planning </a:t>
                      </a:r>
                      <a:r>
                        <a:rPr lang="en-US" altLang="ko-KR" sz="1100" kern="100">
                          <a:effectLst/>
                          <a:latin typeface="+mn-lt"/>
                          <a:ea typeface="Calibri" panose="020F0502020204030204" pitchFamily="34" charset="0"/>
                          <a:cs typeface="Times New Roman" panose="02020603050405020304" pitchFamily="18" charset="0"/>
                        </a:rPr>
                        <a:t>related)</a:t>
                      </a:r>
                      <a:endParaRPr lang="en-US" sz="1100" kern="100">
                        <a:effectLst/>
                        <a:latin typeface="+mn-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100" kern="100">
                          <a:effectLst/>
                          <a:latin typeface="+mn-lt"/>
                          <a:ea typeface="Calibri" panose="020F0502020204030204" pitchFamily="34" charset="0"/>
                          <a:cs typeface="Times New Roman" panose="02020603050405020304" pitchFamily="18" charset="0"/>
                        </a:rPr>
                        <a:t>        - </a:t>
                      </a:r>
                      <a:r>
                        <a:rPr lang="en-US" altLang="ko-KR" sz="1100" kern="100">
                          <a:effectLst/>
                          <a:latin typeface="+mn-lt"/>
                          <a:ea typeface="LG스마트체 Regular" panose="020B0600000101010101" pitchFamily="50" charset="-127"/>
                          <a:cs typeface="Times New Roman" panose="02020603050405020304" pitchFamily="18" charset="0"/>
                        </a:rPr>
                        <a:t>§</a:t>
                      </a:r>
                      <a:r>
                        <a:rPr lang="en-US" sz="1100" kern="100">
                          <a:effectLst/>
                          <a:latin typeface="+mn-lt"/>
                          <a:ea typeface="Calibri" panose="020F0502020204030204" pitchFamily="34" charset="0"/>
                          <a:cs typeface="Times New Roman" panose="02020603050405020304" pitchFamily="18" charset="0"/>
                        </a:rPr>
                        <a:t>5.2.2.2, </a:t>
                      </a:r>
                      <a:r>
                        <a:rPr lang="en-US" altLang="ko-KR" sz="1100" kern="100">
                          <a:effectLst/>
                          <a:latin typeface="+mn-lt"/>
                          <a:ea typeface="LG스마트체 Regular" panose="020B0600000101010101" pitchFamily="50" charset="-127"/>
                          <a:cs typeface="Times New Roman" panose="02020603050405020304" pitchFamily="18" charset="0"/>
                        </a:rPr>
                        <a:t>§</a:t>
                      </a:r>
                      <a:r>
                        <a:rPr lang="en-US" sz="1100" kern="100">
                          <a:effectLst/>
                          <a:latin typeface="+mn-lt"/>
                          <a:ea typeface="Calibri" panose="020F0502020204030204" pitchFamily="34" charset="0"/>
                          <a:cs typeface="Times New Roman" panose="02020603050405020304" pitchFamily="18" charset="0"/>
                        </a:rPr>
                        <a:t>5.13.1 (USS changeover related)</a:t>
                      </a:r>
                    </a:p>
                    <a:p>
                      <a:pPr marL="0" marR="0">
                        <a:lnSpc>
                          <a:spcPct val="107000"/>
                        </a:lnSpc>
                        <a:spcBef>
                          <a:spcPts val="0"/>
                        </a:spcBef>
                        <a:spcAft>
                          <a:spcPts val="0"/>
                        </a:spcAft>
                      </a:pPr>
                      <a:r>
                        <a:rPr lang="en-US" sz="1100" kern="100">
                          <a:effectLst/>
                          <a:latin typeface="+mn-lt"/>
                          <a:ea typeface="Calibri" panose="020F0502020204030204" pitchFamily="34" charset="0"/>
                          <a:cs typeface="Times New Roman" panose="02020603050405020304" pitchFamily="18" charset="0"/>
                        </a:rPr>
                        <a:t>   </a:t>
                      </a:r>
                      <a:r>
                        <a:rPr lang="en-US" altLang="ko-KR" sz="1100" kern="100">
                          <a:effectLst/>
                          <a:latin typeface="+mn-lt"/>
                          <a:ea typeface="Calibri" panose="020F0502020204030204" pitchFamily="34" charset="0"/>
                          <a:cs typeface="Times New Roman" panose="02020603050405020304" pitchFamily="18" charset="0"/>
                        </a:rPr>
                        <a:t>•</a:t>
                      </a:r>
                      <a:r>
                        <a:rPr lang="en-US" sz="1100" kern="100">
                          <a:effectLst/>
                          <a:latin typeface="+mn-lt"/>
                          <a:ea typeface="Calibri" panose="020F0502020204030204" pitchFamily="34" charset="0"/>
                          <a:cs typeface="Times New Roman" panose="02020603050405020304" pitchFamily="18" charset="0"/>
                        </a:rPr>
                        <a:t> In TS 23.502, one EN in:</a:t>
                      </a:r>
                    </a:p>
                    <a:p>
                      <a:pPr marL="0" marR="0">
                        <a:lnSpc>
                          <a:spcPct val="107000"/>
                        </a:lnSpc>
                        <a:spcBef>
                          <a:spcPts val="0"/>
                        </a:spcBef>
                        <a:spcAft>
                          <a:spcPts val="0"/>
                        </a:spcAft>
                      </a:pPr>
                      <a:r>
                        <a:rPr lang="en-US" sz="1100" kern="100">
                          <a:effectLst/>
                          <a:latin typeface="+mn-lt"/>
                          <a:ea typeface="Calibri" panose="020F0502020204030204" pitchFamily="34" charset="0"/>
                          <a:cs typeface="Times New Roman" panose="02020603050405020304" pitchFamily="18" charset="0"/>
                        </a:rPr>
                        <a:t>        - </a:t>
                      </a:r>
                      <a:r>
                        <a:rPr lang="en-US" sz="1100" kern="100">
                          <a:effectLst/>
                          <a:latin typeface="+mn-lt"/>
                          <a:ea typeface="LG스마트체 Regular" panose="020B0600000101010101" pitchFamily="50" charset="-127"/>
                          <a:cs typeface="Times New Roman" panose="02020603050405020304" pitchFamily="18" charset="0"/>
                        </a:rPr>
                        <a:t>§</a:t>
                      </a:r>
                      <a:r>
                        <a:rPr lang="en-US" sz="1100" kern="100">
                          <a:effectLst/>
                          <a:latin typeface="+mn-lt"/>
                          <a:ea typeface="Calibri" panose="020F0502020204030204" pitchFamily="34" charset="0"/>
                          <a:cs typeface="Times New Roman" panose="02020603050405020304" pitchFamily="18" charset="0"/>
                        </a:rPr>
                        <a:t>5.2.2.3.1 (USS changeover related)</a:t>
                      </a:r>
                      <a:endParaRPr lang="en-US" sz="1200" kern="100" dirty="0">
                        <a:effectLst/>
                        <a:latin typeface="+mn-lt"/>
                        <a:ea typeface="Calibri" panose="020F0502020204030204" pitchFamily="34" charset="0"/>
                        <a:cs typeface="Times New Roman" panose="02020603050405020304" pitchFamily="18" charset="0"/>
                      </a:endParaRPr>
                    </a:p>
                  </a:txBody>
                  <a:tcPr marL="36000" marR="36000" marT="18000" marB="18000" anchor="ctr">
                    <a:solidFill>
                      <a:srgbClr val="D9D9D9"/>
                    </a:solidFill>
                  </a:tcPr>
                </a:tc>
                <a:extLst>
                  <a:ext uri="{0D108BD9-81ED-4DB2-BD59-A6C34878D82A}">
                    <a16:rowId xmlns:a16="http://schemas.microsoft.com/office/drawing/2014/main" val="2273759181"/>
                  </a:ext>
                </a:extLst>
              </a:tr>
              <a:tr h="183789">
                <a:tc>
                  <a:txBody>
                    <a:bodyPr/>
                    <a:lstStyle/>
                    <a:p>
                      <a:r>
                        <a:rPr lang="en-US" sz="1200" b="0">
                          <a:solidFill>
                            <a:srgbClr val="0000FF"/>
                          </a:solidFill>
                        </a:rPr>
                        <a:t>TSG SA#106</a:t>
                      </a:r>
                      <a:endParaRPr lang="en-US" sz="1200" b="0" dirty="0">
                        <a:solidFill>
                          <a:srgbClr val="0000FF"/>
                        </a:solidFill>
                      </a:endParaRPr>
                    </a:p>
                  </a:txBody>
                  <a:tcPr marL="36000" marR="36000" marT="18000" marB="18000">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200" b="0">
                          <a:solidFill>
                            <a:srgbClr val="0000FF"/>
                          </a:solidFill>
                        </a:rPr>
                        <a:t>December 2024</a:t>
                      </a:r>
                    </a:p>
                  </a:txBody>
                  <a:tcPr marL="36000" marR="36000" marT="18000" marB="18000">
                    <a:noFill/>
                  </a:tcPr>
                </a:tc>
                <a:tc>
                  <a:txBody>
                    <a:bodyPr/>
                    <a:lstStyle/>
                    <a:p>
                      <a:pPr algn="ctr"/>
                      <a:endParaRPr lang="en-US" sz="1200" dirty="0">
                        <a:solidFill>
                          <a:srgbClr val="0000FF"/>
                        </a:solidFill>
                      </a:endParaRPr>
                    </a:p>
                  </a:txBody>
                  <a:tcPr marL="36000" marR="36000" marT="18000" marB="18000">
                    <a:noFill/>
                  </a:tcPr>
                </a:tc>
                <a:tc>
                  <a:txBody>
                    <a:bodyPr/>
                    <a:lstStyle/>
                    <a:p>
                      <a:pPr algn="ctr"/>
                      <a:endParaRPr lang="en-US" sz="1200" dirty="0">
                        <a:solidFill>
                          <a:srgbClr val="0000FF"/>
                        </a:solidFill>
                      </a:endParaRPr>
                    </a:p>
                  </a:txBody>
                  <a:tcPr marL="36000" marR="36000" marT="18000" marB="18000">
                    <a:noFill/>
                  </a:tcPr>
                </a:tc>
                <a:tc>
                  <a:txBody>
                    <a:bodyPr/>
                    <a:lstStyle/>
                    <a:p>
                      <a:pPr marL="0" marR="0">
                        <a:lnSpc>
                          <a:spcPct val="107000"/>
                        </a:lnSpc>
                        <a:spcBef>
                          <a:spcPts val="0"/>
                        </a:spcBef>
                        <a:spcAft>
                          <a:spcPts val="0"/>
                        </a:spcAft>
                      </a:pPr>
                      <a:r>
                        <a:rPr lang="en-US" sz="1200" kern="100">
                          <a:solidFill>
                            <a:srgbClr val="0000FF"/>
                          </a:solidFill>
                          <a:effectLst/>
                          <a:latin typeface="+mn-lt"/>
                          <a:ea typeface="Calibri" panose="020F0502020204030204" pitchFamily="34" charset="0"/>
                          <a:cs typeface="Times New Roman" panose="02020603050405020304" pitchFamily="18" charset="0"/>
                        </a:rPr>
                        <a:t>Rel-19 Stage 2 freeze</a:t>
                      </a:r>
                      <a:endParaRPr lang="en-US" sz="1200" kern="100" dirty="0">
                        <a:solidFill>
                          <a:srgbClr val="0000FF"/>
                        </a:solidFill>
                        <a:effectLst/>
                        <a:latin typeface="+mn-lt"/>
                        <a:ea typeface="Calibri" panose="020F0502020204030204" pitchFamily="34" charset="0"/>
                        <a:cs typeface="Times New Roman" panose="02020603050405020304" pitchFamily="18" charset="0"/>
                      </a:endParaRPr>
                    </a:p>
                  </a:txBody>
                  <a:tcPr marL="36000" marR="36000" marT="18000" marB="18000" anchor="ctr">
                    <a:noFill/>
                  </a:tcPr>
                </a:tc>
                <a:extLst>
                  <a:ext uri="{0D108BD9-81ED-4DB2-BD59-A6C34878D82A}">
                    <a16:rowId xmlns:a16="http://schemas.microsoft.com/office/drawing/2014/main" val="2065928562"/>
                  </a:ext>
                </a:extLst>
              </a:tr>
              <a:tr h="21162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200"/>
                        <a:t>SA2#166-Ad Hoc-e</a:t>
                      </a:r>
                    </a:p>
                    <a:p>
                      <a:endParaRPr lang="en-US" sz="1200" b="0" dirty="0"/>
                    </a:p>
                  </a:txBody>
                  <a:tcPr marL="36000" marR="36000" marT="18000" marB="18000">
                    <a:solidFill>
                      <a:srgbClr val="D9D9D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200" b="0"/>
                        <a:t>January 2025</a:t>
                      </a:r>
                    </a:p>
                  </a:txBody>
                  <a:tcPr marL="36000" marR="36000" marT="18000" marB="18000">
                    <a:solidFill>
                      <a:srgbClr val="D9D9D9"/>
                    </a:solidFill>
                  </a:tcPr>
                </a:tc>
                <a:tc>
                  <a:txBody>
                    <a:bodyPr/>
                    <a:lstStyle/>
                    <a:p>
                      <a:pPr algn="ctr"/>
                      <a:r>
                        <a:rPr lang="en-US" sz="1200"/>
                        <a:t>1.5</a:t>
                      </a:r>
                      <a:endParaRPr lang="en-US" sz="1200" dirty="0"/>
                    </a:p>
                  </a:txBody>
                  <a:tcPr marL="36000" marR="36000" marT="18000" marB="18000">
                    <a:solidFill>
                      <a:srgbClr val="D9D9D9"/>
                    </a:solidFill>
                  </a:tcPr>
                </a:tc>
                <a:tc>
                  <a:txBody>
                    <a:bodyPr/>
                    <a:lstStyle/>
                    <a:p>
                      <a:pPr algn="ctr"/>
                      <a:r>
                        <a:rPr lang="en-US" sz="1200"/>
                        <a:t>0.5 (14 CRs, 1 LS in and 1 LS out)</a:t>
                      </a:r>
                      <a:endParaRPr lang="en-US" sz="1200" dirty="0"/>
                    </a:p>
                  </a:txBody>
                  <a:tcPr marL="36000" marR="36000" marT="18000" marB="18000">
                    <a:solidFill>
                      <a:srgbClr val="D9D9D9"/>
                    </a:solidFill>
                  </a:tcPr>
                </a:tc>
                <a:tc>
                  <a:txBody>
                    <a:bodyPr/>
                    <a:lstStyle/>
                    <a:p>
                      <a:pPr marL="0" marR="0">
                        <a:lnSpc>
                          <a:spcPct val="107000"/>
                        </a:lnSpc>
                        <a:spcBef>
                          <a:spcPts val="0"/>
                        </a:spcBef>
                        <a:spcAft>
                          <a:spcPts val="0"/>
                        </a:spcAft>
                      </a:pPr>
                      <a:r>
                        <a:rPr lang="en-US" sz="1200" kern="100">
                          <a:effectLst/>
                          <a:latin typeface="+mn-lt"/>
                          <a:ea typeface="Calibri" panose="020F0502020204030204" pitchFamily="34" charset="0"/>
                          <a:cs typeface="Times New Roman" panose="02020603050405020304" pitchFamily="18" charset="0"/>
                        </a:rPr>
                        <a:t>Maintenance work and </a:t>
                      </a:r>
                      <a:r>
                        <a:rPr lang="en-US" altLang="ko-KR" sz="1200" kern="100">
                          <a:effectLst/>
                          <a:latin typeface="+mn-lt"/>
                          <a:ea typeface="Calibri" panose="020F0502020204030204" pitchFamily="34" charset="0"/>
                          <a:cs typeface="Times New Roman" panose="02020603050405020304" pitchFamily="18" charset="0"/>
                        </a:rPr>
                        <a:t>normative work including the remaining EN resolution</a:t>
                      </a:r>
                    </a:p>
                    <a:p>
                      <a:pPr marL="0" marR="0">
                        <a:lnSpc>
                          <a:spcPct val="107000"/>
                        </a:lnSpc>
                        <a:spcBef>
                          <a:spcPts val="0"/>
                        </a:spcBef>
                        <a:spcAft>
                          <a:spcPts val="0"/>
                        </a:spcAft>
                      </a:pPr>
                      <a:r>
                        <a:rPr lang="en-US" altLang="ko-KR" sz="1100" kern="100">
                          <a:effectLst/>
                          <a:latin typeface="+mn-lt"/>
                          <a:ea typeface="Calibri" panose="020F0502020204030204" pitchFamily="34" charset="0"/>
                          <a:cs typeface="Times New Roman" panose="02020603050405020304" pitchFamily="18" charset="0"/>
                        </a:rPr>
                        <a:t>   • In TS 23.256 </a:t>
                      </a:r>
                      <a:r>
                        <a:rPr lang="en-US" altLang="ko-KR" sz="1100" kern="100">
                          <a:effectLst/>
                          <a:latin typeface="+mn-lt"/>
                          <a:ea typeface="LG스마트체 Regular" panose="020B0600000101010101" pitchFamily="50" charset="-127"/>
                          <a:cs typeface="Times New Roman" panose="02020603050405020304" pitchFamily="18" charset="0"/>
                        </a:rPr>
                        <a:t>§5.13.2</a:t>
                      </a:r>
                      <a:r>
                        <a:rPr lang="en-US" altLang="ko-KR" sz="1100" kern="100">
                          <a:effectLst/>
                          <a:latin typeface="+mn-lt"/>
                          <a:ea typeface="Calibri" panose="020F0502020204030204" pitchFamily="34" charset="0"/>
                          <a:cs typeface="Times New Roman" panose="02020603050405020304" pitchFamily="18" charset="0"/>
                        </a:rPr>
                        <a:t> (USS changeover)</a:t>
                      </a:r>
                      <a:endParaRPr lang="en-US" sz="1100" kern="100" dirty="0">
                        <a:effectLst/>
                        <a:latin typeface="+mn-lt"/>
                        <a:ea typeface="Calibri" panose="020F0502020204030204" pitchFamily="34" charset="0"/>
                        <a:cs typeface="Times New Roman" panose="02020603050405020304" pitchFamily="18" charset="0"/>
                      </a:endParaRPr>
                    </a:p>
                  </a:txBody>
                  <a:tcPr marL="36000" marR="36000" marT="18000" marB="18000" anchor="ctr">
                    <a:solidFill>
                      <a:srgbClr val="D9D9D9"/>
                    </a:solidFill>
                  </a:tcPr>
                </a:tc>
                <a:extLst>
                  <a:ext uri="{0D108BD9-81ED-4DB2-BD59-A6C34878D82A}">
                    <a16:rowId xmlns:a16="http://schemas.microsoft.com/office/drawing/2014/main" val="2783422515"/>
                  </a:ext>
                </a:extLst>
              </a:tr>
              <a:tr h="154590">
                <a:tc>
                  <a:txBody>
                    <a:bodyPr/>
                    <a:lstStyle/>
                    <a:p>
                      <a:r>
                        <a:rPr lang="en-US" sz="1200" b="0"/>
                        <a:t>SA2#167</a:t>
                      </a:r>
                      <a:endParaRPr lang="en-US" sz="1200" b="0" dirty="0"/>
                    </a:p>
                  </a:txBody>
                  <a:tcPr marL="36000" marR="36000" marT="18000" marB="18000">
                    <a:solidFill>
                      <a:srgbClr val="D9D9D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200" b="0"/>
                        <a:t>February 2025</a:t>
                      </a:r>
                    </a:p>
                  </a:txBody>
                  <a:tcPr marL="36000" marR="36000" marT="18000" marB="18000">
                    <a:solidFill>
                      <a:srgbClr val="D9D9D9"/>
                    </a:solidFill>
                  </a:tcPr>
                </a:tc>
                <a:tc>
                  <a:txBody>
                    <a:bodyPr/>
                    <a:lstStyle/>
                    <a:p>
                      <a:pPr algn="ctr"/>
                      <a:endParaRPr lang="en-US" sz="1200" dirty="0"/>
                    </a:p>
                  </a:txBody>
                  <a:tcPr marL="36000" marR="36000" marT="18000" marB="18000">
                    <a:solidFill>
                      <a:srgbClr val="D9D9D9"/>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200"/>
                        <a:t>3 CRs</a:t>
                      </a:r>
                      <a:endParaRPr lang="en-US" sz="1200" dirty="0"/>
                    </a:p>
                  </a:txBody>
                  <a:tcPr marL="36000" marR="36000" marT="18000" marB="18000">
                    <a:solidFill>
                      <a:srgbClr val="D9D9D9"/>
                    </a:solidFill>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altLang="ko-KR" sz="1200" kern="100">
                          <a:effectLst/>
                          <a:latin typeface="+mn-lt"/>
                          <a:ea typeface="Calibri" panose="020F0502020204030204" pitchFamily="34" charset="0"/>
                          <a:cs typeface="Times New Roman" panose="02020603050405020304" pitchFamily="18" charset="0"/>
                        </a:rPr>
                        <a:t>Maintenance work and Complete 100% of normative work</a:t>
                      </a:r>
                    </a:p>
                  </a:txBody>
                  <a:tcPr marL="36000" marR="36000" marT="18000" marB="18000" anchor="ctr">
                    <a:solidFill>
                      <a:srgbClr val="D9D9D9"/>
                    </a:solidFill>
                  </a:tcPr>
                </a:tc>
                <a:extLst>
                  <a:ext uri="{0D108BD9-81ED-4DB2-BD59-A6C34878D82A}">
                    <a16:rowId xmlns:a16="http://schemas.microsoft.com/office/drawing/2014/main" val="3901664905"/>
                  </a:ext>
                </a:extLst>
              </a:tr>
              <a:tr h="180504">
                <a:tc>
                  <a:txBody>
                    <a:bodyPr/>
                    <a:lstStyle/>
                    <a:p>
                      <a:r>
                        <a:rPr lang="en-US" sz="1200">
                          <a:latin typeface="+mn-lt"/>
                        </a:rPr>
                        <a:t>SA2#168</a:t>
                      </a:r>
                      <a:endParaRPr lang="en-US" sz="1200" dirty="0">
                        <a:latin typeface="+mn-lt"/>
                      </a:endParaRPr>
                    </a:p>
                  </a:txBody>
                  <a:tcPr marL="36000" marR="36000" marT="18000" marB="18000">
                    <a:solidFill>
                      <a:srgbClr val="D9D9D9"/>
                    </a:solidFill>
                  </a:tcPr>
                </a:tc>
                <a:tc>
                  <a:txBody>
                    <a:bodyPr/>
                    <a:lstStyle/>
                    <a:p>
                      <a:r>
                        <a:rPr lang="en-US" sz="1200">
                          <a:latin typeface="+mn-lt"/>
                        </a:rPr>
                        <a:t>April 2025</a:t>
                      </a:r>
                      <a:endParaRPr lang="en-US" sz="1200" dirty="0">
                        <a:latin typeface="+mn-lt"/>
                      </a:endParaRPr>
                    </a:p>
                  </a:txBody>
                  <a:tcPr marL="36000" marR="36000" marT="18000" marB="18000">
                    <a:solidFill>
                      <a:srgbClr val="D9D9D9"/>
                    </a:solidFill>
                  </a:tcPr>
                </a:tc>
                <a:tc>
                  <a:txBody>
                    <a:bodyPr/>
                    <a:lstStyle/>
                    <a:p>
                      <a:pPr algn="ctr"/>
                      <a:r>
                        <a:rPr lang="en-US" sz="1200">
                          <a:latin typeface="+mn-lt"/>
                        </a:rPr>
                        <a:t>0.5</a:t>
                      </a:r>
                      <a:endParaRPr lang="en-US" sz="1200" dirty="0">
                        <a:latin typeface="+mn-lt"/>
                      </a:endParaRPr>
                    </a:p>
                  </a:txBody>
                  <a:tcPr marL="36000" marR="36000" marT="18000" marB="18000">
                    <a:solidFill>
                      <a:srgbClr val="D9D9D9"/>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200">
                          <a:latin typeface="+mn-lt"/>
                        </a:rPr>
                        <a:t>0.5</a:t>
                      </a:r>
                    </a:p>
                  </a:txBody>
                  <a:tcPr marL="36000" marR="36000" marT="18000" marB="18000">
                    <a:solidFill>
                      <a:srgbClr val="D9D9D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200" kern="100">
                          <a:effectLst/>
                          <a:latin typeface="+mn-lt"/>
                          <a:ea typeface="Calibri" panose="020F0502020204030204" pitchFamily="34" charset="0"/>
                          <a:cs typeface="Times New Roman" panose="02020603050405020304" pitchFamily="18" charset="0"/>
                        </a:rPr>
                        <a:t>Maintenance work and alignments/clarification based on feedback/question from and progress in other WGs.</a:t>
                      </a:r>
                    </a:p>
                  </a:txBody>
                  <a:tcPr marL="36000" marR="36000" marT="18000" marB="18000">
                    <a:solidFill>
                      <a:srgbClr val="D9D9D9"/>
                    </a:solidFill>
                  </a:tcPr>
                </a:tc>
                <a:extLst>
                  <a:ext uri="{0D108BD9-81ED-4DB2-BD59-A6C34878D82A}">
                    <a16:rowId xmlns:a16="http://schemas.microsoft.com/office/drawing/2014/main" val="10007"/>
                  </a:ext>
                </a:extLst>
              </a:tr>
              <a:tr h="180504">
                <a:tc>
                  <a:txBody>
                    <a:bodyPr/>
                    <a:lstStyle/>
                    <a:p>
                      <a:r>
                        <a:rPr lang="en-US" sz="1200">
                          <a:latin typeface="+mn-lt"/>
                        </a:rPr>
                        <a:t>SA2#169</a:t>
                      </a:r>
                      <a:endParaRPr lang="en-US" sz="1200" dirty="0">
                        <a:latin typeface="+mn-lt"/>
                      </a:endParaRPr>
                    </a:p>
                  </a:txBody>
                  <a:tcPr marL="36000" marR="36000" marT="18000" marB="18000">
                    <a:solidFill>
                      <a:srgbClr val="D9D9D9"/>
                    </a:solidFill>
                  </a:tcPr>
                </a:tc>
                <a:tc>
                  <a:txBody>
                    <a:bodyPr/>
                    <a:lstStyle/>
                    <a:p>
                      <a:r>
                        <a:rPr lang="en-US" sz="1200">
                          <a:latin typeface="+mn-lt"/>
                        </a:rPr>
                        <a:t>May 2025</a:t>
                      </a:r>
                      <a:endParaRPr lang="en-US" sz="1200" dirty="0">
                        <a:latin typeface="+mn-lt"/>
                      </a:endParaRPr>
                    </a:p>
                  </a:txBody>
                  <a:tcPr marL="36000" marR="36000" marT="18000" marB="18000">
                    <a:solidFill>
                      <a:srgbClr val="D9D9D9"/>
                    </a:solidFill>
                  </a:tcPr>
                </a:tc>
                <a:tc>
                  <a:txBody>
                    <a:bodyPr/>
                    <a:lstStyle/>
                    <a:p>
                      <a:pPr algn="ctr"/>
                      <a:r>
                        <a:rPr lang="en-US" sz="1200">
                          <a:latin typeface="+mn-lt"/>
                        </a:rPr>
                        <a:t>0</a:t>
                      </a:r>
                      <a:endParaRPr lang="en-US" sz="1200" dirty="0">
                        <a:latin typeface="+mn-lt"/>
                      </a:endParaRPr>
                    </a:p>
                  </a:txBody>
                  <a:tcPr marL="36000" marR="36000" marT="18000" marB="18000">
                    <a:solidFill>
                      <a:srgbClr val="D9D9D9"/>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200">
                          <a:latin typeface="+mn-lt"/>
                        </a:rPr>
                        <a:t>0</a:t>
                      </a:r>
                    </a:p>
                  </a:txBody>
                  <a:tcPr marL="36000" marR="36000" marT="18000" marB="18000">
                    <a:solidFill>
                      <a:srgbClr val="D9D9D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de-DE" sz="1200" kern="0"/>
                        <a:t>Not on the agenda and n</a:t>
                      </a:r>
                      <a:r>
                        <a:rPr lang="en-US" altLang="ko-KR" sz="1200" kern="100">
                          <a:effectLst/>
                          <a:latin typeface="+mn-lt"/>
                          <a:ea typeface="Calibri" panose="020F0502020204030204" pitchFamily="34" charset="0"/>
                          <a:cs typeface="Times New Roman" panose="02020603050405020304" pitchFamily="18" charset="0"/>
                        </a:rPr>
                        <a:t>o progress</a:t>
                      </a:r>
                    </a:p>
                  </a:txBody>
                  <a:tcPr marL="36000" marR="36000" marT="18000" marB="18000">
                    <a:solidFill>
                      <a:srgbClr val="D9D9D9"/>
                    </a:solidFill>
                  </a:tcPr>
                </a:tc>
                <a:extLst>
                  <a:ext uri="{0D108BD9-81ED-4DB2-BD59-A6C34878D82A}">
                    <a16:rowId xmlns:a16="http://schemas.microsoft.com/office/drawing/2014/main" val="4072992791"/>
                  </a:ext>
                </a:extLst>
              </a:tr>
              <a:tr h="180504">
                <a:tc>
                  <a:txBody>
                    <a:bodyPr/>
                    <a:lstStyle/>
                    <a:p>
                      <a:r>
                        <a:rPr lang="en-US" sz="1200">
                          <a:latin typeface="+mn-lt"/>
                        </a:rPr>
                        <a:t>SA2#170</a:t>
                      </a:r>
                      <a:endParaRPr lang="en-US" sz="1200" dirty="0">
                        <a:latin typeface="+mn-lt"/>
                      </a:endParaRPr>
                    </a:p>
                  </a:txBody>
                  <a:tcPr marL="36000" marR="36000" marT="18000" marB="18000">
                    <a:solidFill>
                      <a:srgbClr val="D9D9D9"/>
                    </a:solidFill>
                  </a:tcPr>
                </a:tc>
                <a:tc>
                  <a:txBody>
                    <a:bodyPr/>
                    <a:lstStyle/>
                    <a:p>
                      <a:r>
                        <a:rPr lang="en-US" sz="1200">
                          <a:latin typeface="+mn-lt"/>
                        </a:rPr>
                        <a:t>August 2025</a:t>
                      </a:r>
                      <a:endParaRPr lang="en-US" sz="1200" dirty="0">
                        <a:latin typeface="+mn-lt"/>
                      </a:endParaRPr>
                    </a:p>
                  </a:txBody>
                  <a:tcPr marL="36000" marR="36000" marT="18000" marB="18000">
                    <a:solidFill>
                      <a:srgbClr val="D9D9D9"/>
                    </a:solidFill>
                  </a:tcPr>
                </a:tc>
                <a:tc>
                  <a:txBody>
                    <a:bodyPr/>
                    <a:lstStyle/>
                    <a:p>
                      <a:pPr algn="ctr"/>
                      <a:r>
                        <a:rPr lang="en-US" sz="1200">
                          <a:latin typeface="+mn-lt"/>
                        </a:rPr>
                        <a:t>0.5</a:t>
                      </a:r>
                      <a:endParaRPr lang="en-US" sz="1200" dirty="0">
                        <a:latin typeface="+mn-lt"/>
                      </a:endParaRPr>
                    </a:p>
                  </a:txBody>
                  <a:tcPr marL="36000" marR="36000" marT="18000" marB="18000">
                    <a:solidFill>
                      <a:srgbClr val="D9D9D9"/>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200">
                          <a:latin typeface="+mn-lt"/>
                        </a:rPr>
                        <a:t>0.5</a:t>
                      </a:r>
                    </a:p>
                  </a:txBody>
                  <a:tcPr marL="36000" marR="36000" marT="18000" marB="18000">
                    <a:solidFill>
                      <a:srgbClr val="D9D9D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200" kern="100">
                          <a:effectLst/>
                          <a:latin typeface="Calibri" panose="020F0502020204030204" pitchFamily="34" charset="0"/>
                          <a:ea typeface="Calibri" panose="020F0502020204030204" pitchFamily="34" charset="0"/>
                          <a:cs typeface="Calibri" panose="020F0502020204030204" pitchFamily="34" charset="0"/>
                        </a:rPr>
                        <a:t>Maintenance work and alignments based on feedback from and progress in other WGs including:</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100" kern="100">
                          <a:effectLst/>
                          <a:latin typeface="Calibri" panose="020F0502020204030204" pitchFamily="34" charset="0"/>
                          <a:ea typeface="Calibri" panose="020F0502020204030204" pitchFamily="34" charset="0"/>
                          <a:cs typeface="Calibri" panose="020F0502020204030204" pitchFamily="34" charset="0"/>
                        </a:rPr>
                        <a:t>   </a:t>
                      </a:r>
                      <a:r>
                        <a:rPr lang="en-US" altLang="ko-KR" sz="1100" kern="100">
                          <a:effectLst/>
                          <a:latin typeface="+mn-lt"/>
                          <a:ea typeface="Calibri" panose="020F0502020204030204" pitchFamily="34" charset="0"/>
                          <a:cs typeface="Times New Roman" panose="02020603050405020304" pitchFamily="18" charset="0"/>
                        </a:rPr>
                        <a:t>• </a:t>
                      </a:r>
                      <a:r>
                        <a:rPr lang="en-US" altLang="ko-KR" sz="1100" kern="100">
                          <a:solidFill>
                            <a:schemeClr val="tx1"/>
                          </a:solidFill>
                          <a:effectLst/>
                          <a:latin typeface="+mn-lt"/>
                          <a:ea typeface="Calibri" panose="020F0502020204030204" pitchFamily="34" charset="0"/>
                          <a:cs typeface="Times New Roman" panose="02020603050405020304" pitchFamily="18" charset="0"/>
                        </a:rPr>
                        <a:t>Work related to CT3 LS on Time To Collision prediction accuracy.</a:t>
                      </a:r>
                    </a:p>
                  </a:txBody>
                  <a:tcPr marL="36000" marR="36000" marT="18000" marB="18000">
                    <a:solidFill>
                      <a:srgbClr val="D9D9D9"/>
                    </a:solidFill>
                  </a:tcPr>
                </a:tc>
                <a:extLst>
                  <a:ext uri="{0D108BD9-81ED-4DB2-BD59-A6C34878D82A}">
                    <a16:rowId xmlns:a16="http://schemas.microsoft.com/office/drawing/2014/main" val="4152477428"/>
                  </a:ext>
                </a:extLst>
              </a:tr>
              <a:tr h="0">
                <a:tc>
                  <a:txBody>
                    <a:bodyPr/>
                    <a:lstStyle/>
                    <a:p>
                      <a:endParaRPr lang="en-US" sz="1200" dirty="0">
                        <a:latin typeface="+mn-lt"/>
                      </a:endParaRPr>
                    </a:p>
                  </a:txBody>
                  <a:tcPr marL="36000" marR="36000" marT="18000" marB="18000"/>
                </a:tc>
                <a:tc>
                  <a:txBody>
                    <a:bodyPr/>
                    <a:lstStyle/>
                    <a:p>
                      <a:r>
                        <a:rPr lang="en-US" sz="1200" dirty="0">
                          <a:latin typeface="+mn-lt"/>
                        </a:rPr>
                        <a:t>Total</a:t>
                      </a:r>
                    </a:p>
                  </a:txBody>
                  <a:tcPr marL="36000" marR="36000" marT="18000" marB="18000"/>
                </a:tc>
                <a:tc>
                  <a:txBody>
                    <a:bodyPr/>
                    <a:lstStyle/>
                    <a:p>
                      <a:pPr algn="ctr"/>
                      <a:r>
                        <a:rPr lang="en-US" sz="1200">
                          <a:latin typeface="+mn-lt"/>
                        </a:rPr>
                        <a:t>3+2.5</a:t>
                      </a:r>
                      <a:endParaRPr lang="en-US" sz="1200" dirty="0">
                        <a:latin typeface="+mn-lt"/>
                      </a:endParaRPr>
                    </a:p>
                  </a:txBody>
                  <a:tcPr marL="36000" marR="36000" marT="18000" marB="1800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200">
                          <a:latin typeface="+mn-lt"/>
                        </a:rPr>
                        <a:t>3+1.5</a:t>
                      </a:r>
                    </a:p>
                  </a:txBody>
                  <a:tcPr marL="36000" marR="36000" marT="18000" marB="18000"/>
                </a:tc>
                <a:tc>
                  <a:txBody>
                    <a:bodyPr/>
                    <a:lstStyle/>
                    <a:p>
                      <a:endParaRPr lang="en-US" sz="1200" dirty="0">
                        <a:latin typeface="+mn-lt"/>
                      </a:endParaRPr>
                    </a:p>
                  </a:txBody>
                  <a:tcPr marL="36000" marR="36000" marT="18000" marB="18000"/>
                </a:tc>
                <a:extLst>
                  <a:ext uri="{0D108BD9-81ED-4DB2-BD59-A6C34878D82A}">
                    <a16:rowId xmlns:a16="http://schemas.microsoft.com/office/drawing/2014/main" val="3680528877"/>
                  </a:ext>
                </a:extLst>
              </a:tr>
            </a:tbl>
          </a:graphicData>
        </a:graphic>
      </p:graphicFrame>
    </p:spTree>
    <p:extLst>
      <p:ext uri="{BB962C8B-B14F-4D97-AF65-F5344CB8AC3E}">
        <p14:creationId xmlns:p14="http://schemas.microsoft.com/office/powerpoint/2010/main" val="106844810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AE5921-15B5-D760-50B8-E0FF54031366}"/>
            </a:ext>
          </a:extLst>
        </p:cNvPr>
        <p:cNvGrpSpPr/>
        <p:nvPr/>
      </p:nvGrpSpPr>
      <p:grpSpPr>
        <a:xfrm>
          <a:off x="0" y="0"/>
          <a:ext cx="0" cy="0"/>
          <a:chOff x="0" y="0"/>
          <a:chExt cx="0" cy="0"/>
        </a:xfrm>
      </p:grpSpPr>
      <p:sp>
        <p:nvSpPr>
          <p:cNvPr id="10242" name="Title 1">
            <a:extLst>
              <a:ext uri="{FF2B5EF4-FFF2-40B4-BE49-F238E27FC236}">
                <a16:creationId xmlns:a16="http://schemas.microsoft.com/office/drawing/2014/main" id="{122EEF64-B8D6-C344-CAE8-BA798197063A}"/>
              </a:ext>
            </a:extLst>
          </p:cNvPr>
          <p:cNvSpPr>
            <a:spLocks noGrp="1"/>
          </p:cNvSpPr>
          <p:nvPr>
            <p:ph type="title"/>
          </p:nvPr>
        </p:nvSpPr>
        <p:spPr>
          <a:xfrm>
            <a:off x="129128" y="0"/>
            <a:ext cx="7548057" cy="974558"/>
          </a:xfrm>
        </p:spPr>
        <p:txBody>
          <a:bodyPr/>
          <a:lstStyle/>
          <a:p>
            <a:pPr algn="l" eaLnBrk="1" hangingPunct="1"/>
            <a:r>
              <a:rPr lang="en-US" altLang="de-DE" b="1"/>
              <a:t>UAS</a:t>
            </a:r>
            <a:r>
              <a:rPr lang="en-US" altLang="de-DE" b="1" dirty="0"/>
              <a:t>_Ph3 Status at SA</a:t>
            </a:r>
            <a:r>
              <a:rPr lang="en-US" altLang="de-DE" b="1"/>
              <a:t>#108</a:t>
            </a:r>
            <a:endParaRPr lang="de-DE" altLang="de-DE" b="1" dirty="0"/>
          </a:p>
        </p:txBody>
      </p:sp>
      <p:sp>
        <p:nvSpPr>
          <p:cNvPr id="5" name="Content Placeholder 7">
            <a:extLst>
              <a:ext uri="{FF2B5EF4-FFF2-40B4-BE49-F238E27FC236}">
                <a16:creationId xmlns:a16="http://schemas.microsoft.com/office/drawing/2014/main" id="{D4489F0B-4CCD-B82D-73C6-CDB654059871}"/>
              </a:ext>
            </a:extLst>
          </p:cNvPr>
          <p:cNvSpPr txBox="1">
            <a:spLocks/>
          </p:cNvSpPr>
          <p:nvPr/>
        </p:nvSpPr>
        <p:spPr>
          <a:xfrm>
            <a:off x="238980" y="2130405"/>
            <a:ext cx="8756626" cy="4303950"/>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300"/>
              </a:spcAft>
            </a:pPr>
            <a:r>
              <a:rPr lang="de-DE" altLang="de-DE" sz="1600" b="1" kern="0" dirty="0"/>
              <a:t>Progress since SA</a:t>
            </a:r>
            <a:r>
              <a:rPr lang="de-DE" altLang="de-DE" sz="1600" b="1" kern="0"/>
              <a:t>#107</a:t>
            </a:r>
            <a:endParaRPr lang="de-DE" altLang="de-DE" sz="1600" b="1" kern="0" dirty="0">
              <a:solidFill>
                <a:srgbClr val="FF0000"/>
              </a:solidFill>
            </a:endParaRPr>
          </a:p>
          <a:p>
            <a:pPr lvl="1">
              <a:spcBef>
                <a:spcPts val="0"/>
              </a:spcBef>
              <a:spcAft>
                <a:spcPts val="300"/>
              </a:spcAft>
            </a:pPr>
            <a:r>
              <a:rPr lang="en-US" altLang="de-DE" sz="1400" kern="0"/>
              <a:t>4 CRs to TS 23.256 and 1 CR to TS 23.502 were agreed.</a:t>
            </a:r>
          </a:p>
          <a:p>
            <a:pPr lvl="1">
              <a:spcBef>
                <a:spcPts val="0"/>
              </a:spcBef>
              <a:spcAft>
                <a:spcPts val="300"/>
              </a:spcAft>
            </a:pPr>
            <a:r>
              <a:rPr lang="en-US" altLang="zh-CN" sz="1400">
                <a:solidFill>
                  <a:prstClr val="black"/>
                </a:solidFill>
                <a:sym typeface="+mn-ea"/>
              </a:rPr>
              <a:t>Reply LS on UAV regulation was sent to RAN3.</a:t>
            </a:r>
          </a:p>
          <a:p>
            <a:pPr lvl="1">
              <a:spcBef>
                <a:spcPts val="0"/>
              </a:spcBef>
              <a:spcAft>
                <a:spcPts val="300"/>
              </a:spcAft>
            </a:pPr>
            <a:r>
              <a:rPr lang="en-US" altLang="zh-CN" sz="1400">
                <a:solidFill>
                  <a:prstClr val="black"/>
                </a:solidFill>
                <a:sym typeface="+mn-ea"/>
              </a:rPr>
              <a:t>The issue on Using Nnef_RetrieveInfoUAVFlight_Get in the procedure for USS changeover during a UAV flight which has dependency on CT3 was </a:t>
            </a:r>
            <a:r>
              <a:rPr lang="en-US" altLang="de-DE" sz="1400" kern="0"/>
              <a:t>resolved per LS from CT3 (S2-2502810) and no additional action needed by SA2.</a:t>
            </a:r>
          </a:p>
          <a:p>
            <a:pPr marL="457200" lvl="1" indent="-457200">
              <a:spcBef>
                <a:spcPts val="0"/>
              </a:spcBef>
              <a:spcAft>
                <a:spcPts val="300"/>
              </a:spcAft>
              <a:buBlip>
                <a:blip r:embed="rId2"/>
              </a:buBlip>
            </a:pPr>
            <a:r>
              <a:rPr lang="en-US" sz="1600" b="1"/>
              <a:t>Impacts </a:t>
            </a:r>
            <a:r>
              <a:rPr lang="en-US" sz="1600" b="1" dirty="0"/>
              <a:t>and dependencies on other WGs</a:t>
            </a:r>
            <a:endParaRPr lang="de-DE" sz="1600" b="1" dirty="0"/>
          </a:p>
          <a:p>
            <a:pPr lvl="1">
              <a:spcBef>
                <a:spcPts val="0"/>
              </a:spcBef>
              <a:spcAft>
                <a:spcPts val="300"/>
              </a:spcAft>
            </a:pPr>
            <a:r>
              <a:rPr lang="en-US" altLang="de-DE" sz="1400">
                <a:solidFill>
                  <a:prstClr val="black"/>
                </a:solidFill>
                <a:sym typeface="+mn-ea"/>
              </a:rPr>
              <a:t>RAN3: Procedures for altitude reporting for aerial UEs </a:t>
            </a:r>
            <a:r>
              <a:rPr lang="en-US" altLang="de-DE" sz="1400" kern="1200">
                <a:ea typeface="+mn-ea"/>
                <a:cs typeface="Arial" panose="020B0604020202020204" pitchFamily="34" charset="0"/>
                <a:sym typeface="Wingdings" panose="05000000000000000000" pitchFamily="2" charset="2"/>
              </a:rPr>
              <a:t> alignments </a:t>
            </a:r>
            <a:r>
              <a:rPr lang="en-US" altLang="de-DE" sz="1400" kern="1200">
                <a:ea typeface="+mn-ea"/>
                <a:cs typeface="Arial" panose="020B0604020202020204" pitchFamily="34" charset="0"/>
              </a:rPr>
              <a:t>expected to be progressed during Q3 meeting.</a:t>
            </a:r>
          </a:p>
          <a:p>
            <a:pPr lvl="1">
              <a:spcBef>
                <a:spcPts val="0"/>
              </a:spcBef>
              <a:spcAft>
                <a:spcPts val="300"/>
              </a:spcAft>
            </a:pPr>
            <a:r>
              <a:rPr lang="en-US" altLang="ko-KR" sz="1400">
                <a:solidFill>
                  <a:prstClr val="black"/>
                </a:solidFill>
              </a:rPr>
              <a:t>SA3: check USS list aspect progressed in SA3 and follow-up if necessary</a:t>
            </a:r>
            <a:endParaRPr lang="en-US" altLang="de-DE" sz="1400">
              <a:solidFill>
                <a:prstClr val="black"/>
              </a:solidFill>
              <a:sym typeface="+mn-ea"/>
            </a:endParaRPr>
          </a:p>
          <a:p>
            <a:pPr>
              <a:spcBef>
                <a:spcPts val="0"/>
              </a:spcBef>
              <a:spcAft>
                <a:spcPts val="300"/>
              </a:spcAft>
            </a:pPr>
            <a:r>
              <a:rPr lang="de-DE" sz="1600" b="1" kern="0"/>
              <a:t>Outstanding </a:t>
            </a:r>
            <a:r>
              <a:rPr lang="de-DE" sz="1600" b="1" kern="0" dirty="0"/>
              <a:t>issues</a:t>
            </a:r>
          </a:p>
          <a:p>
            <a:pPr marL="742950" marR="0" lvl="1" indent="-285750" algn="l" defTabSz="914400" rtl="0" eaLnBrk="0" fontAlgn="base" latinLnBrk="0" hangingPunct="0">
              <a:spcBef>
                <a:spcPts val="0"/>
              </a:spcBef>
              <a:spcAft>
                <a:spcPts val="300"/>
              </a:spcAft>
              <a:buClr>
                <a:srgbClr val="C00000"/>
              </a:buClr>
              <a:buSzTx/>
              <a:buFont typeface="Arial" panose="020B0604020202020204" pitchFamily="34" charset="0"/>
              <a:buChar char="•"/>
              <a:tabLst/>
              <a:defRPr/>
            </a:pPr>
            <a:r>
              <a:rPr lang="en-US" altLang="zh-CN" sz="1400" dirty="0">
                <a:solidFill>
                  <a:prstClr val="black"/>
                </a:solidFill>
                <a:sym typeface="+mn-ea"/>
              </a:rPr>
              <a:t>None</a:t>
            </a:r>
            <a:r>
              <a:rPr kumimoji="0" lang="en-US" altLang="ko-KR" sz="1400" b="0" i="0" u="none" strike="noStrike" kern="0" cap="none" spc="0" normalizeH="0" baseline="0" noProof="0" dirty="0">
                <a:ln>
                  <a:noFill/>
                </a:ln>
                <a:solidFill>
                  <a:prstClr val="black"/>
                </a:solidFill>
                <a:effectLst/>
                <a:uLnTx/>
                <a:uFillTx/>
              </a:rPr>
              <a:t>.</a:t>
            </a:r>
            <a:endParaRPr kumimoji="0" lang="de-DE" altLang="ko-KR" sz="1400" b="0" i="0" u="none" strike="noStrike" kern="0" cap="none" spc="0" normalizeH="0" baseline="0" noProof="0" dirty="0">
              <a:ln>
                <a:noFill/>
              </a:ln>
              <a:solidFill>
                <a:prstClr val="black"/>
              </a:solidFill>
              <a:effectLst/>
              <a:uLnTx/>
              <a:uFillTx/>
            </a:endParaRPr>
          </a:p>
          <a:p>
            <a:pPr>
              <a:spcBef>
                <a:spcPts val="0"/>
              </a:spcBef>
              <a:spcAft>
                <a:spcPts val="300"/>
              </a:spcAft>
            </a:pPr>
            <a:r>
              <a:rPr lang="de-DE" sz="1600" b="1" kern="0" dirty="0"/>
              <a:t>Next steps</a:t>
            </a:r>
          </a:p>
          <a:p>
            <a:pPr lvl="1">
              <a:spcBef>
                <a:spcPts val="0"/>
              </a:spcBef>
              <a:spcAft>
                <a:spcPts val="300"/>
              </a:spcAft>
              <a:defRPr/>
            </a:pPr>
            <a:r>
              <a:rPr lang="en-US" altLang="ko-KR" sz="1400" kern="100">
                <a:effectLst/>
                <a:latin typeface="Calibri" panose="020F0502020204030204" pitchFamily="34" charset="0"/>
                <a:ea typeface="Calibri" panose="020F0502020204030204" pitchFamily="34" charset="0"/>
                <a:cs typeface="Calibri" panose="020F0502020204030204" pitchFamily="34" charset="0"/>
              </a:rPr>
              <a:t>Maintenance work and alignments based on feedback from and progress in other WGs.</a:t>
            </a:r>
            <a:endParaRPr lang="en-US" altLang="ko-KR" sz="1400" kern="100">
              <a:effectLst/>
              <a:highlight>
                <a:srgbClr val="FFFF00"/>
              </a:highlight>
              <a:latin typeface="Calibri" panose="020F0502020204030204" pitchFamily="34" charset="0"/>
              <a:ea typeface="Calibri" panose="020F0502020204030204" pitchFamily="34" charset="0"/>
              <a:cs typeface="Calibri" panose="020F0502020204030204" pitchFamily="34" charset="0"/>
            </a:endParaRPr>
          </a:p>
        </p:txBody>
      </p:sp>
      <p:graphicFrame>
        <p:nvGraphicFramePr>
          <p:cNvPr id="2" name="Table 4">
            <a:extLst>
              <a:ext uri="{FF2B5EF4-FFF2-40B4-BE49-F238E27FC236}">
                <a16:creationId xmlns:a16="http://schemas.microsoft.com/office/drawing/2014/main" id="{30DD54CD-E726-FF85-D489-9E4BCECE8F61}"/>
              </a:ext>
            </a:extLst>
          </p:cNvPr>
          <p:cNvGraphicFramePr>
            <a:graphicFrameLocks noGrp="1"/>
          </p:cNvGraphicFramePr>
          <p:nvPr/>
        </p:nvGraphicFramePr>
        <p:xfrm>
          <a:off x="303213" y="1109663"/>
          <a:ext cx="8180387" cy="738888"/>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3024282">
                  <a:extLst>
                    <a:ext uri="{9D8B030D-6E8A-4147-A177-3AD203B41FA5}">
                      <a16:colId xmlns:a16="http://schemas.microsoft.com/office/drawing/2014/main" val="20001"/>
                    </a:ext>
                  </a:extLst>
                </a:gridCol>
                <a:gridCol w="859399">
                  <a:extLst>
                    <a:ext uri="{9D8B030D-6E8A-4147-A177-3AD203B41FA5}">
                      <a16:colId xmlns:a16="http://schemas.microsoft.com/office/drawing/2014/main" val="20002"/>
                    </a:ext>
                  </a:extLst>
                </a:gridCol>
                <a:gridCol w="777988">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(dd/mm/</a:t>
                      </a:r>
                      <a:r>
                        <a:rPr lang="en-GB" sz="900" dirty="0" err="1"/>
                        <a:t>yyyy</a:t>
                      </a:r>
                      <a:r>
                        <a:rPr lang="en-GB" sz="900" dirty="0"/>
                        <a: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900" b="0" i="0" u="none" strike="noStrike" dirty="0">
                          <a:solidFill>
                            <a:srgbClr val="000000"/>
                          </a:solidFill>
                          <a:effectLst/>
                          <a:latin typeface="Arial" panose="020B0604020202020204" pitchFamily="34" charset="0"/>
                        </a:rPr>
                        <a:t>1020069</a:t>
                      </a:r>
                    </a:p>
                  </a:txBody>
                  <a:tcPr marL="9525" marR="9525" marT="9515" marB="0" anchor="ctr"/>
                </a:tc>
                <a:tc>
                  <a:txBody>
                    <a:bodyPr/>
                    <a:lstStyle/>
                    <a:p>
                      <a:pPr algn="l" fontAlgn="t"/>
                      <a:r>
                        <a:rPr lang="en-GB" sz="900" b="0" i="1" u="none" strike="noStrike" dirty="0">
                          <a:solidFill>
                            <a:srgbClr val="000000"/>
                          </a:solidFill>
                          <a:effectLst/>
                          <a:latin typeface="Arial" panose="020B0604020202020204" pitchFamily="34" charset="0"/>
                        </a:rPr>
                        <a:t>   </a:t>
                      </a:r>
                      <a:r>
                        <a:rPr lang="en-GB" sz="900" b="0" i="0" u="none" strike="noStrike" dirty="0">
                          <a:solidFill>
                            <a:srgbClr val="000000"/>
                          </a:solidFill>
                          <a:effectLst/>
                          <a:latin typeface="Arial" panose="020B0604020202020204" pitchFamily="34" charset="0"/>
                        </a:rPr>
                        <a:t>Study on (Stage 2 of) Phase 3 for UAS, UAV and UAM </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FS_UAS_Ph3</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09/09/2024</a:t>
                      </a:r>
                    </a:p>
                  </a:txBody>
                  <a:tcPr marL="9525" marR="9525" marT="9515" marB="0" anchor="ctr"/>
                </a:tc>
                <a:tc>
                  <a:txBody>
                    <a:bodyPr/>
                    <a:lstStyle/>
                    <a:p>
                      <a:pPr algn="ctr" fontAlgn="t"/>
                      <a:r>
                        <a:rPr lang="en-GB" sz="900" b="0" i="0" u="none" strike="noStrike" dirty="0">
                          <a:solidFill>
                            <a:srgbClr val="000000"/>
                          </a:solidFill>
                          <a:effectLst/>
                          <a:latin typeface="Arial" panose="020B0604020202020204" pitchFamily="34" charset="0"/>
                        </a:rPr>
                        <a:t>100%</a:t>
                      </a:r>
                    </a:p>
                  </a:txBody>
                  <a:tcPr marL="9525" marR="9525" marT="9515" marB="0" anchor="ctr"/>
                </a:tc>
                <a:tc>
                  <a:txBody>
                    <a:bodyPr/>
                    <a:lstStyle/>
                    <a:p>
                      <a:pPr algn="l" fontAlgn="t"/>
                      <a:r>
                        <a:rPr lang="en-GB" sz="900" b="0" i="0" u="sng" strike="noStrike">
                          <a:solidFill>
                            <a:srgbClr val="0563C1"/>
                          </a:solidFill>
                          <a:effectLst/>
                          <a:latin typeface="Calibri" panose="020F0502020204030204" pitchFamily="34" charset="0"/>
                          <a:hlinkClick r:id="rId3"/>
                        </a:rPr>
                        <a:t>SP-231801</a:t>
                      </a:r>
                      <a:endParaRPr lang="en-GB" sz="900" b="0" i="0" u="sng" strike="noStrike">
                        <a:solidFill>
                          <a:srgbClr val="0563C1"/>
                        </a:solidFill>
                        <a:effectLst/>
                        <a:latin typeface="Calibri" panose="020F0502020204030204" pitchFamily="34" charset="0"/>
                      </a:endParaRPr>
                    </a:p>
                  </a:txBody>
                  <a:tcPr marL="9525" marR="9525" marT="9515" marB="0" anchor="ctr"/>
                </a:tc>
                <a:tc>
                  <a:txBody>
                    <a:bodyPr/>
                    <a:lstStyle/>
                    <a:p>
                      <a:pPr algn="ctr" fontAlgn="t"/>
                      <a:r>
                        <a:rPr lang="en-GB" altLang="ko-KR" sz="900" b="0" i="0" u="none" strike="noStrike">
                          <a:solidFill>
                            <a:srgbClr val="000000"/>
                          </a:solidFill>
                          <a:effectLst/>
                          <a:latin typeface="Arial" panose="020B0604020202020204" pitchFamily="34" charset="0"/>
                        </a:rPr>
                        <a:t>100%</a:t>
                      </a:r>
                      <a:endParaRPr lang="en-GB" altLang="ko-KR" sz="900" b="0" i="0" u="none" strike="noStrike" dirty="0">
                        <a:solidFill>
                          <a:srgbClr val="000000"/>
                        </a:solidFill>
                        <a:effectLst/>
                        <a:latin typeface="Arial" panose="020B0604020202020204" pitchFamily="34" charset="0"/>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10001"/>
                  </a:ext>
                </a:extLst>
              </a:tr>
              <a:tr h="225934">
                <a:tc>
                  <a:txBody>
                    <a:bodyPr/>
                    <a:lstStyle/>
                    <a:p>
                      <a:pPr algn="l" fontAlgn="t"/>
                      <a:r>
                        <a:rPr lang="en-GB" sz="900" b="0" i="0" u="none" strike="noStrike">
                          <a:solidFill>
                            <a:srgbClr val="000000"/>
                          </a:solidFill>
                          <a:effectLst/>
                          <a:latin typeface="Arial" panose="020B0604020202020204" pitchFamily="34" charset="0"/>
                        </a:rPr>
                        <a:t>1040037</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   (Stage 2 of) UAS, UAV and UAM Phase 3 </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UAS_Ph3</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12/12/2024</a:t>
                      </a:r>
                    </a:p>
                  </a:txBody>
                  <a:tcPr marL="9525" marR="9525" marT="9515" marB="0" anchor="ctr"/>
                </a:tc>
                <a:tc>
                  <a:txBody>
                    <a:bodyPr/>
                    <a:lstStyle/>
                    <a:p>
                      <a:pPr algn="ctr" fontAlgn="t"/>
                      <a:r>
                        <a:rPr lang="en-GB" sz="900" b="0" i="0" u="none" strike="noStrike">
                          <a:solidFill>
                            <a:srgbClr val="000000"/>
                          </a:solidFill>
                          <a:effectLst/>
                          <a:latin typeface="Arial" panose="020B0604020202020204" pitchFamily="34" charset="0"/>
                        </a:rPr>
                        <a:t>100%</a:t>
                      </a:r>
                      <a:endParaRPr lang="en-GB" sz="900" b="0" i="0" u="none" strike="noStrike" dirty="0">
                        <a:solidFill>
                          <a:srgbClr val="000000"/>
                        </a:solidFill>
                        <a:effectLst/>
                        <a:latin typeface="Arial" panose="020B0604020202020204" pitchFamily="34" charset="0"/>
                      </a:endParaRPr>
                    </a:p>
                  </a:txBody>
                  <a:tcPr marL="9525" marR="9525" marT="9515" marB="0" anchor="ctr"/>
                </a:tc>
                <a:tc>
                  <a:txBody>
                    <a:bodyPr/>
                    <a:lstStyle/>
                    <a:p>
                      <a:pPr algn="l" fontAlgn="t"/>
                      <a:r>
                        <a:rPr lang="en-GB" sz="900" b="0" i="0" u="sng" strike="noStrike" dirty="0">
                          <a:solidFill>
                            <a:srgbClr val="0563C1"/>
                          </a:solidFill>
                          <a:effectLst/>
                          <a:latin typeface="Calibri" panose="020F0502020204030204" pitchFamily="34" charset="0"/>
                          <a:hlinkClick r:id="rId4"/>
                        </a:rPr>
                        <a:t>SP-240997</a:t>
                      </a:r>
                      <a:endParaRPr lang="en-GB" sz="900" b="0" i="0" u="sng" strike="noStrike" dirty="0">
                        <a:solidFill>
                          <a:srgbClr val="0563C1"/>
                        </a:solidFill>
                        <a:effectLst/>
                        <a:latin typeface="Calibri" panose="020F0502020204030204" pitchFamily="34" charset="0"/>
                      </a:endParaRPr>
                    </a:p>
                  </a:txBody>
                  <a:tcPr marL="9525" marR="9525" marT="9515" marB="0" anchor="ctr"/>
                </a:tc>
                <a:tc>
                  <a:txBody>
                    <a:bodyPr/>
                    <a:lstStyle/>
                    <a:p>
                      <a:pPr algn="ctr" fontAlgn="t"/>
                      <a:r>
                        <a:rPr lang="en-GB" altLang="ko-KR" sz="900" b="0" i="0" u="none" strike="noStrike">
                          <a:solidFill>
                            <a:srgbClr val="000000"/>
                          </a:solidFill>
                          <a:effectLst/>
                          <a:latin typeface="Arial" panose="020B0604020202020204" pitchFamily="34" charset="0"/>
                        </a:rPr>
                        <a:t>100%</a:t>
                      </a:r>
                      <a:endParaRPr lang="en-GB" altLang="ko-KR" sz="900" b="0" i="0" u="none" strike="noStrike" dirty="0">
                        <a:solidFill>
                          <a:srgbClr val="000000"/>
                        </a:solidFill>
                        <a:effectLst/>
                        <a:latin typeface="Arial" panose="020B0604020202020204" pitchFamily="34" charset="0"/>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bl>
          </a:graphicData>
        </a:graphic>
      </p:graphicFrame>
    </p:spTree>
    <p:extLst>
      <p:ext uri="{BB962C8B-B14F-4D97-AF65-F5344CB8AC3E}">
        <p14:creationId xmlns:p14="http://schemas.microsoft.com/office/powerpoint/2010/main" val="55522422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9FB4B3-4D7F-D1AD-F433-4CE5208C161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417F45C-A3ED-7DE1-1D0E-AB920AC6D663}"/>
              </a:ext>
            </a:extLst>
          </p:cNvPr>
          <p:cNvSpPr>
            <a:spLocks noGrp="1"/>
          </p:cNvSpPr>
          <p:nvPr>
            <p:ph type="title"/>
          </p:nvPr>
        </p:nvSpPr>
        <p:spPr>
          <a:xfrm>
            <a:off x="159283" y="289786"/>
            <a:ext cx="7291602" cy="632637"/>
          </a:xfrm>
        </p:spPr>
        <p:txBody>
          <a:bodyPr/>
          <a:lstStyle/>
          <a:p>
            <a:pPr algn="l"/>
            <a:r>
              <a:rPr lang="en-US" altLang="de-DE" b="1"/>
              <a:t>UAS_Ph3 Status after SA2#169</a:t>
            </a:r>
            <a:endParaRPr lang="en-US" dirty="0"/>
          </a:p>
        </p:txBody>
      </p:sp>
      <p:sp>
        <p:nvSpPr>
          <p:cNvPr id="6" name="Content Placeholder 7">
            <a:extLst>
              <a:ext uri="{FF2B5EF4-FFF2-40B4-BE49-F238E27FC236}">
                <a16:creationId xmlns:a16="http://schemas.microsoft.com/office/drawing/2014/main" id="{C2904685-BC5A-5B04-C8A1-04276CA33C72}"/>
              </a:ext>
            </a:extLst>
          </p:cNvPr>
          <p:cNvSpPr>
            <a:spLocks noGrp="1"/>
          </p:cNvSpPr>
          <p:nvPr>
            <p:ph sz="half" idx="4294967295"/>
          </p:nvPr>
        </p:nvSpPr>
        <p:spPr>
          <a:xfrm>
            <a:off x="254382" y="2035791"/>
            <a:ext cx="8752114" cy="4294237"/>
          </a:xfrm>
          <a:prstGeom prst="rect">
            <a:avLst/>
          </a:prstGeom>
        </p:spPr>
        <p:txBody>
          <a:bodyPr>
            <a:noAutofit/>
          </a:bodyPr>
          <a:lstStyle/>
          <a:p>
            <a:pPr marL="457200" lvl="1" indent="-457200">
              <a:spcBef>
                <a:spcPts val="0"/>
              </a:spcBef>
              <a:spcAft>
                <a:spcPts val="400"/>
              </a:spcAft>
              <a:buBlip>
                <a:blip r:embed="rId2"/>
              </a:buBlip>
            </a:pPr>
            <a:r>
              <a:rPr lang="en-US" altLang="ko-KR" sz="1600" b="1">
                <a:solidFill>
                  <a:prstClr val="black"/>
                </a:solidFill>
              </a:rPr>
              <a:t>Progress at SA2#169</a:t>
            </a:r>
            <a:endParaRPr lang="de-DE" altLang="ko-KR" sz="1600" dirty="0">
              <a:solidFill>
                <a:prstClr val="black"/>
              </a:solidFill>
            </a:endParaRPr>
          </a:p>
          <a:p>
            <a:pPr lvl="1">
              <a:spcBef>
                <a:spcPts val="0"/>
              </a:spcBef>
              <a:spcAft>
                <a:spcPts val="400"/>
              </a:spcAft>
            </a:pPr>
            <a:r>
              <a:rPr lang="en-US" altLang="de-DE" sz="1400" kern="0"/>
              <a:t>Not on the agenda and no progress.</a:t>
            </a:r>
            <a:endParaRPr lang="en-US" altLang="de-DE" sz="1400" kern="0" dirty="0"/>
          </a:p>
          <a:p>
            <a:pPr marL="457200" lvl="1" indent="-457200">
              <a:spcBef>
                <a:spcPts val="0"/>
              </a:spcBef>
              <a:spcAft>
                <a:spcPts val="400"/>
              </a:spcAft>
              <a:buBlip>
                <a:blip r:embed="rId2"/>
              </a:buBlip>
            </a:pPr>
            <a:r>
              <a:rPr lang="en-US" altLang="ko-KR" sz="1600" b="1" dirty="0">
                <a:solidFill>
                  <a:prstClr val="black"/>
                </a:solidFill>
              </a:rPr>
              <a:t>Impacts and dependencies on other WGs</a:t>
            </a:r>
            <a:endParaRPr lang="de-DE" altLang="ko-KR" sz="1600" dirty="0">
              <a:solidFill>
                <a:prstClr val="black"/>
              </a:solidFill>
            </a:endParaRPr>
          </a:p>
          <a:p>
            <a:pPr lvl="1">
              <a:spcBef>
                <a:spcPts val="0"/>
              </a:spcBef>
              <a:spcAft>
                <a:spcPts val="400"/>
              </a:spcAft>
            </a:pPr>
            <a:r>
              <a:rPr lang="en-US" altLang="de-DE" sz="1400">
                <a:solidFill>
                  <a:prstClr val="black"/>
                </a:solidFill>
                <a:sym typeface="+mn-ea"/>
              </a:rPr>
              <a:t>RAN3</a:t>
            </a:r>
            <a:r>
              <a:rPr lang="en-US" altLang="de-DE" sz="1400" dirty="0">
                <a:solidFill>
                  <a:prstClr val="black"/>
                </a:solidFill>
                <a:sym typeface="+mn-ea"/>
              </a:rPr>
              <a:t>: Procedures for altitude reporting for aerial </a:t>
            </a:r>
            <a:r>
              <a:rPr lang="en-US" altLang="de-DE" sz="1400">
                <a:solidFill>
                  <a:prstClr val="black"/>
                </a:solidFill>
                <a:sym typeface="+mn-ea"/>
              </a:rPr>
              <a:t>UEs </a:t>
            </a:r>
            <a:r>
              <a:rPr lang="en-US" altLang="de-DE" sz="1400" kern="1200">
                <a:ea typeface="+mn-ea"/>
                <a:cs typeface="Arial" panose="020B0604020202020204" pitchFamily="34" charset="0"/>
                <a:sym typeface="Wingdings" panose="05000000000000000000" pitchFamily="2" charset="2"/>
              </a:rPr>
              <a:t> alignments </a:t>
            </a:r>
            <a:r>
              <a:rPr lang="en-US" altLang="de-DE" sz="1400" kern="1200">
                <a:ea typeface="+mn-ea"/>
                <a:cs typeface="Arial" panose="020B0604020202020204" pitchFamily="34" charset="0"/>
              </a:rPr>
              <a:t>expected </a:t>
            </a:r>
            <a:r>
              <a:rPr lang="en-US" altLang="de-DE" sz="1400" kern="1200" dirty="0">
                <a:ea typeface="+mn-ea"/>
                <a:cs typeface="Arial" panose="020B0604020202020204" pitchFamily="34" charset="0"/>
              </a:rPr>
              <a:t>to be progressed </a:t>
            </a:r>
            <a:r>
              <a:rPr lang="en-US" altLang="de-DE" sz="1400" kern="1200">
                <a:ea typeface="+mn-ea"/>
                <a:cs typeface="Arial" panose="020B0604020202020204" pitchFamily="34" charset="0"/>
              </a:rPr>
              <a:t>during Q3 meeting.</a:t>
            </a:r>
          </a:p>
          <a:p>
            <a:pPr lvl="1">
              <a:spcBef>
                <a:spcPts val="0"/>
              </a:spcBef>
              <a:spcAft>
                <a:spcPts val="400"/>
              </a:spcAft>
            </a:pPr>
            <a:r>
              <a:rPr lang="en-US" altLang="ko-KR" sz="1400">
                <a:solidFill>
                  <a:prstClr val="black"/>
                </a:solidFill>
              </a:rPr>
              <a:t>SA3: check USS list aspect progressed in SA3 and follow-up if necessary</a:t>
            </a:r>
            <a:endParaRPr lang="en-US" altLang="de-DE" sz="1400">
              <a:solidFill>
                <a:prstClr val="black"/>
              </a:solidFill>
              <a:sym typeface="+mn-ea"/>
            </a:endParaRPr>
          </a:p>
          <a:p>
            <a:pPr>
              <a:spcBef>
                <a:spcPts val="0"/>
              </a:spcBef>
              <a:spcAft>
                <a:spcPts val="400"/>
              </a:spcAft>
            </a:pPr>
            <a:r>
              <a:rPr lang="de-DE" altLang="ko-KR" sz="1600" b="1" kern="0"/>
              <a:t>Outstanding </a:t>
            </a:r>
            <a:r>
              <a:rPr lang="de-DE" altLang="ko-KR" sz="1600" b="1" kern="0" dirty="0"/>
              <a:t>issues</a:t>
            </a:r>
          </a:p>
          <a:p>
            <a:pPr lvl="1">
              <a:spcBef>
                <a:spcPts val="0"/>
              </a:spcBef>
              <a:spcAft>
                <a:spcPts val="400"/>
              </a:spcAft>
            </a:pPr>
            <a:r>
              <a:rPr lang="en-US" altLang="zh-CN" sz="1400" dirty="0">
                <a:solidFill>
                  <a:prstClr val="black"/>
                </a:solidFill>
                <a:sym typeface="+mn-ea"/>
              </a:rPr>
              <a:t>None</a:t>
            </a:r>
            <a:r>
              <a:rPr kumimoji="0" lang="en-US" altLang="ko-KR" sz="1400" b="0" i="0" u="none" strike="noStrike" kern="0" cap="none" spc="0" normalizeH="0" baseline="0" noProof="0" dirty="0">
                <a:ln>
                  <a:noFill/>
                </a:ln>
                <a:solidFill>
                  <a:prstClr val="black"/>
                </a:solidFill>
                <a:effectLst/>
                <a:uLnTx/>
                <a:uFillTx/>
              </a:rPr>
              <a:t>. </a:t>
            </a:r>
            <a:endParaRPr lang="de-DE" altLang="ko-KR" sz="1400" strike="sngStrike" kern="0" dirty="0"/>
          </a:p>
          <a:p>
            <a:pPr>
              <a:spcBef>
                <a:spcPts val="0"/>
              </a:spcBef>
              <a:spcAft>
                <a:spcPts val="400"/>
              </a:spcAft>
            </a:pPr>
            <a:r>
              <a:rPr lang="de-DE" altLang="ko-KR" sz="1600" b="1" kern="0" dirty="0"/>
              <a:t>Next steps</a:t>
            </a:r>
          </a:p>
          <a:p>
            <a:pPr lvl="1">
              <a:spcBef>
                <a:spcPts val="0"/>
              </a:spcBef>
              <a:spcAft>
                <a:spcPts val="400"/>
              </a:spcAft>
              <a:defRPr/>
            </a:pPr>
            <a:r>
              <a:rPr lang="en-US" altLang="ko-KR" sz="1400" kern="100" dirty="0">
                <a:effectLst/>
                <a:latin typeface="Calibri" panose="020F0502020204030204" pitchFamily="34" charset="0"/>
                <a:ea typeface="Calibri" panose="020F0502020204030204" pitchFamily="34" charset="0"/>
                <a:cs typeface="Calibri" panose="020F0502020204030204" pitchFamily="34" charset="0"/>
              </a:rPr>
              <a:t>Maintenance work and alignments based on feedback from and progress in </a:t>
            </a:r>
            <a:r>
              <a:rPr lang="en-US" altLang="ko-KR" sz="1400" kern="100">
                <a:effectLst/>
                <a:latin typeface="Calibri" panose="020F0502020204030204" pitchFamily="34" charset="0"/>
                <a:ea typeface="Calibri" panose="020F0502020204030204" pitchFamily="34" charset="0"/>
                <a:cs typeface="Calibri" panose="020F0502020204030204" pitchFamily="34" charset="0"/>
              </a:rPr>
              <a:t>other WGs including:</a:t>
            </a:r>
          </a:p>
          <a:p>
            <a:pPr marL="893763" lvl="2" indent="-177800">
              <a:spcBef>
                <a:spcPts val="0"/>
              </a:spcBef>
              <a:spcAft>
                <a:spcPts val="400"/>
              </a:spcAft>
              <a:defRPr/>
            </a:pPr>
            <a:r>
              <a:rPr lang="en-US" altLang="ko-KR" sz="1300">
                <a:ea typeface="+mn-ea"/>
                <a:cs typeface="Arial" panose="020B0604020202020204" pitchFamily="34" charset="0"/>
              </a:rPr>
              <a:t>Work related to SA3 LS on USS changeover procedure.</a:t>
            </a:r>
          </a:p>
          <a:p>
            <a:pPr marL="893763" lvl="2" indent="-177800">
              <a:spcBef>
                <a:spcPts val="0"/>
              </a:spcBef>
              <a:spcAft>
                <a:spcPts val="400"/>
              </a:spcAft>
              <a:defRPr/>
            </a:pPr>
            <a:r>
              <a:rPr lang="en-US" altLang="ko-KR" sz="1300">
                <a:ea typeface="+mn-ea"/>
                <a:cs typeface="Arial" panose="020B0604020202020204" pitchFamily="34" charset="0"/>
              </a:rPr>
              <a:t>Work related to CT3 LS on Time To Collision prediction accuracy.</a:t>
            </a:r>
          </a:p>
          <a:p>
            <a:pPr lvl="1">
              <a:spcBef>
                <a:spcPts val="0"/>
              </a:spcBef>
              <a:spcAft>
                <a:spcPts val="400"/>
              </a:spcAft>
              <a:defRPr/>
            </a:pPr>
            <a:endParaRPr lang="en-US" altLang="ko-KR" sz="1400" kern="100" dirty="0">
              <a:effectLst/>
              <a:latin typeface="Calibri" panose="020F0502020204030204" pitchFamily="34" charset="0"/>
              <a:ea typeface="Calibri" panose="020F0502020204030204" pitchFamily="34" charset="0"/>
              <a:cs typeface="Calibri" panose="020F0502020204030204" pitchFamily="34" charset="0"/>
            </a:endParaRPr>
          </a:p>
        </p:txBody>
      </p:sp>
      <p:graphicFrame>
        <p:nvGraphicFramePr>
          <p:cNvPr id="3" name="Table 4">
            <a:extLst>
              <a:ext uri="{FF2B5EF4-FFF2-40B4-BE49-F238E27FC236}">
                <a16:creationId xmlns:a16="http://schemas.microsoft.com/office/drawing/2014/main" id="{BE943755-28EE-82A8-392A-CE060E0E1845}"/>
              </a:ext>
            </a:extLst>
          </p:cNvPr>
          <p:cNvGraphicFramePr>
            <a:graphicFrameLocks noGrp="1"/>
          </p:cNvGraphicFramePr>
          <p:nvPr/>
        </p:nvGraphicFramePr>
        <p:xfrm>
          <a:off x="303213" y="1109663"/>
          <a:ext cx="8180387" cy="738888"/>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3024282">
                  <a:extLst>
                    <a:ext uri="{9D8B030D-6E8A-4147-A177-3AD203B41FA5}">
                      <a16:colId xmlns:a16="http://schemas.microsoft.com/office/drawing/2014/main" val="20001"/>
                    </a:ext>
                  </a:extLst>
                </a:gridCol>
                <a:gridCol w="797522">
                  <a:extLst>
                    <a:ext uri="{9D8B030D-6E8A-4147-A177-3AD203B41FA5}">
                      <a16:colId xmlns:a16="http://schemas.microsoft.com/office/drawing/2014/main" val="20002"/>
                    </a:ext>
                  </a:extLst>
                </a:gridCol>
                <a:gridCol w="83986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(dd/mm/</a:t>
                      </a:r>
                      <a:r>
                        <a:rPr lang="en-GB" sz="900" dirty="0" err="1"/>
                        <a:t>yyyy</a:t>
                      </a:r>
                      <a:r>
                        <a:rPr lang="en-GB" sz="900" dirty="0"/>
                        <a: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900" b="0" i="0" u="none" strike="noStrike" dirty="0">
                          <a:solidFill>
                            <a:srgbClr val="000000"/>
                          </a:solidFill>
                          <a:effectLst/>
                          <a:latin typeface="Arial" panose="020B0604020202020204" pitchFamily="34" charset="0"/>
                        </a:rPr>
                        <a:t>1020069</a:t>
                      </a:r>
                    </a:p>
                  </a:txBody>
                  <a:tcPr marL="9525" marR="9525" marT="9515" marB="0" anchor="ctr"/>
                </a:tc>
                <a:tc>
                  <a:txBody>
                    <a:bodyPr/>
                    <a:lstStyle/>
                    <a:p>
                      <a:pPr algn="l" fontAlgn="t"/>
                      <a:r>
                        <a:rPr lang="en-GB" sz="900" b="0" i="1" u="none" strike="noStrike" dirty="0">
                          <a:solidFill>
                            <a:srgbClr val="000000"/>
                          </a:solidFill>
                          <a:effectLst/>
                          <a:latin typeface="Arial" panose="020B0604020202020204" pitchFamily="34" charset="0"/>
                        </a:rPr>
                        <a:t>   </a:t>
                      </a:r>
                      <a:r>
                        <a:rPr lang="en-GB" sz="900" b="0" i="0" u="none" strike="noStrike" dirty="0">
                          <a:solidFill>
                            <a:srgbClr val="000000"/>
                          </a:solidFill>
                          <a:effectLst/>
                          <a:latin typeface="Arial" panose="020B0604020202020204" pitchFamily="34" charset="0"/>
                        </a:rPr>
                        <a:t>Study on (Stage 2 of) Phase 3 for UAS, UAV and UAM </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FS_UAS_Ph3</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09/09/2024</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100%</a:t>
                      </a:r>
                    </a:p>
                  </a:txBody>
                  <a:tcPr marL="9525" marR="9525" marT="9515" marB="0" anchor="ctr"/>
                </a:tc>
                <a:tc>
                  <a:txBody>
                    <a:bodyPr/>
                    <a:lstStyle/>
                    <a:p>
                      <a:pPr algn="l" fontAlgn="t"/>
                      <a:r>
                        <a:rPr lang="en-GB" sz="900" b="0" i="0" u="sng" strike="noStrike">
                          <a:solidFill>
                            <a:srgbClr val="0563C1"/>
                          </a:solidFill>
                          <a:effectLst/>
                          <a:latin typeface="Calibri" panose="020F0502020204030204" pitchFamily="34" charset="0"/>
                          <a:hlinkClick r:id="rId3"/>
                        </a:rPr>
                        <a:t>SP-231801</a:t>
                      </a:r>
                      <a:endParaRPr lang="en-GB" sz="900" b="0" i="0" u="sng" strike="noStrike">
                        <a:solidFill>
                          <a:srgbClr val="0563C1"/>
                        </a:solidFill>
                        <a:effectLst/>
                        <a:latin typeface="Calibri" panose="020F0502020204030204" pitchFamily="34" charset="0"/>
                      </a:endParaRPr>
                    </a:p>
                  </a:txBody>
                  <a:tcPr marL="9525" marR="9525" marT="9515" marB="0" anchor="ctr"/>
                </a:tc>
                <a:tc>
                  <a:txBody>
                    <a:bodyPr/>
                    <a:lstStyle/>
                    <a:p>
                      <a:pPr algn="ctr"/>
                      <a:r>
                        <a:rPr lang="en-GB" sz="900" kern="1200" dirty="0">
                          <a:solidFill>
                            <a:schemeClr val="tx1"/>
                          </a:solidFill>
                          <a:latin typeface="Arial" panose="020B0604020202020204" pitchFamily="34" charset="0"/>
                          <a:ea typeface="+mn-ea"/>
                          <a:cs typeface="Arial" panose="020B0604020202020204" pitchFamily="34" charset="0"/>
                        </a:rPr>
                        <a:t>100%</a:t>
                      </a: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10001"/>
                  </a:ext>
                </a:extLst>
              </a:tr>
              <a:tr h="225934">
                <a:tc>
                  <a:txBody>
                    <a:bodyPr/>
                    <a:lstStyle/>
                    <a:p>
                      <a:pPr algn="l" fontAlgn="t"/>
                      <a:r>
                        <a:rPr lang="en-GB" sz="900" b="0" i="0" u="none" strike="noStrike">
                          <a:solidFill>
                            <a:srgbClr val="000000"/>
                          </a:solidFill>
                          <a:effectLst/>
                          <a:latin typeface="Arial" panose="020B0604020202020204" pitchFamily="34" charset="0"/>
                        </a:rPr>
                        <a:t>1040037</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   (Stage 2 of) UAS, UAV and UAM Phase 3 </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UAS_Ph3</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12/12/2024</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100%</a:t>
                      </a:r>
                      <a:endParaRPr lang="en-GB" sz="900" b="0" i="0" u="none" strike="noStrike" dirty="0">
                        <a:solidFill>
                          <a:srgbClr val="000000"/>
                        </a:solidFill>
                        <a:effectLst/>
                        <a:latin typeface="Arial" panose="020B0604020202020204" pitchFamily="34" charset="0"/>
                      </a:endParaRPr>
                    </a:p>
                  </a:txBody>
                  <a:tcPr marL="9525" marR="9525" marT="9515" marB="0" anchor="ctr"/>
                </a:tc>
                <a:tc>
                  <a:txBody>
                    <a:bodyPr/>
                    <a:lstStyle/>
                    <a:p>
                      <a:pPr algn="l" fontAlgn="t"/>
                      <a:r>
                        <a:rPr lang="en-GB" sz="900" b="0" i="0" u="sng" strike="noStrike" dirty="0">
                          <a:solidFill>
                            <a:srgbClr val="0563C1"/>
                          </a:solidFill>
                          <a:effectLst/>
                          <a:latin typeface="Calibri" panose="020F0502020204030204" pitchFamily="34" charset="0"/>
                          <a:hlinkClick r:id="rId4"/>
                        </a:rPr>
                        <a:t>SP-240997</a:t>
                      </a:r>
                      <a:endParaRPr lang="en-GB" sz="900" b="0" i="0" u="sng" strike="noStrike" dirty="0">
                        <a:solidFill>
                          <a:srgbClr val="0563C1"/>
                        </a:solidFill>
                        <a:effectLst/>
                        <a:latin typeface="Calibri" panose="020F0502020204030204" pitchFamily="34" charset="0"/>
                      </a:endParaRPr>
                    </a:p>
                  </a:txBody>
                  <a:tcPr marL="9525" marR="9525" marT="9515" marB="0" anchor="ctr"/>
                </a:tc>
                <a:tc>
                  <a:txBody>
                    <a:bodyPr/>
                    <a:lstStyle/>
                    <a:p>
                      <a:pPr algn="ctr"/>
                      <a:r>
                        <a:rPr lang="en-GB" sz="900" kern="1200">
                          <a:solidFill>
                            <a:schemeClr val="tx1"/>
                          </a:solidFill>
                          <a:latin typeface="Arial" panose="020B0604020202020204" pitchFamily="34" charset="0"/>
                          <a:ea typeface="+mn-ea"/>
                          <a:cs typeface="Arial" panose="020B0604020202020204" pitchFamily="34" charset="0"/>
                        </a:rPr>
                        <a:t>100%</a:t>
                      </a:r>
                      <a:endParaRPr lang="en-GB" sz="900" kern="1200" dirty="0">
                        <a:solidFill>
                          <a:schemeClr val="tx1"/>
                        </a:solidFill>
                        <a:latin typeface="Arial" panose="020B0604020202020204" pitchFamily="34" charset="0"/>
                        <a:ea typeface="+mn-ea"/>
                        <a:cs typeface="Arial" panose="020B0604020202020204" pitchFamily="34" charset="0"/>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bl>
          </a:graphicData>
        </a:graphic>
      </p:graphicFrame>
    </p:spTree>
    <p:extLst>
      <p:ext uri="{BB962C8B-B14F-4D97-AF65-F5344CB8AC3E}">
        <p14:creationId xmlns:p14="http://schemas.microsoft.com/office/powerpoint/2010/main" val="1199340501"/>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B05134-B7FE-D6EA-9901-8B1BCD06DBBB}"/>
            </a:ext>
          </a:extLst>
        </p:cNvPr>
        <p:cNvGrpSpPr/>
        <p:nvPr/>
      </p:nvGrpSpPr>
      <p:grpSpPr>
        <a:xfrm>
          <a:off x="0" y="0"/>
          <a:ext cx="0" cy="0"/>
          <a:chOff x="0" y="0"/>
          <a:chExt cx="0" cy="0"/>
        </a:xfrm>
      </p:grpSpPr>
      <p:sp>
        <p:nvSpPr>
          <p:cNvPr id="5" name="Content Placeholder 7">
            <a:extLst>
              <a:ext uri="{FF2B5EF4-FFF2-40B4-BE49-F238E27FC236}">
                <a16:creationId xmlns:a16="http://schemas.microsoft.com/office/drawing/2014/main" id="{6B55C834-EE90-72E1-0D5B-CA6BE57C122C}"/>
              </a:ext>
            </a:extLst>
          </p:cNvPr>
          <p:cNvSpPr txBox="1">
            <a:spLocks/>
          </p:cNvSpPr>
          <p:nvPr/>
        </p:nvSpPr>
        <p:spPr>
          <a:xfrm>
            <a:off x="294758" y="5953912"/>
            <a:ext cx="5853307" cy="304989"/>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buFont typeface="Arial" panose="020B0604020202020204" pitchFamily="34" charset="0"/>
              <a:buChar char="•"/>
            </a:pPr>
            <a:r>
              <a:rPr lang="en-US" altLang="zh-CN" sz="1400" kern="0"/>
              <a:t>WID Estimated TUs: Total 3 </a:t>
            </a:r>
            <a:r>
              <a:rPr lang="en-US" altLang="zh-CN" sz="1400" kern="0" dirty="0"/>
              <a:t>TUs for Normative Work</a:t>
            </a:r>
          </a:p>
        </p:txBody>
      </p:sp>
      <p:sp>
        <p:nvSpPr>
          <p:cNvPr id="3" name="Title 1">
            <a:extLst>
              <a:ext uri="{FF2B5EF4-FFF2-40B4-BE49-F238E27FC236}">
                <a16:creationId xmlns:a16="http://schemas.microsoft.com/office/drawing/2014/main" id="{7C621113-5579-089E-43D8-5B738A3EDC4F}"/>
              </a:ext>
            </a:extLst>
          </p:cNvPr>
          <p:cNvSpPr txBox="1">
            <a:spLocks/>
          </p:cNvSpPr>
          <p:nvPr/>
        </p:nvSpPr>
        <p:spPr bwMode="auto">
          <a:xfrm>
            <a:off x="294758" y="184635"/>
            <a:ext cx="7721777" cy="675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a:lstStyle>
          <a:p>
            <a:pPr algn="l"/>
            <a:r>
              <a:rPr lang="en-US" altLang="de-DE" sz="2800" b="1" kern="0"/>
              <a:t>UAS_</a:t>
            </a:r>
            <a:r>
              <a:rPr lang="en-US" altLang="de-DE" sz="2800" b="1" kern="0" dirty="0"/>
              <a:t>Ph3 Work plan</a:t>
            </a:r>
            <a:endParaRPr lang="en-US" kern="0" dirty="0"/>
          </a:p>
        </p:txBody>
      </p:sp>
      <p:graphicFrame>
        <p:nvGraphicFramePr>
          <p:cNvPr id="2" name="Table 1">
            <a:extLst>
              <a:ext uri="{FF2B5EF4-FFF2-40B4-BE49-F238E27FC236}">
                <a16:creationId xmlns:a16="http://schemas.microsoft.com/office/drawing/2014/main" id="{7E58F1FD-C864-E98E-453C-7A806DB72885}"/>
              </a:ext>
            </a:extLst>
          </p:cNvPr>
          <p:cNvGraphicFramePr>
            <a:graphicFrameLocks noGrp="1"/>
          </p:cNvGraphicFramePr>
          <p:nvPr/>
        </p:nvGraphicFramePr>
        <p:xfrm>
          <a:off x="172740" y="1215836"/>
          <a:ext cx="8798520" cy="4443235"/>
        </p:xfrm>
        <a:graphic>
          <a:graphicData uri="http://schemas.openxmlformats.org/drawingml/2006/table">
            <a:tbl>
              <a:tblPr firstRow="1" bandRow="1">
                <a:tableStyleId>{5940675A-B579-460E-94D1-54222C63F5DA}</a:tableStyleId>
              </a:tblPr>
              <a:tblGrid>
                <a:gridCol w="1250424">
                  <a:extLst>
                    <a:ext uri="{9D8B030D-6E8A-4147-A177-3AD203B41FA5}">
                      <a16:colId xmlns:a16="http://schemas.microsoft.com/office/drawing/2014/main" val="20000"/>
                    </a:ext>
                  </a:extLst>
                </a:gridCol>
                <a:gridCol w="1134406">
                  <a:extLst>
                    <a:ext uri="{9D8B030D-6E8A-4147-A177-3AD203B41FA5}">
                      <a16:colId xmlns:a16="http://schemas.microsoft.com/office/drawing/2014/main" val="20001"/>
                    </a:ext>
                  </a:extLst>
                </a:gridCol>
                <a:gridCol w="893216">
                  <a:extLst>
                    <a:ext uri="{9D8B030D-6E8A-4147-A177-3AD203B41FA5}">
                      <a16:colId xmlns:a16="http://schemas.microsoft.com/office/drawing/2014/main" val="20002"/>
                    </a:ext>
                  </a:extLst>
                </a:gridCol>
                <a:gridCol w="896327">
                  <a:extLst>
                    <a:ext uri="{9D8B030D-6E8A-4147-A177-3AD203B41FA5}">
                      <a16:colId xmlns:a16="http://schemas.microsoft.com/office/drawing/2014/main" val="20003"/>
                    </a:ext>
                  </a:extLst>
                </a:gridCol>
                <a:gridCol w="4624147">
                  <a:extLst>
                    <a:ext uri="{9D8B030D-6E8A-4147-A177-3AD203B41FA5}">
                      <a16:colId xmlns:a16="http://schemas.microsoft.com/office/drawing/2014/main" val="20004"/>
                    </a:ext>
                  </a:extLst>
                </a:gridCol>
              </a:tblGrid>
              <a:tr h="255454">
                <a:tc>
                  <a:txBody>
                    <a:bodyPr/>
                    <a:lstStyle/>
                    <a:p>
                      <a:r>
                        <a:rPr lang="en-US" sz="1200" b="1" dirty="0"/>
                        <a:t>Meeting</a:t>
                      </a:r>
                    </a:p>
                  </a:txBody>
                  <a:tcPr marL="36000" marR="36000" marT="18000" marB="18000" anchor="ctr">
                    <a:solidFill>
                      <a:srgbClr val="FFCCFF"/>
                    </a:solidFill>
                  </a:tcPr>
                </a:tc>
                <a:tc>
                  <a:txBody>
                    <a:bodyPr/>
                    <a:lstStyle/>
                    <a:p>
                      <a:r>
                        <a:rPr lang="en-US" sz="1200" b="1" dirty="0"/>
                        <a:t>Date</a:t>
                      </a:r>
                    </a:p>
                  </a:txBody>
                  <a:tcPr marL="36000" marR="36000" marT="18000" marB="18000" anchor="ctr">
                    <a:solidFill>
                      <a:srgbClr val="FFCCFF"/>
                    </a:solidFill>
                  </a:tcPr>
                </a:tc>
                <a:tc>
                  <a:txBody>
                    <a:bodyPr/>
                    <a:lstStyle/>
                    <a:p>
                      <a:pPr algn="ctr"/>
                      <a:r>
                        <a:rPr lang="en-US" sz="1200" b="1"/>
                        <a:t>Planned</a:t>
                      </a:r>
                      <a:r>
                        <a:rPr lang="en-US" sz="1200" b="1" baseline="0"/>
                        <a:t> TU’s</a:t>
                      </a:r>
                      <a:endParaRPr lang="en-US" sz="1200" b="1" dirty="0"/>
                    </a:p>
                  </a:txBody>
                  <a:tcPr marL="36000" marR="36000" marT="18000" marB="18000" anchor="ctr">
                    <a:solidFill>
                      <a:srgbClr val="FFCCFF"/>
                    </a:solidFill>
                  </a:tcPr>
                </a:tc>
                <a:tc>
                  <a:txBody>
                    <a:bodyPr/>
                    <a:lstStyle/>
                    <a:p>
                      <a:pPr algn="ctr"/>
                      <a:r>
                        <a:rPr lang="en-US" sz="1200" b="1" dirty="0"/>
                        <a:t>Actual TU’s</a:t>
                      </a:r>
                    </a:p>
                  </a:txBody>
                  <a:tcPr marL="36000" marR="36000" marT="18000" marB="18000" anchor="ctr">
                    <a:solidFill>
                      <a:srgbClr val="FFCCFF"/>
                    </a:solidFill>
                  </a:tcPr>
                </a:tc>
                <a:tc>
                  <a:txBody>
                    <a:bodyPr/>
                    <a:lstStyle/>
                    <a:p>
                      <a:r>
                        <a:rPr lang="en-US" sz="1200" b="1" dirty="0"/>
                        <a:t>Action plan</a:t>
                      </a:r>
                    </a:p>
                  </a:txBody>
                  <a:tcPr marL="36000" marR="36000" marT="18000" marB="18000" anchor="ctr">
                    <a:solidFill>
                      <a:srgbClr val="FFCCFF"/>
                    </a:solidFill>
                  </a:tcPr>
                </a:tc>
                <a:extLst>
                  <a:ext uri="{0D108BD9-81ED-4DB2-BD59-A6C34878D82A}">
                    <a16:rowId xmlns:a16="http://schemas.microsoft.com/office/drawing/2014/main" val="10000"/>
                  </a:ext>
                </a:extLst>
              </a:tr>
              <a:tr h="216839">
                <a:tc>
                  <a:txBody>
                    <a:bodyPr/>
                    <a:lstStyle/>
                    <a:p>
                      <a:r>
                        <a:rPr lang="en-US" sz="1200" b="0"/>
                        <a:t>SA2#164</a:t>
                      </a:r>
                      <a:endParaRPr lang="en-US" sz="1200" b="0" dirty="0"/>
                    </a:p>
                  </a:txBody>
                  <a:tcPr marL="36000" marR="36000" marT="18000" marB="18000">
                    <a:solidFill>
                      <a:srgbClr val="D9D9D9"/>
                    </a:solidFill>
                  </a:tcPr>
                </a:tc>
                <a:tc>
                  <a:txBody>
                    <a:bodyPr/>
                    <a:lstStyle/>
                    <a:p>
                      <a:r>
                        <a:rPr lang="en-US" sz="1200" b="0"/>
                        <a:t>August </a:t>
                      </a:r>
                      <a:r>
                        <a:rPr lang="en-US" sz="1200" b="0" dirty="0"/>
                        <a:t>2024</a:t>
                      </a:r>
                    </a:p>
                  </a:txBody>
                  <a:tcPr marL="36000" marR="36000" marT="18000" marB="18000">
                    <a:solidFill>
                      <a:srgbClr val="D9D9D9"/>
                    </a:solidFill>
                  </a:tcPr>
                </a:tc>
                <a:tc>
                  <a:txBody>
                    <a:bodyPr/>
                    <a:lstStyle/>
                    <a:p>
                      <a:pPr algn="ctr"/>
                      <a:r>
                        <a:rPr lang="en-US" sz="1200" dirty="0"/>
                        <a:t>1</a:t>
                      </a:r>
                    </a:p>
                  </a:txBody>
                  <a:tcPr marL="36000" marR="36000" marT="18000" marB="18000">
                    <a:solidFill>
                      <a:srgbClr val="D9D9D9"/>
                    </a:solidFill>
                  </a:tcPr>
                </a:tc>
                <a:tc>
                  <a:txBody>
                    <a:bodyPr/>
                    <a:lstStyle/>
                    <a:p>
                      <a:pPr algn="ctr"/>
                      <a:r>
                        <a:rPr lang="en-US" sz="1200"/>
                        <a:t>1</a:t>
                      </a:r>
                      <a:endParaRPr lang="en-US" sz="1200" dirty="0"/>
                    </a:p>
                  </a:txBody>
                  <a:tcPr marL="36000" marR="36000" marT="18000" marB="18000">
                    <a:solidFill>
                      <a:srgbClr val="D9D9D9"/>
                    </a:solidFill>
                  </a:tcPr>
                </a:tc>
                <a:tc>
                  <a:txBody>
                    <a:bodyPr/>
                    <a:lstStyle/>
                    <a:p>
                      <a:pPr marL="0" marR="0">
                        <a:lnSpc>
                          <a:spcPct val="107000"/>
                        </a:lnSpc>
                        <a:spcBef>
                          <a:spcPts val="0"/>
                        </a:spcBef>
                        <a:spcAft>
                          <a:spcPts val="0"/>
                        </a:spcAft>
                      </a:pPr>
                      <a:r>
                        <a:rPr lang="en-US" sz="1200" kern="100">
                          <a:effectLst/>
                          <a:latin typeface="Calibri" panose="020F0502020204030204" pitchFamily="34" charset="0"/>
                          <a:ea typeface="Calibri" panose="020F0502020204030204" pitchFamily="34" charset="0"/>
                          <a:cs typeface="Times New Roman" panose="02020603050405020304" pitchFamily="18" charset="0"/>
                        </a:rPr>
                        <a:t>Start normative work</a:t>
                      </a:r>
                      <a:endParaRPr lang="en-US" sz="12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36000" marR="36000" marT="18000" marB="18000" anchor="ctr">
                    <a:solidFill>
                      <a:srgbClr val="D9D9D9"/>
                    </a:solidFill>
                  </a:tcPr>
                </a:tc>
                <a:extLst>
                  <a:ext uri="{0D108BD9-81ED-4DB2-BD59-A6C34878D82A}">
                    <a16:rowId xmlns:a16="http://schemas.microsoft.com/office/drawing/2014/main" val="10004"/>
                  </a:ext>
                </a:extLst>
              </a:tr>
              <a:tr h="195631">
                <a:tc>
                  <a:txBody>
                    <a:bodyPr/>
                    <a:lstStyle/>
                    <a:p>
                      <a:r>
                        <a:rPr lang="en-US" sz="1200" b="0"/>
                        <a:t>SA2#165</a:t>
                      </a:r>
                      <a:endParaRPr lang="en-US" sz="1200" b="0" dirty="0"/>
                    </a:p>
                  </a:txBody>
                  <a:tcPr marL="36000" marR="36000" marT="18000" marB="18000">
                    <a:solidFill>
                      <a:srgbClr val="D9D9D9"/>
                    </a:solidFill>
                  </a:tcPr>
                </a:tc>
                <a:tc>
                  <a:txBody>
                    <a:bodyPr/>
                    <a:lstStyle/>
                    <a:p>
                      <a:r>
                        <a:rPr lang="en-US" sz="1200" b="0"/>
                        <a:t>October </a:t>
                      </a:r>
                      <a:r>
                        <a:rPr lang="en-US" sz="1200" b="0" dirty="0"/>
                        <a:t>2024</a:t>
                      </a:r>
                    </a:p>
                  </a:txBody>
                  <a:tcPr marL="36000" marR="36000" marT="18000" marB="18000">
                    <a:solidFill>
                      <a:srgbClr val="D9D9D9"/>
                    </a:solidFill>
                  </a:tcPr>
                </a:tc>
                <a:tc>
                  <a:txBody>
                    <a:bodyPr/>
                    <a:lstStyle/>
                    <a:p>
                      <a:pPr algn="ctr"/>
                      <a:r>
                        <a:rPr lang="en-US" sz="1200"/>
                        <a:t>1</a:t>
                      </a:r>
                      <a:endParaRPr lang="en-US" sz="1200" dirty="0"/>
                    </a:p>
                  </a:txBody>
                  <a:tcPr marL="36000" marR="36000" marT="18000" marB="18000">
                    <a:solidFill>
                      <a:srgbClr val="D9D9D9"/>
                    </a:solidFill>
                  </a:tcPr>
                </a:tc>
                <a:tc>
                  <a:txBody>
                    <a:bodyPr/>
                    <a:lstStyle/>
                    <a:p>
                      <a:pPr algn="ctr"/>
                      <a:r>
                        <a:rPr lang="en-US" sz="1200"/>
                        <a:t>1</a:t>
                      </a:r>
                      <a:endParaRPr lang="en-US" sz="1200" dirty="0"/>
                    </a:p>
                  </a:txBody>
                  <a:tcPr marL="36000" marR="36000" marT="18000" marB="18000">
                    <a:solidFill>
                      <a:srgbClr val="D9D9D9"/>
                    </a:solidFill>
                  </a:tcPr>
                </a:tc>
                <a:tc>
                  <a:txBody>
                    <a:bodyPr/>
                    <a:lstStyle/>
                    <a:p>
                      <a:pPr marL="0" marR="0">
                        <a:lnSpc>
                          <a:spcPct val="107000"/>
                        </a:lnSpc>
                        <a:spcBef>
                          <a:spcPts val="0"/>
                        </a:spcBef>
                        <a:spcAft>
                          <a:spcPts val="0"/>
                        </a:spcAft>
                      </a:pPr>
                      <a:r>
                        <a:rPr lang="en-US" sz="1200" kern="100">
                          <a:effectLst/>
                          <a:latin typeface="Calibri" panose="020F0502020204030204" pitchFamily="34" charset="0"/>
                          <a:ea typeface="Calibri" panose="020F0502020204030204" pitchFamily="34" charset="0"/>
                          <a:cs typeface="Times New Roman" panose="02020603050405020304" pitchFamily="18" charset="0"/>
                        </a:rPr>
                        <a:t>Continue normative work</a:t>
                      </a:r>
                      <a:endParaRPr lang="en-US" sz="12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36000" marR="36000" marT="18000" marB="18000" anchor="ctr">
                    <a:solidFill>
                      <a:srgbClr val="D9D9D9"/>
                    </a:solidFill>
                  </a:tcPr>
                </a:tc>
                <a:extLst>
                  <a:ext uri="{0D108BD9-81ED-4DB2-BD59-A6C34878D82A}">
                    <a16:rowId xmlns:a16="http://schemas.microsoft.com/office/drawing/2014/main" val="10005"/>
                  </a:ext>
                </a:extLst>
              </a:tr>
              <a:tr h="394316">
                <a:tc>
                  <a:txBody>
                    <a:bodyPr/>
                    <a:lstStyle/>
                    <a:p>
                      <a:r>
                        <a:rPr lang="en-US" sz="1200" b="0"/>
                        <a:t>SA2#166</a:t>
                      </a:r>
                      <a:endParaRPr lang="en-US" sz="1200" b="0" dirty="0"/>
                    </a:p>
                  </a:txBody>
                  <a:tcPr marL="36000" marR="36000" marT="18000" marB="18000">
                    <a:solidFill>
                      <a:srgbClr val="D9D9D9"/>
                    </a:solidFill>
                  </a:tcPr>
                </a:tc>
                <a:tc>
                  <a:txBody>
                    <a:bodyPr/>
                    <a:lstStyle/>
                    <a:p>
                      <a:r>
                        <a:rPr lang="en-US" sz="1200" b="0"/>
                        <a:t>November</a:t>
                      </a:r>
                      <a:r>
                        <a:rPr lang="ko-KR" altLang="en-US" sz="1200" b="0"/>
                        <a:t> </a:t>
                      </a:r>
                      <a:r>
                        <a:rPr lang="en-US" altLang="ko-KR" sz="1200" b="0"/>
                        <a:t>2</a:t>
                      </a:r>
                      <a:r>
                        <a:rPr lang="en-US" sz="1200" b="0"/>
                        <a:t>024</a:t>
                      </a:r>
                      <a:endParaRPr lang="en-US" sz="1200" b="0" dirty="0"/>
                    </a:p>
                  </a:txBody>
                  <a:tcPr marL="36000" marR="36000" marT="18000" marB="18000">
                    <a:solidFill>
                      <a:srgbClr val="D9D9D9"/>
                    </a:solidFill>
                  </a:tcPr>
                </a:tc>
                <a:tc>
                  <a:txBody>
                    <a:bodyPr/>
                    <a:lstStyle/>
                    <a:p>
                      <a:pPr algn="ctr"/>
                      <a:r>
                        <a:rPr lang="en-US" sz="1200" dirty="0"/>
                        <a:t>1</a:t>
                      </a:r>
                    </a:p>
                  </a:txBody>
                  <a:tcPr marL="36000" marR="36000" marT="18000" marB="18000">
                    <a:solidFill>
                      <a:srgbClr val="D9D9D9"/>
                    </a:solidFill>
                  </a:tcPr>
                </a:tc>
                <a:tc>
                  <a:txBody>
                    <a:bodyPr/>
                    <a:lstStyle/>
                    <a:p>
                      <a:pPr algn="ctr"/>
                      <a:r>
                        <a:rPr lang="en-US" sz="1200"/>
                        <a:t>1</a:t>
                      </a:r>
                      <a:endParaRPr lang="en-US" sz="1200" dirty="0"/>
                    </a:p>
                  </a:txBody>
                  <a:tcPr marL="36000" marR="36000" marT="18000" marB="18000">
                    <a:solidFill>
                      <a:srgbClr val="D9D9D9"/>
                    </a:solidFill>
                  </a:tcPr>
                </a:tc>
                <a:tc>
                  <a:txBody>
                    <a:bodyPr/>
                    <a:lstStyle/>
                    <a:p>
                      <a:pPr marL="0" marR="0">
                        <a:lnSpc>
                          <a:spcPct val="107000"/>
                        </a:lnSpc>
                        <a:spcBef>
                          <a:spcPts val="0"/>
                        </a:spcBef>
                        <a:spcAft>
                          <a:spcPts val="0"/>
                        </a:spcAft>
                      </a:pPr>
                      <a:r>
                        <a:rPr lang="en-US" altLang="ko-KR" sz="1200" kern="100">
                          <a:effectLst/>
                          <a:latin typeface="+mn-lt"/>
                          <a:ea typeface="Calibri" panose="020F0502020204030204" pitchFamily="34" charset="0"/>
                          <a:cs typeface="Times New Roman" panose="02020603050405020304" pitchFamily="18" charset="0"/>
                        </a:rPr>
                        <a:t>Complete 99% of normative work including the exiting ENs resolution</a:t>
                      </a:r>
                    </a:p>
                    <a:p>
                      <a:pPr marL="0" marR="0">
                        <a:lnSpc>
                          <a:spcPct val="107000"/>
                        </a:lnSpc>
                        <a:spcBef>
                          <a:spcPts val="0"/>
                        </a:spcBef>
                        <a:spcAft>
                          <a:spcPts val="0"/>
                        </a:spcAft>
                      </a:pPr>
                      <a:r>
                        <a:rPr lang="en-US" sz="1100" kern="100">
                          <a:effectLst/>
                          <a:latin typeface="+mn-lt"/>
                          <a:ea typeface="Calibri" panose="020F0502020204030204" pitchFamily="34" charset="0"/>
                          <a:cs typeface="Times New Roman" panose="02020603050405020304" pitchFamily="18" charset="0"/>
                        </a:rPr>
                        <a:t>   • In TS 23.256, three ENs in:</a:t>
                      </a:r>
                    </a:p>
                    <a:p>
                      <a:pPr marL="0" marR="0">
                        <a:lnSpc>
                          <a:spcPct val="107000"/>
                        </a:lnSpc>
                        <a:spcBef>
                          <a:spcPts val="0"/>
                        </a:spcBef>
                        <a:spcAft>
                          <a:spcPts val="0"/>
                        </a:spcAft>
                      </a:pPr>
                      <a:r>
                        <a:rPr lang="en-US" sz="1100" kern="100">
                          <a:effectLst/>
                          <a:latin typeface="+mn-lt"/>
                          <a:ea typeface="Calibri" panose="020F0502020204030204" pitchFamily="34" charset="0"/>
                          <a:cs typeface="Times New Roman" panose="02020603050405020304" pitchFamily="18" charset="0"/>
                        </a:rPr>
                        <a:t>        - </a:t>
                      </a:r>
                      <a:r>
                        <a:rPr lang="en-US" altLang="ko-KR" sz="1100" kern="100">
                          <a:effectLst/>
                          <a:latin typeface="+mn-lt"/>
                          <a:ea typeface="LG스마트체 Regular" panose="020B0600000101010101" pitchFamily="50" charset="-127"/>
                          <a:cs typeface="Times New Roman" panose="02020603050405020304" pitchFamily="18" charset="0"/>
                        </a:rPr>
                        <a:t>§</a:t>
                      </a:r>
                      <a:r>
                        <a:rPr lang="en-US" sz="1100" kern="100">
                          <a:effectLst/>
                          <a:latin typeface="+mn-lt"/>
                          <a:ea typeface="Calibri" panose="020F0502020204030204" pitchFamily="34" charset="0"/>
                          <a:cs typeface="Times New Roman" panose="02020603050405020304" pitchFamily="18" charset="0"/>
                        </a:rPr>
                        <a:t>New 4.4.1.1.X (USS changeover, pre-flight planning </a:t>
                      </a:r>
                      <a:r>
                        <a:rPr lang="en-US" altLang="ko-KR" sz="1100" kern="100">
                          <a:effectLst/>
                          <a:latin typeface="+mn-lt"/>
                          <a:ea typeface="Calibri" panose="020F0502020204030204" pitchFamily="34" charset="0"/>
                          <a:cs typeface="Times New Roman" panose="02020603050405020304" pitchFamily="18" charset="0"/>
                        </a:rPr>
                        <a:t>related)</a:t>
                      </a:r>
                      <a:endParaRPr lang="en-US" sz="1100" kern="100">
                        <a:effectLst/>
                        <a:latin typeface="+mn-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100" kern="100">
                          <a:effectLst/>
                          <a:latin typeface="+mn-lt"/>
                          <a:ea typeface="Calibri" panose="020F0502020204030204" pitchFamily="34" charset="0"/>
                          <a:cs typeface="Times New Roman" panose="02020603050405020304" pitchFamily="18" charset="0"/>
                        </a:rPr>
                        <a:t>        - </a:t>
                      </a:r>
                      <a:r>
                        <a:rPr lang="en-US" altLang="ko-KR" sz="1100" kern="100">
                          <a:effectLst/>
                          <a:latin typeface="+mn-lt"/>
                          <a:ea typeface="LG스마트체 Regular" panose="020B0600000101010101" pitchFamily="50" charset="-127"/>
                          <a:cs typeface="Times New Roman" panose="02020603050405020304" pitchFamily="18" charset="0"/>
                        </a:rPr>
                        <a:t>§</a:t>
                      </a:r>
                      <a:r>
                        <a:rPr lang="en-US" sz="1100" kern="100">
                          <a:effectLst/>
                          <a:latin typeface="+mn-lt"/>
                          <a:ea typeface="Calibri" panose="020F0502020204030204" pitchFamily="34" charset="0"/>
                          <a:cs typeface="Times New Roman" panose="02020603050405020304" pitchFamily="18" charset="0"/>
                        </a:rPr>
                        <a:t>5.2.2.2, </a:t>
                      </a:r>
                      <a:r>
                        <a:rPr lang="en-US" altLang="ko-KR" sz="1100" kern="100">
                          <a:effectLst/>
                          <a:latin typeface="+mn-lt"/>
                          <a:ea typeface="LG스마트체 Regular" panose="020B0600000101010101" pitchFamily="50" charset="-127"/>
                          <a:cs typeface="Times New Roman" panose="02020603050405020304" pitchFamily="18" charset="0"/>
                        </a:rPr>
                        <a:t>§</a:t>
                      </a:r>
                      <a:r>
                        <a:rPr lang="en-US" sz="1100" kern="100">
                          <a:effectLst/>
                          <a:latin typeface="+mn-lt"/>
                          <a:ea typeface="Calibri" panose="020F0502020204030204" pitchFamily="34" charset="0"/>
                          <a:cs typeface="Times New Roman" panose="02020603050405020304" pitchFamily="18" charset="0"/>
                        </a:rPr>
                        <a:t>5.13.1 (USS changeover related)</a:t>
                      </a:r>
                    </a:p>
                    <a:p>
                      <a:pPr marL="0" marR="0">
                        <a:lnSpc>
                          <a:spcPct val="107000"/>
                        </a:lnSpc>
                        <a:spcBef>
                          <a:spcPts val="0"/>
                        </a:spcBef>
                        <a:spcAft>
                          <a:spcPts val="0"/>
                        </a:spcAft>
                      </a:pPr>
                      <a:r>
                        <a:rPr lang="en-US" sz="1100" kern="100">
                          <a:effectLst/>
                          <a:latin typeface="+mn-lt"/>
                          <a:ea typeface="Calibri" panose="020F0502020204030204" pitchFamily="34" charset="0"/>
                          <a:cs typeface="Times New Roman" panose="02020603050405020304" pitchFamily="18" charset="0"/>
                        </a:rPr>
                        <a:t>   </a:t>
                      </a:r>
                      <a:r>
                        <a:rPr lang="en-US" altLang="ko-KR" sz="1100" kern="100">
                          <a:effectLst/>
                          <a:latin typeface="+mn-lt"/>
                          <a:ea typeface="Calibri" panose="020F0502020204030204" pitchFamily="34" charset="0"/>
                          <a:cs typeface="Times New Roman" panose="02020603050405020304" pitchFamily="18" charset="0"/>
                        </a:rPr>
                        <a:t>•</a:t>
                      </a:r>
                      <a:r>
                        <a:rPr lang="en-US" sz="1100" kern="100">
                          <a:effectLst/>
                          <a:latin typeface="+mn-lt"/>
                          <a:ea typeface="Calibri" panose="020F0502020204030204" pitchFamily="34" charset="0"/>
                          <a:cs typeface="Times New Roman" panose="02020603050405020304" pitchFamily="18" charset="0"/>
                        </a:rPr>
                        <a:t> In TS 23.502, one EN in:</a:t>
                      </a:r>
                    </a:p>
                    <a:p>
                      <a:pPr marL="0" marR="0">
                        <a:lnSpc>
                          <a:spcPct val="107000"/>
                        </a:lnSpc>
                        <a:spcBef>
                          <a:spcPts val="0"/>
                        </a:spcBef>
                        <a:spcAft>
                          <a:spcPts val="0"/>
                        </a:spcAft>
                      </a:pPr>
                      <a:r>
                        <a:rPr lang="en-US" sz="1100" kern="100">
                          <a:effectLst/>
                          <a:latin typeface="+mn-lt"/>
                          <a:ea typeface="Calibri" panose="020F0502020204030204" pitchFamily="34" charset="0"/>
                          <a:cs typeface="Times New Roman" panose="02020603050405020304" pitchFamily="18" charset="0"/>
                        </a:rPr>
                        <a:t>        - </a:t>
                      </a:r>
                      <a:r>
                        <a:rPr lang="en-US" sz="1100" kern="100">
                          <a:effectLst/>
                          <a:latin typeface="+mn-lt"/>
                          <a:ea typeface="LG스마트체 Regular" panose="020B0600000101010101" pitchFamily="50" charset="-127"/>
                          <a:cs typeface="Times New Roman" panose="02020603050405020304" pitchFamily="18" charset="0"/>
                        </a:rPr>
                        <a:t>§</a:t>
                      </a:r>
                      <a:r>
                        <a:rPr lang="en-US" sz="1100" kern="100">
                          <a:effectLst/>
                          <a:latin typeface="+mn-lt"/>
                          <a:ea typeface="Calibri" panose="020F0502020204030204" pitchFamily="34" charset="0"/>
                          <a:cs typeface="Times New Roman" panose="02020603050405020304" pitchFamily="18" charset="0"/>
                        </a:rPr>
                        <a:t>5.2.2.3.1 (USS changeover related)</a:t>
                      </a:r>
                      <a:endParaRPr lang="en-US" sz="1200" kern="100" dirty="0">
                        <a:effectLst/>
                        <a:latin typeface="+mn-lt"/>
                        <a:ea typeface="Calibri" panose="020F0502020204030204" pitchFamily="34" charset="0"/>
                        <a:cs typeface="Times New Roman" panose="02020603050405020304" pitchFamily="18" charset="0"/>
                      </a:endParaRPr>
                    </a:p>
                  </a:txBody>
                  <a:tcPr marL="36000" marR="36000" marT="18000" marB="18000" anchor="ctr">
                    <a:solidFill>
                      <a:srgbClr val="D9D9D9"/>
                    </a:solidFill>
                  </a:tcPr>
                </a:tc>
                <a:extLst>
                  <a:ext uri="{0D108BD9-81ED-4DB2-BD59-A6C34878D82A}">
                    <a16:rowId xmlns:a16="http://schemas.microsoft.com/office/drawing/2014/main" val="2273759181"/>
                  </a:ext>
                </a:extLst>
              </a:tr>
              <a:tr h="183789">
                <a:tc>
                  <a:txBody>
                    <a:bodyPr/>
                    <a:lstStyle/>
                    <a:p>
                      <a:r>
                        <a:rPr lang="en-US" sz="1200" b="0">
                          <a:solidFill>
                            <a:srgbClr val="0000FF"/>
                          </a:solidFill>
                        </a:rPr>
                        <a:t>TSG SA#106</a:t>
                      </a:r>
                      <a:endParaRPr lang="en-US" sz="1200" b="0" dirty="0">
                        <a:solidFill>
                          <a:srgbClr val="0000FF"/>
                        </a:solidFill>
                      </a:endParaRPr>
                    </a:p>
                  </a:txBody>
                  <a:tcPr marL="36000" marR="36000" marT="18000" marB="18000">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200" b="0">
                          <a:solidFill>
                            <a:srgbClr val="0000FF"/>
                          </a:solidFill>
                        </a:rPr>
                        <a:t>December 2024</a:t>
                      </a:r>
                    </a:p>
                  </a:txBody>
                  <a:tcPr marL="36000" marR="36000" marT="18000" marB="18000">
                    <a:noFill/>
                  </a:tcPr>
                </a:tc>
                <a:tc>
                  <a:txBody>
                    <a:bodyPr/>
                    <a:lstStyle/>
                    <a:p>
                      <a:pPr algn="ctr"/>
                      <a:endParaRPr lang="en-US" sz="1200" dirty="0">
                        <a:solidFill>
                          <a:srgbClr val="0000FF"/>
                        </a:solidFill>
                      </a:endParaRPr>
                    </a:p>
                  </a:txBody>
                  <a:tcPr marL="36000" marR="36000" marT="18000" marB="18000">
                    <a:noFill/>
                  </a:tcPr>
                </a:tc>
                <a:tc>
                  <a:txBody>
                    <a:bodyPr/>
                    <a:lstStyle/>
                    <a:p>
                      <a:pPr algn="ctr"/>
                      <a:endParaRPr lang="en-US" sz="1200" dirty="0">
                        <a:solidFill>
                          <a:srgbClr val="0000FF"/>
                        </a:solidFill>
                      </a:endParaRPr>
                    </a:p>
                  </a:txBody>
                  <a:tcPr marL="36000" marR="36000" marT="18000" marB="18000">
                    <a:noFill/>
                  </a:tcPr>
                </a:tc>
                <a:tc>
                  <a:txBody>
                    <a:bodyPr/>
                    <a:lstStyle/>
                    <a:p>
                      <a:pPr marL="0" marR="0">
                        <a:lnSpc>
                          <a:spcPct val="107000"/>
                        </a:lnSpc>
                        <a:spcBef>
                          <a:spcPts val="0"/>
                        </a:spcBef>
                        <a:spcAft>
                          <a:spcPts val="0"/>
                        </a:spcAft>
                      </a:pPr>
                      <a:r>
                        <a:rPr lang="en-US" sz="1200" kern="100">
                          <a:solidFill>
                            <a:srgbClr val="0000FF"/>
                          </a:solidFill>
                          <a:effectLst/>
                          <a:latin typeface="+mn-lt"/>
                          <a:ea typeface="Calibri" panose="020F0502020204030204" pitchFamily="34" charset="0"/>
                          <a:cs typeface="Times New Roman" panose="02020603050405020304" pitchFamily="18" charset="0"/>
                        </a:rPr>
                        <a:t>Rel-19 Stage 2 freeze</a:t>
                      </a:r>
                      <a:endParaRPr lang="en-US" sz="1200" kern="100" dirty="0">
                        <a:solidFill>
                          <a:srgbClr val="0000FF"/>
                        </a:solidFill>
                        <a:effectLst/>
                        <a:latin typeface="+mn-lt"/>
                        <a:ea typeface="Calibri" panose="020F0502020204030204" pitchFamily="34" charset="0"/>
                        <a:cs typeface="Times New Roman" panose="02020603050405020304" pitchFamily="18" charset="0"/>
                      </a:endParaRPr>
                    </a:p>
                  </a:txBody>
                  <a:tcPr marL="36000" marR="36000" marT="18000" marB="18000" anchor="ctr">
                    <a:noFill/>
                  </a:tcPr>
                </a:tc>
                <a:extLst>
                  <a:ext uri="{0D108BD9-81ED-4DB2-BD59-A6C34878D82A}">
                    <a16:rowId xmlns:a16="http://schemas.microsoft.com/office/drawing/2014/main" val="2065928562"/>
                  </a:ext>
                </a:extLst>
              </a:tr>
              <a:tr h="21162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200"/>
                        <a:t>SA2#166-Ad Hoc-e</a:t>
                      </a:r>
                    </a:p>
                    <a:p>
                      <a:endParaRPr lang="en-US" sz="1200" b="0" dirty="0"/>
                    </a:p>
                  </a:txBody>
                  <a:tcPr marL="36000" marR="36000" marT="18000" marB="18000">
                    <a:solidFill>
                      <a:srgbClr val="D9D9D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200" b="0"/>
                        <a:t>January 2025</a:t>
                      </a:r>
                    </a:p>
                  </a:txBody>
                  <a:tcPr marL="36000" marR="36000" marT="18000" marB="18000">
                    <a:solidFill>
                      <a:srgbClr val="D9D9D9"/>
                    </a:solidFill>
                  </a:tcPr>
                </a:tc>
                <a:tc>
                  <a:txBody>
                    <a:bodyPr/>
                    <a:lstStyle/>
                    <a:p>
                      <a:pPr algn="ctr"/>
                      <a:r>
                        <a:rPr lang="en-US" sz="1200"/>
                        <a:t>1.5</a:t>
                      </a:r>
                      <a:endParaRPr lang="en-US" sz="1200" dirty="0"/>
                    </a:p>
                  </a:txBody>
                  <a:tcPr marL="36000" marR="36000" marT="18000" marB="18000">
                    <a:solidFill>
                      <a:srgbClr val="D9D9D9"/>
                    </a:solidFill>
                  </a:tcPr>
                </a:tc>
                <a:tc>
                  <a:txBody>
                    <a:bodyPr/>
                    <a:lstStyle/>
                    <a:p>
                      <a:pPr algn="ctr"/>
                      <a:r>
                        <a:rPr lang="en-US" sz="1200"/>
                        <a:t>0.5 (14 CRs, 1 LS in and 1 LS out)</a:t>
                      </a:r>
                      <a:endParaRPr lang="en-US" sz="1200" dirty="0"/>
                    </a:p>
                  </a:txBody>
                  <a:tcPr marL="36000" marR="36000" marT="18000" marB="18000">
                    <a:solidFill>
                      <a:srgbClr val="D9D9D9"/>
                    </a:solidFill>
                  </a:tcPr>
                </a:tc>
                <a:tc>
                  <a:txBody>
                    <a:bodyPr/>
                    <a:lstStyle/>
                    <a:p>
                      <a:pPr marL="0" marR="0">
                        <a:lnSpc>
                          <a:spcPct val="107000"/>
                        </a:lnSpc>
                        <a:spcBef>
                          <a:spcPts val="0"/>
                        </a:spcBef>
                        <a:spcAft>
                          <a:spcPts val="0"/>
                        </a:spcAft>
                      </a:pPr>
                      <a:r>
                        <a:rPr lang="en-US" sz="1200" kern="100">
                          <a:effectLst/>
                          <a:latin typeface="+mn-lt"/>
                          <a:ea typeface="Calibri" panose="020F0502020204030204" pitchFamily="34" charset="0"/>
                          <a:cs typeface="Times New Roman" panose="02020603050405020304" pitchFamily="18" charset="0"/>
                        </a:rPr>
                        <a:t>Maintenance work and </a:t>
                      </a:r>
                      <a:r>
                        <a:rPr lang="en-US" altLang="ko-KR" sz="1200" kern="100">
                          <a:effectLst/>
                          <a:latin typeface="+mn-lt"/>
                          <a:ea typeface="Calibri" panose="020F0502020204030204" pitchFamily="34" charset="0"/>
                          <a:cs typeface="Times New Roman" panose="02020603050405020304" pitchFamily="18" charset="0"/>
                        </a:rPr>
                        <a:t>normative work including the remaining EN resolution</a:t>
                      </a:r>
                    </a:p>
                    <a:p>
                      <a:pPr marL="0" marR="0">
                        <a:lnSpc>
                          <a:spcPct val="107000"/>
                        </a:lnSpc>
                        <a:spcBef>
                          <a:spcPts val="0"/>
                        </a:spcBef>
                        <a:spcAft>
                          <a:spcPts val="0"/>
                        </a:spcAft>
                      </a:pPr>
                      <a:r>
                        <a:rPr lang="en-US" altLang="ko-KR" sz="1100" kern="100">
                          <a:effectLst/>
                          <a:latin typeface="+mn-lt"/>
                          <a:ea typeface="Calibri" panose="020F0502020204030204" pitchFamily="34" charset="0"/>
                          <a:cs typeface="Times New Roman" panose="02020603050405020304" pitchFamily="18" charset="0"/>
                        </a:rPr>
                        <a:t>   • In TS 23.256 </a:t>
                      </a:r>
                      <a:r>
                        <a:rPr lang="en-US" altLang="ko-KR" sz="1100" kern="100">
                          <a:effectLst/>
                          <a:latin typeface="+mn-lt"/>
                          <a:ea typeface="LG스마트체 Regular" panose="020B0600000101010101" pitchFamily="50" charset="-127"/>
                          <a:cs typeface="Times New Roman" panose="02020603050405020304" pitchFamily="18" charset="0"/>
                        </a:rPr>
                        <a:t>§5.13.2</a:t>
                      </a:r>
                      <a:r>
                        <a:rPr lang="en-US" altLang="ko-KR" sz="1100" kern="100">
                          <a:effectLst/>
                          <a:latin typeface="+mn-lt"/>
                          <a:ea typeface="Calibri" panose="020F0502020204030204" pitchFamily="34" charset="0"/>
                          <a:cs typeface="Times New Roman" panose="02020603050405020304" pitchFamily="18" charset="0"/>
                        </a:rPr>
                        <a:t> (USS changeover)</a:t>
                      </a:r>
                      <a:endParaRPr lang="en-US" sz="1100" kern="100" dirty="0">
                        <a:effectLst/>
                        <a:latin typeface="+mn-lt"/>
                        <a:ea typeface="Calibri" panose="020F0502020204030204" pitchFamily="34" charset="0"/>
                        <a:cs typeface="Times New Roman" panose="02020603050405020304" pitchFamily="18" charset="0"/>
                      </a:endParaRPr>
                    </a:p>
                  </a:txBody>
                  <a:tcPr marL="36000" marR="36000" marT="18000" marB="18000" anchor="ctr">
                    <a:solidFill>
                      <a:srgbClr val="D9D9D9"/>
                    </a:solidFill>
                  </a:tcPr>
                </a:tc>
                <a:extLst>
                  <a:ext uri="{0D108BD9-81ED-4DB2-BD59-A6C34878D82A}">
                    <a16:rowId xmlns:a16="http://schemas.microsoft.com/office/drawing/2014/main" val="2783422515"/>
                  </a:ext>
                </a:extLst>
              </a:tr>
              <a:tr h="154590">
                <a:tc>
                  <a:txBody>
                    <a:bodyPr/>
                    <a:lstStyle/>
                    <a:p>
                      <a:r>
                        <a:rPr lang="en-US" sz="1200" b="0"/>
                        <a:t>SA2#167</a:t>
                      </a:r>
                      <a:endParaRPr lang="en-US" sz="1200" b="0" dirty="0"/>
                    </a:p>
                  </a:txBody>
                  <a:tcPr marL="36000" marR="36000" marT="18000" marB="18000">
                    <a:solidFill>
                      <a:srgbClr val="D9D9D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200" b="0"/>
                        <a:t>February 2025</a:t>
                      </a:r>
                    </a:p>
                  </a:txBody>
                  <a:tcPr marL="36000" marR="36000" marT="18000" marB="18000">
                    <a:solidFill>
                      <a:srgbClr val="D9D9D9"/>
                    </a:solidFill>
                  </a:tcPr>
                </a:tc>
                <a:tc>
                  <a:txBody>
                    <a:bodyPr/>
                    <a:lstStyle/>
                    <a:p>
                      <a:pPr algn="ctr"/>
                      <a:endParaRPr lang="en-US" sz="1200" dirty="0"/>
                    </a:p>
                  </a:txBody>
                  <a:tcPr marL="36000" marR="36000" marT="18000" marB="18000">
                    <a:solidFill>
                      <a:srgbClr val="D9D9D9"/>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200"/>
                        <a:t>3 CRs</a:t>
                      </a:r>
                      <a:endParaRPr lang="en-US" sz="1200" dirty="0"/>
                    </a:p>
                  </a:txBody>
                  <a:tcPr marL="36000" marR="36000" marT="18000" marB="18000">
                    <a:solidFill>
                      <a:srgbClr val="D9D9D9"/>
                    </a:solidFill>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altLang="ko-KR" sz="1200" kern="100">
                          <a:effectLst/>
                          <a:latin typeface="+mn-lt"/>
                          <a:ea typeface="Calibri" panose="020F0502020204030204" pitchFamily="34" charset="0"/>
                          <a:cs typeface="Times New Roman" panose="02020603050405020304" pitchFamily="18" charset="0"/>
                        </a:rPr>
                        <a:t>Maintenance work and Complete 100% of normative work</a:t>
                      </a:r>
                    </a:p>
                  </a:txBody>
                  <a:tcPr marL="36000" marR="36000" marT="18000" marB="18000" anchor="ctr">
                    <a:solidFill>
                      <a:srgbClr val="D9D9D9"/>
                    </a:solidFill>
                  </a:tcPr>
                </a:tc>
                <a:extLst>
                  <a:ext uri="{0D108BD9-81ED-4DB2-BD59-A6C34878D82A}">
                    <a16:rowId xmlns:a16="http://schemas.microsoft.com/office/drawing/2014/main" val="3901664905"/>
                  </a:ext>
                </a:extLst>
              </a:tr>
              <a:tr h="180504">
                <a:tc>
                  <a:txBody>
                    <a:bodyPr/>
                    <a:lstStyle/>
                    <a:p>
                      <a:r>
                        <a:rPr lang="en-US" sz="1200">
                          <a:latin typeface="+mn-lt"/>
                        </a:rPr>
                        <a:t>SA2#168</a:t>
                      </a:r>
                      <a:endParaRPr lang="en-US" sz="1200" dirty="0">
                        <a:latin typeface="+mn-lt"/>
                      </a:endParaRPr>
                    </a:p>
                  </a:txBody>
                  <a:tcPr marL="36000" marR="36000" marT="18000" marB="18000">
                    <a:solidFill>
                      <a:srgbClr val="D9D9D9"/>
                    </a:solidFill>
                  </a:tcPr>
                </a:tc>
                <a:tc>
                  <a:txBody>
                    <a:bodyPr/>
                    <a:lstStyle/>
                    <a:p>
                      <a:r>
                        <a:rPr lang="en-US" sz="1200">
                          <a:latin typeface="+mn-lt"/>
                        </a:rPr>
                        <a:t>April 2025</a:t>
                      </a:r>
                      <a:endParaRPr lang="en-US" sz="1200" dirty="0">
                        <a:latin typeface="+mn-lt"/>
                      </a:endParaRPr>
                    </a:p>
                  </a:txBody>
                  <a:tcPr marL="36000" marR="36000" marT="18000" marB="18000">
                    <a:solidFill>
                      <a:srgbClr val="D9D9D9"/>
                    </a:solidFill>
                  </a:tcPr>
                </a:tc>
                <a:tc>
                  <a:txBody>
                    <a:bodyPr/>
                    <a:lstStyle/>
                    <a:p>
                      <a:pPr algn="ctr"/>
                      <a:r>
                        <a:rPr lang="en-US" sz="1200">
                          <a:latin typeface="+mn-lt"/>
                        </a:rPr>
                        <a:t>0.5</a:t>
                      </a:r>
                      <a:endParaRPr lang="en-US" sz="1200" dirty="0">
                        <a:latin typeface="+mn-lt"/>
                      </a:endParaRPr>
                    </a:p>
                  </a:txBody>
                  <a:tcPr marL="36000" marR="36000" marT="18000" marB="18000">
                    <a:solidFill>
                      <a:srgbClr val="D9D9D9"/>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200">
                          <a:latin typeface="+mn-lt"/>
                        </a:rPr>
                        <a:t>0.5</a:t>
                      </a:r>
                    </a:p>
                  </a:txBody>
                  <a:tcPr marL="36000" marR="36000" marT="18000" marB="18000">
                    <a:solidFill>
                      <a:srgbClr val="D9D9D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200" kern="100">
                          <a:effectLst/>
                          <a:latin typeface="+mn-lt"/>
                          <a:ea typeface="Calibri" panose="020F0502020204030204" pitchFamily="34" charset="0"/>
                          <a:cs typeface="Times New Roman" panose="02020603050405020304" pitchFamily="18" charset="0"/>
                        </a:rPr>
                        <a:t>Maintenance work and alignments/clarification based on feedback/question from and progress in other WGs.</a:t>
                      </a:r>
                    </a:p>
                  </a:txBody>
                  <a:tcPr marL="36000" marR="36000" marT="18000" marB="18000">
                    <a:solidFill>
                      <a:srgbClr val="D9D9D9"/>
                    </a:solidFill>
                  </a:tcPr>
                </a:tc>
                <a:extLst>
                  <a:ext uri="{0D108BD9-81ED-4DB2-BD59-A6C34878D82A}">
                    <a16:rowId xmlns:a16="http://schemas.microsoft.com/office/drawing/2014/main" val="10007"/>
                  </a:ext>
                </a:extLst>
              </a:tr>
              <a:tr h="180504">
                <a:tc>
                  <a:txBody>
                    <a:bodyPr/>
                    <a:lstStyle/>
                    <a:p>
                      <a:r>
                        <a:rPr lang="en-US" sz="1200">
                          <a:latin typeface="+mn-lt"/>
                        </a:rPr>
                        <a:t>SA2#169</a:t>
                      </a:r>
                      <a:endParaRPr lang="en-US" sz="1200" dirty="0">
                        <a:latin typeface="+mn-lt"/>
                      </a:endParaRPr>
                    </a:p>
                  </a:txBody>
                  <a:tcPr marL="36000" marR="36000" marT="18000" marB="18000">
                    <a:solidFill>
                      <a:srgbClr val="D9D9D9"/>
                    </a:solidFill>
                  </a:tcPr>
                </a:tc>
                <a:tc>
                  <a:txBody>
                    <a:bodyPr/>
                    <a:lstStyle/>
                    <a:p>
                      <a:r>
                        <a:rPr lang="en-US" sz="1200">
                          <a:latin typeface="+mn-lt"/>
                        </a:rPr>
                        <a:t>May 2025</a:t>
                      </a:r>
                      <a:endParaRPr lang="en-US" sz="1200" dirty="0">
                        <a:latin typeface="+mn-lt"/>
                      </a:endParaRPr>
                    </a:p>
                  </a:txBody>
                  <a:tcPr marL="36000" marR="36000" marT="18000" marB="18000">
                    <a:solidFill>
                      <a:srgbClr val="D9D9D9"/>
                    </a:solidFill>
                  </a:tcPr>
                </a:tc>
                <a:tc>
                  <a:txBody>
                    <a:bodyPr/>
                    <a:lstStyle/>
                    <a:p>
                      <a:pPr algn="ctr"/>
                      <a:r>
                        <a:rPr lang="en-US" sz="1200">
                          <a:latin typeface="+mn-lt"/>
                        </a:rPr>
                        <a:t>0</a:t>
                      </a:r>
                      <a:endParaRPr lang="en-US" sz="1200" dirty="0">
                        <a:latin typeface="+mn-lt"/>
                      </a:endParaRPr>
                    </a:p>
                  </a:txBody>
                  <a:tcPr marL="36000" marR="36000" marT="18000" marB="18000">
                    <a:solidFill>
                      <a:srgbClr val="D9D9D9"/>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200">
                          <a:latin typeface="+mn-lt"/>
                        </a:rPr>
                        <a:t>0</a:t>
                      </a:r>
                    </a:p>
                  </a:txBody>
                  <a:tcPr marL="36000" marR="36000" marT="18000" marB="18000">
                    <a:solidFill>
                      <a:srgbClr val="D9D9D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de-DE" sz="1200" kern="0"/>
                        <a:t>Not on the agenda and n</a:t>
                      </a:r>
                      <a:r>
                        <a:rPr lang="en-US" altLang="ko-KR" sz="1200" kern="100">
                          <a:effectLst/>
                          <a:latin typeface="+mn-lt"/>
                          <a:ea typeface="Calibri" panose="020F0502020204030204" pitchFamily="34" charset="0"/>
                          <a:cs typeface="Times New Roman" panose="02020603050405020304" pitchFamily="18" charset="0"/>
                        </a:rPr>
                        <a:t>o progress</a:t>
                      </a:r>
                    </a:p>
                  </a:txBody>
                  <a:tcPr marL="36000" marR="36000" marT="18000" marB="18000">
                    <a:solidFill>
                      <a:srgbClr val="D9D9D9"/>
                    </a:solidFill>
                  </a:tcPr>
                </a:tc>
                <a:extLst>
                  <a:ext uri="{0D108BD9-81ED-4DB2-BD59-A6C34878D82A}">
                    <a16:rowId xmlns:a16="http://schemas.microsoft.com/office/drawing/2014/main" val="4072992791"/>
                  </a:ext>
                </a:extLst>
              </a:tr>
              <a:tr h="180504">
                <a:tc>
                  <a:txBody>
                    <a:bodyPr/>
                    <a:lstStyle/>
                    <a:p>
                      <a:r>
                        <a:rPr lang="en-US" sz="1200">
                          <a:latin typeface="+mn-lt"/>
                        </a:rPr>
                        <a:t>SA2#170</a:t>
                      </a:r>
                      <a:endParaRPr lang="en-US" sz="1200" dirty="0">
                        <a:latin typeface="+mn-lt"/>
                      </a:endParaRPr>
                    </a:p>
                  </a:txBody>
                  <a:tcPr marL="36000" marR="36000" marT="18000" marB="18000">
                    <a:noFill/>
                  </a:tcPr>
                </a:tc>
                <a:tc>
                  <a:txBody>
                    <a:bodyPr/>
                    <a:lstStyle/>
                    <a:p>
                      <a:r>
                        <a:rPr lang="en-US" sz="1200">
                          <a:latin typeface="+mn-lt"/>
                        </a:rPr>
                        <a:t>August 2025</a:t>
                      </a:r>
                      <a:endParaRPr lang="en-US" sz="1200" dirty="0">
                        <a:latin typeface="+mn-lt"/>
                      </a:endParaRPr>
                    </a:p>
                  </a:txBody>
                  <a:tcPr marL="36000" marR="36000" marT="18000" marB="18000">
                    <a:noFill/>
                  </a:tcPr>
                </a:tc>
                <a:tc>
                  <a:txBody>
                    <a:bodyPr/>
                    <a:lstStyle/>
                    <a:p>
                      <a:pPr algn="ctr"/>
                      <a:r>
                        <a:rPr lang="en-US" sz="1200">
                          <a:latin typeface="+mn-lt"/>
                        </a:rPr>
                        <a:t>0.5??</a:t>
                      </a:r>
                      <a:endParaRPr lang="en-US" sz="1200" dirty="0">
                        <a:latin typeface="+mn-lt"/>
                      </a:endParaRPr>
                    </a:p>
                  </a:txBody>
                  <a:tcPr marL="36000" marR="36000" marT="18000" marB="18000">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altLang="ko-KR" sz="1200">
                        <a:latin typeface="+mn-lt"/>
                      </a:endParaRPr>
                    </a:p>
                  </a:txBody>
                  <a:tcPr marL="36000" marR="36000" marT="18000" marB="18000">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200" kern="100">
                          <a:effectLst/>
                          <a:latin typeface="Calibri" panose="020F0502020204030204" pitchFamily="34" charset="0"/>
                          <a:ea typeface="Calibri" panose="020F0502020204030204" pitchFamily="34" charset="0"/>
                          <a:cs typeface="Calibri" panose="020F0502020204030204" pitchFamily="34" charset="0"/>
                        </a:rPr>
                        <a:t>Maintenance work and alignments based on feedback from and progress in other WGs including:</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100" kern="100">
                          <a:effectLst/>
                          <a:latin typeface="Calibri" panose="020F0502020204030204" pitchFamily="34" charset="0"/>
                          <a:ea typeface="Calibri" panose="020F0502020204030204" pitchFamily="34" charset="0"/>
                          <a:cs typeface="Calibri" panose="020F0502020204030204" pitchFamily="34" charset="0"/>
                        </a:rPr>
                        <a:t>   </a:t>
                      </a:r>
                      <a:r>
                        <a:rPr lang="en-US" altLang="ko-KR" sz="1100" kern="100">
                          <a:effectLst/>
                          <a:latin typeface="+mn-lt"/>
                          <a:ea typeface="Calibri" panose="020F0502020204030204" pitchFamily="34" charset="0"/>
                          <a:cs typeface="Times New Roman" panose="02020603050405020304" pitchFamily="18" charset="0"/>
                        </a:rPr>
                        <a:t>• </a:t>
                      </a:r>
                      <a:r>
                        <a:rPr lang="en-US" altLang="ko-KR" sz="1100" kern="100">
                          <a:solidFill>
                            <a:schemeClr val="tx1"/>
                          </a:solidFill>
                          <a:effectLst/>
                          <a:latin typeface="+mn-lt"/>
                          <a:ea typeface="Calibri" panose="020F0502020204030204" pitchFamily="34" charset="0"/>
                          <a:cs typeface="Times New Roman" panose="02020603050405020304" pitchFamily="18" charset="0"/>
                        </a:rPr>
                        <a:t>Work related to SA3 LS on USS changeover procedure.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100" kern="100">
                          <a:effectLst/>
                          <a:latin typeface="+mn-lt"/>
                          <a:ea typeface="Calibri" panose="020F0502020204030204" pitchFamily="34" charset="0"/>
                          <a:cs typeface="Times New Roman" panose="02020603050405020304" pitchFamily="18" charset="0"/>
                        </a:rPr>
                        <a:t>   • </a:t>
                      </a:r>
                      <a:r>
                        <a:rPr lang="en-US" altLang="ko-KR" sz="1100" kern="100">
                          <a:solidFill>
                            <a:schemeClr val="tx1"/>
                          </a:solidFill>
                          <a:effectLst/>
                          <a:latin typeface="+mn-lt"/>
                          <a:ea typeface="Calibri" panose="020F0502020204030204" pitchFamily="34" charset="0"/>
                          <a:cs typeface="Times New Roman" panose="02020603050405020304" pitchFamily="18" charset="0"/>
                        </a:rPr>
                        <a:t>Work related to CT3 LS on Time To Collision prediction accuracy.</a:t>
                      </a:r>
                    </a:p>
                  </a:txBody>
                  <a:tcPr marL="36000" marR="36000" marT="18000" marB="18000">
                    <a:noFill/>
                  </a:tcPr>
                </a:tc>
                <a:extLst>
                  <a:ext uri="{0D108BD9-81ED-4DB2-BD59-A6C34878D82A}">
                    <a16:rowId xmlns:a16="http://schemas.microsoft.com/office/drawing/2014/main" val="4152477428"/>
                  </a:ext>
                </a:extLst>
              </a:tr>
              <a:tr h="0">
                <a:tc>
                  <a:txBody>
                    <a:bodyPr/>
                    <a:lstStyle/>
                    <a:p>
                      <a:endParaRPr lang="en-US" sz="1200" dirty="0">
                        <a:latin typeface="+mn-lt"/>
                      </a:endParaRPr>
                    </a:p>
                  </a:txBody>
                  <a:tcPr marL="36000" marR="36000" marT="18000" marB="18000"/>
                </a:tc>
                <a:tc>
                  <a:txBody>
                    <a:bodyPr/>
                    <a:lstStyle/>
                    <a:p>
                      <a:r>
                        <a:rPr lang="en-US" sz="1200" dirty="0">
                          <a:latin typeface="+mn-lt"/>
                        </a:rPr>
                        <a:t>Total</a:t>
                      </a:r>
                    </a:p>
                  </a:txBody>
                  <a:tcPr marL="36000" marR="36000" marT="18000" marB="18000"/>
                </a:tc>
                <a:tc>
                  <a:txBody>
                    <a:bodyPr/>
                    <a:lstStyle/>
                    <a:p>
                      <a:pPr algn="ctr"/>
                      <a:r>
                        <a:rPr lang="en-US" sz="1200">
                          <a:latin typeface="+mn-lt"/>
                        </a:rPr>
                        <a:t>3+2</a:t>
                      </a:r>
                      <a:endParaRPr lang="en-US" sz="1200" dirty="0">
                        <a:latin typeface="+mn-lt"/>
                      </a:endParaRPr>
                    </a:p>
                  </a:txBody>
                  <a:tcPr marL="36000" marR="36000" marT="18000" marB="1800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200">
                          <a:latin typeface="+mn-lt"/>
                        </a:rPr>
                        <a:t>3+1</a:t>
                      </a:r>
                    </a:p>
                  </a:txBody>
                  <a:tcPr marL="36000" marR="36000" marT="18000" marB="18000"/>
                </a:tc>
                <a:tc>
                  <a:txBody>
                    <a:bodyPr/>
                    <a:lstStyle/>
                    <a:p>
                      <a:endParaRPr lang="en-US" sz="1200" dirty="0">
                        <a:latin typeface="+mn-lt"/>
                      </a:endParaRPr>
                    </a:p>
                  </a:txBody>
                  <a:tcPr marL="36000" marR="36000" marT="18000" marB="18000"/>
                </a:tc>
                <a:extLst>
                  <a:ext uri="{0D108BD9-81ED-4DB2-BD59-A6C34878D82A}">
                    <a16:rowId xmlns:a16="http://schemas.microsoft.com/office/drawing/2014/main" val="3680528877"/>
                  </a:ext>
                </a:extLst>
              </a:tr>
            </a:tbl>
          </a:graphicData>
        </a:graphic>
      </p:graphicFrame>
    </p:spTree>
    <p:extLst>
      <p:ext uri="{BB962C8B-B14F-4D97-AF65-F5344CB8AC3E}">
        <p14:creationId xmlns:p14="http://schemas.microsoft.com/office/powerpoint/2010/main" val="336929117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AC6EDF-C4A6-486C-3575-3129B019D5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021A6B3-EA1B-0FFC-0957-59B0A514D86B}"/>
              </a:ext>
            </a:extLst>
          </p:cNvPr>
          <p:cNvSpPr>
            <a:spLocks noGrp="1"/>
          </p:cNvSpPr>
          <p:nvPr>
            <p:ph type="title"/>
          </p:nvPr>
        </p:nvSpPr>
        <p:spPr>
          <a:xfrm>
            <a:off x="159283" y="289786"/>
            <a:ext cx="7291602" cy="632637"/>
          </a:xfrm>
        </p:spPr>
        <p:txBody>
          <a:bodyPr/>
          <a:lstStyle/>
          <a:p>
            <a:pPr algn="l"/>
            <a:r>
              <a:rPr lang="en-US" altLang="de-DE" b="1"/>
              <a:t>UAS_Ph3 Status after SA2#168</a:t>
            </a:r>
            <a:endParaRPr lang="en-US" dirty="0"/>
          </a:p>
        </p:txBody>
      </p:sp>
      <p:sp>
        <p:nvSpPr>
          <p:cNvPr id="6" name="Content Placeholder 7">
            <a:extLst>
              <a:ext uri="{FF2B5EF4-FFF2-40B4-BE49-F238E27FC236}">
                <a16:creationId xmlns:a16="http://schemas.microsoft.com/office/drawing/2014/main" id="{E747466A-4245-FC32-1EAB-320F9CF636B2}"/>
              </a:ext>
            </a:extLst>
          </p:cNvPr>
          <p:cNvSpPr>
            <a:spLocks noGrp="1"/>
          </p:cNvSpPr>
          <p:nvPr>
            <p:ph sz="half" idx="4294967295"/>
          </p:nvPr>
        </p:nvSpPr>
        <p:spPr>
          <a:xfrm>
            <a:off x="254382" y="2035791"/>
            <a:ext cx="8752114" cy="4294237"/>
          </a:xfrm>
          <a:prstGeom prst="rect">
            <a:avLst/>
          </a:prstGeom>
        </p:spPr>
        <p:txBody>
          <a:bodyPr>
            <a:noAutofit/>
          </a:bodyPr>
          <a:lstStyle/>
          <a:p>
            <a:pPr marL="457200" lvl="1" indent="-457200">
              <a:spcBef>
                <a:spcPts val="0"/>
              </a:spcBef>
              <a:spcAft>
                <a:spcPts val="400"/>
              </a:spcAft>
              <a:buBlip>
                <a:blip r:embed="rId2"/>
              </a:buBlip>
            </a:pPr>
            <a:r>
              <a:rPr lang="en-US" altLang="ko-KR" sz="1600" b="1">
                <a:solidFill>
                  <a:prstClr val="black"/>
                </a:solidFill>
              </a:rPr>
              <a:t>Progress at SA2#168</a:t>
            </a:r>
            <a:endParaRPr lang="de-DE" altLang="ko-KR" sz="1600" dirty="0">
              <a:solidFill>
                <a:prstClr val="black"/>
              </a:solidFill>
            </a:endParaRPr>
          </a:p>
          <a:p>
            <a:pPr lvl="1">
              <a:spcBef>
                <a:spcPts val="0"/>
              </a:spcBef>
              <a:spcAft>
                <a:spcPts val="400"/>
              </a:spcAft>
            </a:pPr>
            <a:r>
              <a:rPr lang="en-US" altLang="de-DE" sz="1400" kern="0"/>
              <a:t>4 </a:t>
            </a:r>
            <a:r>
              <a:rPr lang="en-US" altLang="de-DE" sz="1400" kern="0" dirty="0"/>
              <a:t>CRs to TS </a:t>
            </a:r>
            <a:r>
              <a:rPr lang="en-US" altLang="de-DE" sz="1400" kern="0"/>
              <a:t>23.256 and 1 CR to TS 23.502 were agreed.</a:t>
            </a:r>
          </a:p>
          <a:p>
            <a:pPr lvl="1">
              <a:spcBef>
                <a:spcPts val="0"/>
              </a:spcBef>
              <a:spcAft>
                <a:spcPts val="400"/>
              </a:spcAft>
            </a:pPr>
            <a:r>
              <a:rPr lang="en-US" altLang="zh-CN" sz="1400">
                <a:solidFill>
                  <a:prstClr val="black"/>
                </a:solidFill>
                <a:sym typeface="+mn-ea"/>
              </a:rPr>
              <a:t>Reply LS on UAV regulation was sent to RAN3.</a:t>
            </a:r>
          </a:p>
          <a:p>
            <a:pPr lvl="1">
              <a:spcBef>
                <a:spcPts val="0"/>
              </a:spcBef>
              <a:spcAft>
                <a:spcPts val="400"/>
              </a:spcAft>
            </a:pPr>
            <a:r>
              <a:rPr lang="en-US" altLang="zh-CN" sz="1400">
                <a:solidFill>
                  <a:prstClr val="black"/>
                </a:solidFill>
                <a:sym typeface="+mn-ea"/>
              </a:rPr>
              <a:t>The issue on Using Nnef_RetrieveInfoUAVFlight_Get in the procedure for USS changeover during a UAV flight which has dependency on CT3 was </a:t>
            </a:r>
            <a:r>
              <a:rPr lang="en-US" altLang="de-DE" sz="1400" kern="0"/>
              <a:t>resolved per LS from CT3 (S2-2502810) and no additional action needed by SA2.</a:t>
            </a:r>
            <a:endParaRPr lang="en-US" altLang="de-DE" sz="1400" kern="0" dirty="0"/>
          </a:p>
          <a:p>
            <a:pPr marL="457200" lvl="1" indent="-457200">
              <a:spcBef>
                <a:spcPts val="0"/>
              </a:spcBef>
              <a:spcAft>
                <a:spcPts val="400"/>
              </a:spcAft>
              <a:buBlip>
                <a:blip r:embed="rId2"/>
              </a:buBlip>
            </a:pPr>
            <a:r>
              <a:rPr lang="en-US" altLang="ko-KR" sz="1600" b="1" dirty="0">
                <a:solidFill>
                  <a:prstClr val="black"/>
                </a:solidFill>
              </a:rPr>
              <a:t>Impacts and dependencies on other WGs</a:t>
            </a:r>
            <a:endParaRPr lang="de-DE" altLang="ko-KR" sz="1600" dirty="0">
              <a:solidFill>
                <a:prstClr val="black"/>
              </a:solidFill>
            </a:endParaRPr>
          </a:p>
          <a:p>
            <a:pPr lvl="1">
              <a:spcBef>
                <a:spcPts val="0"/>
              </a:spcBef>
              <a:spcAft>
                <a:spcPts val="400"/>
              </a:spcAft>
            </a:pPr>
            <a:r>
              <a:rPr lang="en-US" altLang="de-DE" sz="1400">
                <a:solidFill>
                  <a:prstClr val="black"/>
                </a:solidFill>
                <a:sym typeface="+mn-ea"/>
              </a:rPr>
              <a:t>RAN3</a:t>
            </a:r>
            <a:r>
              <a:rPr lang="en-US" altLang="de-DE" sz="1400" dirty="0">
                <a:solidFill>
                  <a:prstClr val="black"/>
                </a:solidFill>
                <a:sym typeface="+mn-ea"/>
              </a:rPr>
              <a:t>: Procedures for altitude reporting for aerial </a:t>
            </a:r>
            <a:r>
              <a:rPr lang="en-US" altLang="de-DE" sz="1400">
                <a:solidFill>
                  <a:prstClr val="black"/>
                </a:solidFill>
                <a:sym typeface="+mn-ea"/>
              </a:rPr>
              <a:t>UEs </a:t>
            </a:r>
            <a:r>
              <a:rPr lang="en-US" altLang="de-DE" sz="1400" kern="1200">
                <a:ea typeface="+mn-ea"/>
                <a:cs typeface="Arial" panose="020B0604020202020204" pitchFamily="34" charset="0"/>
                <a:sym typeface="Wingdings" panose="05000000000000000000" pitchFamily="2" charset="2"/>
              </a:rPr>
              <a:t> alignments </a:t>
            </a:r>
            <a:r>
              <a:rPr lang="en-US" altLang="de-DE" sz="1400" kern="1200">
                <a:ea typeface="+mn-ea"/>
                <a:cs typeface="Arial" panose="020B0604020202020204" pitchFamily="34" charset="0"/>
              </a:rPr>
              <a:t>expected </a:t>
            </a:r>
            <a:r>
              <a:rPr lang="en-US" altLang="de-DE" sz="1400" kern="1200" dirty="0">
                <a:ea typeface="+mn-ea"/>
                <a:cs typeface="Arial" panose="020B0604020202020204" pitchFamily="34" charset="0"/>
              </a:rPr>
              <a:t>to be progressed </a:t>
            </a:r>
            <a:r>
              <a:rPr lang="en-US" altLang="de-DE" sz="1400" kern="1200">
                <a:ea typeface="+mn-ea"/>
                <a:cs typeface="Arial" panose="020B0604020202020204" pitchFamily="34" charset="0"/>
              </a:rPr>
              <a:t>during Q2/Q3 meetings.</a:t>
            </a:r>
          </a:p>
          <a:p>
            <a:pPr lvl="1">
              <a:spcBef>
                <a:spcPts val="0"/>
              </a:spcBef>
              <a:spcAft>
                <a:spcPts val="400"/>
              </a:spcAft>
            </a:pPr>
            <a:r>
              <a:rPr lang="en-US" altLang="ko-KR" sz="1400">
                <a:solidFill>
                  <a:prstClr val="black"/>
                </a:solidFill>
              </a:rPr>
              <a:t>SA3: check USS list aspect progressed in SA3 and follow-up if necessary</a:t>
            </a:r>
            <a:endParaRPr lang="en-US" altLang="de-DE" sz="1400">
              <a:solidFill>
                <a:prstClr val="black"/>
              </a:solidFill>
              <a:sym typeface="+mn-ea"/>
            </a:endParaRPr>
          </a:p>
          <a:p>
            <a:pPr>
              <a:spcBef>
                <a:spcPts val="0"/>
              </a:spcBef>
              <a:spcAft>
                <a:spcPts val="400"/>
              </a:spcAft>
            </a:pPr>
            <a:r>
              <a:rPr lang="de-DE" altLang="ko-KR" sz="1600" b="1" kern="0"/>
              <a:t>Outstanding </a:t>
            </a:r>
            <a:r>
              <a:rPr lang="de-DE" altLang="ko-KR" sz="1600" b="1" kern="0" dirty="0"/>
              <a:t>issues</a:t>
            </a:r>
          </a:p>
          <a:p>
            <a:pPr lvl="1">
              <a:spcBef>
                <a:spcPts val="0"/>
              </a:spcBef>
              <a:spcAft>
                <a:spcPts val="400"/>
              </a:spcAft>
            </a:pPr>
            <a:r>
              <a:rPr lang="en-US" altLang="zh-CN" sz="1400" dirty="0">
                <a:solidFill>
                  <a:prstClr val="black"/>
                </a:solidFill>
                <a:sym typeface="+mn-ea"/>
              </a:rPr>
              <a:t>None</a:t>
            </a:r>
            <a:r>
              <a:rPr kumimoji="0" lang="en-US" altLang="ko-KR" sz="1400" b="0" i="0" u="none" strike="noStrike" kern="0" cap="none" spc="0" normalizeH="0" baseline="0" noProof="0" dirty="0">
                <a:ln>
                  <a:noFill/>
                </a:ln>
                <a:solidFill>
                  <a:prstClr val="black"/>
                </a:solidFill>
                <a:effectLst/>
                <a:uLnTx/>
                <a:uFillTx/>
              </a:rPr>
              <a:t>. </a:t>
            </a:r>
            <a:endParaRPr lang="de-DE" altLang="ko-KR" sz="1400" strike="sngStrike" kern="0" dirty="0"/>
          </a:p>
          <a:p>
            <a:pPr>
              <a:spcBef>
                <a:spcPts val="0"/>
              </a:spcBef>
              <a:spcAft>
                <a:spcPts val="400"/>
              </a:spcAft>
            </a:pPr>
            <a:r>
              <a:rPr lang="de-DE" altLang="ko-KR" sz="1600" b="1" kern="0" dirty="0"/>
              <a:t>Next steps</a:t>
            </a:r>
          </a:p>
          <a:p>
            <a:pPr lvl="1">
              <a:spcBef>
                <a:spcPts val="0"/>
              </a:spcBef>
              <a:spcAft>
                <a:spcPts val="400"/>
              </a:spcAft>
              <a:defRPr/>
            </a:pPr>
            <a:r>
              <a:rPr lang="en-US" altLang="ko-KR" sz="1400" kern="100" dirty="0">
                <a:effectLst/>
                <a:latin typeface="Calibri" panose="020F0502020204030204" pitchFamily="34" charset="0"/>
                <a:ea typeface="Calibri" panose="020F0502020204030204" pitchFamily="34" charset="0"/>
                <a:cs typeface="Calibri" panose="020F0502020204030204" pitchFamily="34" charset="0"/>
              </a:rPr>
              <a:t>Maintenance work and alignments based on feedback from and progress in other WGs.</a:t>
            </a:r>
          </a:p>
        </p:txBody>
      </p:sp>
      <p:graphicFrame>
        <p:nvGraphicFramePr>
          <p:cNvPr id="3" name="Table 4">
            <a:extLst>
              <a:ext uri="{FF2B5EF4-FFF2-40B4-BE49-F238E27FC236}">
                <a16:creationId xmlns:a16="http://schemas.microsoft.com/office/drawing/2014/main" id="{5C31B9C0-8395-F8A5-3464-57842AFF253C}"/>
              </a:ext>
            </a:extLst>
          </p:cNvPr>
          <p:cNvGraphicFramePr>
            <a:graphicFrameLocks noGrp="1"/>
          </p:cNvGraphicFramePr>
          <p:nvPr/>
        </p:nvGraphicFramePr>
        <p:xfrm>
          <a:off x="303213" y="1109663"/>
          <a:ext cx="8180387" cy="738888"/>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3024282">
                  <a:extLst>
                    <a:ext uri="{9D8B030D-6E8A-4147-A177-3AD203B41FA5}">
                      <a16:colId xmlns:a16="http://schemas.microsoft.com/office/drawing/2014/main" val="20001"/>
                    </a:ext>
                  </a:extLst>
                </a:gridCol>
                <a:gridCol w="797522">
                  <a:extLst>
                    <a:ext uri="{9D8B030D-6E8A-4147-A177-3AD203B41FA5}">
                      <a16:colId xmlns:a16="http://schemas.microsoft.com/office/drawing/2014/main" val="20002"/>
                    </a:ext>
                  </a:extLst>
                </a:gridCol>
                <a:gridCol w="83986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(dd/mm/</a:t>
                      </a:r>
                      <a:r>
                        <a:rPr lang="en-GB" sz="900" dirty="0" err="1"/>
                        <a:t>yyyy</a:t>
                      </a:r>
                      <a:r>
                        <a:rPr lang="en-GB" sz="900" dirty="0"/>
                        <a: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900" b="0" i="0" u="none" strike="noStrike" dirty="0">
                          <a:solidFill>
                            <a:srgbClr val="000000"/>
                          </a:solidFill>
                          <a:effectLst/>
                          <a:latin typeface="Arial" panose="020B0604020202020204" pitchFamily="34" charset="0"/>
                        </a:rPr>
                        <a:t>1020069</a:t>
                      </a:r>
                    </a:p>
                  </a:txBody>
                  <a:tcPr marL="9525" marR="9525" marT="9515" marB="0" anchor="ctr"/>
                </a:tc>
                <a:tc>
                  <a:txBody>
                    <a:bodyPr/>
                    <a:lstStyle/>
                    <a:p>
                      <a:pPr algn="l" fontAlgn="t"/>
                      <a:r>
                        <a:rPr lang="en-GB" sz="900" b="0" i="1" u="none" strike="noStrike" dirty="0">
                          <a:solidFill>
                            <a:srgbClr val="000000"/>
                          </a:solidFill>
                          <a:effectLst/>
                          <a:latin typeface="Arial" panose="020B0604020202020204" pitchFamily="34" charset="0"/>
                        </a:rPr>
                        <a:t>   </a:t>
                      </a:r>
                      <a:r>
                        <a:rPr lang="en-GB" sz="900" b="0" i="0" u="none" strike="noStrike" dirty="0">
                          <a:solidFill>
                            <a:srgbClr val="000000"/>
                          </a:solidFill>
                          <a:effectLst/>
                          <a:latin typeface="Arial" panose="020B0604020202020204" pitchFamily="34" charset="0"/>
                        </a:rPr>
                        <a:t>Study on (Stage 2 of) Phase 3 for UAS, UAV and UAM </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FS_UAS_Ph3</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09/09/2024</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100%</a:t>
                      </a:r>
                    </a:p>
                  </a:txBody>
                  <a:tcPr marL="9525" marR="9525" marT="9515" marB="0" anchor="ctr"/>
                </a:tc>
                <a:tc>
                  <a:txBody>
                    <a:bodyPr/>
                    <a:lstStyle/>
                    <a:p>
                      <a:pPr algn="l" fontAlgn="t"/>
                      <a:r>
                        <a:rPr lang="en-GB" sz="900" b="0" i="0" u="sng" strike="noStrike">
                          <a:solidFill>
                            <a:srgbClr val="0563C1"/>
                          </a:solidFill>
                          <a:effectLst/>
                          <a:latin typeface="Calibri" panose="020F0502020204030204" pitchFamily="34" charset="0"/>
                          <a:hlinkClick r:id="rId3"/>
                        </a:rPr>
                        <a:t>SP-231801</a:t>
                      </a:r>
                      <a:endParaRPr lang="en-GB" sz="900" b="0" i="0" u="sng" strike="noStrike">
                        <a:solidFill>
                          <a:srgbClr val="0563C1"/>
                        </a:solidFill>
                        <a:effectLst/>
                        <a:latin typeface="Calibri" panose="020F0502020204030204" pitchFamily="34" charset="0"/>
                      </a:endParaRPr>
                    </a:p>
                  </a:txBody>
                  <a:tcPr marL="9525" marR="9525" marT="9515" marB="0" anchor="ctr"/>
                </a:tc>
                <a:tc>
                  <a:txBody>
                    <a:bodyPr/>
                    <a:lstStyle/>
                    <a:p>
                      <a:pPr algn="ctr"/>
                      <a:r>
                        <a:rPr lang="en-GB" sz="900" kern="1200" dirty="0">
                          <a:solidFill>
                            <a:schemeClr val="tx1"/>
                          </a:solidFill>
                          <a:latin typeface="+mn-lt"/>
                          <a:ea typeface="+mn-ea"/>
                          <a:cs typeface="+mn-cs"/>
                        </a:rPr>
                        <a:t>100%</a:t>
                      </a: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10001"/>
                  </a:ext>
                </a:extLst>
              </a:tr>
              <a:tr h="225934">
                <a:tc>
                  <a:txBody>
                    <a:bodyPr/>
                    <a:lstStyle/>
                    <a:p>
                      <a:pPr algn="l" fontAlgn="t"/>
                      <a:r>
                        <a:rPr lang="en-GB" sz="900" b="0" i="0" u="none" strike="noStrike">
                          <a:solidFill>
                            <a:srgbClr val="000000"/>
                          </a:solidFill>
                          <a:effectLst/>
                          <a:latin typeface="Arial" panose="020B0604020202020204" pitchFamily="34" charset="0"/>
                        </a:rPr>
                        <a:t>1040037</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   (Stage 2 of) UAS, UAV and UAM Phase 3 </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UAS_Ph3</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12/12/2024</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100%</a:t>
                      </a:r>
                      <a:endParaRPr lang="en-GB" sz="900" b="0" i="0" u="none" strike="noStrike" dirty="0">
                        <a:solidFill>
                          <a:srgbClr val="000000"/>
                        </a:solidFill>
                        <a:effectLst/>
                        <a:latin typeface="Arial" panose="020B0604020202020204" pitchFamily="34" charset="0"/>
                      </a:endParaRPr>
                    </a:p>
                  </a:txBody>
                  <a:tcPr marL="9525" marR="9525" marT="9515" marB="0" anchor="ctr"/>
                </a:tc>
                <a:tc>
                  <a:txBody>
                    <a:bodyPr/>
                    <a:lstStyle/>
                    <a:p>
                      <a:pPr algn="l" fontAlgn="t"/>
                      <a:r>
                        <a:rPr lang="en-GB" sz="900" b="0" i="0" u="sng" strike="noStrike" dirty="0">
                          <a:solidFill>
                            <a:srgbClr val="0563C1"/>
                          </a:solidFill>
                          <a:effectLst/>
                          <a:latin typeface="Calibri" panose="020F0502020204030204" pitchFamily="34" charset="0"/>
                          <a:hlinkClick r:id="rId4"/>
                        </a:rPr>
                        <a:t>SP-240997</a:t>
                      </a:r>
                      <a:endParaRPr lang="en-GB" sz="900" b="0" i="0" u="sng" strike="noStrike" dirty="0">
                        <a:solidFill>
                          <a:srgbClr val="0563C1"/>
                        </a:solidFill>
                        <a:effectLst/>
                        <a:latin typeface="Calibri" panose="020F0502020204030204" pitchFamily="34" charset="0"/>
                      </a:endParaRPr>
                    </a:p>
                  </a:txBody>
                  <a:tcPr marL="9525" marR="9525" marT="9515" marB="0" anchor="ctr"/>
                </a:tc>
                <a:tc>
                  <a:txBody>
                    <a:bodyPr/>
                    <a:lstStyle/>
                    <a:p>
                      <a:pPr algn="ctr"/>
                      <a:r>
                        <a:rPr lang="en-GB" sz="900" kern="1200">
                          <a:solidFill>
                            <a:schemeClr val="tx1"/>
                          </a:solidFill>
                          <a:latin typeface="+mn-lt"/>
                          <a:ea typeface="+mn-ea"/>
                          <a:cs typeface="+mn-cs"/>
                        </a:rPr>
                        <a:t>100%</a:t>
                      </a:r>
                      <a:endParaRPr lang="en-GB" sz="900" kern="1200" dirty="0">
                        <a:solidFill>
                          <a:schemeClr val="tx1"/>
                        </a:solidFill>
                        <a:latin typeface="+mn-lt"/>
                        <a:ea typeface="+mn-ea"/>
                        <a:cs typeface="+mn-cs"/>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bl>
          </a:graphicData>
        </a:graphic>
      </p:graphicFrame>
    </p:spTree>
    <p:extLst>
      <p:ext uri="{BB962C8B-B14F-4D97-AF65-F5344CB8AC3E}">
        <p14:creationId xmlns:p14="http://schemas.microsoft.com/office/powerpoint/2010/main" val="2143998602"/>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164511-3D49-2466-07B7-B1103A87EE13}"/>
            </a:ext>
          </a:extLst>
        </p:cNvPr>
        <p:cNvGrpSpPr/>
        <p:nvPr/>
      </p:nvGrpSpPr>
      <p:grpSpPr>
        <a:xfrm>
          <a:off x="0" y="0"/>
          <a:ext cx="0" cy="0"/>
          <a:chOff x="0" y="0"/>
          <a:chExt cx="0" cy="0"/>
        </a:xfrm>
      </p:grpSpPr>
      <p:sp>
        <p:nvSpPr>
          <p:cNvPr id="5" name="Content Placeholder 7">
            <a:extLst>
              <a:ext uri="{FF2B5EF4-FFF2-40B4-BE49-F238E27FC236}">
                <a16:creationId xmlns:a16="http://schemas.microsoft.com/office/drawing/2014/main" id="{B01291A4-1C10-1356-C467-EB56227A0B1A}"/>
              </a:ext>
            </a:extLst>
          </p:cNvPr>
          <p:cNvSpPr txBox="1">
            <a:spLocks/>
          </p:cNvSpPr>
          <p:nvPr/>
        </p:nvSpPr>
        <p:spPr>
          <a:xfrm>
            <a:off x="294758" y="5818762"/>
            <a:ext cx="5853307" cy="440140"/>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buFont typeface="Arial" panose="020B0604020202020204" pitchFamily="34" charset="0"/>
              <a:buChar char="•"/>
            </a:pPr>
            <a:r>
              <a:rPr lang="en-US" altLang="zh-CN" sz="1600" kern="0"/>
              <a:t>WID Estimated TUs: Total 3 </a:t>
            </a:r>
            <a:r>
              <a:rPr lang="en-US" altLang="zh-CN" sz="1600" kern="0" dirty="0"/>
              <a:t>TUs for Normative Work</a:t>
            </a:r>
          </a:p>
        </p:txBody>
      </p:sp>
      <p:sp>
        <p:nvSpPr>
          <p:cNvPr id="3" name="Title 1">
            <a:extLst>
              <a:ext uri="{FF2B5EF4-FFF2-40B4-BE49-F238E27FC236}">
                <a16:creationId xmlns:a16="http://schemas.microsoft.com/office/drawing/2014/main" id="{A6573133-E681-822F-72DA-BAF1F56F2705}"/>
              </a:ext>
            </a:extLst>
          </p:cNvPr>
          <p:cNvSpPr txBox="1">
            <a:spLocks/>
          </p:cNvSpPr>
          <p:nvPr/>
        </p:nvSpPr>
        <p:spPr bwMode="auto">
          <a:xfrm>
            <a:off x="294758" y="184635"/>
            <a:ext cx="7721777" cy="675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a:lstStyle>
          <a:p>
            <a:pPr algn="l"/>
            <a:r>
              <a:rPr lang="en-US" altLang="de-DE" sz="2800" b="1" kern="0"/>
              <a:t>UAS_</a:t>
            </a:r>
            <a:r>
              <a:rPr lang="en-US" altLang="de-DE" sz="2800" b="1" kern="0" dirty="0"/>
              <a:t>Ph3 Work plan</a:t>
            </a:r>
            <a:endParaRPr lang="en-US" kern="0" dirty="0"/>
          </a:p>
        </p:txBody>
      </p:sp>
      <p:graphicFrame>
        <p:nvGraphicFramePr>
          <p:cNvPr id="2" name="Table 1">
            <a:extLst>
              <a:ext uri="{FF2B5EF4-FFF2-40B4-BE49-F238E27FC236}">
                <a16:creationId xmlns:a16="http://schemas.microsoft.com/office/drawing/2014/main" id="{014B1F62-D8BE-32A6-E835-722F89FB96A2}"/>
              </a:ext>
            </a:extLst>
          </p:cNvPr>
          <p:cNvGraphicFramePr>
            <a:graphicFrameLocks noGrp="1"/>
          </p:cNvGraphicFramePr>
          <p:nvPr/>
        </p:nvGraphicFramePr>
        <p:xfrm>
          <a:off x="172740" y="1174585"/>
          <a:ext cx="8798520" cy="4301260"/>
        </p:xfrm>
        <a:graphic>
          <a:graphicData uri="http://schemas.openxmlformats.org/drawingml/2006/table">
            <a:tbl>
              <a:tblPr firstRow="1" bandRow="1">
                <a:tableStyleId>{5940675A-B579-460E-94D1-54222C63F5DA}</a:tableStyleId>
              </a:tblPr>
              <a:tblGrid>
                <a:gridCol w="1383535">
                  <a:extLst>
                    <a:ext uri="{9D8B030D-6E8A-4147-A177-3AD203B41FA5}">
                      <a16:colId xmlns:a16="http://schemas.microsoft.com/office/drawing/2014/main" val="20000"/>
                    </a:ext>
                  </a:extLst>
                </a:gridCol>
                <a:gridCol w="1188313">
                  <a:extLst>
                    <a:ext uri="{9D8B030D-6E8A-4147-A177-3AD203B41FA5}">
                      <a16:colId xmlns:a16="http://schemas.microsoft.com/office/drawing/2014/main" val="20001"/>
                    </a:ext>
                  </a:extLst>
                </a:gridCol>
                <a:gridCol w="706198">
                  <a:extLst>
                    <a:ext uri="{9D8B030D-6E8A-4147-A177-3AD203B41FA5}">
                      <a16:colId xmlns:a16="http://schemas.microsoft.com/office/drawing/2014/main" val="20002"/>
                    </a:ext>
                  </a:extLst>
                </a:gridCol>
                <a:gridCol w="896327">
                  <a:extLst>
                    <a:ext uri="{9D8B030D-6E8A-4147-A177-3AD203B41FA5}">
                      <a16:colId xmlns:a16="http://schemas.microsoft.com/office/drawing/2014/main" val="20003"/>
                    </a:ext>
                  </a:extLst>
                </a:gridCol>
                <a:gridCol w="4624147">
                  <a:extLst>
                    <a:ext uri="{9D8B030D-6E8A-4147-A177-3AD203B41FA5}">
                      <a16:colId xmlns:a16="http://schemas.microsoft.com/office/drawing/2014/main" val="20004"/>
                    </a:ext>
                  </a:extLst>
                </a:gridCol>
              </a:tblGrid>
              <a:tr h="370840">
                <a:tc>
                  <a:txBody>
                    <a:bodyPr/>
                    <a:lstStyle/>
                    <a:p>
                      <a:r>
                        <a:rPr lang="en-US" sz="1400" b="1" dirty="0"/>
                        <a:t>Meeting</a:t>
                      </a:r>
                    </a:p>
                  </a:txBody>
                  <a:tcPr marL="36000" marR="36000" marT="18000" marB="18000" anchor="ctr">
                    <a:solidFill>
                      <a:srgbClr val="FFCCFF"/>
                    </a:solidFill>
                  </a:tcPr>
                </a:tc>
                <a:tc>
                  <a:txBody>
                    <a:bodyPr/>
                    <a:lstStyle/>
                    <a:p>
                      <a:r>
                        <a:rPr lang="en-US" sz="1400" b="1" dirty="0"/>
                        <a:t>Date</a:t>
                      </a:r>
                    </a:p>
                  </a:txBody>
                  <a:tcPr marL="36000" marR="36000" marT="18000" marB="18000" anchor="ctr">
                    <a:solidFill>
                      <a:srgbClr val="FFCCFF"/>
                    </a:solidFill>
                  </a:tcPr>
                </a:tc>
                <a:tc>
                  <a:txBody>
                    <a:bodyPr/>
                    <a:lstStyle/>
                    <a:p>
                      <a:pPr algn="ctr"/>
                      <a:r>
                        <a:rPr lang="en-US" sz="1400" b="1"/>
                        <a:t>Planned</a:t>
                      </a:r>
                      <a:r>
                        <a:rPr lang="en-US" sz="1400" b="1" baseline="0"/>
                        <a:t> TU’s</a:t>
                      </a:r>
                      <a:endParaRPr lang="en-US" sz="1400" b="1" dirty="0"/>
                    </a:p>
                  </a:txBody>
                  <a:tcPr marL="36000" marR="36000" marT="18000" marB="18000" anchor="ctr">
                    <a:solidFill>
                      <a:srgbClr val="FFCCFF"/>
                    </a:solidFill>
                  </a:tcPr>
                </a:tc>
                <a:tc>
                  <a:txBody>
                    <a:bodyPr/>
                    <a:lstStyle/>
                    <a:p>
                      <a:pPr algn="ctr"/>
                      <a:r>
                        <a:rPr lang="en-US" sz="1400" b="1" dirty="0"/>
                        <a:t>Actual TU’s</a:t>
                      </a:r>
                    </a:p>
                  </a:txBody>
                  <a:tcPr marL="36000" marR="36000" marT="18000" marB="18000" anchor="ctr">
                    <a:solidFill>
                      <a:srgbClr val="FFCCFF"/>
                    </a:solidFill>
                  </a:tcPr>
                </a:tc>
                <a:tc>
                  <a:txBody>
                    <a:bodyPr/>
                    <a:lstStyle/>
                    <a:p>
                      <a:r>
                        <a:rPr lang="en-US" sz="1400" b="1" dirty="0"/>
                        <a:t>Action plan</a:t>
                      </a:r>
                    </a:p>
                  </a:txBody>
                  <a:tcPr marL="36000" marR="36000" marT="18000" marB="18000" anchor="ctr">
                    <a:solidFill>
                      <a:srgbClr val="FFCCFF"/>
                    </a:solidFill>
                  </a:tcPr>
                </a:tc>
                <a:extLst>
                  <a:ext uri="{0D108BD9-81ED-4DB2-BD59-A6C34878D82A}">
                    <a16:rowId xmlns:a16="http://schemas.microsoft.com/office/drawing/2014/main" val="10000"/>
                  </a:ext>
                </a:extLst>
              </a:tr>
              <a:tr h="216839">
                <a:tc>
                  <a:txBody>
                    <a:bodyPr/>
                    <a:lstStyle/>
                    <a:p>
                      <a:r>
                        <a:rPr lang="en-US" sz="1300" b="0"/>
                        <a:t>SA2#164</a:t>
                      </a:r>
                      <a:endParaRPr lang="en-US" sz="1300" b="0" dirty="0"/>
                    </a:p>
                  </a:txBody>
                  <a:tcPr marL="36000" marR="36000" marT="18000" marB="18000">
                    <a:solidFill>
                      <a:srgbClr val="D9D9D9"/>
                    </a:solidFill>
                  </a:tcPr>
                </a:tc>
                <a:tc>
                  <a:txBody>
                    <a:bodyPr/>
                    <a:lstStyle/>
                    <a:p>
                      <a:r>
                        <a:rPr lang="en-US" sz="1300" b="0"/>
                        <a:t>August </a:t>
                      </a:r>
                      <a:r>
                        <a:rPr lang="en-US" sz="1300" b="0" dirty="0"/>
                        <a:t>2024</a:t>
                      </a:r>
                    </a:p>
                  </a:txBody>
                  <a:tcPr marL="36000" marR="36000" marT="18000" marB="18000">
                    <a:solidFill>
                      <a:srgbClr val="D9D9D9"/>
                    </a:solidFill>
                  </a:tcPr>
                </a:tc>
                <a:tc>
                  <a:txBody>
                    <a:bodyPr/>
                    <a:lstStyle/>
                    <a:p>
                      <a:pPr algn="ctr"/>
                      <a:r>
                        <a:rPr lang="en-US" sz="1300" dirty="0"/>
                        <a:t>1</a:t>
                      </a:r>
                    </a:p>
                  </a:txBody>
                  <a:tcPr marL="36000" marR="36000" marT="18000" marB="18000">
                    <a:solidFill>
                      <a:srgbClr val="D9D9D9"/>
                    </a:solidFill>
                  </a:tcPr>
                </a:tc>
                <a:tc>
                  <a:txBody>
                    <a:bodyPr/>
                    <a:lstStyle/>
                    <a:p>
                      <a:pPr algn="ctr"/>
                      <a:r>
                        <a:rPr lang="en-US" sz="1300"/>
                        <a:t>1</a:t>
                      </a:r>
                      <a:endParaRPr lang="en-US" sz="1300" dirty="0"/>
                    </a:p>
                  </a:txBody>
                  <a:tcPr marL="36000" marR="36000" marT="18000" marB="18000">
                    <a:solidFill>
                      <a:srgbClr val="D9D9D9"/>
                    </a:solidFill>
                  </a:tcPr>
                </a:tc>
                <a:tc>
                  <a:txBody>
                    <a:bodyPr/>
                    <a:lstStyle/>
                    <a:p>
                      <a:pPr marL="0" marR="0">
                        <a:lnSpc>
                          <a:spcPct val="107000"/>
                        </a:lnSpc>
                        <a:spcBef>
                          <a:spcPts val="0"/>
                        </a:spcBef>
                        <a:spcAft>
                          <a:spcPts val="0"/>
                        </a:spcAft>
                      </a:pPr>
                      <a:r>
                        <a:rPr lang="en-US" sz="1300" kern="100">
                          <a:effectLst/>
                          <a:latin typeface="Calibri" panose="020F0502020204030204" pitchFamily="34" charset="0"/>
                          <a:ea typeface="Calibri" panose="020F0502020204030204" pitchFamily="34" charset="0"/>
                          <a:cs typeface="Times New Roman" panose="02020603050405020304" pitchFamily="18" charset="0"/>
                        </a:rPr>
                        <a:t>Start normative work</a:t>
                      </a:r>
                      <a:endParaRPr lang="en-US" sz="13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36000" marR="36000" marT="18000" marB="18000" anchor="ctr">
                    <a:solidFill>
                      <a:srgbClr val="D9D9D9"/>
                    </a:solidFill>
                  </a:tcPr>
                </a:tc>
                <a:extLst>
                  <a:ext uri="{0D108BD9-81ED-4DB2-BD59-A6C34878D82A}">
                    <a16:rowId xmlns:a16="http://schemas.microsoft.com/office/drawing/2014/main" val="10004"/>
                  </a:ext>
                </a:extLst>
              </a:tr>
              <a:tr h="195631">
                <a:tc>
                  <a:txBody>
                    <a:bodyPr/>
                    <a:lstStyle/>
                    <a:p>
                      <a:r>
                        <a:rPr lang="en-US" sz="1300" b="0"/>
                        <a:t>SA2#165</a:t>
                      </a:r>
                      <a:endParaRPr lang="en-US" sz="1300" b="0" dirty="0"/>
                    </a:p>
                  </a:txBody>
                  <a:tcPr marL="36000" marR="36000" marT="18000" marB="18000">
                    <a:solidFill>
                      <a:srgbClr val="D9D9D9"/>
                    </a:solidFill>
                  </a:tcPr>
                </a:tc>
                <a:tc>
                  <a:txBody>
                    <a:bodyPr/>
                    <a:lstStyle/>
                    <a:p>
                      <a:r>
                        <a:rPr lang="en-US" sz="1300" b="0"/>
                        <a:t>October </a:t>
                      </a:r>
                      <a:r>
                        <a:rPr lang="en-US" sz="1300" b="0" dirty="0"/>
                        <a:t>2024</a:t>
                      </a:r>
                    </a:p>
                  </a:txBody>
                  <a:tcPr marL="36000" marR="36000" marT="18000" marB="18000">
                    <a:solidFill>
                      <a:srgbClr val="D9D9D9"/>
                    </a:solidFill>
                  </a:tcPr>
                </a:tc>
                <a:tc>
                  <a:txBody>
                    <a:bodyPr/>
                    <a:lstStyle/>
                    <a:p>
                      <a:pPr algn="ctr"/>
                      <a:r>
                        <a:rPr lang="en-US" sz="1300"/>
                        <a:t>1</a:t>
                      </a:r>
                      <a:endParaRPr lang="en-US" sz="1300" dirty="0"/>
                    </a:p>
                  </a:txBody>
                  <a:tcPr marL="36000" marR="36000" marT="18000" marB="18000">
                    <a:solidFill>
                      <a:srgbClr val="D9D9D9"/>
                    </a:solidFill>
                  </a:tcPr>
                </a:tc>
                <a:tc>
                  <a:txBody>
                    <a:bodyPr/>
                    <a:lstStyle/>
                    <a:p>
                      <a:pPr algn="ctr"/>
                      <a:r>
                        <a:rPr lang="en-US" sz="1300"/>
                        <a:t>1</a:t>
                      </a:r>
                      <a:endParaRPr lang="en-US" sz="1300" dirty="0"/>
                    </a:p>
                  </a:txBody>
                  <a:tcPr marL="36000" marR="36000" marT="18000" marB="18000">
                    <a:solidFill>
                      <a:srgbClr val="D9D9D9"/>
                    </a:solidFill>
                  </a:tcPr>
                </a:tc>
                <a:tc>
                  <a:txBody>
                    <a:bodyPr/>
                    <a:lstStyle/>
                    <a:p>
                      <a:pPr marL="0" marR="0">
                        <a:lnSpc>
                          <a:spcPct val="107000"/>
                        </a:lnSpc>
                        <a:spcBef>
                          <a:spcPts val="0"/>
                        </a:spcBef>
                        <a:spcAft>
                          <a:spcPts val="0"/>
                        </a:spcAft>
                      </a:pPr>
                      <a:r>
                        <a:rPr lang="en-US" sz="1300" kern="100">
                          <a:effectLst/>
                          <a:latin typeface="Calibri" panose="020F0502020204030204" pitchFamily="34" charset="0"/>
                          <a:ea typeface="Calibri" panose="020F0502020204030204" pitchFamily="34" charset="0"/>
                          <a:cs typeface="Times New Roman" panose="02020603050405020304" pitchFamily="18" charset="0"/>
                        </a:rPr>
                        <a:t>Continue normative work</a:t>
                      </a:r>
                      <a:endParaRPr lang="en-US" sz="13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36000" marR="36000" marT="18000" marB="18000" anchor="ctr">
                    <a:solidFill>
                      <a:srgbClr val="D9D9D9"/>
                    </a:solidFill>
                  </a:tcPr>
                </a:tc>
                <a:extLst>
                  <a:ext uri="{0D108BD9-81ED-4DB2-BD59-A6C34878D82A}">
                    <a16:rowId xmlns:a16="http://schemas.microsoft.com/office/drawing/2014/main" val="10005"/>
                  </a:ext>
                </a:extLst>
              </a:tr>
              <a:tr h="394316">
                <a:tc>
                  <a:txBody>
                    <a:bodyPr/>
                    <a:lstStyle/>
                    <a:p>
                      <a:r>
                        <a:rPr lang="en-US" sz="1300" b="0"/>
                        <a:t>SA2#166</a:t>
                      </a:r>
                      <a:endParaRPr lang="en-US" sz="1300" b="0" dirty="0"/>
                    </a:p>
                  </a:txBody>
                  <a:tcPr marL="36000" marR="36000" marT="18000" marB="18000">
                    <a:solidFill>
                      <a:srgbClr val="D9D9D9"/>
                    </a:solidFill>
                  </a:tcPr>
                </a:tc>
                <a:tc>
                  <a:txBody>
                    <a:bodyPr/>
                    <a:lstStyle/>
                    <a:p>
                      <a:r>
                        <a:rPr lang="en-US" sz="1300" b="0"/>
                        <a:t>November</a:t>
                      </a:r>
                      <a:r>
                        <a:rPr lang="ko-KR" altLang="en-US" sz="1300" b="0"/>
                        <a:t> </a:t>
                      </a:r>
                      <a:r>
                        <a:rPr lang="en-US" altLang="ko-KR" sz="1300" b="0"/>
                        <a:t>2</a:t>
                      </a:r>
                      <a:r>
                        <a:rPr lang="en-US" sz="1300" b="0"/>
                        <a:t>024</a:t>
                      </a:r>
                      <a:endParaRPr lang="en-US" sz="1300" b="0" dirty="0"/>
                    </a:p>
                  </a:txBody>
                  <a:tcPr marL="36000" marR="36000" marT="18000" marB="18000">
                    <a:solidFill>
                      <a:srgbClr val="D9D9D9"/>
                    </a:solidFill>
                  </a:tcPr>
                </a:tc>
                <a:tc>
                  <a:txBody>
                    <a:bodyPr/>
                    <a:lstStyle/>
                    <a:p>
                      <a:pPr algn="ctr"/>
                      <a:r>
                        <a:rPr lang="en-US" sz="1300" dirty="0"/>
                        <a:t>1</a:t>
                      </a:r>
                    </a:p>
                  </a:txBody>
                  <a:tcPr marL="36000" marR="36000" marT="18000" marB="18000">
                    <a:solidFill>
                      <a:srgbClr val="D9D9D9"/>
                    </a:solidFill>
                  </a:tcPr>
                </a:tc>
                <a:tc>
                  <a:txBody>
                    <a:bodyPr/>
                    <a:lstStyle/>
                    <a:p>
                      <a:pPr algn="ctr"/>
                      <a:r>
                        <a:rPr lang="en-US" sz="1300"/>
                        <a:t>1</a:t>
                      </a:r>
                      <a:endParaRPr lang="en-US" sz="1300" dirty="0"/>
                    </a:p>
                  </a:txBody>
                  <a:tcPr marL="36000" marR="36000" marT="18000" marB="18000">
                    <a:solidFill>
                      <a:srgbClr val="D9D9D9"/>
                    </a:solidFill>
                  </a:tcPr>
                </a:tc>
                <a:tc>
                  <a:txBody>
                    <a:bodyPr/>
                    <a:lstStyle/>
                    <a:p>
                      <a:pPr marL="0" marR="0">
                        <a:lnSpc>
                          <a:spcPct val="107000"/>
                        </a:lnSpc>
                        <a:spcBef>
                          <a:spcPts val="0"/>
                        </a:spcBef>
                        <a:spcAft>
                          <a:spcPts val="0"/>
                        </a:spcAft>
                      </a:pPr>
                      <a:r>
                        <a:rPr lang="en-US" altLang="ko-KR" sz="1300" kern="100">
                          <a:effectLst/>
                          <a:latin typeface="+mn-lt"/>
                          <a:ea typeface="Calibri" panose="020F0502020204030204" pitchFamily="34" charset="0"/>
                          <a:cs typeface="Times New Roman" panose="02020603050405020304" pitchFamily="18" charset="0"/>
                        </a:rPr>
                        <a:t>Complete 99% of normative work including the exiting ENs resolution</a:t>
                      </a:r>
                    </a:p>
                    <a:p>
                      <a:pPr marL="0" marR="0">
                        <a:lnSpc>
                          <a:spcPct val="107000"/>
                        </a:lnSpc>
                        <a:spcBef>
                          <a:spcPts val="0"/>
                        </a:spcBef>
                        <a:spcAft>
                          <a:spcPts val="0"/>
                        </a:spcAft>
                      </a:pPr>
                      <a:r>
                        <a:rPr lang="en-US" sz="1300" kern="100">
                          <a:effectLst/>
                          <a:latin typeface="+mn-lt"/>
                          <a:ea typeface="Calibri" panose="020F0502020204030204" pitchFamily="34" charset="0"/>
                          <a:cs typeface="Times New Roman" panose="02020603050405020304" pitchFamily="18" charset="0"/>
                        </a:rPr>
                        <a:t>   • In TS 23.256, three ENs in:</a:t>
                      </a:r>
                    </a:p>
                    <a:p>
                      <a:pPr marL="0" marR="0">
                        <a:lnSpc>
                          <a:spcPct val="107000"/>
                        </a:lnSpc>
                        <a:spcBef>
                          <a:spcPts val="0"/>
                        </a:spcBef>
                        <a:spcAft>
                          <a:spcPts val="0"/>
                        </a:spcAft>
                      </a:pPr>
                      <a:r>
                        <a:rPr lang="en-US" sz="1300" kern="100">
                          <a:effectLst/>
                          <a:latin typeface="+mn-lt"/>
                          <a:ea typeface="Calibri" panose="020F0502020204030204" pitchFamily="34" charset="0"/>
                          <a:cs typeface="Times New Roman" panose="02020603050405020304" pitchFamily="18" charset="0"/>
                        </a:rPr>
                        <a:t>        - </a:t>
                      </a:r>
                      <a:r>
                        <a:rPr lang="en-US" altLang="ko-KR" sz="1300" kern="100">
                          <a:effectLst/>
                          <a:latin typeface="+mn-lt"/>
                          <a:ea typeface="LG스마트체 Regular" panose="020B0600000101010101" pitchFamily="50" charset="-127"/>
                          <a:cs typeface="Times New Roman" panose="02020603050405020304" pitchFamily="18" charset="0"/>
                        </a:rPr>
                        <a:t>§</a:t>
                      </a:r>
                      <a:r>
                        <a:rPr lang="en-US" sz="1300" kern="100">
                          <a:effectLst/>
                          <a:latin typeface="+mn-lt"/>
                          <a:ea typeface="Calibri" panose="020F0502020204030204" pitchFamily="34" charset="0"/>
                          <a:cs typeface="Times New Roman" panose="02020603050405020304" pitchFamily="18" charset="0"/>
                        </a:rPr>
                        <a:t>New 4.4.1.1.X (USS changeover, pre-flight planning </a:t>
                      </a:r>
                      <a:r>
                        <a:rPr lang="en-US" altLang="ko-KR" sz="1300" kern="100">
                          <a:effectLst/>
                          <a:latin typeface="+mn-lt"/>
                          <a:ea typeface="Calibri" panose="020F0502020204030204" pitchFamily="34" charset="0"/>
                          <a:cs typeface="Times New Roman" panose="02020603050405020304" pitchFamily="18" charset="0"/>
                        </a:rPr>
                        <a:t>related)</a:t>
                      </a:r>
                      <a:endParaRPr lang="en-US" sz="1300" kern="100">
                        <a:effectLst/>
                        <a:latin typeface="+mn-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300" kern="100">
                          <a:effectLst/>
                          <a:latin typeface="+mn-lt"/>
                          <a:ea typeface="Calibri" panose="020F0502020204030204" pitchFamily="34" charset="0"/>
                          <a:cs typeface="Times New Roman" panose="02020603050405020304" pitchFamily="18" charset="0"/>
                        </a:rPr>
                        <a:t>        - </a:t>
                      </a:r>
                      <a:r>
                        <a:rPr lang="en-US" altLang="ko-KR" sz="1300" kern="100">
                          <a:effectLst/>
                          <a:latin typeface="+mn-lt"/>
                          <a:ea typeface="LG스마트체 Regular" panose="020B0600000101010101" pitchFamily="50" charset="-127"/>
                          <a:cs typeface="Times New Roman" panose="02020603050405020304" pitchFamily="18" charset="0"/>
                        </a:rPr>
                        <a:t>§</a:t>
                      </a:r>
                      <a:r>
                        <a:rPr lang="en-US" sz="1300" kern="100">
                          <a:effectLst/>
                          <a:latin typeface="+mn-lt"/>
                          <a:ea typeface="Calibri" panose="020F0502020204030204" pitchFamily="34" charset="0"/>
                          <a:cs typeface="Times New Roman" panose="02020603050405020304" pitchFamily="18" charset="0"/>
                        </a:rPr>
                        <a:t>5.2.2.2, </a:t>
                      </a:r>
                      <a:r>
                        <a:rPr lang="en-US" altLang="ko-KR" sz="1300" kern="100">
                          <a:effectLst/>
                          <a:latin typeface="+mn-lt"/>
                          <a:ea typeface="LG스마트체 Regular" panose="020B0600000101010101" pitchFamily="50" charset="-127"/>
                          <a:cs typeface="Times New Roman" panose="02020603050405020304" pitchFamily="18" charset="0"/>
                        </a:rPr>
                        <a:t>§</a:t>
                      </a:r>
                      <a:r>
                        <a:rPr lang="en-US" sz="1300" kern="100">
                          <a:effectLst/>
                          <a:latin typeface="+mn-lt"/>
                          <a:ea typeface="Calibri" panose="020F0502020204030204" pitchFamily="34" charset="0"/>
                          <a:cs typeface="Times New Roman" panose="02020603050405020304" pitchFamily="18" charset="0"/>
                        </a:rPr>
                        <a:t>5.13.1 (USS changeover related)</a:t>
                      </a:r>
                    </a:p>
                    <a:p>
                      <a:pPr marL="0" marR="0">
                        <a:lnSpc>
                          <a:spcPct val="107000"/>
                        </a:lnSpc>
                        <a:spcBef>
                          <a:spcPts val="0"/>
                        </a:spcBef>
                        <a:spcAft>
                          <a:spcPts val="0"/>
                        </a:spcAft>
                      </a:pPr>
                      <a:r>
                        <a:rPr lang="en-US" sz="1300" kern="100">
                          <a:effectLst/>
                          <a:latin typeface="+mn-lt"/>
                          <a:ea typeface="Calibri" panose="020F0502020204030204" pitchFamily="34" charset="0"/>
                          <a:cs typeface="Times New Roman" panose="02020603050405020304" pitchFamily="18" charset="0"/>
                        </a:rPr>
                        <a:t>   </a:t>
                      </a:r>
                      <a:r>
                        <a:rPr lang="en-US" altLang="ko-KR" sz="1300" kern="100">
                          <a:effectLst/>
                          <a:latin typeface="+mn-lt"/>
                          <a:ea typeface="Calibri" panose="020F0502020204030204" pitchFamily="34" charset="0"/>
                          <a:cs typeface="Times New Roman" panose="02020603050405020304" pitchFamily="18" charset="0"/>
                        </a:rPr>
                        <a:t>•</a:t>
                      </a:r>
                      <a:r>
                        <a:rPr lang="en-US" sz="1300" kern="100">
                          <a:effectLst/>
                          <a:latin typeface="+mn-lt"/>
                          <a:ea typeface="Calibri" panose="020F0502020204030204" pitchFamily="34" charset="0"/>
                          <a:cs typeface="Times New Roman" panose="02020603050405020304" pitchFamily="18" charset="0"/>
                        </a:rPr>
                        <a:t> In TS 23.502, one EN in:</a:t>
                      </a:r>
                    </a:p>
                    <a:p>
                      <a:pPr marL="0" marR="0">
                        <a:lnSpc>
                          <a:spcPct val="107000"/>
                        </a:lnSpc>
                        <a:spcBef>
                          <a:spcPts val="0"/>
                        </a:spcBef>
                        <a:spcAft>
                          <a:spcPts val="0"/>
                        </a:spcAft>
                      </a:pPr>
                      <a:r>
                        <a:rPr lang="en-US" sz="1300" kern="100">
                          <a:effectLst/>
                          <a:latin typeface="+mn-lt"/>
                          <a:ea typeface="Calibri" panose="020F0502020204030204" pitchFamily="34" charset="0"/>
                          <a:cs typeface="Times New Roman" panose="02020603050405020304" pitchFamily="18" charset="0"/>
                        </a:rPr>
                        <a:t>        - </a:t>
                      </a:r>
                      <a:r>
                        <a:rPr lang="en-US" sz="1300" kern="100">
                          <a:effectLst/>
                          <a:latin typeface="+mn-lt"/>
                          <a:ea typeface="LG스마트체 Regular" panose="020B0600000101010101" pitchFamily="50" charset="-127"/>
                          <a:cs typeface="Times New Roman" panose="02020603050405020304" pitchFamily="18" charset="0"/>
                        </a:rPr>
                        <a:t>§</a:t>
                      </a:r>
                      <a:r>
                        <a:rPr lang="en-US" sz="1300" kern="100">
                          <a:effectLst/>
                          <a:latin typeface="+mn-lt"/>
                          <a:ea typeface="Calibri" panose="020F0502020204030204" pitchFamily="34" charset="0"/>
                          <a:cs typeface="Times New Roman" panose="02020603050405020304" pitchFamily="18" charset="0"/>
                        </a:rPr>
                        <a:t>5.2.2.3.1 (USS changeover related)</a:t>
                      </a:r>
                      <a:endParaRPr lang="en-US" sz="1300" kern="100" dirty="0">
                        <a:effectLst/>
                        <a:latin typeface="+mn-lt"/>
                        <a:ea typeface="Calibri" panose="020F0502020204030204" pitchFamily="34" charset="0"/>
                        <a:cs typeface="Times New Roman" panose="02020603050405020304" pitchFamily="18" charset="0"/>
                      </a:endParaRPr>
                    </a:p>
                  </a:txBody>
                  <a:tcPr marL="36000" marR="36000" marT="18000" marB="18000" anchor="ctr">
                    <a:solidFill>
                      <a:srgbClr val="D9D9D9"/>
                    </a:solidFill>
                  </a:tcPr>
                </a:tc>
                <a:extLst>
                  <a:ext uri="{0D108BD9-81ED-4DB2-BD59-A6C34878D82A}">
                    <a16:rowId xmlns:a16="http://schemas.microsoft.com/office/drawing/2014/main" val="2273759181"/>
                  </a:ext>
                </a:extLst>
              </a:tr>
              <a:tr h="183789">
                <a:tc>
                  <a:txBody>
                    <a:bodyPr/>
                    <a:lstStyle/>
                    <a:p>
                      <a:r>
                        <a:rPr lang="en-US" sz="1300" b="0">
                          <a:solidFill>
                            <a:srgbClr val="0000FF"/>
                          </a:solidFill>
                        </a:rPr>
                        <a:t>TSG SA#106</a:t>
                      </a:r>
                      <a:endParaRPr lang="en-US" sz="1300" b="0" dirty="0">
                        <a:solidFill>
                          <a:srgbClr val="0000FF"/>
                        </a:solidFill>
                      </a:endParaRPr>
                    </a:p>
                  </a:txBody>
                  <a:tcPr marL="36000" marR="36000" marT="18000" marB="18000">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300" b="0">
                          <a:solidFill>
                            <a:srgbClr val="0000FF"/>
                          </a:solidFill>
                        </a:rPr>
                        <a:t>December 2024</a:t>
                      </a:r>
                    </a:p>
                  </a:txBody>
                  <a:tcPr marL="36000" marR="36000" marT="18000" marB="18000">
                    <a:noFill/>
                  </a:tcPr>
                </a:tc>
                <a:tc>
                  <a:txBody>
                    <a:bodyPr/>
                    <a:lstStyle/>
                    <a:p>
                      <a:pPr algn="ctr"/>
                      <a:endParaRPr lang="en-US" sz="1300" dirty="0">
                        <a:solidFill>
                          <a:srgbClr val="0000FF"/>
                        </a:solidFill>
                      </a:endParaRPr>
                    </a:p>
                  </a:txBody>
                  <a:tcPr marL="36000" marR="36000" marT="18000" marB="18000">
                    <a:noFill/>
                  </a:tcPr>
                </a:tc>
                <a:tc>
                  <a:txBody>
                    <a:bodyPr/>
                    <a:lstStyle/>
                    <a:p>
                      <a:pPr algn="ctr"/>
                      <a:endParaRPr lang="en-US" sz="1300" dirty="0">
                        <a:solidFill>
                          <a:srgbClr val="0000FF"/>
                        </a:solidFill>
                      </a:endParaRPr>
                    </a:p>
                  </a:txBody>
                  <a:tcPr marL="36000" marR="36000" marT="18000" marB="18000">
                    <a:noFill/>
                  </a:tcPr>
                </a:tc>
                <a:tc>
                  <a:txBody>
                    <a:bodyPr/>
                    <a:lstStyle/>
                    <a:p>
                      <a:pPr marL="0" marR="0">
                        <a:lnSpc>
                          <a:spcPct val="107000"/>
                        </a:lnSpc>
                        <a:spcBef>
                          <a:spcPts val="0"/>
                        </a:spcBef>
                        <a:spcAft>
                          <a:spcPts val="0"/>
                        </a:spcAft>
                      </a:pPr>
                      <a:r>
                        <a:rPr lang="en-US" sz="1300" kern="100">
                          <a:solidFill>
                            <a:srgbClr val="0000FF"/>
                          </a:solidFill>
                          <a:effectLst/>
                          <a:latin typeface="+mn-lt"/>
                          <a:ea typeface="Calibri" panose="020F0502020204030204" pitchFamily="34" charset="0"/>
                          <a:cs typeface="Times New Roman" panose="02020603050405020304" pitchFamily="18" charset="0"/>
                        </a:rPr>
                        <a:t>Rel-19 Stage 2 freeze</a:t>
                      </a:r>
                      <a:endParaRPr lang="en-US" sz="1300" kern="100" dirty="0">
                        <a:solidFill>
                          <a:srgbClr val="0000FF"/>
                        </a:solidFill>
                        <a:effectLst/>
                        <a:latin typeface="+mn-lt"/>
                        <a:ea typeface="Calibri" panose="020F0502020204030204" pitchFamily="34" charset="0"/>
                        <a:cs typeface="Times New Roman" panose="02020603050405020304" pitchFamily="18" charset="0"/>
                      </a:endParaRPr>
                    </a:p>
                  </a:txBody>
                  <a:tcPr marL="36000" marR="36000" marT="18000" marB="18000" anchor="ctr">
                    <a:noFill/>
                  </a:tcPr>
                </a:tc>
                <a:extLst>
                  <a:ext uri="{0D108BD9-81ED-4DB2-BD59-A6C34878D82A}">
                    <a16:rowId xmlns:a16="http://schemas.microsoft.com/office/drawing/2014/main" val="2065928562"/>
                  </a:ext>
                </a:extLst>
              </a:tr>
              <a:tr h="21162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300"/>
                        <a:t>SA2#166-Ad Hoc-e</a:t>
                      </a:r>
                    </a:p>
                    <a:p>
                      <a:endParaRPr lang="en-US" sz="1300" b="0" dirty="0"/>
                    </a:p>
                  </a:txBody>
                  <a:tcPr marL="36000" marR="36000" marT="18000" marB="18000">
                    <a:solidFill>
                      <a:srgbClr val="D9D9D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300" b="0"/>
                        <a:t>January 2025</a:t>
                      </a:r>
                    </a:p>
                  </a:txBody>
                  <a:tcPr marL="36000" marR="36000" marT="18000" marB="18000">
                    <a:solidFill>
                      <a:srgbClr val="D9D9D9"/>
                    </a:solidFill>
                  </a:tcPr>
                </a:tc>
                <a:tc>
                  <a:txBody>
                    <a:bodyPr/>
                    <a:lstStyle/>
                    <a:p>
                      <a:pPr algn="ctr"/>
                      <a:r>
                        <a:rPr lang="en-US" sz="1300"/>
                        <a:t>1.5</a:t>
                      </a:r>
                      <a:endParaRPr lang="en-US" sz="1300" dirty="0"/>
                    </a:p>
                  </a:txBody>
                  <a:tcPr marL="36000" marR="36000" marT="18000" marB="18000">
                    <a:solidFill>
                      <a:srgbClr val="D9D9D9"/>
                    </a:solidFill>
                  </a:tcPr>
                </a:tc>
                <a:tc>
                  <a:txBody>
                    <a:bodyPr/>
                    <a:lstStyle/>
                    <a:p>
                      <a:pPr algn="ctr"/>
                      <a:r>
                        <a:rPr lang="en-US" sz="1300"/>
                        <a:t>0.5 (14 CRs, 1 LS in and 1 LS out)</a:t>
                      </a:r>
                      <a:endParaRPr lang="en-US" sz="1300" dirty="0"/>
                    </a:p>
                  </a:txBody>
                  <a:tcPr marL="36000" marR="36000" marT="18000" marB="18000">
                    <a:solidFill>
                      <a:srgbClr val="D9D9D9"/>
                    </a:solidFill>
                  </a:tcPr>
                </a:tc>
                <a:tc>
                  <a:txBody>
                    <a:bodyPr/>
                    <a:lstStyle/>
                    <a:p>
                      <a:pPr marL="0" marR="0">
                        <a:lnSpc>
                          <a:spcPct val="107000"/>
                        </a:lnSpc>
                        <a:spcBef>
                          <a:spcPts val="0"/>
                        </a:spcBef>
                        <a:spcAft>
                          <a:spcPts val="0"/>
                        </a:spcAft>
                      </a:pPr>
                      <a:r>
                        <a:rPr lang="en-US" sz="1300" kern="100">
                          <a:effectLst/>
                          <a:latin typeface="+mn-lt"/>
                          <a:ea typeface="Calibri" panose="020F0502020204030204" pitchFamily="34" charset="0"/>
                          <a:cs typeface="Times New Roman" panose="02020603050405020304" pitchFamily="18" charset="0"/>
                        </a:rPr>
                        <a:t>Maintenance work and </a:t>
                      </a:r>
                      <a:r>
                        <a:rPr lang="en-US" altLang="ko-KR" sz="1300" kern="100">
                          <a:effectLst/>
                          <a:latin typeface="+mn-lt"/>
                          <a:ea typeface="Calibri" panose="020F0502020204030204" pitchFamily="34" charset="0"/>
                          <a:cs typeface="Times New Roman" panose="02020603050405020304" pitchFamily="18" charset="0"/>
                        </a:rPr>
                        <a:t>normative work including the remaining EN resolution</a:t>
                      </a:r>
                    </a:p>
                    <a:p>
                      <a:pPr marL="0" marR="0">
                        <a:lnSpc>
                          <a:spcPct val="107000"/>
                        </a:lnSpc>
                        <a:spcBef>
                          <a:spcPts val="0"/>
                        </a:spcBef>
                        <a:spcAft>
                          <a:spcPts val="0"/>
                        </a:spcAft>
                      </a:pPr>
                      <a:r>
                        <a:rPr lang="en-US" altLang="ko-KR" sz="1300" kern="100">
                          <a:effectLst/>
                          <a:latin typeface="+mn-lt"/>
                          <a:ea typeface="Calibri" panose="020F0502020204030204" pitchFamily="34" charset="0"/>
                          <a:cs typeface="Times New Roman" panose="02020603050405020304" pitchFamily="18" charset="0"/>
                        </a:rPr>
                        <a:t>   • In TS 23.256 </a:t>
                      </a:r>
                      <a:r>
                        <a:rPr lang="en-US" altLang="ko-KR" sz="1300" kern="100">
                          <a:effectLst/>
                          <a:latin typeface="+mn-lt"/>
                          <a:ea typeface="LG스마트체 Regular" panose="020B0600000101010101" pitchFamily="50" charset="-127"/>
                          <a:cs typeface="Times New Roman" panose="02020603050405020304" pitchFamily="18" charset="0"/>
                        </a:rPr>
                        <a:t>§5.13.2</a:t>
                      </a:r>
                      <a:r>
                        <a:rPr lang="en-US" altLang="ko-KR" sz="1300" kern="100">
                          <a:effectLst/>
                          <a:latin typeface="+mn-lt"/>
                          <a:ea typeface="Calibri" panose="020F0502020204030204" pitchFamily="34" charset="0"/>
                          <a:cs typeface="Times New Roman" panose="02020603050405020304" pitchFamily="18" charset="0"/>
                        </a:rPr>
                        <a:t> (USS changeover)</a:t>
                      </a:r>
                      <a:endParaRPr lang="en-US" sz="1300" kern="100" dirty="0">
                        <a:effectLst/>
                        <a:latin typeface="+mn-lt"/>
                        <a:ea typeface="Calibri" panose="020F0502020204030204" pitchFamily="34" charset="0"/>
                        <a:cs typeface="Times New Roman" panose="02020603050405020304" pitchFamily="18" charset="0"/>
                      </a:endParaRPr>
                    </a:p>
                  </a:txBody>
                  <a:tcPr marL="36000" marR="36000" marT="18000" marB="18000" anchor="ctr">
                    <a:solidFill>
                      <a:srgbClr val="D9D9D9"/>
                    </a:solidFill>
                  </a:tcPr>
                </a:tc>
                <a:extLst>
                  <a:ext uri="{0D108BD9-81ED-4DB2-BD59-A6C34878D82A}">
                    <a16:rowId xmlns:a16="http://schemas.microsoft.com/office/drawing/2014/main" val="2783422515"/>
                  </a:ext>
                </a:extLst>
              </a:tr>
              <a:tr h="154590">
                <a:tc>
                  <a:txBody>
                    <a:bodyPr/>
                    <a:lstStyle/>
                    <a:p>
                      <a:r>
                        <a:rPr lang="en-US" sz="1300" b="0"/>
                        <a:t>SA2#167</a:t>
                      </a:r>
                      <a:endParaRPr lang="en-US" sz="1300" b="0" dirty="0"/>
                    </a:p>
                  </a:txBody>
                  <a:tcPr marL="36000" marR="36000" marT="18000" marB="18000">
                    <a:solidFill>
                      <a:srgbClr val="D9D9D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300" b="0"/>
                        <a:t>February 2025</a:t>
                      </a:r>
                    </a:p>
                  </a:txBody>
                  <a:tcPr marL="36000" marR="36000" marT="18000" marB="18000">
                    <a:solidFill>
                      <a:srgbClr val="D9D9D9"/>
                    </a:solidFill>
                  </a:tcPr>
                </a:tc>
                <a:tc>
                  <a:txBody>
                    <a:bodyPr/>
                    <a:lstStyle/>
                    <a:p>
                      <a:pPr algn="ctr"/>
                      <a:endParaRPr lang="en-US" sz="1300" dirty="0"/>
                    </a:p>
                  </a:txBody>
                  <a:tcPr marL="36000" marR="36000" marT="18000" marB="18000">
                    <a:solidFill>
                      <a:srgbClr val="D9D9D9"/>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300"/>
                        <a:t>3 CRs</a:t>
                      </a:r>
                      <a:endParaRPr lang="en-US" sz="1300" dirty="0"/>
                    </a:p>
                  </a:txBody>
                  <a:tcPr marL="36000" marR="36000" marT="18000" marB="18000">
                    <a:solidFill>
                      <a:srgbClr val="D9D9D9"/>
                    </a:solidFill>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altLang="ko-KR" sz="1300" kern="100">
                          <a:effectLst/>
                          <a:latin typeface="+mn-lt"/>
                          <a:ea typeface="Calibri" panose="020F0502020204030204" pitchFamily="34" charset="0"/>
                          <a:cs typeface="Times New Roman" panose="02020603050405020304" pitchFamily="18" charset="0"/>
                        </a:rPr>
                        <a:t>Maintenance work and Complete 100% of normative work</a:t>
                      </a:r>
                    </a:p>
                  </a:txBody>
                  <a:tcPr marL="36000" marR="36000" marT="18000" marB="18000" anchor="ctr">
                    <a:solidFill>
                      <a:srgbClr val="D9D9D9"/>
                    </a:solidFill>
                  </a:tcPr>
                </a:tc>
                <a:extLst>
                  <a:ext uri="{0D108BD9-81ED-4DB2-BD59-A6C34878D82A}">
                    <a16:rowId xmlns:a16="http://schemas.microsoft.com/office/drawing/2014/main" val="3901664905"/>
                  </a:ext>
                </a:extLst>
              </a:tr>
              <a:tr h="180504">
                <a:tc>
                  <a:txBody>
                    <a:bodyPr/>
                    <a:lstStyle/>
                    <a:p>
                      <a:r>
                        <a:rPr lang="en-US" sz="1400"/>
                        <a:t>SA2#168</a:t>
                      </a:r>
                      <a:endParaRPr lang="en-US" sz="1400" dirty="0"/>
                    </a:p>
                  </a:txBody>
                  <a:tcPr marL="36000" marR="36000" marT="18000" marB="18000">
                    <a:solidFill>
                      <a:srgbClr val="D9D9D9"/>
                    </a:solidFill>
                  </a:tcPr>
                </a:tc>
                <a:tc>
                  <a:txBody>
                    <a:bodyPr/>
                    <a:lstStyle/>
                    <a:p>
                      <a:r>
                        <a:rPr lang="en-US" sz="1400"/>
                        <a:t>April 2025</a:t>
                      </a:r>
                      <a:endParaRPr lang="en-US" sz="1400" dirty="0"/>
                    </a:p>
                  </a:txBody>
                  <a:tcPr marL="36000" marR="36000" marT="18000" marB="18000">
                    <a:solidFill>
                      <a:srgbClr val="D9D9D9"/>
                    </a:solidFill>
                  </a:tcPr>
                </a:tc>
                <a:tc>
                  <a:txBody>
                    <a:bodyPr/>
                    <a:lstStyle/>
                    <a:p>
                      <a:pPr algn="ctr"/>
                      <a:r>
                        <a:rPr lang="en-US" sz="1400"/>
                        <a:t>0.5</a:t>
                      </a:r>
                      <a:endParaRPr lang="en-US" sz="1400" dirty="0"/>
                    </a:p>
                  </a:txBody>
                  <a:tcPr marL="36000" marR="36000" marT="18000" marB="18000">
                    <a:solidFill>
                      <a:srgbClr val="D9D9D9"/>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400"/>
                        <a:t>0.5</a:t>
                      </a:r>
                    </a:p>
                  </a:txBody>
                  <a:tcPr marL="36000" marR="36000" marT="18000" marB="18000">
                    <a:solidFill>
                      <a:srgbClr val="D9D9D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400" kern="100">
                          <a:effectLst/>
                          <a:latin typeface="+mn-lt"/>
                          <a:ea typeface="Calibri" panose="020F0502020204030204" pitchFamily="34" charset="0"/>
                          <a:cs typeface="Times New Roman" panose="02020603050405020304" pitchFamily="18" charset="0"/>
                        </a:rPr>
                        <a:t>Maintenance work and alignments/clarification based on feedback/question from and progress in other WGs.</a:t>
                      </a:r>
                    </a:p>
                  </a:txBody>
                  <a:tcPr marL="36000" marR="36000" marT="18000" marB="18000">
                    <a:solidFill>
                      <a:srgbClr val="D9D9D9"/>
                    </a:solidFill>
                  </a:tcPr>
                </a:tc>
                <a:extLst>
                  <a:ext uri="{0D108BD9-81ED-4DB2-BD59-A6C34878D82A}">
                    <a16:rowId xmlns:a16="http://schemas.microsoft.com/office/drawing/2014/main" val="10007"/>
                  </a:ext>
                </a:extLst>
              </a:tr>
              <a:tr h="0">
                <a:tc>
                  <a:txBody>
                    <a:bodyPr/>
                    <a:lstStyle/>
                    <a:p>
                      <a:endParaRPr lang="en-US" sz="1400" dirty="0"/>
                    </a:p>
                  </a:txBody>
                  <a:tcPr marL="36000" marR="36000" marT="18000" marB="18000"/>
                </a:tc>
                <a:tc>
                  <a:txBody>
                    <a:bodyPr/>
                    <a:lstStyle/>
                    <a:p>
                      <a:r>
                        <a:rPr lang="en-US" sz="1400" dirty="0"/>
                        <a:t>Total</a:t>
                      </a:r>
                    </a:p>
                  </a:txBody>
                  <a:tcPr marL="36000" marR="36000" marT="18000" marB="18000"/>
                </a:tc>
                <a:tc>
                  <a:txBody>
                    <a:bodyPr/>
                    <a:lstStyle/>
                    <a:p>
                      <a:pPr algn="ctr"/>
                      <a:r>
                        <a:rPr lang="en-US" sz="1400"/>
                        <a:t>3+2</a:t>
                      </a:r>
                      <a:endParaRPr lang="en-US" sz="1400" dirty="0"/>
                    </a:p>
                  </a:txBody>
                  <a:tcPr marL="36000" marR="36000" marT="18000" marB="1800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400"/>
                        <a:t>3+1</a:t>
                      </a:r>
                    </a:p>
                  </a:txBody>
                  <a:tcPr marL="36000" marR="36000" marT="18000" marB="18000"/>
                </a:tc>
                <a:tc>
                  <a:txBody>
                    <a:bodyPr/>
                    <a:lstStyle/>
                    <a:p>
                      <a:endParaRPr lang="en-US" sz="1400" dirty="0"/>
                    </a:p>
                  </a:txBody>
                  <a:tcPr marL="36000" marR="36000" marT="18000" marB="18000"/>
                </a:tc>
                <a:extLst>
                  <a:ext uri="{0D108BD9-81ED-4DB2-BD59-A6C34878D82A}">
                    <a16:rowId xmlns:a16="http://schemas.microsoft.com/office/drawing/2014/main" val="3680528877"/>
                  </a:ext>
                </a:extLst>
              </a:tr>
            </a:tbl>
          </a:graphicData>
        </a:graphic>
      </p:graphicFrame>
    </p:spTree>
    <p:extLst>
      <p:ext uri="{BB962C8B-B14F-4D97-AF65-F5344CB8AC3E}">
        <p14:creationId xmlns:p14="http://schemas.microsoft.com/office/powerpoint/2010/main" val="254865475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510D80-EE20-0104-B857-65C077051FCC}"/>
            </a:ext>
          </a:extLst>
        </p:cNvPr>
        <p:cNvGrpSpPr/>
        <p:nvPr/>
      </p:nvGrpSpPr>
      <p:grpSpPr>
        <a:xfrm>
          <a:off x="0" y="0"/>
          <a:ext cx="0" cy="0"/>
          <a:chOff x="0" y="0"/>
          <a:chExt cx="0" cy="0"/>
        </a:xfrm>
      </p:grpSpPr>
      <p:sp>
        <p:nvSpPr>
          <p:cNvPr id="10242" name="Title 1">
            <a:extLst>
              <a:ext uri="{FF2B5EF4-FFF2-40B4-BE49-F238E27FC236}">
                <a16:creationId xmlns:a16="http://schemas.microsoft.com/office/drawing/2014/main" id="{E9E9CB4E-51DC-6E57-95E6-3508352E2932}"/>
              </a:ext>
            </a:extLst>
          </p:cNvPr>
          <p:cNvSpPr>
            <a:spLocks noGrp="1"/>
          </p:cNvSpPr>
          <p:nvPr>
            <p:ph type="title"/>
          </p:nvPr>
        </p:nvSpPr>
        <p:spPr>
          <a:xfrm>
            <a:off x="129128" y="0"/>
            <a:ext cx="7548057" cy="974558"/>
          </a:xfrm>
        </p:spPr>
        <p:txBody>
          <a:bodyPr/>
          <a:lstStyle/>
          <a:p>
            <a:pPr algn="l" eaLnBrk="1" hangingPunct="1"/>
            <a:r>
              <a:rPr lang="en-US" altLang="de-DE" b="1"/>
              <a:t>UAS</a:t>
            </a:r>
            <a:r>
              <a:rPr lang="en-US" altLang="de-DE" b="1" dirty="0"/>
              <a:t>_Ph3 Status at SA</a:t>
            </a:r>
            <a:r>
              <a:rPr lang="en-US" altLang="de-DE" b="1"/>
              <a:t>#107</a:t>
            </a:r>
            <a:endParaRPr lang="de-DE" altLang="de-DE" b="1" dirty="0"/>
          </a:p>
        </p:txBody>
      </p:sp>
      <p:sp>
        <p:nvSpPr>
          <p:cNvPr id="5" name="Content Placeholder 7">
            <a:extLst>
              <a:ext uri="{FF2B5EF4-FFF2-40B4-BE49-F238E27FC236}">
                <a16:creationId xmlns:a16="http://schemas.microsoft.com/office/drawing/2014/main" id="{A0277500-78A9-82B8-9C39-547062E457FE}"/>
              </a:ext>
            </a:extLst>
          </p:cNvPr>
          <p:cNvSpPr txBox="1">
            <a:spLocks/>
          </p:cNvSpPr>
          <p:nvPr/>
        </p:nvSpPr>
        <p:spPr>
          <a:xfrm>
            <a:off x="238980" y="2130405"/>
            <a:ext cx="8756626" cy="4303950"/>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400"/>
              </a:spcAft>
            </a:pPr>
            <a:r>
              <a:rPr lang="de-DE" altLang="de-DE" sz="1600" b="1" kern="0" dirty="0"/>
              <a:t>Progress since SA</a:t>
            </a:r>
            <a:r>
              <a:rPr lang="de-DE" altLang="de-DE" sz="1600" b="1" kern="0"/>
              <a:t>#106</a:t>
            </a:r>
            <a:endParaRPr lang="de-DE" altLang="de-DE" sz="1600" b="1" kern="0" dirty="0">
              <a:solidFill>
                <a:srgbClr val="FF0000"/>
              </a:solidFill>
            </a:endParaRPr>
          </a:p>
          <a:p>
            <a:pPr lvl="1">
              <a:spcBef>
                <a:spcPts val="0"/>
              </a:spcBef>
              <a:spcAft>
                <a:spcPts val="400"/>
              </a:spcAft>
            </a:pPr>
            <a:r>
              <a:rPr lang="en-US" altLang="de-DE" sz="1400" kern="0"/>
              <a:t>10 CRs to TS 23.256 </a:t>
            </a:r>
            <a:r>
              <a:rPr lang="en-US" altLang="de-DE" sz="1400"/>
              <a:t>and</a:t>
            </a:r>
            <a:r>
              <a:rPr lang="en-US" altLang="de-DE" sz="1400" kern="0"/>
              <a:t> 1 </a:t>
            </a:r>
            <a:r>
              <a:rPr lang="en-US" altLang="de-DE" sz="1400"/>
              <a:t>CR</a:t>
            </a:r>
            <a:r>
              <a:rPr lang="ko-KR" altLang="en-US" sz="1400"/>
              <a:t> </a:t>
            </a:r>
            <a:r>
              <a:rPr lang="en-US" altLang="ko-KR" sz="1400"/>
              <a:t>to</a:t>
            </a:r>
            <a:r>
              <a:rPr lang="ko-KR" altLang="en-US" sz="1400"/>
              <a:t> </a:t>
            </a:r>
            <a:r>
              <a:rPr lang="en-US" altLang="ko-KR" sz="1400"/>
              <a:t>TS</a:t>
            </a:r>
            <a:r>
              <a:rPr lang="ko-KR" altLang="en-US" sz="1400"/>
              <a:t> </a:t>
            </a:r>
            <a:r>
              <a:rPr lang="en-US" altLang="ko-KR" sz="1400"/>
              <a:t>23.502</a:t>
            </a:r>
            <a:r>
              <a:rPr lang="en-US" altLang="de-DE" sz="1400" kern="0"/>
              <a:t> were agreed.</a:t>
            </a:r>
            <a:endParaRPr lang="en-US" altLang="de-DE" sz="1200" dirty="0"/>
          </a:p>
          <a:p>
            <a:pPr marL="457200" lvl="1" indent="-457200">
              <a:spcBef>
                <a:spcPts val="0"/>
              </a:spcBef>
              <a:spcAft>
                <a:spcPts val="400"/>
              </a:spcAft>
              <a:buBlip>
                <a:blip r:embed="rId2"/>
              </a:buBlip>
            </a:pPr>
            <a:r>
              <a:rPr lang="en-US" sz="1600" b="1" dirty="0"/>
              <a:t>Impacts and dependencies on other WGs</a:t>
            </a:r>
            <a:endParaRPr lang="de-DE" sz="1600" b="1" dirty="0"/>
          </a:p>
          <a:p>
            <a:pPr lvl="1">
              <a:spcBef>
                <a:spcPts val="0"/>
              </a:spcBef>
              <a:spcAft>
                <a:spcPts val="400"/>
              </a:spcAft>
            </a:pPr>
            <a:r>
              <a:rPr lang="en-US" altLang="zh-CN" sz="1400" dirty="0">
                <a:solidFill>
                  <a:prstClr val="black"/>
                </a:solidFill>
                <a:sym typeface="+mn-ea"/>
              </a:rPr>
              <a:t>CT3: Using </a:t>
            </a:r>
            <a:r>
              <a:rPr lang="en-US" altLang="zh-CN" sz="1400" dirty="0" err="1">
                <a:solidFill>
                  <a:prstClr val="black"/>
                </a:solidFill>
                <a:sym typeface="+mn-ea"/>
              </a:rPr>
              <a:t>Nnef_RetrieveInfoUAVFlight_Get</a:t>
            </a:r>
            <a:r>
              <a:rPr lang="en-US" altLang="zh-CN" sz="1400" dirty="0">
                <a:solidFill>
                  <a:prstClr val="black"/>
                </a:solidFill>
                <a:sym typeface="+mn-ea"/>
              </a:rPr>
              <a:t> in the procedure for USS changeover during a UAV flight</a:t>
            </a:r>
          </a:p>
          <a:p>
            <a:pPr lvl="1">
              <a:spcBef>
                <a:spcPts val="0"/>
              </a:spcBef>
              <a:spcAft>
                <a:spcPts val="400"/>
              </a:spcAft>
            </a:pPr>
            <a:r>
              <a:rPr lang="en-US" altLang="de-DE" sz="1400">
                <a:solidFill>
                  <a:prstClr val="black"/>
                </a:solidFill>
                <a:sym typeface="+mn-ea"/>
              </a:rPr>
              <a:t>RAN3</a:t>
            </a:r>
            <a:r>
              <a:rPr lang="en-US" altLang="de-DE" sz="1400" dirty="0">
                <a:solidFill>
                  <a:prstClr val="black"/>
                </a:solidFill>
                <a:sym typeface="+mn-ea"/>
              </a:rPr>
              <a:t>: Procedures for altitude reporting for aerial </a:t>
            </a:r>
            <a:r>
              <a:rPr lang="en-US" altLang="de-DE" sz="1400">
                <a:solidFill>
                  <a:prstClr val="black"/>
                </a:solidFill>
                <a:sym typeface="+mn-ea"/>
              </a:rPr>
              <a:t>UEs </a:t>
            </a:r>
          </a:p>
          <a:p>
            <a:pPr marL="457200" lvl="1" indent="0">
              <a:spcBef>
                <a:spcPts val="0"/>
              </a:spcBef>
              <a:spcAft>
                <a:spcPts val="400"/>
              </a:spcAft>
              <a:buNone/>
            </a:pPr>
            <a:r>
              <a:rPr lang="en-US" altLang="de-DE" sz="1400" kern="1200">
                <a:ea typeface="+mn-ea"/>
                <a:cs typeface="Arial" panose="020B0604020202020204" pitchFamily="34" charset="0"/>
                <a:sym typeface="Wingdings" panose="05000000000000000000" pitchFamily="2" charset="2"/>
              </a:rPr>
              <a:t> </a:t>
            </a:r>
            <a:r>
              <a:rPr lang="en-US" altLang="de-DE" sz="1400" kern="1200">
                <a:ea typeface="+mn-ea"/>
                <a:cs typeface="Arial" panose="020B0604020202020204" pitchFamily="34" charset="0"/>
              </a:rPr>
              <a:t>CT3 and RAN3 related aspects are expected to be progressed during Q2 meetings.</a:t>
            </a:r>
          </a:p>
          <a:p>
            <a:pPr lvl="1">
              <a:spcBef>
                <a:spcPts val="0"/>
              </a:spcBef>
              <a:spcAft>
                <a:spcPts val="400"/>
              </a:spcAft>
            </a:pPr>
            <a:r>
              <a:rPr lang="en-US" altLang="ko-KR" sz="1400">
                <a:solidFill>
                  <a:prstClr val="black"/>
                </a:solidFill>
              </a:rPr>
              <a:t>SA3: check USS list aspect progressed in SA3 and follow-up if necessary</a:t>
            </a:r>
            <a:endParaRPr lang="en-US" altLang="de-DE" sz="1400" dirty="0">
              <a:solidFill>
                <a:prstClr val="black"/>
              </a:solidFill>
              <a:sym typeface="+mn-ea"/>
            </a:endParaRPr>
          </a:p>
          <a:p>
            <a:pPr>
              <a:spcBef>
                <a:spcPts val="0"/>
              </a:spcBef>
              <a:spcAft>
                <a:spcPts val="400"/>
              </a:spcAft>
            </a:pPr>
            <a:r>
              <a:rPr lang="de-DE" sz="1600" b="1" kern="0"/>
              <a:t>Outstanding </a:t>
            </a:r>
            <a:r>
              <a:rPr lang="de-DE" sz="1600" b="1" kern="0" dirty="0"/>
              <a:t>issues</a:t>
            </a:r>
          </a:p>
          <a:p>
            <a:pPr marL="742950" marR="0" lvl="1" indent="-285750" algn="l" defTabSz="914400" rtl="0" eaLnBrk="0" fontAlgn="base" latinLnBrk="0" hangingPunct="0">
              <a:spcBef>
                <a:spcPts val="0"/>
              </a:spcBef>
              <a:spcAft>
                <a:spcPts val="400"/>
              </a:spcAft>
              <a:buClr>
                <a:srgbClr val="C00000"/>
              </a:buClr>
              <a:buSzTx/>
              <a:buFont typeface="Arial" panose="020B0604020202020204" pitchFamily="34" charset="0"/>
              <a:buChar char="•"/>
              <a:tabLst/>
              <a:defRPr/>
            </a:pPr>
            <a:r>
              <a:rPr lang="en-US" altLang="zh-CN" sz="1400" dirty="0">
                <a:solidFill>
                  <a:prstClr val="black"/>
                </a:solidFill>
                <a:sym typeface="+mn-ea"/>
              </a:rPr>
              <a:t>None</a:t>
            </a:r>
            <a:r>
              <a:rPr kumimoji="0" lang="en-US" altLang="ko-KR" sz="1400" b="0" i="0" u="none" strike="noStrike" kern="0" cap="none" spc="0" normalizeH="0" baseline="0" noProof="0" dirty="0">
                <a:ln>
                  <a:noFill/>
                </a:ln>
                <a:solidFill>
                  <a:prstClr val="black"/>
                </a:solidFill>
                <a:effectLst/>
                <a:uLnTx/>
                <a:uFillTx/>
              </a:rPr>
              <a:t>.</a:t>
            </a:r>
            <a:endParaRPr kumimoji="0" lang="de-DE" altLang="ko-KR" sz="1400" b="0" i="0" u="none" strike="noStrike" kern="0" cap="none" spc="0" normalizeH="0" baseline="0" noProof="0" dirty="0">
              <a:ln>
                <a:noFill/>
              </a:ln>
              <a:solidFill>
                <a:prstClr val="black"/>
              </a:solidFill>
              <a:effectLst/>
              <a:uLnTx/>
              <a:uFillTx/>
            </a:endParaRPr>
          </a:p>
          <a:p>
            <a:pPr>
              <a:spcBef>
                <a:spcPts val="0"/>
              </a:spcBef>
              <a:spcAft>
                <a:spcPts val="400"/>
              </a:spcAft>
            </a:pPr>
            <a:r>
              <a:rPr lang="de-DE" sz="1600" b="1" kern="0" dirty="0"/>
              <a:t>Next steps</a:t>
            </a:r>
          </a:p>
          <a:p>
            <a:pPr lvl="1">
              <a:spcBef>
                <a:spcPts val="0"/>
              </a:spcBef>
              <a:spcAft>
                <a:spcPts val="400"/>
              </a:spcAft>
              <a:defRPr/>
            </a:pPr>
            <a:r>
              <a:rPr lang="en-US" altLang="ko-KR" sz="1400" kern="100" dirty="0">
                <a:effectLst/>
                <a:latin typeface="Calibri" panose="020F0502020204030204" pitchFamily="34" charset="0"/>
                <a:ea typeface="Calibri" panose="020F0502020204030204" pitchFamily="34" charset="0"/>
                <a:cs typeface="Calibri" panose="020F0502020204030204" pitchFamily="34" charset="0"/>
              </a:rPr>
              <a:t>Maintenance work and alignments based on feedback from and progress in other WGs.</a:t>
            </a:r>
            <a:endParaRPr lang="en-US" altLang="ko-KR" sz="1400" kern="0" dirty="0"/>
          </a:p>
        </p:txBody>
      </p:sp>
      <p:graphicFrame>
        <p:nvGraphicFramePr>
          <p:cNvPr id="2" name="Table 4">
            <a:extLst>
              <a:ext uri="{FF2B5EF4-FFF2-40B4-BE49-F238E27FC236}">
                <a16:creationId xmlns:a16="http://schemas.microsoft.com/office/drawing/2014/main" id="{3CFA7E49-8AF0-E4A2-E66A-B19AFD534444}"/>
              </a:ext>
            </a:extLst>
          </p:cNvPr>
          <p:cNvGraphicFramePr>
            <a:graphicFrameLocks noGrp="1"/>
          </p:cNvGraphicFramePr>
          <p:nvPr/>
        </p:nvGraphicFramePr>
        <p:xfrm>
          <a:off x="303213" y="1109663"/>
          <a:ext cx="8180387" cy="738888"/>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3024282">
                  <a:extLst>
                    <a:ext uri="{9D8B030D-6E8A-4147-A177-3AD203B41FA5}">
                      <a16:colId xmlns:a16="http://schemas.microsoft.com/office/drawing/2014/main" val="20001"/>
                    </a:ext>
                  </a:extLst>
                </a:gridCol>
                <a:gridCol w="859399">
                  <a:extLst>
                    <a:ext uri="{9D8B030D-6E8A-4147-A177-3AD203B41FA5}">
                      <a16:colId xmlns:a16="http://schemas.microsoft.com/office/drawing/2014/main" val="20002"/>
                    </a:ext>
                  </a:extLst>
                </a:gridCol>
                <a:gridCol w="777988">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(dd/mm/</a:t>
                      </a:r>
                      <a:r>
                        <a:rPr lang="en-GB" sz="900" dirty="0" err="1"/>
                        <a:t>yyyy</a:t>
                      </a:r>
                      <a:r>
                        <a:rPr lang="en-GB" sz="900" dirty="0"/>
                        <a: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900" b="0" i="0" u="none" strike="noStrike" dirty="0">
                          <a:solidFill>
                            <a:srgbClr val="000000"/>
                          </a:solidFill>
                          <a:effectLst/>
                          <a:latin typeface="Arial" panose="020B0604020202020204" pitchFamily="34" charset="0"/>
                        </a:rPr>
                        <a:t>1020069</a:t>
                      </a:r>
                    </a:p>
                  </a:txBody>
                  <a:tcPr marL="9525" marR="9525" marT="9515" marB="0" anchor="ctr"/>
                </a:tc>
                <a:tc>
                  <a:txBody>
                    <a:bodyPr/>
                    <a:lstStyle/>
                    <a:p>
                      <a:pPr algn="l" fontAlgn="t"/>
                      <a:r>
                        <a:rPr lang="en-GB" sz="900" b="0" i="1" u="none" strike="noStrike" dirty="0">
                          <a:solidFill>
                            <a:srgbClr val="000000"/>
                          </a:solidFill>
                          <a:effectLst/>
                          <a:latin typeface="Arial" panose="020B0604020202020204" pitchFamily="34" charset="0"/>
                        </a:rPr>
                        <a:t>   </a:t>
                      </a:r>
                      <a:r>
                        <a:rPr lang="en-GB" sz="900" b="0" i="0" u="none" strike="noStrike" dirty="0">
                          <a:solidFill>
                            <a:srgbClr val="000000"/>
                          </a:solidFill>
                          <a:effectLst/>
                          <a:latin typeface="Arial" panose="020B0604020202020204" pitchFamily="34" charset="0"/>
                        </a:rPr>
                        <a:t>Study on (Stage 2 of) Phase 3 for UAS, UAV and UAM </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FS_UAS_Ph3</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09/09/2024</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100%</a:t>
                      </a:r>
                    </a:p>
                  </a:txBody>
                  <a:tcPr marL="9525" marR="9525" marT="9515" marB="0" anchor="ctr"/>
                </a:tc>
                <a:tc>
                  <a:txBody>
                    <a:bodyPr/>
                    <a:lstStyle/>
                    <a:p>
                      <a:pPr algn="l" fontAlgn="t"/>
                      <a:r>
                        <a:rPr lang="en-GB" sz="900" b="0" i="0" u="sng" strike="noStrike">
                          <a:solidFill>
                            <a:srgbClr val="0563C1"/>
                          </a:solidFill>
                          <a:effectLst/>
                          <a:latin typeface="Calibri" panose="020F0502020204030204" pitchFamily="34" charset="0"/>
                          <a:hlinkClick r:id="rId3"/>
                        </a:rPr>
                        <a:t>SP-231801</a:t>
                      </a:r>
                      <a:endParaRPr lang="en-GB" sz="900" b="0" i="0" u="sng" strike="noStrike">
                        <a:solidFill>
                          <a:srgbClr val="0563C1"/>
                        </a:solidFill>
                        <a:effectLst/>
                        <a:latin typeface="Calibri" panose="020F0502020204030204" pitchFamily="34" charset="0"/>
                      </a:endParaRPr>
                    </a:p>
                  </a:txBody>
                  <a:tcPr marL="9525" marR="9525" marT="9515" marB="0" anchor="ctr"/>
                </a:tc>
                <a:tc>
                  <a:txBody>
                    <a:bodyPr/>
                    <a:lstStyle/>
                    <a:p>
                      <a:pPr algn="ctr"/>
                      <a:r>
                        <a:rPr lang="en-GB" sz="900" kern="1200" dirty="0">
                          <a:solidFill>
                            <a:schemeClr val="tx1"/>
                          </a:solidFill>
                          <a:latin typeface="+mn-lt"/>
                          <a:ea typeface="+mn-ea"/>
                          <a:cs typeface="+mn-cs"/>
                        </a:rPr>
                        <a:t>100%</a:t>
                      </a: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10001"/>
                  </a:ext>
                </a:extLst>
              </a:tr>
              <a:tr h="225934">
                <a:tc>
                  <a:txBody>
                    <a:bodyPr/>
                    <a:lstStyle/>
                    <a:p>
                      <a:pPr algn="l" fontAlgn="t"/>
                      <a:r>
                        <a:rPr lang="en-GB" sz="900" b="0" i="0" u="none" strike="noStrike">
                          <a:solidFill>
                            <a:srgbClr val="000000"/>
                          </a:solidFill>
                          <a:effectLst/>
                          <a:latin typeface="Arial" panose="020B0604020202020204" pitchFamily="34" charset="0"/>
                        </a:rPr>
                        <a:t>1040037</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   (Stage 2 of) UAS, UAV and UAM Phase 3 </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UAS_Ph3</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12/12/2024</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99%</a:t>
                      </a:r>
                      <a:endParaRPr lang="en-GB" sz="900" b="0" i="0" u="none" strike="noStrike" dirty="0">
                        <a:solidFill>
                          <a:srgbClr val="000000"/>
                        </a:solidFill>
                        <a:effectLst/>
                        <a:latin typeface="Arial" panose="020B0604020202020204" pitchFamily="34" charset="0"/>
                      </a:endParaRPr>
                    </a:p>
                  </a:txBody>
                  <a:tcPr marL="9525" marR="9525" marT="9515" marB="0" anchor="ctr"/>
                </a:tc>
                <a:tc>
                  <a:txBody>
                    <a:bodyPr/>
                    <a:lstStyle/>
                    <a:p>
                      <a:pPr algn="l" fontAlgn="t"/>
                      <a:r>
                        <a:rPr lang="en-GB" sz="900" b="0" i="0" u="sng" strike="noStrike" dirty="0">
                          <a:solidFill>
                            <a:srgbClr val="0563C1"/>
                          </a:solidFill>
                          <a:effectLst/>
                          <a:latin typeface="Calibri" panose="020F0502020204030204" pitchFamily="34" charset="0"/>
                          <a:hlinkClick r:id="rId4"/>
                        </a:rPr>
                        <a:t>SP-240997</a:t>
                      </a:r>
                      <a:endParaRPr lang="en-GB" sz="900" b="0" i="0" u="sng" strike="noStrike" dirty="0">
                        <a:solidFill>
                          <a:srgbClr val="0563C1"/>
                        </a:solidFill>
                        <a:effectLst/>
                        <a:latin typeface="Calibri" panose="020F0502020204030204" pitchFamily="34" charset="0"/>
                      </a:endParaRPr>
                    </a:p>
                  </a:txBody>
                  <a:tcPr marL="9525" marR="9525" marT="9515" marB="0" anchor="ctr"/>
                </a:tc>
                <a:tc>
                  <a:txBody>
                    <a:bodyPr/>
                    <a:lstStyle/>
                    <a:p>
                      <a:pPr algn="ctr"/>
                      <a:r>
                        <a:rPr lang="en-GB" sz="900" kern="1200">
                          <a:solidFill>
                            <a:srgbClr val="FF0000"/>
                          </a:solidFill>
                          <a:latin typeface="+mn-lt"/>
                          <a:ea typeface="+mn-ea"/>
                          <a:cs typeface="+mn-cs"/>
                        </a:rPr>
                        <a:t>100%</a:t>
                      </a:r>
                      <a:endParaRPr lang="en-GB" sz="900" kern="1200" dirty="0">
                        <a:solidFill>
                          <a:srgbClr val="FF0000"/>
                        </a:solidFill>
                        <a:latin typeface="+mn-lt"/>
                        <a:ea typeface="+mn-ea"/>
                        <a:cs typeface="+mn-cs"/>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bl>
          </a:graphicData>
        </a:graphic>
      </p:graphicFrame>
    </p:spTree>
    <p:extLst>
      <p:ext uri="{BB962C8B-B14F-4D97-AF65-F5344CB8AC3E}">
        <p14:creationId xmlns:p14="http://schemas.microsoft.com/office/powerpoint/2010/main" val="50664224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4C14F4-D95C-28F9-FBB1-F349A3BEF08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2FF94A5-D41D-C2FC-4B2F-657CEED652F3}"/>
              </a:ext>
            </a:extLst>
          </p:cNvPr>
          <p:cNvSpPr>
            <a:spLocks noGrp="1"/>
          </p:cNvSpPr>
          <p:nvPr>
            <p:ph type="title"/>
          </p:nvPr>
        </p:nvSpPr>
        <p:spPr>
          <a:xfrm>
            <a:off x="159283" y="289786"/>
            <a:ext cx="7291602" cy="632637"/>
          </a:xfrm>
        </p:spPr>
        <p:txBody>
          <a:bodyPr/>
          <a:lstStyle/>
          <a:p>
            <a:pPr algn="l"/>
            <a:r>
              <a:rPr lang="en-US" altLang="de-DE" b="1"/>
              <a:t>UAS_Ph3 Status after SA2#167</a:t>
            </a:r>
            <a:endParaRPr lang="en-US" dirty="0"/>
          </a:p>
        </p:txBody>
      </p:sp>
      <p:sp>
        <p:nvSpPr>
          <p:cNvPr id="6" name="Content Placeholder 7">
            <a:extLst>
              <a:ext uri="{FF2B5EF4-FFF2-40B4-BE49-F238E27FC236}">
                <a16:creationId xmlns:a16="http://schemas.microsoft.com/office/drawing/2014/main" id="{EDB8157F-C6C6-60C4-77D4-D63213FBEB4E}"/>
              </a:ext>
            </a:extLst>
          </p:cNvPr>
          <p:cNvSpPr>
            <a:spLocks noGrp="1"/>
          </p:cNvSpPr>
          <p:nvPr>
            <p:ph sz="half" idx="4294967295"/>
          </p:nvPr>
        </p:nvSpPr>
        <p:spPr>
          <a:xfrm>
            <a:off x="254382" y="2035791"/>
            <a:ext cx="8752114" cy="4294237"/>
          </a:xfrm>
          <a:prstGeom prst="rect">
            <a:avLst/>
          </a:prstGeom>
        </p:spPr>
        <p:txBody>
          <a:bodyPr>
            <a:noAutofit/>
          </a:bodyPr>
          <a:lstStyle/>
          <a:p>
            <a:pPr marL="457200" lvl="1" indent="-457200">
              <a:spcBef>
                <a:spcPts val="0"/>
              </a:spcBef>
              <a:spcAft>
                <a:spcPts val="400"/>
              </a:spcAft>
              <a:buBlip>
                <a:blip r:embed="rId2"/>
              </a:buBlip>
            </a:pPr>
            <a:r>
              <a:rPr lang="en-US" altLang="ko-KR" sz="1600" b="1" dirty="0">
                <a:solidFill>
                  <a:prstClr val="black"/>
                </a:solidFill>
              </a:rPr>
              <a:t>Progress at SA2#166AH-E</a:t>
            </a:r>
            <a:endParaRPr lang="de-DE" altLang="ko-KR" sz="1600" dirty="0">
              <a:solidFill>
                <a:prstClr val="black"/>
              </a:solidFill>
            </a:endParaRPr>
          </a:p>
          <a:p>
            <a:pPr lvl="1">
              <a:spcBef>
                <a:spcPts val="0"/>
              </a:spcBef>
              <a:spcAft>
                <a:spcPts val="400"/>
              </a:spcAft>
            </a:pPr>
            <a:r>
              <a:rPr lang="en-US" altLang="de-DE" sz="1400" kern="0" dirty="0"/>
              <a:t>8 CRs to TS 23.256 </a:t>
            </a:r>
            <a:r>
              <a:rPr lang="en-US" altLang="de-DE" sz="1400" dirty="0"/>
              <a:t>and</a:t>
            </a:r>
            <a:r>
              <a:rPr lang="en-US" altLang="de-DE" sz="1400" kern="0" dirty="0"/>
              <a:t> 1 </a:t>
            </a:r>
            <a:r>
              <a:rPr lang="en-US" altLang="de-DE" sz="1400" dirty="0"/>
              <a:t>CR</a:t>
            </a:r>
            <a:r>
              <a:rPr lang="ko-KR" altLang="en-US" sz="1400" dirty="0"/>
              <a:t> </a:t>
            </a:r>
            <a:r>
              <a:rPr lang="en-US" altLang="ko-KR" sz="1400" dirty="0"/>
              <a:t>to</a:t>
            </a:r>
            <a:r>
              <a:rPr lang="ko-KR" altLang="en-US" sz="1400" dirty="0"/>
              <a:t> </a:t>
            </a:r>
            <a:r>
              <a:rPr lang="en-US" altLang="ko-KR" sz="1400" dirty="0"/>
              <a:t>TS</a:t>
            </a:r>
            <a:r>
              <a:rPr lang="ko-KR" altLang="en-US" sz="1400" dirty="0"/>
              <a:t> </a:t>
            </a:r>
            <a:r>
              <a:rPr lang="en-US" altLang="ko-KR" sz="1400" dirty="0"/>
              <a:t>23.502</a:t>
            </a:r>
            <a:r>
              <a:rPr lang="en-US" altLang="de-DE" sz="1400" kern="0" dirty="0"/>
              <a:t> were agreed.</a:t>
            </a:r>
          </a:p>
          <a:p>
            <a:pPr marL="457200" lvl="1" indent="-457200">
              <a:spcBef>
                <a:spcPts val="0"/>
              </a:spcBef>
              <a:spcAft>
                <a:spcPts val="400"/>
              </a:spcAft>
              <a:buBlip>
                <a:blip r:embed="rId2"/>
              </a:buBlip>
            </a:pPr>
            <a:r>
              <a:rPr lang="en-US" altLang="ko-KR" sz="1600" b="1" dirty="0">
                <a:solidFill>
                  <a:prstClr val="black"/>
                </a:solidFill>
              </a:rPr>
              <a:t>Progress at SA2#167</a:t>
            </a:r>
            <a:endParaRPr lang="de-DE" altLang="ko-KR" sz="1600" dirty="0">
              <a:solidFill>
                <a:prstClr val="black"/>
              </a:solidFill>
            </a:endParaRPr>
          </a:p>
          <a:p>
            <a:pPr lvl="1">
              <a:spcBef>
                <a:spcPts val="0"/>
              </a:spcBef>
              <a:spcAft>
                <a:spcPts val="400"/>
              </a:spcAft>
            </a:pPr>
            <a:r>
              <a:rPr lang="en-US" altLang="de-DE" sz="1400" kern="0" dirty="0"/>
              <a:t>2 CRs to TS 23.256 were agreed addressing dependency/clarifications with other WGs.</a:t>
            </a:r>
          </a:p>
          <a:p>
            <a:pPr marL="457200" lvl="1" indent="-457200">
              <a:spcBef>
                <a:spcPts val="0"/>
              </a:spcBef>
              <a:spcAft>
                <a:spcPts val="400"/>
              </a:spcAft>
              <a:buBlip>
                <a:blip r:embed="rId2"/>
              </a:buBlip>
            </a:pPr>
            <a:r>
              <a:rPr lang="en-US" altLang="ko-KR" sz="1600" b="1" dirty="0">
                <a:solidFill>
                  <a:prstClr val="black"/>
                </a:solidFill>
              </a:rPr>
              <a:t>Impacts and dependencies on other WGs</a:t>
            </a:r>
            <a:endParaRPr lang="de-DE" altLang="ko-KR" sz="1600" dirty="0">
              <a:solidFill>
                <a:prstClr val="black"/>
              </a:solidFill>
            </a:endParaRPr>
          </a:p>
          <a:p>
            <a:pPr lvl="1">
              <a:spcBef>
                <a:spcPts val="0"/>
              </a:spcBef>
              <a:spcAft>
                <a:spcPts val="400"/>
              </a:spcAft>
            </a:pPr>
            <a:r>
              <a:rPr lang="en-US" altLang="zh-CN" sz="1400" dirty="0">
                <a:solidFill>
                  <a:prstClr val="black"/>
                </a:solidFill>
                <a:sym typeface="+mn-ea"/>
              </a:rPr>
              <a:t>CT3: Using </a:t>
            </a:r>
            <a:r>
              <a:rPr lang="en-US" altLang="zh-CN" sz="1400" dirty="0" err="1">
                <a:solidFill>
                  <a:prstClr val="black"/>
                </a:solidFill>
                <a:sym typeface="+mn-ea"/>
              </a:rPr>
              <a:t>Nnef_RetrieveInfoUAVFlight_Get</a:t>
            </a:r>
            <a:r>
              <a:rPr lang="en-US" altLang="zh-CN" sz="1400" dirty="0">
                <a:solidFill>
                  <a:prstClr val="black"/>
                </a:solidFill>
                <a:sym typeface="+mn-ea"/>
              </a:rPr>
              <a:t> in the procedure for USS changeover during a UAV flight</a:t>
            </a:r>
          </a:p>
          <a:p>
            <a:pPr lvl="1">
              <a:spcBef>
                <a:spcPts val="0"/>
              </a:spcBef>
              <a:spcAft>
                <a:spcPts val="400"/>
              </a:spcAft>
            </a:pPr>
            <a:r>
              <a:rPr lang="en-US" altLang="de-DE" sz="1400" dirty="0">
                <a:solidFill>
                  <a:prstClr val="black"/>
                </a:solidFill>
                <a:sym typeface="+mn-ea"/>
              </a:rPr>
              <a:t>RAN3: Procedures for altitude reporting for aerial UEs </a:t>
            </a:r>
          </a:p>
          <a:p>
            <a:pPr marL="457200" lvl="1" indent="0">
              <a:spcBef>
                <a:spcPts val="0"/>
              </a:spcBef>
              <a:spcAft>
                <a:spcPts val="400"/>
              </a:spcAft>
              <a:buNone/>
            </a:pPr>
            <a:r>
              <a:rPr lang="en-US" altLang="de-DE" sz="1400" kern="1200" dirty="0">
                <a:ea typeface="+mn-ea"/>
                <a:cs typeface="Arial" panose="020B0604020202020204" pitchFamily="34" charset="0"/>
                <a:sym typeface="Wingdings" panose="05000000000000000000" pitchFamily="2" charset="2"/>
              </a:rPr>
              <a:t> </a:t>
            </a:r>
            <a:r>
              <a:rPr lang="en-US" altLang="de-DE" sz="1400" kern="1200" dirty="0">
                <a:ea typeface="+mn-ea"/>
                <a:cs typeface="Arial" panose="020B0604020202020204" pitchFamily="34" charset="0"/>
              </a:rPr>
              <a:t>CT3 and RAN3 related aspects are expected to be progressed during Q2 </a:t>
            </a:r>
            <a:r>
              <a:rPr lang="en-US" altLang="de-DE" sz="1400" kern="1200">
                <a:ea typeface="+mn-ea"/>
                <a:cs typeface="Arial" panose="020B0604020202020204" pitchFamily="34" charset="0"/>
              </a:rPr>
              <a:t>meetings.</a:t>
            </a:r>
          </a:p>
          <a:p>
            <a:pPr lvl="1">
              <a:spcBef>
                <a:spcPts val="0"/>
              </a:spcBef>
              <a:spcAft>
                <a:spcPts val="400"/>
              </a:spcAft>
            </a:pPr>
            <a:r>
              <a:rPr lang="en-US" altLang="ko-KR" sz="1400">
                <a:solidFill>
                  <a:prstClr val="black"/>
                </a:solidFill>
              </a:rPr>
              <a:t>SA3: check USS list aspect progressed in SA3 and follow-up if necessary</a:t>
            </a:r>
            <a:endParaRPr lang="en-US" altLang="de-DE" sz="1400">
              <a:solidFill>
                <a:prstClr val="black"/>
              </a:solidFill>
              <a:sym typeface="+mn-ea"/>
            </a:endParaRPr>
          </a:p>
          <a:p>
            <a:pPr>
              <a:spcBef>
                <a:spcPts val="0"/>
              </a:spcBef>
              <a:spcAft>
                <a:spcPts val="400"/>
              </a:spcAft>
            </a:pPr>
            <a:r>
              <a:rPr lang="de-DE" altLang="ko-KR" sz="1600" b="1" kern="0"/>
              <a:t>Outstanding </a:t>
            </a:r>
            <a:r>
              <a:rPr lang="de-DE" altLang="ko-KR" sz="1600" b="1" kern="0" dirty="0"/>
              <a:t>issues</a:t>
            </a:r>
          </a:p>
          <a:p>
            <a:pPr lvl="1">
              <a:spcBef>
                <a:spcPts val="0"/>
              </a:spcBef>
              <a:spcAft>
                <a:spcPts val="400"/>
              </a:spcAft>
            </a:pPr>
            <a:r>
              <a:rPr lang="en-US" altLang="zh-CN" sz="1400" dirty="0">
                <a:solidFill>
                  <a:prstClr val="black"/>
                </a:solidFill>
                <a:sym typeface="+mn-ea"/>
              </a:rPr>
              <a:t>None</a:t>
            </a:r>
            <a:r>
              <a:rPr kumimoji="0" lang="en-US" altLang="ko-KR" sz="1400" b="0" i="0" u="none" strike="noStrike" kern="0" cap="none" spc="0" normalizeH="0" baseline="0" noProof="0" dirty="0">
                <a:ln>
                  <a:noFill/>
                </a:ln>
                <a:solidFill>
                  <a:prstClr val="black"/>
                </a:solidFill>
                <a:effectLst/>
                <a:uLnTx/>
                <a:uFillTx/>
              </a:rPr>
              <a:t>. </a:t>
            </a:r>
            <a:endParaRPr lang="de-DE" altLang="ko-KR" sz="1400" strike="sngStrike" kern="0" dirty="0"/>
          </a:p>
          <a:p>
            <a:pPr>
              <a:spcBef>
                <a:spcPts val="0"/>
              </a:spcBef>
              <a:spcAft>
                <a:spcPts val="400"/>
              </a:spcAft>
            </a:pPr>
            <a:r>
              <a:rPr lang="de-DE" altLang="ko-KR" sz="1600" b="1" kern="0" dirty="0"/>
              <a:t>Next steps</a:t>
            </a:r>
          </a:p>
          <a:p>
            <a:pPr lvl="1">
              <a:spcBef>
                <a:spcPts val="0"/>
              </a:spcBef>
              <a:spcAft>
                <a:spcPts val="400"/>
              </a:spcAft>
              <a:defRPr/>
            </a:pPr>
            <a:r>
              <a:rPr lang="en-US" altLang="ko-KR" sz="1400" kern="100" dirty="0">
                <a:effectLst/>
                <a:latin typeface="Calibri" panose="020F0502020204030204" pitchFamily="34" charset="0"/>
                <a:ea typeface="Calibri" panose="020F0502020204030204" pitchFamily="34" charset="0"/>
                <a:cs typeface="Calibri" panose="020F0502020204030204" pitchFamily="34" charset="0"/>
              </a:rPr>
              <a:t>Maintenance work and alignments based on feedback from and progress in other WGs.</a:t>
            </a:r>
          </a:p>
        </p:txBody>
      </p:sp>
      <p:graphicFrame>
        <p:nvGraphicFramePr>
          <p:cNvPr id="3" name="Table 4">
            <a:extLst>
              <a:ext uri="{FF2B5EF4-FFF2-40B4-BE49-F238E27FC236}">
                <a16:creationId xmlns:a16="http://schemas.microsoft.com/office/drawing/2014/main" id="{47252DE9-729F-36CE-91FF-87696D82E68E}"/>
              </a:ext>
            </a:extLst>
          </p:cNvPr>
          <p:cNvGraphicFramePr>
            <a:graphicFrameLocks noGrp="1"/>
          </p:cNvGraphicFramePr>
          <p:nvPr/>
        </p:nvGraphicFramePr>
        <p:xfrm>
          <a:off x="303213" y="1109663"/>
          <a:ext cx="8180387" cy="738888"/>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3024282">
                  <a:extLst>
                    <a:ext uri="{9D8B030D-6E8A-4147-A177-3AD203B41FA5}">
                      <a16:colId xmlns:a16="http://schemas.microsoft.com/office/drawing/2014/main" val="20001"/>
                    </a:ext>
                  </a:extLst>
                </a:gridCol>
                <a:gridCol w="797522">
                  <a:extLst>
                    <a:ext uri="{9D8B030D-6E8A-4147-A177-3AD203B41FA5}">
                      <a16:colId xmlns:a16="http://schemas.microsoft.com/office/drawing/2014/main" val="20002"/>
                    </a:ext>
                  </a:extLst>
                </a:gridCol>
                <a:gridCol w="83986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(dd/mm/</a:t>
                      </a:r>
                      <a:r>
                        <a:rPr lang="en-GB" sz="900" dirty="0" err="1"/>
                        <a:t>yyyy</a:t>
                      </a:r>
                      <a:r>
                        <a:rPr lang="en-GB" sz="900" dirty="0"/>
                        <a: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900" b="0" i="0" u="none" strike="noStrike" dirty="0">
                          <a:solidFill>
                            <a:srgbClr val="000000"/>
                          </a:solidFill>
                          <a:effectLst/>
                          <a:latin typeface="Arial" panose="020B0604020202020204" pitchFamily="34" charset="0"/>
                        </a:rPr>
                        <a:t>1020069</a:t>
                      </a:r>
                    </a:p>
                  </a:txBody>
                  <a:tcPr marL="9525" marR="9525" marT="9515" marB="0" anchor="ctr"/>
                </a:tc>
                <a:tc>
                  <a:txBody>
                    <a:bodyPr/>
                    <a:lstStyle/>
                    <a:p>
                      <a:pPr algn="l" fontAlgn="t"/>
                      <a:r>
                        <a:rPr lang="en-GB" sz="900" b="0" i="1" u="none" strike="noStrike" dirty="0">
                          <a:solidFill>
                            <a:srgbClr val="000000"/>
                          </a:solidFill>
                          <a:effectLst/>
                          <a:latin typeface="Arial" panose="020B0604020202020204" pitchFamily="34" charset="0"/>
                        </a:rPr>
                        <a:t>   </a:t>
                      </a:r>
                      <a:r>
                        <a:rPr lang="en-GB" sz="900" b="0" i="0" u="none" strike="noStrike" dirty="0">
                          <a:solidFill>
                            <a:srgbClr val="000000"/>
                          </a:solidFill>
                          <a:effectLst/>
                          <a:latin typeface="Arial" panose="020B0604020202020204" pitchFamily="34" charset="0"/>
                        </a:rPr>
                        <a:t>Study on (Stage 2 of) Phase 3 for UAS, UAV and UAM </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FS_UAS_Ph3</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09/09/2024</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100%</a:t>
                      </a:r>
                    </a:p>
                  </a:txBody>
                  <a:tcPr marL="9525" marR="9525" marT="9515" marB="0" anchor="ctr"/>
                </a:tc>
                <a:tc>
                  <a:txBody>
                    <a:bodyPr/>
                    <a:lstStyle/>
                    <a:p>
                      <a:pPr algn="l" fontAlgn="t"/>
                      <a:r>
                        <a:rPr lang="en-GB" sz="900" b="0" i="0" u="sng" strike="noStrike">
                          <a:solidFill>
                            <a:srgbClr val="0563C1"/>
                          </a:solidFill>
                          <a:effectLst/>
                          <a:latin typeface="Calibri" panose="020F0502020204030204" pitchFamily="34" charset="0"/>
                          <a:hlinkClick r:id="rId3"/>
                        </a:rPr>
                        <a:t>SP-231801</a:t>
                      </a:r>
                      <a:endParaRPr lang="en-GB" sz="900" b="0" i="0" u="sng" strike="noStrike">
                        <a:solidFill>
                          <a:srgbClr val="0563C1"/>
                        </a:solidFill>
                        <a:effectLst/>
                        <a:latin typeface="Calibri" panose="020F0502020204030204" pitchFamily="34" charset="0"/>
                      </a:endParaRPr>
                    </a:p>
                  </a:txBody>
                  <a:tcPr marL="9525" marR="9525" marT="9515" marB="0" anchor="ctr"/>
                </a:tc>
                <a:tc>
                  <a:txBody>
                    <a:bodyPr/>
                    <a:lstStyle/>
                    <a:p>
                      <a:pPr algn="ctr"/>
                      <a:r>
                        <a:rPr lang="en-GB" sz="900" kern="1200" dirty="0">
                          <a:solidFill>
                            <a:schemeClr val="tx1"/>
                          </a:solidFill>
                          <a:latin typeface="+mn-lt"/>
                          <a:ea typeface="+mn-ea"/>
                          <a:cs typeface="+mn-cs"/>
                        </a:rPr>
                        <a:t>100%</a:t>
                      </a: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10001"/>
                  </a:ext>
                </a:extLst>
              </a:tr>
              <a:tr h="225934">
                <a:tc>
                  <a:txBody>
                    <a:bodyPr/>
                    <a:lstStyle/>
                    <a:p>
                      <a:pPr algn="l" fontAlgn="t"/>
                      <a:r>
                        <a:rPr lang="en-GB" sz="900" b="0" i="0" u="none" strike="noStrike">
                          <a:solidFill>
                            <a:srgbClr val="000000"/>
                          </a:solidFill>
                          <a:effectLst/>
                          <a:latin typeface="Arial" panose="020B0604020202020204" pitchFamily="34" charset="0"/>
                        </a:rPr>
                        <a:t>1040037</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   (Stage 2 of) UAS, UAV and UAM Phase 3 </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UAS_Ph3</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12/12/2024</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99%</a:t>
                      </a:r>
                      <a:endParaRPr lang="en-GB" sz="900" b="0" i="0" u="none" strike="noStrike" dirty="0">
                        <a:solidFill>
                          <a:srgbClr val="000000"/>
                        </a:solidFill>
                        <a:effectLst/>
                        <a:latin typeface="Arial" panose="020B0604020202020204" pitchFamily="34" charset="0"/>
                      </a:endParaRPr>
                    </a:p>
                  </a:txBody>
                  <a:tcPr marL="9525" marR="9525" marT="9515" marB="0" anchor="ctr"/>
                </a:tc>
                <a:tc>
                  <a:txBody>
                    <a:bodyPr/>
                    <a:lstStyle/>
                    <a:p>
                      <a:pPr algn="l" fontAlgn="t"/>
                      <a:r>
                        <a:rPr lang="en-GB" sz="900" b="0" i="0" u="sng" strike="noStrike" dirty="0">
                          <a:solidFill>
                            <a:srgbClr val="0563C1"/>
                          </a:solidFill>
                          <a:effectLst/>
                          <a:latin typeface="Calibri" panose="020F0502020204030204" pitchFamily="34" charset="0"/>
                          <a:hlinkClick r:id="rId4"/>
                        </a:rPr>
                        <a:t>SP-240997</a:t>
                      </a:r>
                      <a:endParaRPr lang="en-GB" sz="900" b="0" i="0" u="sng" strike="noStrike" dirty="0">
                        <a:solidFill>
                          <a:srgbClr val="0563C1"/>
                        </a:solidFill>
                        <a:effectLst/>
                        <a:latin typeface="Calibri" panose="020F0502020204030204" pitchFamily="34" charset="0"/>
                      </a:endParaRPr>
                    </a:p>
                  </a:txBody>
                  <a:tcPr marL="9525" marR="9525" marT="9515" marB="0" anchor="ctr"/>
                </a:tc>
                <a:tc>
                  <a:txBody>
                    <a:bodyPr/>
                    <a:lstStyle/>
                    <a:p>
                      <a:pPr algn="ctr"/>
                      <a:r>
                        <a:rPr lang="en-GB" sz="900" kern="1200">
                          <a:solidFill>
                            <a:srgbClr val="FF0000"/>
                          </a:solidFill>
                          <a:latin typeface="+mn-lt"/>
                          <a:ea typeface="+mn-ea"/>
                          <a:cs typeface="+mn-cs"/>
                        </a:rPr>
                        <a:t>100%</a:t>
                      </a:r>
                      <a:endParaRPr lang="en-GB" sz="900" kern="1200" dirty="0">
                        <a:solidFill>
                          <a:srgbClr val="FF0000"/>
                        </a:solidFill>
                        <a:latin typeface="+mn-lt"/>
                        <a:ea typeface="+mn-ea"/>
                        <a:cs typeface="+mn-cs"/>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bl>
          </a:graphicData>
        </a:graphic>
      </p:graphicFrame>
    </p:spTree>
    <p:extLst>
      <p:ext uri="{BB962C8B-B14F-4D97-AF65-F5344CB8AC3E}">
        <p14:creationId xmlns:p14="http://schemas.microsoft.com/office/powerpoint/2010/main" val="3664850952"/>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C05263-840A-1AAE-D4D6-70A018098AEC}"/>
            </a:ext>
          </a:extLst>
        </p:cNvPr>
        <p:cNvGrpSpPr/>
        <p:nvPr/>
      </p:nvGrpSpPr>
      <p:grpSpPr>
        <a:xfrm>
          <a:off x="0" y="0"/>
          <a:ext cx="0" cy="0"/>
          <a:chOff x="0" y="0"/>
          <a:chExt cx="0" cy="0"/>
        </a:xfrm>
      </p:grpSpPr>
      <p:sp>
        <p:nvSpPr>
          <p:cNvPr id="5" name="Content Placeholder 7">
            <a:extLst>
              <a:ext uri="{FF2B5EF4-FFF2-40B4-BE49-F238E27FC236}">
                <a16:creationId xmlns:a16="http://schemas.microsoft.com/office/drawing/2014/main" id="{F6F7C343-D3BD-1461-F80E-8E0F4D42077C}"/>
              </a:ext>
            </a:extLst>
          </p:cNvPr>
          <p:cNvSpPr txBox="1">
            <a:spLocks/>
          </p:cNvSpPr>
          <p:nvPr/>
        </p:nvSpPr>
        <p:spPr>
          <a:xfrm>
            <a:off x="294758" y="5818762"/>
            <a:ext cx="5853307" cy="440140"/>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buFont typeface="Arial" panose="020B0604020202020204" pitchFamily="34" charset="0"/>
              <a:buChar char="•"/>
            </a:pPr>
            <a:r>
              <a:rPr lang="en-US" altLang="zh-CN" sz="1600" kern="0"/>
              <a:t>WID Estimated TUs: Total 3 </a:t>
            </a:r>
            <a:r>
              <a:rPr lang="en-US" altLang="zh-CN" sz="1600" kern="0" dirty="0"/>
              <a:t>TUs for Normative Work</a:t>
            </a:r>
          </a:p>
        </p:txBody>
      </p:sp>
      <p:sp>
        <p:nvSpPr>
          <p:cNvPr id="3" name="Title 1">
            <a:extLst>
              <a:ext uri="{FF2B5EF4-FFF2-40B4-BE49-F238E27FC236}">
                <a16:creationId xmlns:a16="http://schemas.microsoft.com/office/drawing/2014/main" id="{E86064F1-A258-AC13-7A35-9DAED1ECC286}"/>
              </a:ext>
            </a:extLst>
          </p:cNvPr>
          <p:cNvSpPr txBox="1">
            <a:spLocks/>
          </p:cNvSpPr>
          <p:nvPr/>
        </p:nvSpPr>
        <p:spPr bwMode="auto">
          <a:xfrm>
            <a:off x="294758" y="184635"/>
            <a:ext cx="7721777" cy="675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a:lstStyle>
          <a:p>
            <a:pPr algn="l"/>
            <a:r>
              <a:rPr lang="en-US" altLang="de-DE" sz="2800" b="1" kern="0"/>
              <a:t>UAS_</a:t>
            </a:r>
            <a:r>
              <a:rPr lang="en-US" altLang="de-DE" sz="2800" b="1" kern="0" dirty="0"/>
              <a:t>Ph3 Work plan</a:t>
            </a:r>
            <a:endParaRPr lang="en-US" kern="0" dirty="0"/>
          </a:p>
        </p:txBody>
      </p:sp>
      <p:graphicFrame>
        <p:nvGraphicFramePr>
          <p:cNvPr id="2" name="Table 1">
            <a:extLst>
              <a:ext uri="{FF2B5EF4-FFF2-40B4-BE49-F238E27FC236}">
                <a16:creationId xmlns:a16="http://schemas.microsoft.com/office/drawing/2014/main" id="{2BFA2F5C-5207-7D9E-0DCB-E5FBC6C66C80}"/>
              </a:ext>
            </a:extLst>
          </p:cNvPr>
          <p:cNvGraphicFramePr>
            <a:graphicFrameLocks noGrp="1"/>
          </p:cNvGraphicFramePr>
          <p:nvPr/>
        </p:nvGraphicFramePr>
        <p:xfrm>
          <a:off x="214851" y="1149241"/>
          <a:ext cx="8798520" cy="4479232"/>
        </p:xfrm>
        <a:graphic>
          <a:graphicData uri="http://schemas.openxmlformats.org/drawingml/2006/table">
            <a:tbl>
              <a:tblPr firstRow="1" bandRow="1">
                <a:tableStyleId>{5940675A-B579-460E-94D1-54222C63F5DA}</a:tableStyleId>
              </a:tblPr>
              <a:tblGrid>
                <a:gridCol w="1383535">
                  <a:extLst>
                    <a:ext uri="{9D8B030D-6E8A-4147-A177-3AD203B41FA5}">
                      <a16:colId xmlns:a16="http://schemas.microsoft.com/office/drawing/2014/main" val="20000"/>
                    </a:ext>
                  </a:extLst>
                </a:gridCol>
                <a:gridCol w="1188313">
                  <a:extLst>
                    <a:ext uri="{9D8B030D-6E8A-4147-A177-3AD203B41FA5}">
                      <a16:colId xmlns:a16="http://schemas.microsoft.com/office/drawing/2014/main" val="20001"/>
                    </a:ext>
                  </a:extLst>
                </a:gridCol>
                <a:gridCol w="706198">
                  <a:extLst>
                    <a:ext uri="{9D8B030D-6E8A-4147-A177-3AD203B41FA5}">
                      <a16:colId xmlns:a16="http://schemas.microsoft.com/office/drawing/2014/main" val="20002"/>
                    </a:ext>
                  </a:extLst>
                </a:gridCol>
                <a:gridCol w="896327">
                  <a:extLst>
                    <a:ext uri="{9D8B030D-6E8A-4147-A177-3AD203B41FA5}">
                      <a16:colId xmlns:a16="http://schemas.microsoft.com/office/drawing/2014/main" val="20003"/>
                    </a:ext>
                  </a:extLst>
                </a:gridCol>
                <a:gridCol w="4624147">
                  <a:extLst>
                    <a:ext uri="{9D8B030D-6E8A-4147-A177-3AD203B41FA5}">
                      <a16:colId xmlns:a16="http://schemas.microsoft.com/office/drawing/2014/main" val="20004"/>
                    </a:ext>
                  </a:extLst>
                </a:gridCol>
              </a:tblGrid>
              <a:tr h="370840">
                <a:tc>
                  <a:txBody>
                    <a:bodyPr/>
                    <a:lstStyle/>
                    <a:p>
                      <a:r>
                        <a:rPr lang="en-US" sz="1400" b="1" dirty="0"/>
                        <a:t>Meeting</a:t>
                      </a:r>
                    </a:p>
                  </a:txBody>
                  <a:tcPr marL="36000" marR="36000" marT="18000" marB="18000" anchor="ctr">
                    <a:solidFill>
                      <a:srgbClr val="FFCCFF"/>
                    </a:solidFill>
                  </a:tcPr>
                </a:tc>
                <a:tc>
                  <a:txBody>
                    <a:bodyPr/>
                    <a:lstStyle/>
                    <a:p>
                      <a:r>
                        <a:rPr lang="en-US" sz="1400" b="1" dirty="0"/>
                        <a:t>Date</a:t>
                      </a:r>
                    </a:p>
                  </a:txBody>
                  <a:tcPr marL="36000" marR="36000" marT="18000" marB="18000" anchor="ctr">
                    <a:solidFill>
                      <a:srgbClr val="FFCCFF"/>
                    </a:solidFill>
                  </a:tcPr>
                </a:tc>
                <a:tc>
                  <a:txBody>
                    <a:bodyPr/>
                    <a:lstStyle/>
                    <a:p>
                      <a:pPr algn="ctr"/>
                      <a:r>
                        <a:rPr lang="en-US" sz="1400" b="1"/>
                        <a:t>Planned</a:t>
                      </a:r>
                      <a:r>
                        <a:rPr lang="en-US" sz="1400" b="1" baseline="0"/>
                        <a:t> TU’s</a:t>
                      </a:r>
                      <a:endParaRPr lang="en-US" sz="1400" b="1" dirty="0"/>
                    </a:p>
                  </a:txBody>
                  <a:tcPr marL="36000" marR="36000" marT="18000" marB="18000" anchor="ctr">
                    <a:solidFill>
                      <a:srgbClr val="FFCCFF"/>
                    </a:solidFill>
                  </a:tcPr>
                </a:tc>
                <a:tc>
                  <a:txBody>
                    <a:bodyPr/>
                    <a:lstStyle/>
                    <a:p>
                      <a:pPr algn="ctr"/>
                      <a:r>
                        <a:rPr lang="en-US" sz="1400" b="1" dirty="0"/>
                        <a:t>Actual TU’s</a:t>
                      </a:r>
                    </a:p>
                  </a:txBody>
                  <a:tcPr marL="36000" marR="36000" marT="18000" marB="18000" anchor="ctr">
                    <a:solidFill>
                      <a:srgbClr val="FFCCFF"/>
                    </a:solidFill>
                  </a:tcPr>
                </a:tc>
                <a:tc>
                  <a:txBody>
                    <a:bodyPr/>
                    <a:lstStyle/>
                    <a:p>
                      <a:r>
                        <a:rPr lang="en-US" sz="1400" b="1" dirty="0"/>
                        <a:t>Action plan</a:t>
                      </a:r>
                    </a:p>
                  </a:txBody>
                  <a:tcPr marL="36000" marR="36000" marT="18000" marB="18000" anchor="ctr">
                    <a:solidFill>
                      <a:srgbClr val="FFCCFF"/>
                    </a:solidFill>
                  </a:tcPr>
                </a:tc>
                <a:extLst>
                  <a:ext uri="{0D108BD9-81ED-4DB2-BD59-A6C34878D82A}">
                    <a16:rowId xmlns:a16="http://schemas.microsoft.com/office/drawing/2014/main" val="10000"/>
                  </a:ext>
                </a:extLst>
              </a:tr>
              <a:tr h="302509">
                <a:tc>
                  <a:txBody>
                    <a:bodyPr/>
                    <a:lstStyle/>
                    <a:p>
                      <a:r>
                        <a:rPr lang="en-US" sz="1300" b="0"/>
                        <a:t>SA2#164</a:t>
                      </a:r>
                      <a:endParaRPr lang="en-US" sz="1300" b="0" dirty="0"/>
                    </a:p>
                  </a:txBody>
                  <a:tcPr marL="36000" marR="36000" marT="18000" marB="18000">
                    <a:solidFill>
                      <a:srgbClr val="D9D9D9"/>
                    </a:solidFill>
                  </a:tcPr>
                </a:tc>
                <a:tc>
                  <a:txBody>
                    <a:bodyPr/>
                    <a:lstStyle/>
                    <a:p>
                      <a:r>
                        <a:rPr lang="en-US" sz="1300" b="0"/>
                        <a:t>August </a:t>
                      </a:r>
                      <a:r>
                        <a:rPr lang="en-US" sz="1300" b="0" dirty="0"/>
                        <a:t>2024</a:t>
                      </a:r>
                    </a:p>
                  </a:txBody>
                  <a:tcPr marL="36000" marR="36000" marT="18000" marB="18000">
                    <a:solidFill>
                      <a:srgbClr val="D9D9D9"/>
                    </a:solidFill>
                  </a:tcPr>
                </a:tc>
                <a:tc>
                  <a:txBody>
                    <a:bodyPr/>
                    <a:lstStyle/>
                    <a:p>
                      <a:pPr algn="ctr"/>
                      <a:r>
                        <a:rPr lang="en-US" sz="1300" dirty="0"/>
                        <a:t>1</a:t>
                      </a:r>
                    </a:p>
                  </a:txBody>
                  <a:tcPr marL="36000" marR="36000" marT="18000" marB="18000">
                    <a:solidFill>
                      <a:srgbClr val="D9D9D9"/>
                    </a:solidFill>
                  </a:tcPr>
                </a:tc>
                <a:tc>
                  <a:txBody>
                    <a:bodyPr/>
                    <a:lstStyle/>
                    <a:p>
                      <a:pPr algn="ctr"/>
                      <a:r>
                        <a:rPr lang="en-US" sz="1300"/>
                        <a:t>1</a:t>
                      </a:r>
                      <a:endParaRPr lang="en-US" sz="1300" dirty="0"/>
                    </a:p>
                  </a:txBody>
                  <a:tcPr marL="36000" marR="36000" marT="18000" marB="18000">
                    <a:solidFill>
                      <a:srgbClr val="D9D9D9"/>
                    </a:solidFill>
                  </a:tcPr>
                </a:tc>
                <a:tc>
                  <a:txBody>
                    <a:bodyPr/>
                    <a:lstStyle/>
                    <a:p>
                      <a:pPr marL="0" marR="0">
                        <a:lnSpc>
                          <a:spcPct val="107000"/>
                        </a:lnSpc>
                        <a:spcBef>
                          <a:spcPts val="0"/>
                        </a:spcBef>
                        <a:spcAft>
                          <a:spcPts val="0"/>
                        </a:spcAft>
                      </a:pPr>
                      <a:r>
                        <a:rPr lang="en-US" sz="1300" kern="100">
                          <a:effectLst/>
                          <a:latin typeface="Calibri" panose="020F0502020204030204" pitchFamily="34" charset="0"/>
                          <a:ea typeface="Calibri" panose="020F0502020204030204" pitchFamily="34" charset="0"/>
                          <a:cs typeface="Times New Roman" panose="02020603050405020304" pitchFamily="18" charset="0"/>
                        </a:rPr>
                        <a:t>Start normative work</a:t>
                      </a:r>
                      <a:endParaRPr lang="en-US" sz="13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36000" marR="36000" marT="18000" marB="18000" anchor="ctr">
                    <a:solidFill>
                      <a:srgbClr val="D9D9D9"/>
                    </a:solidFill>
                  </a:tcPr>
                </a:tc>
                <a:extLst>
                  <a:ext uri="{0D108BD9-81ED-4DB2-BD59-A6C34878D82A}">
                    <a16:rowId xmlns:a16="http://schemas.microsoft.com/office/drawing/2014/main" val="10004"/>
                  </a:ext>
                </a:extLst>
              </a:tr>
              <a:tr h="286698">
                <a:tc>
                  <a:txBody>
                    <a:bodyPr/>
                    <a:lstStyle/>
                    <a:p>
                      <a:r>
                        <a:rPr lang="en-US" sz="1300" b="0"/>
                        <a:t>SA2#165</a:t>
                      </a:r>
                      <a:endParaRPr lang="en-US" sz="1300" b="0" dirty="0"/>
                    </a:p>
                  </a:txBody>
                  <a:tcPr marL="36000" marR="36000" marT="18000" marB="18000">
                    <a:solidFill>
                      <a:srgbClr val="D9D9D9"/>
                    </a:solidFill>
                  </a:tcPr>
                </a:tc>
                <a:tc>
                  <a:txBody>
                    <a:bodyPr/>
                    <a:lstStyle/>
                    <a:p>
                      <a:r>
                        <a:rPr lang="en-US" sz="1300" b="0"/>
                        <a:t>October </a:t>
                      </a:r>
                      <a:r>
                        <a:rPr lang="en-US" sz="1300" b="0" dirty="0"/>
                        <a:t>2024</a:t>
                      </a:r>
                    </a:p>
                  </a:txBody>
                  <a:tcPr marL="36000" marR="36000" marT="18000" marB="18000">
                    <a:solidFill>
                      <a:srgbClr val="D9D9D9"/>
                    </a:solidFill>
                  </a:tcPr>
                </a:tc>
                <a:tc>
                  <a:txBody>
                    <a:bodyPr/>
                    <a:lstStyle/>
                    <a:p>
                      <a:pPr algn="ctr"/>
                      <a:r>
                        <a:rPr lang="en-US" sz="1300"/>
                        <a:t>1</a:t>
                      </a:r>
                      <a:endParaRPr lang="en-US" sz="1300" dirty="0"/>
                    </a:p>
                  </a:txBody>
                  <a:tcPr marL="36000" marR="36000" marT="18000" marB="18000">
                    <a:solidFill>
                      <a:srgbClr val="D9D9D9"/>
                    </a:solidFill>
                  </a:tcPr>
                </a:tc>
                <a:tc>
                  <a:txBody>
                    <a:bodyPr/>
                    <a:lstStyle/>
                    <a:p>
                      <a:pPr algn="ctr"/>
                      <a:r>
                        <a:rPr lang="en-US" sz="1300"/>
                        <a:t>1</a:t>
                      </a:r>
                      <a:endParaRPr lang="en-US" sz="1300" dirty="0"/>
                    </a:p>
                  </a:txBody>
                  <a:tcPr marL="36000" marR="36000" marT="18000" marB="18000">
                    <a:solidFill>
                      <a:srgbClr val="D9D9D9"/>
                    </a:solidFill>
                  </a:tcPr>
                </a:tc>
                <a:tc>
                  <a:txBody>
                    <a:bodyPr/>
                    <a:lstStyle/>
                    <a:p>
                      <a:pPr marL="0" marR="0">
                        <a:lnSpc>
                          <a:spcPct val="107000"/>
                        </a:lnSpc>
                        <a:spcBef>
                          <a:spcPts val="0"/>
                        </a:spcBef>
                        <a:spcAft>
                          <a:spcPts val="0"/>
                        </a:spcAft>
                      </a:pPr>
                      <a:r>
                        <a:rPr lang="en-US" sz="1300" kern="100">
                          <a:effectLst/>
                          <a:latin typeface="Calibri" panose="020F0502020204030204" pitchFamily="34" charset="0"/>
                          <a:ea typeface="Calibri" panose="020F0502020204030204" pitchFamily="34" charset="0"/>
                          <a:cs typeface="Times New Roman" panose="02020603050405020304" pitchFamily="18" charset="0"/>
                        </a:rPr>
                        <a:t>Continue normative work</a:t>
                      </a:r>
                      <a:endParaRPr lang="en-US" sz="13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36000" marR="36000" marT="18000" marB="18000" anchor="ctr">
                    <a:solidFill>
                      <a:srgbClr val="D9D9D9"/>
                    </a:solidFill>
                  </a:tcPr>
                </a:tc>
                <a:extLst>
                  <a:ext uri="{0D108BD9-81ED-4DB2-BD59-A6C34878D82A}">
                    <a16:rowId xmlns:a16="http://schemas.microsoft.com/office/drawing/2014/main" val="10005"/>
                  </a:ext>
                </a:extLst>
              </a:tr>
              <a:tr h="394316">
                <a:tc>
                  <a:txBody>
                    <a:bodyPr/>
                    <a:lstStyle/>
                    <a:p>
                      <a:r>
                        <a:rPr lang="en-US" sz="1300" b="0"/>
                        <a:t>SA2#166</a:t>
                      </a:r>
                      <a:endParaRPr lang="en-US" sz="1300" b="0" dirty="0"/>
                    </a:p>
                  </a:txBody>
                  <a:tcPr marL="36000" marR="36000" marT="18000" marB="18000">
                    <a:solidFill>
                      <a:srgbClr val="D9D9D9"/>
                    </a:solidFill>
                  </a:tcPr>
                </a:tc>
                <a:tc>
                  <a:txBody>
                    <a:bodyPr/>
                    <a:lstStyle/>
                    <a:p>
                      <a:r>
                        <a:rPr lang="en-US" sz="1300" b="0"/>
                        <a:t>November</a:t>
                      </a:r>
                      <a:r>
                        <a:rPr lang="ko-KR" altLang="en-US" sz="1300" b="0"/>
                        <a:t> </a:t>
                      </a:r>
                      <a:r>
                        <a:rPr lang="en-US" altLang="ko-KR" sz="1300" b="0"/>
                        <a:t>2</a:t>
                      </a:r>
                      <a:r>
                        <a:rPr lang="en-US" sz="1300" b="0"/>
                        <a:t>024</a:t>
                      </a:r>
                      <a:endParaRPr lang="en-US" sz="1300" b="0" dirty="0"/>
                    </a:p>
                  </a:txBody>
                  <a:tcPr marL="36000" marR="36000" marT="18000" marB="18000">
                    <a:solidFill>
                      <a:srgbClr val="D9D9D9"/>
                    </a:solidFill>
                  </a:tcPr>
                </a:tc>
                <a:tc>
                  <a:txBody>
                    <a:bodyPr/>
                    <a:lstStyle/>
                    <a:p>
                      <a:pPr algn="ctr"/>
                      <a:r>
                        <a:rPr lang="en-US" sz="1300" dirty="0"/>
                        <a:t>1</a:t>
                      </a:r>
                    </a:p>
                  </a:txBody>
                  <a:tcPr marL="36000" marR="36000" marT="18000" marB="18000">
                    <a:solidFill>
                      <a:srgbClr val="D9D9D9"/>
                    </a:solidFill>
                  </a:tcPr>
                </a:tc>
                <a:tc>
                  <a:txBody>
                    <a:bodyPr/>
                    <a:lstStyle/>
                    <a:p>
                      <a:pPr algn="ctr"/>
                      <a:r>
                        <a:rPr lang="en-US" sz="1300"/>
                        <a:t>1</a:t>
                      </a:r>
                      <a:endParaRPr lang="en-US" sz="1300" dirty="0"/>
                    </a:p>
                  </a:txBody>
                  <a:tcPr marL="36000" marR="36000" marT="18000" marB="18000">
                    <a:solidFill>
                      <a:srgbClr val="D9D9D9"/>
                    </a:solidFill>
                  </a:tcPr>
                </a:tc>
                <a:tc>
                  <a:txBody>
                    <a:bodyPr/>
                    <a:lstStyle/>
                    <a:p>
                      <a:pPr marL="0" marR="0">
                        <a:lnSpc>
                          <a:spcPct val="107000"/>
                        </a:lnSpc>
                        <a:spcBef>
                          <a:spcPts val="0"/>
                        </a:spcBef>
                        <a:spcAft>
                          <a:spcPts val="0"/>
                        </a:spcAft>
                      </a:pPr>
                      <a:r>
                        <a:rPr lang="en-US" altLang="ko-KR" sz="1300" kern="100">
                          <a:effectLst/>
                          <a:latin typeface="+mn-lt"/>
                          <a:ea typeface="Calibri" panose="020F0502020204030204" pitchFamily="34" charset="0"/>
                          <a:cs typeface="Times New Roman" panose="02020603050405020304" pitchFamily="18" charset="0"/>
                        </a:rPr>
                        <a:t>Complete 99% of normative work including the exiting ENs resolution</a:t>
                      </a:r>
                    </a:p>
                    <a:p>
                      <a:pPr marL="0" marR="0">
                        <a:lnSpc>
                          <a:spcPct val="107000"/>
                        </a:lnSpc>
                        <a:spcBef>
                          <a:spcPts val="0"/>
                        </a:spcBef>
                        <a:spcAft>
                          <a:spcPts val="0"/>
                        </a:spcAft>
                      </a:pPr>
                      <a:r>
                        <a:rPr lang="en-US" sz="1300" kern="100">
                          <a:effectLst/>
                          <a:latin typeface="+mn-lt"/>
                          <a:ea typeface="Calibri" panose="020F0502020204030204" pitchFamily="34" charset="0"/>
                          <a:cs typeface="Times New Roman" panose="02020603050405020304" pitchFamily="18" charset="0"/>
                        </a:rPr>
                        <a:t>   • In TS 23.256, three ENs in:</a:t>
                      </a:r>
                    </a:p>
                    <a:p>
                      <a:pPr marL="0" marR="0">
                        <a:lnSpc>
                          <a:spcPct val="107000"/>
                        </a:lnSpc>
                        <a:spcBef>
                          <a:spcPts val="0"/>
                        </a:spcBef>
                        <a:spcAft>
                          <a:spcPts val="0"/>
                        </a:spcAft>
                      </a:pPr>
                      <a:r>
                        <a:rPr lang="en-US" sz="1300" kern="100">
                          <a:effectLst/>
                          <a:latin typeface="+mn-lt"/>
                          <a:ea typeface="Calibri" panose="020F0502020204030204" pitchFamily="34" charset="0"/>
                          <a:cs typeface="Times New Roman" panose="02020603050405020304" pitchFamily="18" charset="0"/>
                        </a:rPr>
                        <a:t>        - </a:t>
                      </a:r>
                      <a:r>
                        <a:rPr lang="en-US" altLang="ko-KR" sz="1300" kern="100">
                          <a:effectLst/>
                          <a:latin typeface="+mn-lt"/>
                          <a:ea typeface="LG스마트체 Regular" panose="020B0600000101010101" pitchFamily="50" charset="-127"/>
                          <a:cs typeface="Times New Roman" panose="02020603050405020304" pitchFamily="18" charset="0"/>
                        </a:rPr>
                        <a:t>§</a:t>
                      </a:r>
                      <a:r>
                        <a:rPr lang="en-US" sz="1300" kern="100">
                          <a:effectLst/>
                          <a:latin typeface="+mn-lt"/>
                          <a:ea typeface="Calibri" panose="020F0502020204030204" pitchFamily="34" charset="0"/>
                          <a:cs typeface="Times New Roman" panose="02020603050405020304" pitchFamily="18" charset="0"/>
                        </a:rPr>
                        <a:t>New 4.4.1.1.X (USS changeover, pre-flight planning </a:t>
                      </a:r>
                      <a:r>
                        <a:rPr lang="en-US" altLang="ko-KR" sz="1300" kern="100">
                          <a:effectLst/>
                          <a:latin typeface="+mn-lt"/>
                          <a:ea typeface="Calibri" panose="020F0502020204030204" pitchFamily="34" charset="0"/>
                          <a:cs typeface="Times New Roman" panose="02020603050405020304" pitchFamily="18" charset="0"/>
                        </a:rPr>
                        <a:t>related)</a:t>
                      </a:r>
                      <a:endParaRPr lang="en-US" sz="1300" kern="100">
                        <a:effectLst/>
                        <a:latin typeface="+mn-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300" kern="100">
                          <a:effectLst/>
                          <a:latin typeface="+mn-lt"/>
                          <a:ea typeface="Calibri" panose="020F0502020204030204" pitchFamily="34" charset="0"/>
                          <a:cs typeface="Times New Roman" panose="02020603050405020304" pitchFamily="18" charset="0"/>
                        </a:rPr>
                        <a:t>        - </a:t>
                      </a:r>
                      <a:r>
                        <a:rPr lang="en-US" altLang="ko-KR" sz="1300" kern="100">
                          <a:effectLst/>
                          <a:latin typeface="+mn-lt"/>
                          <a:ea typeface="LG스마트체 Regular" panose="020B0600000101010101" pitchFamily="50" charset="-127"/>
                          <a:cs typeface="Times New Roman" panose="02020603050405020304" pitchFamily="18" charset="0"/>
                        </a:rPr>
                        <a:t>§</a:t>
                      </a:r>
                      <a:r>
                        <a:rPr lang="en-US" sz="1300" kern="100">
                          <a:effectLst/>
                          <a:latin typeface="+mn-lt"/>
                          <a:ea typeface="Calibri" panose="020F0502020204030204" pitchFamily="34" charset="0"/>
                          <a:cs typeface="Times New Roman" panose="02020603050405020304" pitchFamily="18" charset="0"/>
                        </a:rPr>
                        <a:t>5.2.2.2, </a:t>
                      </a:r>
                      <a:r>
                        <a:rPr lang="en-US" altLang="ko-KR" sz="1300" kern="100">
                          <a:effectLst/>
                          <a:latin typeface="+mn-lt"/>
                          <a:ea typeface="LG스마트체 Regular" panose="020B0600000101010101" pitchFamily="50" charset="-127"/>
                          <a:cs typeface="Times New Roman" panose="02020603050405020304" pitchFamily="18" charset="0"/>
                        </a:rPr>
                        <a:t>§</a:t>
                      </a:r>
                      <a:r>
                        <a:rPr lang="en-US" sz="1300" kern="100">
                          <a:effectLst/>
                          <a:latin typeface="+mn-lt"/>
                          <a:ea typeface="Calibri" panose="020F0502020204030204" pitchFamily="34" charset="0"/>
                          <a:cs typeface="Times New Roman" panose="02020603050405020304" pitchFamily="18" charset="0"/>
                        </a:rPr>
                        <a:t>5.13.1 (USS changeover related)</a:t>
                      </a:r>
                    </a:p>
                    <a:p>
                      <a:pPr marL="0" marR="0">
                        <a:lnSpc>
                          <a:spcPct val="107000"/>
                        </a:lnSpc>
                        <a:spcBef>
                          <a:spcPts val="0"/>
                        </a:spcBef>
                        <a:spcAft>
                          <a:spcPts val="0"/>
                        </a:spcAft>
                      </a:pPr>
                      <a:r>
                        <a:rPr lang="en-US" sz="1300" kern="100">
                          <a:effectLst/>
                          <a:latin typeface="+mn-lt"/>
                          <a:ea typeface="Calibri" panose="020F0502020204030204" pitchFamily="34" charset="0"/>
                          <a:cs typeface="Times New Roman" panose="02020603050405020304" pitchFamily="18" charset="0"/>
                        </a:rPr>
                        <a:t>   </a:t>
                      </a:r>
                      <a:r>
                        <a:rPr lang="en-US" altLang="ko-KR" sz="1300" kern="100">
                          <a:effectLst/>
                          <a:latin typeface="+mn-lt"/>
                          <a:ea typeface="Calibri" panose="020F0502020204030204" pitchFamily="34" charset="0"/>
                          <a:cs typeface="Times New Roman" panose="02020603050405020304" pitchFamily="18" charset="0"/>
                        </a:rPr>
                        <a:t>•</a:t>
                      </a:r>
                      <a:r>
                        <a:rPr lang="en-US" sz="1300" kern="100">
                          <a:effectLst/>
                          <a:latin typeface="+mn-lt"/>
                          <a:ea typeface="Calibri" panose="020F0502020204030204" pitchFamily="34" charset="0"/>
                          <a:cs typeface="Times New Roman" panose="02020603050405020304" pitchFamily="18" charset="0"/>
                        </a:rPr>
                        <a:t> In TS 23.502, one EN in:</a:t>
                      </a:r>
                    </a:p>
                    <a:p>
                      <a:pPr marL="0" marR="0">
                        <a:lnSpc>
                          <a:spcPct val="107000"/>
                        </a:lnSpc>
                        <a:spcBef>
                          <a:spcPts val="0"/>
                        </a:spcBef>
                        <a:spcAft>
                          <a:spcPts val="0"/>
                        </a:spcAft>
                      </a:pPr>
                      <a:r>
                        <a:rPr lang="en-US" sz="1300" kern="100">
                          <a:effectLst/>
                          <a:latin typeface="+mn-lt"/>
                          <a:ea typeface="Calibri" panose="020F0502020204030204" pitchFamily="34" charset="0"/>
                          <a:cs typeface="Times New Roman" panose="02020603050405020304" pitchFamily="18" charset="0"/>
                        </a:rPr>
                        <a:t>        - </a:t>
                      </a:r>
                      <a:r>
                        <a:rPr lang="en-US" sz="1300" kern="100">
                          <a:effectLst/>
                          <a:latin typeface="+mn-lt"/>
                          <a:ea typeface="LG스마트체 Regular" panose="020B0600000101010101" pitchFamily="50" charset="-127"/>
                          <a:cs typeface="Times New Roman" panose="02020603050405020304" pitchFamily="18" charset="0"/>
                        </a:rPr>
                        <a:t>§</a:t>
                      </a:r>
                      <a:r>
                        <a:rPr lang="en-US" sz="1300" kern="100">
                          <a:effectLst/>
                          <a:latin typeface="+mn-lt"/>
                          <a:ea typeface="Calibri" panose="020F0502020204030204" pitchFamily="34" charset="0"/>
                          <a:cs typeface="Times New Roman" panose="02020603050405020304" pitchFamily="18" charset="0"/>
                        </a:rPr>
                        <a:t>5.2.2.3.1 (USS changeover related)</a:t>
                      </a:r>
                      <a:endParaRPr lang="en-US" sz="1300" kern="100" dirty="0">
                        <a:effectLst/>
                        <a:latin typeface="+mn-lt"/>
                        <a:ea typeface="Calibri" panose="020F0502020204030204" pitchFamily="34" charset="0"/>
                        <a:cs typeface="Times New Roman" panose="02020603050405020304" pitchFamily="18" charset="0"/>
                      </a:endParaRPr>
                    </a:p>
                  </a:txBody>
                  <a:tcPr marL="36000" marR="36000" marT="18000" marB="18000" anchor="ctr">
                    <a:solidFill>
                      <a:srgbClr val="D9D9D9"/>
                    </a:solidFill>
                  </a:tcPr>
                </a:tc>
                <a:extLst>
                  <a:ext uri="{0D108BD9-81ED-4DB2-BD59-A6C34878D82A}">
                    <a16:rowId xmlns:a16="http://schemas.microsoft.com/office/drawing/2014/main" val="2273759181"/>
                  </a:ext>
                </a:extLst>
              </a:tr>
              <a:tr h="183789">
                <a:tc>
                  <a:txBody>
                    <a:bodyPr/>
                    <a:lstStyle/>
                    <a:p>
                      <a:r>
                        <a:rPr lang="en-US" sz="1300" b="0">
                          <a:solidFill>
                            <a:srgbClr val="0000FF"/>
                          </a:solidFill>
                        </a:rPr>
                        <a:t>TSG SA#106</a:t>
                      </a:r>
                      <a:endParaRPr lang="en-US" sz="1300" b="0" dirty="0">
                        <a:solidFill>
                          <a:srgbClr val="0000FF"/>
                        </a:solidFill>
                      </a:endParaRPr>
                    </a:p>
                  </a:txBody>
                  <a:tcPr marL="36000" marR="36000" marT="18000" marB="18000">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300" b="0">
                          <a:solidFill>
                            <a:srgbClr val="0000FF"/>
                          </a:solidFill>
                        </a:rPr>
                        <a:t>December 2024</a:t>
                      </a:r>
                    </a:p>
                  </a:txBody>
                  <a:tcPr marL="36000" marR="36000" marT="18000" marB="18000">
                    <a:noFill/>
                  </a:tcPr>
                </a:tc>
                <a:tc>
                  <a:txBody>
                    <a:bodyPr/>
                    <a:lstStyle/>
                    <a:p>
                      <a:pPr algn="ctr"/>
                      <a:endParaRPr lang="en-US" sz="1300" dirty="0">
                        <a:solidFill>
                          <a:srgbClr val="0000FF"/>
                        </a:solidFill>
                      </a:endParaRPr>
                    </a:p>
                  </a:txBody>
                  <a:tcPr marL="36000" marR="36000" marT="18000" marB="18000">
                    <a:noFill/>
                  </a:tcPr>
                </a:tc>
                <a:tc>
                  <a:txBody>
                    <a:bodyPr/>
                    <a:lstStyle/>
                    <a:p>
                      <a:pPr algn="ctr"/>
                      <a:endParaRPr lang="en-US" sz="1300" dirty="0">
                        <a:solidFill>
                          <a:srgbClr val="0000FF"/>
                        </a:solidFill>
                      </a:endParaRPr>
                    </a:p>
                  </a:txBody>
                  <a:tcPr marL="36000" marR="36000" marT="18000" marB="18000">
                    <a:noFill/>
                  </a:tcPr>
                </a:tc>
                <a:tc>
                  <a:txBody>
                    <a:bodyPr/>
                    <a:lstStyle/>
                    <a:p>
                      <a:pPr marL="0" marR="0">
                        <a:lnSpc>
                          <a:spcPct val="107000"/>
                        </a:lnSpc>
                        <a:spcBef>
                          <a:spcPts val="0"/>
                        </a:spcBef>
                        <a:spcAft>
                          <a:spcPts val="0"/>
                        </a:spcAft>
                      </a:pPr>
                      <a:r>
                        <a:rPr lang="en-US" sz="1300" kern="100">
                          <a:solidFill>
                            <a:srgbClr val="0000FF"/>
                          </a:solidFill>
                          <a:effectLst/>
                          <a:latin typeface="+mn-lt"/>
                          <a:ea typeface="Calibri" panose="020F0502020204030204" pitchFamily="34" charset="0"/>
                          <a:cs typeface="Times New Roman" panose="02020603050405020304" pitchFamily="18" charset="0"/>
                        </a:rPr>
                        <a:t>Rel-19 Stage 2 freeze</a:t>
                      </a:r>
                      <a:endParaRPr lang="en-US" sz="1300" kern="100" dirty="0">
                        <a:solidFill>
                          <a:srgbClr val="0000FF"/>
                        </a:solidFill>
                        <a:effectLst/>
                        <a:latin typeface="+mn-lt"/>
                        <a:ea typeface="Calibri" panose="020F0502020204030204" pitchFamily="34" charset="0"/>
                        <a:cs typeface="Times New Roman" panose="02020603050405020304" pitchFamily="18" charset="0"/>
                      </a:endParaRPr>
                    </a:p>
                  </a:txBody>
                  <a:tcPr marL="36000" marR="36000" marT="18000" marB="18000" anchor="ctr">
                    <a:noFill/>
                  </a:tcPr>
                </a:tc>
                <a:extLst>
                  <a:ext uri="{0D108BD9-81ED-4DB2-BD59-A6C34878D82A}">
                    <a16:rowId xmlns:a16="http://schemas.microsoft.com/office/drawing/2014/main" val="2065928562"/>
                  </a:ext>
                </a:extLst>
              </a:tr>
              <a:tr h="39431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300"/>
                        <a:t>SA2#166-Ad Hoc-e</a:t>
                      </a:r>
                    </a:p>
                    <a:p>
                      <a:endParaRPr lang="en-US" sz="1300" b="0" dirty="0"/>
                    </a:p>
                  </a:txBody>
                  <a:tcPr marL="36000" marR="36000" marT="18000" marB="18000">
                    <a:solidFill>
                      <a:srgbClr val="D9D9D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300" b="0"/>
                        <a:t>January 2025</a:t>
                      </a:r>
                    </a:p>
                  </a:txBody>
                  <a:tcPr marL="36000" marR="36000" marT="18000" marB="18000">
                    <a:solidFill>
                      <a:srgbClr val="D9D9D9"/>
                    </a:solidFill>
                  </a:tcPr>
                </a:tc>
                <a:tc>
                  <a:txBody>
                    <a:bodyPr/>
                    <a:lstStyle/>
                    <a:p>
                      <a:pPr algn="ctr"/>
                      <a:r>
                        <a:rPr lang="en-US" sz="1300"/>
                        <a:t>1.5</a:t>
                      </a:r>
                      <a:endParaRPr lang="en-US" sz="1300" dirty="0"/>
                    </a:p>
                  </a:txBody>
                  <a:tcPr marL="36000" marR="36000" marT="18000" marB="18000">
                    <a:solidFill>
                      <a:srgbClr val="D9D9D9"/>
                    </a:solidFill>
                  </a:tcPr>
                </a:tc>
                <a:tc>
                  <a:txBody>
                    <a:bodyPr/>
                    <a:lstStyle/>
                    <a:p>
                      <a:pPr algn="ctr"/>
                      <a:r>
                        <a:rPr lang="en-US" sz="1300"/>
                        <a:t>0.5 (14 CRs, 1 LS in and 1 LS out)</a:t>
                      </a:r>
                      <a:endParaRPr lang="en-US" sz="1300" dirty="0"/>
                    </a:p>
                  </a:txBody>
                  <a:tcPr marL="36000" marR="36000" marT="18000" marB="18000">
                    <a:solidFill>
                      <a:srgbClr val="D9D9D9"/>
                    </a:solidFill>
                  </a:tcPr>
                </a:tc>
                <a:tc>
                  <a:txBody>
                    <a:bodyPr/>
                    <a:lstStyle/>
                    <a:p>
                      <a:pPr marL="0" marR="0">
                        <a:lnSpc>
                          <a:spcPct val="107000"/>
                        </a:lnSpc>
                        <a:spcBef>
                          <a:spcPts val="0"/>
                        </a:spcBef>
                        <a:spcAft>
                          <a:spcPts val="0"/>
                        </a:spcAft>
                      </a:pPr>
                      <a:r>
                        <a:rPr lang="en-US" sz="1300" kern="100">
                          <a:effectLst/>
                          <a:latin typeface="+mn-lt"/>
                          <a:ea typeface="Calibri" panose="020F0502020204030204" pitchFamily="34" charset="0"/>
                          <a:cs typeface="Times New Roman" panose="02020603050405020304" pitchFamily="18" charset="0"/>
                        </a:rPr>
                        <a:t>Maintenance work and </a:t>
                      </a:r>
                      <a:r>
                        <a:rPr lang="en-US" altLang="ko-KR" sz="1300" kern="100">
                          <a:effectLst/>
                          <a:latin typeface="+mn-lt"/>
                          <a:ea typeface="Calibri" panose="020F0502020204030204" pitchFamily="34" charset="0"/>
                          <a:cs typeface="Times New Roman" panose="02020603050405020304" pitchFamily="18" charset="0"/>
                        </a:rPr>
                        <a:t>normative work including the remaining EN resolution</a:t>
                      </a:r>
                    </a:p>
                    <a:p>
                      <a:pPr marL="0" marR="0">
                        <a:lnSpc>
                          <a:spcPct val="107000"/>
                        </a:lnSpc>
                        <a:spcBef>
                          <a:spcPts val="0"/>
                        </a:spcBef>
                        <a:spcAft>
                          <a:spcPts val="0"/>
                        </a:spcAft>
                      </a:pPr>
                      <a:r>
                        <a:rPr lang="en-US" altLang="ko-KR" sz="1300" kern="100">
                          <a:effectLst/>
                          <a:latin typeface="+mn-lt"/>
                          <a:ea typeface="Calibri" panose="020F0502020204030204" pitchFamily="34" charset="0"/>
                          <a:cs typeface="Times New Roman" panose="02020603050405020304" pitchFamily="18" charset="0"/>
                        </a:rPr>
                        <a:t>   • In TS 23.256 </a:t>
                      </a:r>
                      <a:r>
                        <a:rPr lang="en-US" altLang="ko-KR" sz="1300" kern="100">
                          <a:effectLst/>
                          <a:latin typeface="+mn-lt"/>
                          <a:ea typeface="LG스마트체 Regular" panose="020B0600000101010101" pitchFamily="50" charset="-127"/>
                          <a:cs typeface="Times New Roman" panose="02020603050405020304" pitchFamily="18" charset="0"/>
                        </a:rPr>
                        <a:t>§5.13.2</a:t>
                      </a:r>
                      <a:r>
                        <a:rPr lang="en-US" altLang="ko-KR" sz="1300" kern="100">
                          <a:effectLst/>
                          <a:latin typeface="+mn-lt"/>
                          <a:ea typeface="Calibri" panose="020F0502020204030204" pitchFamily="34" charset="0"/>
                          <a:cs typeface="Times New Roman" panose="02020603050405020304" pitchFamily="18" charset="0"/>
                        </a:rPr>
                        <a:t> (USS changeover)</a:t>
                      </a:r>
                      <a:endParaRPr lang="en-US" sz="1300" kern="100" dirty="0">
                        <a:effectLst/>
                        <a:latin typeface="+mn-lt"/>
                        <a:ea typeface="Calibri" panose="020F0502020204030204" pitchFamily="34" charset="0"/>
                        <a:cs typeface="Times New Roman" panose="02020603050405020304" pitchFamily="18" charset="0"/>
                      </a:endParaRPr>
                    </a:p>
                  </a:txBody>
                  <a:tcPr marL="36000" marR="36000" marT="18000" marB="18000" anchor="ctr">
                    <a:solidFill>
                      <a:srgbClr val="D9D9D9"/>
                    </a:solidFill>
                  </a:tcPr>
                </a:tc>
                <a:extLst>
                  <a:ext uri="{0D108BD9-81ED-4DB2-BD59-A6C34878D82A}">
                    <a16:rowId xmlns:a16="http://schemas.microsoft.com/office/drawing/2014/main" val="2783422515"/>
                  </a:ext>
                </a:extLst>
              </a:tr>
              <a:tr h="276326">
                <a:tc>
                  <a:txBody>
                    <a:bodyPr/>
                    <a:lstStyle/>
                    <a:p>
                      <a:r>
                        <a:rPr lang="en-US" sz="1300" b="0"/>
                        <a:t>SA2#167</a:t>
                      </a:r>
                      <a:endParaRPr lang="en-US" sz="1300" b="0" dirty="0"/>
                    </a:p>
                  </a:txBody>
                  <a:tcPr marL="36000" marR="36000" marT="18000" marB="18000">
                    <a:solidFill>
                      <a:srgbClr val="D9D9D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300" b="0"/>
                        <a:t>February 2025</a:t>
                      </a:r>
                    </a:p>
                  </a:txBody>
                  <a:tcPr marL="36000" marR="36000" marT="18000" marB="18000">
                    <a:solidFill>
                      <a:srgbClr val="D9D9D9"/>
                    </a:solidFill>
                  </a:tcPr>
                </a:tc>
                <a:tc>
                  <a:txBody>
                    <a:bodyPr/>
                    <a:lstStyle/>
                    <a:p>
                      <a:pPr algn="ctr"/>
                      <a:endParaRPr lang="en-US" sz="1300" dirty="0"/>
                    </a:p>
                  </a:txBody>
                  <a:tcPr marL="36000" marR="36000" marT="18000" marB="18000">
                    <a:solidFill>
                      <a:srgbClr val="D9D9D9"/>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300"/>
                        <a:t>3 CRs</a:t>
                      </a:r>
                      <a:endParaRPr lang="en-US" sz="1300" dirty="0"/>
                    </a:p>
                  </a:txBody>
                  <a:tcPr marL="36000" marR="36000" marT="18000" marB="18000">
                    <a:solidFill>
                      <a:srgbClr val="D9D9D9"/>
                    </a:solidFill>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altLang="ko-KR" sz="1300" kern="100">
                          <a:effectLst/>
                          <a:latin typeface="+mn-lt"/>
                          <a:ea typeface="Calibri" panose="020F0502020204030204" pitchFamily="34" charset="0"/>
                          <a:cs typeface="Times New Roman" panose="02020603050405020304" pitchFamily="18" charset="0"/>
                        </a:rPr>
                        <a:t>Maintenance work and Complete 100% of normative work</a:t>
                      </a:r>
                    </a:p>
                  </a:txBody>
                  <a:tcPr marL="36000" marR="36000" marT="18000" marB="18000" anchor="ctr">
                    <a:solidFill>
                      <a:srgbClr val="D9D9D9"/>
                    </a:solidFill>
                  </a:tcPr>
                </a:tc>
                <a:extLst>
                  <a:ext uri="{0D108BD9-81ED-4DB2-BD59-A6C34878D82A}">
                    <a16:rowId xmlns:a16="http://schemas.microsoft.com/office/drawing/2014/main" val="3901664905"/>
                  </a:ext>
                </a:extLst>
              </a:tr>
              <a:tr h="277494">
                <a:tc>
                  <a:txBody>
                    <a:bodyPr/>
                    <a:lstStyle/>
                    <a:p>
                      <a:r>
                        <a:rPr lang="en-US" sz="1400"/>
                        <a:t>SA2#168/169</a:t>
                      </a:r>
                      <a:endParaRPr lang="en-US" sz="1400" dirty="0"/>
                    </a:p>
                  </a:txBody>
                  <a:tcPr marL="36000" marR="36000" marT="18000" marB="18000"/>
                </a:tc>
                <a:tc>
                  <a:txBody>
                    <a:bodyPr/>
                    <a:lstStyle/>
                    <a:p>
                      <a:r>
                        <a:rPr lang="en-US" sz="1400"/>
                        <a:t>2025/Q2</a:t>
                      </a:r>
                      <a:endParaRPr lang="en-US" sz="1400" dirty="0"/>
                    </a:p>
                  </a:txBody>
                  <a:tcPr marL="36000" marR="36000" marT="18000" marB="18000"/>
                </a:tc>
                <a:tc>
                  <a:txBody>
                    <a:bodyPr/>
                    <a:lstStyle/>
                    <a:p>
                      <a:pPr algn="ctr"/>
                      <a:endParaRPr lang="en-US" sz="1400" dirty="0"/>
                    </a:p>
                  </a:txBody>
                  <a:tcPr marL="36000" marR="36000" marT="18000" marB="1800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altLang="ko-KR" sz="1400"/>
                    </a:p>
                  </a:txBody>
                  <a:tcPr marL="36000" marR="36000" marT="18000" marB="180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400" kern="100">
                          <a:effectLst/>
                          <a:latin typeface="+mn-lt"/>
                          <a:ea typeface="Calibri" panose="020F0502020204030204" pitchFamily="34" charset="0"/>
                          <a:cs typeface="Times New Roman" panose="02020603050405020304" pitchFamily="18" charset="0"/>
                        </a:rPr>
                        <a:t>Maintenance work and alignments based on feedback from and progress in other WGs.</a:t>
                      </a:r>
                    </a:p>
                  </a:txBody>
                  <a:tcPr marL="36000" marR="36000" marT="18000" marB="18000"/>
                </a:tc>
                <a:extLst>
                  <a:ext uri="{0D108BD9-81ED-4DB2-BD59-A6C34878D82A}">
                    <a16:rowId xmlns:a16="http://schemas.microsoft.com/office/drawing/2014/main" val="10007"/>
                  </a:ext>
                </a:extLst>
              </a:tr>
              <a:tr h="277494">
                <a:tc>
                  <a:txBody>
                    <a:bodyPr/>
                    <a:lstStyle/>
                    <a:p>
                      <a:endParaRPr lang="en-US" sz="1400" dirty="0"/>
                    </a:p>
                  </a:txBody>
                  <a:tcPr marL="36000" marR="36000" marT="18000" marB="18000"/>
                </a:tc>
                <a:tc>
                  <a:txBody>
                    <a:bodyPr/>
                    <a:lstStyle/>
                    <a:p>
                      <a:r>
                        <a:rPr lang="en-US" sz="1400" dirty="0"/>
                        <a:t>Total</a:t>
                      </a:r>
                    </a:p>
                  </a:txBody>
                  <a:tcPr marL="36000" marR="36000" marT="18000" marB="18000"/>
                </a:tc>
                <a:tc>
                  <a:txBody>
                    <a:bodyPr/>
                    <a:lstStyle/>
                    <a:p>
                      <a:pPr algn="ctr"/>
                      <a:r>
                        <a:rPr lang="en-US" sz="1400"/>
                        <a:t>3+1.5</a:t>
                      </a:r>
                      <a:endParaRPr lang="en-US" sz="1400" dirty="0"/>
                    </a:p>
                  </a:txBody>
                  <a:tcPr marL="36000" marR="36000" marT="18000" marB="1800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400"/>
                        <a:t>3+0.5</a:t>
                      </a:r>
                    </a:p>
                  </a:txBody>
                  <a:tcPr marL="36000" marR="36000" marT="18000" marB="18000"/>
                </a:tc>
                <a:tc>
                  <a:txBody>
                    <a:bodyPr/>
                    <a:lstStyle/>
                    <a:p>
                      <a:endParaRPr lang="en-US" sz="1400" dirty="0"/>
                    </a:p>
                  </a:txBody>
                  <a:tcPr marL="36000" marR="36000" marT="18000" marB="18000"/>
                </a:tc>
                <a:extLst>
                  <a:ext uri="{0D108BD9-81ED-4DB2-BD59-A6C34878D82A}">
                    <a16:rowId xmlns:a16="http://schemas.microsoft.com/office/drawing/2014/main" val="3680528877"/>
                  </a:ext>
                </a:extLst>
              </a:tr>
            </a:tbl>
          </a:graphicData>
        </a:graphic>
      </p:graphicFrame>
    </p:spTree>
    <p:extLst>
      <p:ext uri="{BB962C8B-B14F-4D97-AF65-F5344CB8AC3E}">
        <p14:creationId xmlns:p14="http://schemas.microsoft.com/office/powerpoint/2010/main" val="22627577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02E96F-76A2-3B40-4E4D-6F19C7BE63FC}"/>
            </a:ext>
          </a:extLst>
        </p:cNvPr>
        <p:cNvGrpSpPr/>
        <p:nvPr/>
      </p:nvGrpSpPr>
      <p:grpSpPr>
        <a:xfrm>
          <a:off x="0" y="0"/>
          <a:ext cx="0" cy="0"/>
          <a:chOff x="0" y="0"/>
          <a:chExt cx="0" cy="0"/>
        </a:xfrm>
      </p:grpSpPr>
      <p:sp>
        <p:nvSpPr>
          <p:cNvPr id="10242" name="Title 1">
            <a:extLst>
              <a:ext uri="{FF2B5EF4-FFF2-40B4-BE49-F238E27FC236}">
                <a16:creationId xmlns:a16="http://schemas.microsoft.com/office/drawing/2014/main" id="{4250A76C-2272-3B92-8074-D093F0BE503B}"/>
              </a:ext>
            </a:extLst>
          </p:cNvPr>
          <p:cNvSpPr>
            <a:spLocks noGrp="1"/>
          </p:cNvSpPr>
          <p:nvPr>
            <p:ph type="title"/>
          </p:nvPr>
        </p:nvSpPr>
        <p:spPr>
          <a:xfrm>
            <a:off x="129128" y="0"/>
            <a:ext cx="7548057" cy="974558"/>
          </a:xfrm>
        </p:spPr>
        <p:txBody>
          <a:bodyPr/>
          <a:lstStyle/>
          <a:p>
            <a:pPr algn="l" eaLnBrk="1" hangingPunct="1"/>
            <a:r>
              <a:rPr lang="en-US" altLang="de-DE" b="1" dirty="0"/>
              <a:t>UAS_Ph3 Status at SA#111</a:t>
            </a:r>
            <a:endParaRPr lang="de-DE" altLang="de-DE" b="1" dirty="0"/>
          </a:p>
        </p:txBody>
      </p:sp>
      <p:sp>
        <p:nvSpPr>
          <p:cNvPr id="5" name="Content Placeholder 7">
            <a:extLst>
              <a:ext uri="{FF2B5EF4-FFF2-40B4-BE49-F238E27FC236}">
                <a16:creationId xmlns:a16="http://schemas.microsoft.com/office/drawing/2014/main" id="{3CFE3EFF-F4C9-5422-715B-1814EDDD0492}"/>
              </a:ext>
            </a:extLst>
          </p:cNvPr>
          <p:cNvSpPr txBox="1">
            <a:spLocks/>
          </p:cNvSpPr>
          <p:nvPr/>
        </p:nvSpPr>
        <p:spPr>
          <a:xfrm>
            <a:off x="238980" y="2130405"/>
            <a:ext cx="8756626" cy="4303950"/>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600"/>
              </a:spcAft>
            </a:pPr>
            <a:r>
              <a:rPr lang="de-DE" altLang="de-DE" sz="1600" b="1" kern="0" dirty="0"/>
              <a:t>Progress since SA#110</a:t>
            </a:r>
            <a:endParaRPr lang="de-DE" altLang="de-DE" sz="1600" b="1" kern="0" dirty="0">
              <a:solidFill>
                <a:srgbClr val="FF0000"/>
              </a:solidFill>
            </a:endParaRPr>
          </a:p>
          <a:p>
            <a:pPr lvl="1">
              <a:spcBef>
                <a:spcPts val="0"/>
              </a:spcBef>
              <a:spcAft>
                <a:spcPts val="600"/>
              </a:spcAft>
            </a:pPr>
            <a:r>
              <a:rPr lang="en-US" altLang="de-DE" sz="1400" dirty="0"/>
              <a:t>One Cat</a:t>
            </a:r>
            <a:r>
              <a:rPr lang="ko-KR" altLang="en-US" sz="1400" dirty="0"/>
              <a:t> </a:t>
            </a:r>
            <a:r>
              <a:rPr lang="en-US" altLang="ko-KR" sz="1400" dirty="0"/>
              <a:t>F</a:t>
            </a:r>
            <a:r>
              <a:rPr lang="ko-KR" altLang="en-US" sz="1400" dirty="0"/>
              <a:t> </a:t>
            </a:r>
            <a:r>
              <a:rPr lang="en-US" altLang="de-DE" sz="1400" dirty="0"/>
              <a:t>CR and one </a:t>
            </a:r>
            <a:r>
              <a:rPr lang="en-GB" altLang="ko-KR" sz="1400" dirty="0"/>
              <a:t>Cat A CR</a:t>
            </a:r>
            <a:r>
              <a:rPr lang="en-US" altLang="de-DE" sz="1400" dirty="0"/>
              <a:t> to TS 23.502 were agreed.</a:t>
            </a:r>
          </a:p>
          <a:p>
            <a:pPr marL="457200" lvl="1" indent="-457200">
              <a:spcBef>
                <a:spcPts val="0"/>
              </a:spcBef>
              <a:spcAft>
                <a:spcPts val="600"/>
              </a:spcAft>
              <a:buBlip>
                <a:blip r:embed="rId2"/>
              </a:buBlip>
            </a:pPr>
            <a:r>
              <a:rPr lang="en-US" sz="1600" b="1" dirty="0"/>
              <a:t>Impacts and dependencies on other WGs</a:t>
            </a:r>
            <a:endParaRPr lang="de-DE" sz="1600" b="1" dirty="0"/>
          </a:p>
          <a:p>
            <a:pPr lvl="1">
              <a:spcBef>
                <a:spcPts val="0"/>
              </a:spcBef>
              <a:spcAft>
                <a:spcPts val="600"/>
              </a:spcAft>
            </a:pPr>
            <a:r>
              <a:rPr lang="en-US" altLang="de-DE" sz="1400" dirty="0">
                <a:solidFill>
                  <a:prstClr val="black"/>
                </a:solidFill>
                <a:sym typeface="+mn-ea"/>
              </a:rPr>
              <a:t>None.</a:t>
            </a:r>
          </a:p>
          <a:p>
            <a:pPr>
              <a:spcBef>
                <a:spcPts val="0"/>
              </a:spcBef>
              <a:spcAft>
                <a:spcPts val="600"/>
              </a:spcAft>
            </a:pPr>
            <a:r>
              <a:rPr lang="de-DE" sz="1600" b="1" kern="0" dirty="0"/>
              <a:t>Outstanding issues</a:t>
            </a:r>
          </a:p>
          <a:p>
            <a:pPr marL="742950" marR="0" lvl="1" indent="-285750" algn="l" defTabSz="914400" rtl="0" eaLnBrk="0" fontAlgn="base" latinLnBrk="0" hangingPunct="0">
              <a:spcBef>
                <a:spcPts val="0"/>
              </a:spcBef>
              <a:spcAft>
                <a:spcPts val="600"/>
              </a:spcAft>
              <a:buClr>
                <a:srgbClr val="C00000"/>
              </a:buClr>
              <a:buSzTx/>
              <a:buFont typeface="Arial" panose="020B0604020202020204" pitchFamily="34" charset="0"/>
              <a:buChar char="•"/>
              <a:tabLst/>
              <a:defRPr/>
            </a:pPr>
            <a:r>
              <a:rPr lang="en-US" altLang="zh-CN" sz="1400" dirty="0">
                <a:solidFill>
                  <a:prstClr val="black"/>
                </a:solidFill>
                <a:sym typeface="+mn-ea"/>
              </a:rPr>
              <a:t>None</a:t>
            </a:r>
            <a:r>
              <a:rPr kumimoji="0" lang="en-US" altLang="ko-KR" sz="1400" b="0" i="0" u="none" strike="noStrike" kern="0" cap="none" spc="0" normalizeH="0" baseline="0" noProof="0" dirty="0">
                <a:ln>
                  <a:noFill/>
                </a:ln>
                <a:solidFill>
                  <a:prstClr val="black"/>
                </a:solidFill>
                <a:effectLst/>
                <a:uLnTx/>
                <a:uFillTx/>
              </a:rPr>
              <a:t>.</a:t>
            </a:r>
            <a:endParaRPr kumimoji="0" lang="de-DE" altLang="ko-KR" sz="1400" b="0" i="0" u="none" strike="noStrike" kern="0" cap="none" spc="0" normalizeH="0" baseline="0" noProof="0" dirty="0">
              <a:ln>
                <a:noFill/>
              </a:ln>
              <a:solidFill>
                <a:prstClr val="black"/>
              </a:solidFill>
              <a:effectLst/>
              <a:uLnTx/>
              <a:uFillTx/>
            </a:endParaRPr>
          </a:p>
          <a:p>
            <a:pPr>
              <a:spcBef>
                <a:spcPts val="0"/>
              </a:spcBef>
              <a:spcAft>
                <a:spcPts val="600"/>
              </a:spcAft>
            </a:pPr>
            <a:r>
              <a:rPr lang="de-DE" sz="1600" b="1" kern="0" dirty="0"/>
              <a:t>Next steps</a:t>
            </a:r>
          </a:p>
          <a:p>
            <a:pPr lvl="1">
              <a:spcBef>
                <a:spcPts val="0"/>
              </a:spcBef>
              <a:spcAft>
                <a:spcPts val="600"/>
              </a:spcAft>
              <a:defRPr/>
            </a:pPr>
            <a:r>
              <a:rPr lang="en-US" altLang="ko-KR" sz="1400" kern="100" dirty="0">
                <a:effectLst/>
                <a:latin typeface="Calibri" panose="020F0502020204030204" pitchFamily="34" charset="0"/>
                <a:ea typeface="Calibri" panose="020F0502020204030204" pitchFamily="34" charset="0"/>
                <a:cs typeface="Calibri" panose="020F0502020204030204" pitchFamily="34" charset="0"/>
              </a:rPr>
              <a:t>Maintenance work.</a:t>
            </a:r>
            <a:endParaRPr lang="en-US" altLang="ko-KR" sz="1400" kern="100" dirty="0">
              <a:effectLst/>
              <a:highlight>
                <a:srgbClr val="FFFF00"/>
              </a:highlight>
              <a:latin typeface="Calibri" panose="020F0502020204030204" pitchFamily="34" charset="0"/>
              <a:ea typeface="Calibri" panose="020F0502020204030204" pitchFamily="34" charset="0"/>
              <a:cs typeface="Calibri" panose="020F0502020204030204" pitchFamily="34" charset="0"/>
            </a:endParaRPr>
          </a:p>
        </p:txBody>
      </p:sp>
      <p:graphicFrame>
        <p:nvGraphicFramePr>
          <p:cNvPr id="2" name="Table 4">
            <a:extLst>
              <a:ext uri="{FF2B5EF4-FFF2-40B4-BE49-F238E27FC236}">
                <a16:creationId xmlns:a16="http://schemas.microsoft.com/office/drawing/2014/main" id="{CCBE92F3-3BF9-0795-BA1C-EC353ED2EE85}"/>
              </a:ext>
            </a:extLst>
          </p:cNvPr>
          <p:cNvGraphicFramePr>
            <a:graphicFrameLocks noGrp="1"/>
          </p:cNvGraphicFramePr>
          <p:nvPr/>
        </p:nvGraphicFramePr>
        <p:xfrm>
          <a:off x="303213" y="1109663"/>
          <a:ext cx="8180387" cy="738888"/>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3024282">
                  <a:extLst>
                    <a:ext uri="{9D8B030D-6E8A-4147-A177-3AD203B41FA5}">
                      <a16:colId xmlns:a16="http://schemas.microsoft.com/office/drawing/2014/main" val="20001"/>
                    </a:ext>
                  </a:extLst>
                </a:gridCol>
                <a:gridCol w="859399">
                  <a:extLst>
                    <a:ext uri="{9D8B030D-6E8A-4147-A177-3AD203B41FA5}">
                      <a16:colId xmlns:a16="http://schemas.microsoft.com/office/drawing/2014/main" val="20002"/>
                    </a:ext>
                  </a:extLst>
                </a:gridCol>
                <a:gridCol w="777988">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(dd/mm/</a:t>
                      </a:r>
                      <a:r>
                        <a:rPr lang="en-GB" sz="900" dirty="0" err="1"/>
                        <a:t>yyyy</a:t>
                      </a:r>
                      <a:r>
                        <a:rPr lang="en-GB" sz="900" dirty="0"/>
                        <a: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900" b="0" i="0" u="none" strike="noStrike" dirty="0">
                          <a:solidFill>
                            <a:srgbClr val="000000"/>
                          </a:solidFill>
                          <a:effectLst/>
                          <a:latin typeface="Arial" panose="020B0604020202020204" pitchFamily="34" charset="0"/>
                        </a:rPr>
                        <a:t>1020069</a:t>
                      </a:r>
                    </a:p>
                  </a:txBody>
                  <a:tcPr marL="9525" marR="9525" marT="9515" marB="0" anchor="ctr"/>
                </a:tc>
                <a:tc>
                  <a:txBody>
                    <a:bodyPr/>
                    <a:lstStyle/>
                    <a:p>
                      <a:pPr algn="l" fontAlgn="t"/>
                      <a:r>
                        <a:rPr lang="en-GB" sz="900" b="0" i="1" u="none" strike="noStrike" dirty="0">
                          <a:solidFill>
                            <a:srgbClr val="000000"/>
                          </a:solidFill>
                          <a:effectLst/>
                          <a:latin typeface="Arial" panose="020B0604020202020204" pitchFamily="34" charset="0"/>
                        </a:rPr>
                        <a:t>   </a:t>
                      </a:r>
                      <a:r>
                        <a:rPr lang="en-GB" sz="900" b="0" i="0" u="none" strike="noStrike" dirty="0">
                          <a:solidFill>
                            <a:srgbClr val="000000"/>
                          </a:solidFill>
                          <a:effectLst/>
                          <a:latin typeface="Arial" panose="020B0604020202020204" pitchFamily="34" charset="0"/>
                        </a:rPr>
                        <a:t>Study on (Stage 2 of) Phase 3 for UAS, UAV and UAM </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FS_UAS_Ph3</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09/09/2024</a:t>
                      </a:r>
                    </a:p>
                  </a:txBody>
                  <a:tcPr marL="9525" marR="9525" marT="9515" marB="0" anchor="ctr"/>
                </a:tc>
                <a:tc>
                  <a:txBody>
                    <a:bodyPr/>
                    <a:lstStyle/>
                    <a:p>
                      <a:pPr algn="ctr" fontAlgn="t"/>
                      <a:r>
                        <a:rPr lang="en-GB" sz="900" b="0" i="0" u="none" strike="noStrike" dirty="0">
                          <a:solidFill>
                            <a:srgbClr val="000000"/>
                          </a:solidFill>
                          <a:effectLst/>
                          <a:latin typeface="Arial" panose="020B0604020202020204" pitchFamily="34" charset="0"/>
                        </a:rPr>
                        <a:t>100%</a:t>
                      </a:r>
                    </a:p>
                  </a:txBody>
                  <a:tcPr marL="9525" marR="9525" marT="9515" marB="0" anchor="ctr"/>
                </a:tc>
                <a:tc>
                  <a:txBody>
                    <a:bodyPr/>
                    <a:lstStyle/>
                    <a:p>
                      <a:pPr algn="l" fontAlgn="t"/>
                      <a:r>
                        <a:rPr lang="en-GB" sz="900" b="0" i="0" u="sng" strike="noStrike">
                          <a:solidFill>
                            <a:srgbClr val="0563C1"/>
                          </a:solidFill>
                          <a:effectLst/>
                          <a:latin typeface="Calibri" panose="020F0502020204030204" pitchFamily="34" charset="0"/>
                          <a:hlinkClick r:id="rId3"/>
                        </a:rPr>
                        <a:t>SP-231801</a:t>
                      </a:r>
                      <a:endParaRPr lang="en-GB" sz="900" b="0" i="0" u="sng" strike="noStrike">
                        <a:solidFill>
                          <a:srgbClr val="0563C1"/>
                        </a:solidFill>
                        <a:effectLst/>
                        <a:latin typeface="Calibri" panose="020F0502020204030204" pitchFamily="34" charset="0"/>
                      </a:endParaRPr>
                    </a:p>
                  </a:txBody>
                  <a:tcPr marL="9525" marR="9525" marT="9515" marB="0" anchor="ctr"/>
                </a:tc>
                <a:tc>
                  <a:txBody>
                    <a:bodyPr/>
                    <a:lstStyle/>
                    <a:p>
                      <a:pPr algn="ctr" fontAlgn="t"/>
                      <a:r>
                        <a:rPr lang="en-GB" altLang="ko-KR" sz="900" b="0" i="0" u="none" strike="noStrike">
                          <a:solidFill>
                            <a:srgbClr val="000000"/>
                          </a:solidFill>
                          <a:effectLst/>
                          <a:latin typeface="Arial" panose="020B0604020202020204" pitchFamily="34" charset="0"/>
                        </a:rPr>
                        <a:t>100%</a:t>
                      </a:r>
                      <a:endParaRPr lang="en-GB" altLang="ko-KR" sz="900" b="0" i="0" u="none" strike="noStrike" dirty="0">
                        <a:solidFill>
                          <a:srgbClr val="000000"/>
                        </a:solidFill>
                        <a:effectLst/>
                        <a:latin typeface="Arial" panose="020B0604020202020204" pitchFamily="34" charset="0"/>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10001"/>
                  </a:ext>
                </a:extLst>
              </a:tr>
              <a:tr h="225934">
                <a:tc>
                  <a:txBody>
                    <a:bodyPr/>
                    <a:lstStyle/>
                    <a:p>
                      <a:pPr algn="l" fontAlgn="t"/>
                      <a:r>
                        <a:rPr lang="en-GB" sz="900" b="0" i="0" u="none" strike="noStrike">
                          <a:solidFill>
                            <a:srgbClr val="000000"/>
                          </a:solidFill>
                          <a:effectLst/>
                          <a:latin typeface="Arial" panose="020B0604020202020204" pitchFamily="34" charset="0"/>
                        </a:rPr>
                        <a:t>1040037</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   (Stage 2 of) UAS, UAV and UAM Phase 3 </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UAS_Ph3</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12/12/2024</a:t>
                      </a:r>
                    </a:p>
                  </a:txBody>
                  <a:tcPr marL="9525" marR="9525" marT="9515" marB="0" anchor="ctr"/>
                </a:tc>
                <a:tc>
                  <a:txBody>
                    <a:bodyPr/>
                    <a:lstStyle/>
                    <a:p>
                      <a:pPr algn="ctr" fontAlgn="t"/>
                      <a:r>
                        <a:rPr lang="en-GB" sz="900" b="0" i="0" u="none" strike="noStrike">
                          <a:solidFill>
                            <a:srgbClr val="000000"/>
                          </a:solidFill>
                          <a:effectLst/>
                          <a:latin typeface="Arial" panose="020B0604020202020204" pitchFamily="34" charset="0"/>
                        </a:rPr>
                        <a:t>100%</a:t>
                      </a:r>
                      <a:endParaRPr lang="en-GB" sz="900" b="0" i="0" u="none" strike="noStrike" dirty="0">
                        <a:solidFill>
                          <a:srgbClr val="000000"/>
                        </a:solidFill>
                        <a:effectLst/>
                        <a:latin typeface="Arial" panose="020B0604020202020204" pitchFamily="34" charset="0"/>
                      </a:endParaRPr>
                    </a:p>
                  </a:txBody>
                  <a:tcPr marL="9525" marR="9525" marT="9515" marB="0" anchor="ctr"/>
                </a:tc>
                <a:tc>
                  <a:txBody>
                    <a:bodyPr/>
                    <a:lstStyle/>
                    <a:p>
                      <a:pPr algn="l" fontAlgn="t"/>
                      <a:r>
                        <a:rPr lang="en-GB" sz="900" b="0" i="0" u="sng" strike="noStrike" dirty="0">
                          <a:solidFill>
                            <a:srgbClr val="0563C1"/>
                          </a:solidFill>
                          <a:effectLst/>
                          <a:latin typeface="Calibri" panose="020F0502020204030204" pitchFamily="34" charset="0"/>
                          <a:hlinkClick r:id="rId4"/>
                        </a:rPr>
                        <a:t>SP-240997</a:t>
                      </a:r>
                      <a:endParaRPr lang="en-GB" sz="900" b="0" i="0" u="sng" strike="noStrike" dirty="0">
                        <a:solidFill>
                          <a:srgbClr val="0563C1"/>
                        </a:solidFill>
                        <a:effectLst/>
                        <a:latin typeface="Calibri" panose="020F0502020204030204" pitchFamily="34" charset="0"/>
                      </a:endParaRPr>
                    </a:p>
                  </a:txBody>
                  <a:tcPr marL="9525" marR="9525" marT="9515" marB="0" anchor="ctr"/>
                </a:tc>
                <a:tc>
                  <a:txBody>
                    <a:bodyPr/>
                    <a:lstStyle/>
                    <a:p>
                      <a:pPr algn="ctr" fontAlgn="t"/>
                      <a:r>
                        <a:rPr lang="en-GB" altLang="ko-KR" sz="900" b="0" i="0" u="none" strike="noStrike">
                          <a:solidFill>
                            <a:srgbClr val="000000"/>
                          </a:solidFill>
                          <a:effectLst/>
                          <a:latin typeface="Arial" panose="020B0604020202020204" pitchFamily="34" charset="0"/>
                        </a:rPr>
                        <a:t>100%</a:t>
                      </a:r>
                      <a:endParaRPr lang="en-GB" altLang="ko-KR" sz="900" b="0" i="0" u="none" strike="noStrike" dirty="0">
                        <a:solidFill>
                          <a:srgbClr val="000000"/>
                        </a:solidFill>
                        <a:effectLst/>
                        <a:latin typeface="Arial" panose="020B0604020202020204" pitchFamily="34" charset="0"/>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bl>
          </a:graphicData>
        </a:graphic>
      </p:graphicFrame>
    </p:spTree>
    <p:extLst>
      <p:ext uri="{BB962C8B-B14F-4D97-AF65-F5344CB8AC3E}">
        <p14:creationId xmlns:p14="http://schemas.microsoft.com/office/powerpoint/2010/main" val="7775320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525B4F-E912-9C47-114D-660758E88E55}"/>
            </a:ext>
          </a:extLst>
        </p:cNvPr>
        <p:cNvGrpSpPr/>
        <p:nvPr/>
      </p:nvGrpSpPr>
      <p:grpSpPr>
        <a:xfrm>
          <a:off x="0" y="0"/>
          <a:ext cx="0" cy="0"/>
          <a:chOff x="0" y="0"/>
          <a:chExt cx="0" cy="0"/>
        </a:xfrm>
      </p:grpSpPr>
      <p:sp>
        <p:nvSpPr>
          <p:cNvPr id="10242" name="Title 1">
            <a:extLst>
              <a:ext uri="{FF2B5EF4-FFF2-40B4-BE49-F238E27FC236}">
                <a16:creationId xmlns:a16="http://schemas.microsoft.com/office/drawing/2014/main" id="{477218FF-33C2-2457-714E-E9ED3F899E08}"/>
              </a:ext>
            </a:extLst>
          </p:cNvPr>
          <p:cNvSpPr>
            <a:spLocks noGrp="1"/>
          </p:cNvSpPr>
          <p:nvPr>
            <p:ph type="title"/>
          </p:nvPr>
        </p:nvSpPr>
        <p:spPr>
          <a:xfrm>
            <a:off x="129128" y="0"/>
            <a:ext cx="7548057" cy="974558"/>
          </a:xfrm>
        </p:spPr>
        <p:txBody>
          <a:bodyPr/>
          <a:lstStyle/>
          <a:p>
            <a:pPr algn="l" eaLnBrk="1" hangingPunct="1"/>
            <a:r>
              <a:rPr lang="en-US" altLang="de-DE" b="1"/>
              <a:t>UAS</a:t>
            </a:r>
            <a:r>
              <a:rPr lang="en-US" altLang="de-DE" b="1" dirty="0"/>
              <a:t>_Ph3 Status at SA</a:t>
            </a:r>
            <a:r>
              <a:rPr lang="en-US" altLang="de-DE" b="1"/>
              <a:t>#106</a:t>
            </a:r>
            <a:endParaRPr lang="de-DE" altLang="de-DE" b="1" dirty="0"/>
          </a:p>
        </p:txBody>
      </p:sp>
      <p:sp>
        <p:nvSpPr>
          <p:cNvPr id="5" name="Content Placeholder 7">
            <a:extLst>
              <a:ext uri="{FF2B5EF4-FFF2-40B4-BE49-F238E27FC236}">
                <a16:creationId xmlns:a16="http://schemas.microsoft.com/office/drawing/2014/main" id="{18B26237-AB76-3A2C-48B2-CBCF5C1E75B6}"/>
              </a:ext>
            </a:extLst>
          </p:cNvPr>
          <p:cNvSpPr txBox="1">
            <a:spLocks/>
          </p:cNvSpPr>
          <p:nvPr/>
        </p:nvSpPr>
        <p:spPr>
          <a:xfrm>
            <a:off x="238980" y="1902656"/>
            <a:ext cx="8756626" cy="4531700"/>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Progress since SA#105</a:t>
            </a:r>
            <a:endParaRPr lang="de-DE" altLang="de-DE" sz="1600" b="1" kern="0" dirty="0">
              <a:solidFill>
                <a:srgbClr val="FF0000"/>
              </a:solidFill>
            </a:endParaRPr>
          </a:p>
          <a:p>
            <a:pPr lvl="1">
              <a:spcBef>
                <a:spcPts val="0"/>
              </a:spcBef>
              <a:spcAft>
                <a:spcPts val="0"/>
              </a:spcAft>
            </a:pPr>
            <a:r>
              <a:rPr lang="en-US" altLang="de-DE" sz="1400" dirty="0"/>
              <a:t>12 CRs to TS 23.256, 1 CR to TS 23.502 and 2 CRs to TS 23.288 were agreed.</a:t>
            </a:r>
          </a:p>
          <a:p>
            <a:pPr lvl="1">
              <a:spcBef>
                <a:spcPts val="0"/>
              </a:spcBef>
              <a:spcAft>
                <a:spcPts val="0"/>
              </a:spcAft>
            </a:pPr>
            <a:r>
              <a:rPr lang="en-US" altLang="de-DE" sz="1400" dirty="0"/>
              <a:t>All work tasks in the WID (listed below) were captured mainly in TS 23.256.</a:t>
            </a:r>
          </a:p>
          <a:p>
            <a:pPr marL="893763" lvl="2" indent="-177800">
              <a:spcBef>
                <a:spcPts val="0"/>
              </a:spcBef>
              <a:spcAft>
                <a:spcPts val="0"/>
              </a:spcAft>
            </a:pPr>
            <a:r>
              <a:rPr lang="en-US" altLang="de-DE" sz="1400" kern="0" dirty="0"/>
              <a:t>WT#1: NEF services enhancements</a:t>
            </a:r>
          </a:p>
          <a:p>
            <a:pPr marL="1166813" lvl="3" indent="-184150">
              <a:spcBef>
                <a:spcPts val="0"/>
              </a:spcBef>
              <a:spcAft>
                <a:spcPts val="0"/>
              </a:spcAft>
            </a:pPr>
            <a:r>
              <a:rPr lang="en-US" altLang="de-DE" sz="1200" kern="0" dirty="0"/>
              <a:t>Pre-flight planning and in-flight monitoring for UAV UEs; C2 communication reliability; Changeover from one USS to another USS for UAV UE assisted </a:t>
            </a:r>
            <a:r>
              <a:rPr lang="en-US" altLang="de-DE" sz="1200" kern="0"/>
              <a:t>by 5GC; </a:t>
            </a:r>
            <a:r>
              <a:rPr lang="en-US" altLang="de-DE" sz="1200" kern="0">
                <a:ea typeface="LG스마트체 Regular" panose="020B0600000101010101" pitchFamily="50" charset="-127"/>
              </a:rPr>
              <a:t>※ </a:t>
            </a:r>
            <a:r>
              <a:rPr lang="en-US" altLang="de-DE" sz="1200" kern="0"/>
              <a:t>Security </a:t>
            </a:r>
            <a:r>
              <a:rPr lang="en-US" altLang="de-DE" sz="1200" kern="0" dirty="0"/>
              <a:t>spec </a:t>
            </a:r>
            <a:r>
              <a:rPr lang="en-US" altLang="de-DE" sz="1200" kern="0"/>
              <a:t>reference added</a:t>
            </a:r>
            <a:endParaRPr lang="en-US" altLang="de-DE" sz="1200" kern="0" dirty="0"/>
          </a:p>
          <a:p>
            <a:pPr marL="893763" lvl="2" indent="-177800">
              <a:spcBef>
                <a:spcPts val="0"/>
              </a:spcBef>
              <a:spcAft>
                <a:spcPts val="0"/>
              </a:spcAft>
            </a:pPr>
            <a:r>
              <a:rPr lang="en-US" altLang="de-DE" sz="1400" kern="0" dirty="0"/>
              <a:t>WT#2: Network-assisted/ground-based mechanism for DAA (Detect And Avoid)</a:t>
            </a:r>
          </a:p>
          <a:p>
            <a:pPr marL="893763" lvl="2" indent="-177800">
              <a:spcBef>
                <a:spcPts val="0"/>
              </a:spcBef>
              <a:spcAft>
                <a:spcPts val="0"/>
              </a:spcAft>
            </a:pPr>
            <a:r>
              <a:rPr lang="en-US" altLang="de-DE" sz="1400" kern="0" dirty="0"/>
              <a:t>WT#3: Support no-transmit zones for UAV UEs</a:t>
            </a:r>
          </a:p>
          <a:p>
            <a:pPr lvl="1">
              <a:spcBef>
                <a:spcPts val="0"/>
              </a:spcBef>
              <a:spcAft>
                <a:spcPts val="0"/>
              </a:spcAft>
            </a:pPr>
            <a:r>
              <a:rPr lang="en-US" altLang="de-DE" sz="1400" kern="0" dirty="0"/>
              <a:t>One LS on Clarification of </a:t>
            </a:r>
            <a:r>
              <a:rPr lang="en-US" altLang="de-DE" sz="1400" kern="0" dirty="0" err="1"/>
              <a:t>Nnef_RetrieveInfoUAVFlight_Get</a:t>
            </a:r>
            <a:r>
              <a:rPr lang="en-US" altLang="de-DE" sz="1400" kern="0" dirty="0"/>
              <a:t> service operation sent to CT3.</a:t>
            </a:r>
          </a:p>
          <a:p>
            <a:pPr lvl="1">
              <a:spcBef>
                <a:spcPts val="0"/>
              </a:spcBef>
              <a:spcAft>
                <a:spcPts val="0"/>
              </a:spcAft>
            </a:pPr>
            <a:r>
              <a:rPr lang="en-US" altLang="de-DE" sz="1400" dirty="0"/>
              <a:t>One Reply LS on UAV regulation sent to RAN3.</a:t>
            </a:r>
          </a:p>
          <a:p>
            <a:pPr marL="1079500" lvl="3" indent="-185738">
              <a:spcBef>
                <a:spcPts val="0"/>
              </a:spcBef>
              <a:spcAft>
                <a:spcPts val="0"/>
              </a:spcAft>
            </a:pPr>
            <a:r>
              <a:rPr lang="en-US" altLang="de-DE" sz="1200" kern="1200" dirty="0">
                <a:ea typeface="+mn-ea"/>
                <a:cs typeface="Arial" panose="020B0604020202020204" pitchFamily="34" charset="0"/>
              </a:rPr>
              <a:t>Incoming LS from </a:t>
            </a:r>
            <a:r>
              <a:rPr lang="en-US" altLang="de-DE" sz="1200" kern="1200">
                <a:ea typeface="+mn-ea"/>
                <a:cs typeface="Arial" panose="020B0604020202020204" pitchFamily="34" charset="0"/>
              </a:rPr>
              <a:t>RAN3 </a:t>
            </a:r>
            <a:r>
              <a:rPr lang="en-US" altLang="de-DE" sz="1200"/>
              <a:t>(S2-2411303/R3-245815</a:t>
            </a:r>
            <a:r>
              <a:rPr lang="en-US" altLang="de-DE" sz="1200" dirty="0"/>
              <a:t>) </a:t>
            </a:r>
            <a:r>
              <a:rPr lang="en-US" altLang="de-DE" sz="1200" kern="1200" dirty="0">
                <a:ea typeface="+mn-ea"/>
                <a:cs typeface="Arial" panose="020B0604020202020204" pitchFamily="34" charset="0"/>
              </a:rPr>
              <a:t>is not directly related to UAS_Ph3 work</a:t>
            </a:r>
            <a:r>
              <a:rPr lang="en-US" altLang="de-DE" sz="1200" kern="1200">
                <a:ea typeface="+mn-ea"/>
                <a:cs typeface="Arial" panose="020B0604020202020204" pitchFamily="34" charset="0"/>
              </a:rPr>
              <a:t>. </a:t>
            </a:r>
            <a:r>
              <a:rPr lang="en-US" altLang="de-DE" sz="1200"/>
              <a:t>R</a:t>
            </a:r>
            <a:r>
              <a:rPr lang="en-US" altLang="de-DE" sz="1200" kern="1200">
                <a:ea typeface="+mn-ea"/>
                <a:cs typeface="Arial" panose="020B0604020202020204" pitchFamily="34" charset="0"/>
              </a:rPr>
              <a:t>eply </a:t>
            </a:r>
            <a:r>
              <a:rPr lang="en-US" altLang="de-DE" sz="1200" kern="1200" dirty="0">
                <a:ea typeface="+mn-ea"/>
                <a:cs typeface="Arial" panose="020B0604020202020204" pitchFamily="34" charset="0"/>
              </a:rPr>
              <a:t>from SA2 provides information </a:t>
            </a:r>
            <a:r>
              <a:rPr lang="en-US" altLang="de-DE" sz="1200" kern="1200">
                <a:ea typeface="+mn-ea"/>
                <a:cs typeface="Arial" panose="020B0604020202020204" pitchFamily="34" charset="0"/>
              </a:rPr>
              <a:t>using flight </a:t>
            </a:r>
            <a:r>
              <a:rPr lang="en-US" altLang="de-DE" sz="1200" kern="1200" dirty="0">
                <a:ea typeface="+mn-ea"/>
                <a:cs typeface="Arial" panose="020B0604020202020204" pitchFamily="34" charset="0"/>
              </a:rPr>
              <a:t>information for UAV UEs from NG-RAN to AMF is required for UAS_Ph3 which can be potentially reused for the related work RAN3 requested in parts, while </a:t>
            </a:r>
            <a:r>
              <a:rPr lang="en-US" altLang="de-DE" sz="1200" dirty="0"/>
              <a:t>inform</a:t>
            </a:r>
            <a:r>
              <a:rPr lang="en-US" altLang="de-DE" sz="1200" kern="1200" dirty="0">
                <a:ea typeface="+mn-ea"/>
                <a:cs typeface="Arial" panose="020B0604020202020204" pitchFamily="34" charset="0"/>
              </a:rPr>
              <a:t>ing that no such requirements nor solutions exist for non-UAV legacy devices.</a:t>
            </a:r>
            <a:endParaRPr lang="en-US" altLang="de-DE" sz="1200" dirty="0"/>
          </a:p>
          <a:p>
            <a:pPr marL="457200" lvl="1" indent="-457200">
              <a:spcBef>
                <a:spcPts val="0"/>
              </a:spcBef>
              <a:spcAft>
                <a:spcPts val="0"/>
              </a:spcAft>
              <a:buBlip>
                <a:blip r:embed="rId2"/>
              </a:buBlip>
            </a:pPr>
            <a:r>
              <a:rPr lang="en-US" sz="1600" b="1" dirty="0"/>
              <a:t>Impacts and dependencies on other WGs</a:t>
            </a:r>
            <a:endParaRPr lang="de-DE" sz="1600" b="1" dirty="0"/>
          </a:p>
          <a:p>
            <a:pPr lvl="1">
              <a:spcBef>
                <a:spcPts val="0"/>
              </a:spcBef>
              <a:spcAft>
                <a:spcPts val="0"/>
              </a:spcAft>
            </a:pPr>
            <a:r>
              <a:rPr lang="en-US" altLang="zh-CN" sz="1400" dirty="0">
                <a:solidFill>
                  <a:prstClr val="black"/>
                </a:solidFill>
                <a:sym typeface="+mn-ea"/>
              </a:rPr>
              <a:t>CT3: Using </a:t>
            </a:r>
            <a:r>
              <a:rPr lang="en-US" altLang="zh-CN" sz="1400" dirty="0" err="1">
                <a:solidFill>
                  <a:prstClr val="black"/>
                </a:solidFill>
                <a:sym typeface="+mn-ea"/>
              </a:rPr>
              <a:t>Nnef_RetrieveInfoUAVFlight_Get</a:t>
            </a:r>
            <a:r>
              <a:rPr lang="en-US" altLang="zh-CN" sz="1400" dirty="0">
                <a:solidFill>
                  <a:prstClr val="black"/>
                </a:solidFill>
                <a:sym typeface="+mn-ea"/>
              </a:rPr>
              <a:t> in the procedure for USS changeover during a UAV flight</a:t>
            </a:r>
          </a:p>
          <a:p>
            <a:pPr lvl="1">
              <a:spcBef>
                <a:spcPts val="0"/>
              </a:spcBef>
              <a:spcAft>
                <a:spcPts val="0"/>
              </a:spcAft>
            </a:pPr>
            <a:r>
              <a:rPr lang="en-US" altLang="de-DE" sz="1400">
                <a:solidFill>
                  <a:prstClr val="black"/>
                </a:solidFill>
                <a:sym typeface="+mn-ea"/>
              </a:rPr>
              <a:t>RAN2/3</a:t>
            </a:r>
            <a:r>
              <a:rPr lang="en-US" altLang="de-DE" sz="1400" dirty="0">
                <a:solidFill>
                  <a:prstClr val="black"/>
                </a:solidFill>
                <a:sym typeface="+mn-ea"/>
              </a:rPr>
              <a:t>: Procedures for altitude reporting for aerial UEs </a:t>
            </a:r>
          </a:p>
          <a:p>
            <a:pPr>
              <a:spcBef>
                <a:spcPts val="0"/>
              </a:spcBef>
              <a:spcAft>
                <a:spcPts val="0"/>
              </a:spcAft>
            </a:pPr>
            <a:r>
              <a:rPr lang="de-DE" sz="1600" b="1" kern="0" dirty="0"/>
              <a:t>Outstanding issues</a:t>
            </a:r>
          </a:p>
          <a:p>
            <a:pPr marL="742950" marR="0" lvl="1" indent="-285750" algn="l" defTabSz="914400" rtl="0" eaLnBrk="0" fontAlgn="base" latinLnBrk="0" hangingPunct="0">
              <a:spcBef>
                <a:spcPts val="0"/>
              </a:spcBef>
              <a:spcAft>
                <a:spcPts val="0"/>
              </a:spcAft>
              <a:buClr>
                <a:srgbClr val="C00000"/>
              </a:buClr>
              <a:buSzTx/>
              <a:buFont typeface="Arial" panose="020B0604020202020204" pitchFamily="34" charset="0"/>
              <a:buChar char="•"/>
              <a:tabLst/>
              <a:defRPr/>
            </a:pPr>
            <a:r>
              <a:rPr lang="en-US" altLang="zh-CN" sz="1400" dirty="0">
                <a:solidFill>
                  <a:prstClr val="black"/>
                </a:solidFill>
                <a:sym typeface="+mn-ea"/>
              </a:rPr>
              <a:t>None</a:t>
            </a:r>
            <a:r>
              <a:rPr kumimoji="0" lang="en-US" altLang="ko-KR" sz="1400" b="0" i="0" u="none" strike="noStrike" kern="0" cap="none" spc="0" normalizeH="0" baseline="0" noProof="0" dirty="0">
                <a:ln>
                  <a:noFill/>
                </a:ln>
                <a:solidFill>
                  <a:prstClr val="black"/>
                </a:solidFill>
                <a:effectLst/>
                <a:uLnTx/>
                <a:uFillTx/>
              </a:rPr>
              <a:t>.</a:t>
            </a:r>
            <a:endParaRPr kumimoji="0" lang="de-DE" altLang="ko-KR" sz="1400" b="0" i="0" u="none" strike="noStrike" kern="0" cap="none" spc="0" normalizeH="0" baseline="0" noProof="0" dirty="0">
              <a:ln>
                <a:noFill/>
              </a:ln>
              <a:solidFill>
                <a:prstClr val="black"/>
              </a:solidFill>
              <a:effectLst/>
              <a:uLnTx/>
              <a:uFillTx/>
            </a:endParaRPr>
          </a:p>
          <a:p>
            <a:pPr>
              <a:spcBef>
                <a:spcPts val="0"/>
              </a:spcBef>
              <a:spcAft>
                <a:spcPts val="0"/>
              </a:spcAft>
            </a:pPr>
            <a:r>
              <a:rPr lang="de-DE" sz="1600" b="1" kern="0" dirty="0"/>
              <a:t>Next steps</a:t>
            </a:r>
          </a:p>
          <a:p>
            <a:pPr lvl="1">
              <a:spcBef>
                <a:spcPts val="0"/>
              </a:spcBef>
              <a:spcAft>
                <a:spcPts val="0"/>
              </a:spcAft>
              <a:defRPr/>
            </a:pPr>
            <a:r>
              <a:rPr lang="en-US" altLang="ko-KR" sz="1400" kern="100" dirty="0">
                <a:effectLst/>
                <a:latin typeface="Calibri" panose="020F0502020204030204" pitchFamily="34" charset="0"/>
                <a:ea typeface="Calibri" panose="020F0502020204030204" pitchFamily="34" charset="0"/>
                <a:cs typeface="Calibri" panose="020F0502020204030204" pitchFamily="34" charset="0"/>
              </a:rPr>
              <a:t>Maintenance work and alignments based on feedback from and progress in other WGs.</a:t>
            </a:r>
            <a:endParaRPr lang="en-US" altLang="ko-KR" sz="1400" kern="0" dirty="0"/>
          </a:p>
        </p:txBody>
      </p:sp>
      <p:graphicFrame>
        <p:nvGraphicFramePr>
          <p:cNvPr id="3" name="Table 4">
            <a:extLst>
              <a:ext uri="{FF2B5EF4-FFF2-40B4-BE49-F238E27FC236}">
                <a16:creationId xmlns:a16="http://schemas.microsoft.com/office/drawing/2014/main" id="{E0B2E41D-986F-1590-387C-90358ABEF3AE}"/>
              </a:ext>
            </a:extLst>
          </p:cNvPr>
          <p:cNvGraphicFramePr>
            <a:graphicFrameLocks noGrp="1"/>
          </p:cNvGraphicFramePr>
          <p:nvPr/>
        </p:nvGraphicFramePr>
        <p:xfrm>
          <a:off x="148393" y="1048593"/>
          <a:ext cx="8847213" cy="834646"/>
        </p:xfrm>
        <a:graphic>
          <a:graphicData uri="http://schemas.openxmlformats.org/drawingml/2006/table">
            <a:tbl>
              <a:tblPr firstRow="1" firstCol="1" bandRow="1">
                <a:tableStyleId>{F5AB1C69-6EDB-4FF4-983F-18BD219EF322}</a:tableStyleId>
              </a:tblPr>
              <a:tblGrid>
                <a:gridCol w="604522">
                  <a:extLst>
                    <a:ext uri="{9D8B030D-6E8A-4147-A177-3AD203B41FA5}">
                      <a16:colId xmlns:a16="http://schemas.microsoft.com/office/drawing/2014/main" val="20000"/>
                    </a:ext>
                  </a:extLst>
                </a:gridCol>
                <a:gridCol w="3189428">
                  <a:extLst>
                    <a:ext uri="{9D8B030D-6E8A-4147-A177-3AD203B41FA5}">
                      <a16:colId xmlns:a16="http://schemas.microsoft.com/office/drawing/2014/main" val="20001"/>
                    </a:ext>
                  </a:extLst>
                </a:gridCol>
                <a:gridCol w="886899">
                  <a:extLst>
                    <a:ext uri="{9D8B030D-6E8A-4147-A177-3AD203B41FA5}">
                      <a16:colId xmlns:a16="http://schemas.microsoft.com/office/drawing/2014/main" val="20002"/>
                    </a:ext>
                  </a:extLst>
                </a:gridCol>
                <a:gridCol w="1086280">
                  <a:extLst>
                    <a:ext uri="{9D8B030D-6E8A-4147-A177-3AD203B41FA5}">
                      <a16:colId xmlns:a16="http://schemas.microsoft.com/office/drawing/2014/main" val="20003"/>
                    </a:ext>
                  </a:extLst>
                </a:gridCol>
                <a:gridCol w="495014">
                  <a:extLst>
                    <a:ext uri="{9D8B030D-6E8A-4147-A177-3AD203B41FA5}">
                      <a16:colId xmlns:a16="http://schemas.microsoft.com/office/drawing/2014/main" val="20004"/>
                    </a:ext>
                  </a:extLst>
                </a:gridCol>
                <a:gridCol w="653142">
                  <a:extLst>
                    <a:ext uri="{9D8B030D-6E8A-4147-A177-3AD203B41FA5}">
                      <a16:colId xmlns:a16="http://schemas.microsoft.com/office/drawing/2014/main" val="20005"/>
                    </a:ext>
                  </a:extLst>
                </a:gridCol>
                <a:gridCol w="563766">
                  <a:extLst>
                    <a:ext uri="{9D8B030D-6E8A-4147-A177-3AD203B41FA5}">
                      <a16:colId xmlns:a16="http://schemas.microsoft.com/office/drawing/2014/main" val="20006"/>
                    </a:ext>
                  </a:extLst>
                </a:gridCol>
                <a:gridCol w="1368162">
                  <a:extLst>
                    <a:ext uri="{9D8B030D-6E8A-4147-A177-3AD203B41FA5}">
                      <a16:colId xmlns:a16="http://schemas.microsoft.com/office/drawing/2014/main" val="20007"/>
                    </a:ext>
                  </a:extLst>
                </a:gridCol>
              </a:tblGrid>
              <a:tr h="351618">
                <a:tc>
                  <a:txBody>
                    <a:bodyPr/>
                    <a:lstStyle/>
                    <a:p>
                      <a:pPr algn="ctr">
                        <a:lnSpc>
                          <a:spcPct val="107000"/>
                        </a:lnSpc>
                        <a:spcAft>
                          <a:spcPts val="800"/>
                        </a:spcAft>
                      </a:pPr>
                      <a:r>
                        <a:rPr lang="en-GB" sz="1200" dirty="0">
                          <a:latin typeface="+mn-lt"/>
                        </a:rPr>
                        <a:t>UID</a:t>
                      </a:r>
                    </a:p>
                  </a:txBody>
                  <a:tcPr marL="36003" marR="36003" marT="0" marB="0" anchor="ctr"/>
                </a:tc>
                <a:tc>
                  <a:txBody>
                    <a:bodyPr/>
                    <a:lstStyle/>
                    <a:p>
                      <a:pPr algn="ctr">
                        <a:lnSpc>
                          <a:spcPct val="107000"/>
                        </a:lnSpc>
                        <a:spcAft>
                          <a:spcPts val="800"/>
                        </a:spcAft>
                      </a:pPr>
                      <a:r>
                        <a:rPr lang="en-GB" sz="1200" dirty="0">
                          <a:latin typeface="+mn-lt"/>
                        </a:rPr>
                        <a:t>Name</a:t>
                      </a:r>
                    </a:p>
                  </a:txBody>
                  <a:tcPr marL="36003" marR="36003" marT="0" marB="0" anchor="ctr"/>
                </a:tc>
                <a:tc>
                  <a:txBody>
                    <a:bodyPr/>
                    <a:lstStyle/>
                    <a:p>
                      <a:pPr algn="ctr">
                        <a:lnSpc>
                          <a:spcPct val="107000"/>
                        </a:lnSpc>
                        <a:spcAft>
                          <a:spcPts val="800"/>
                        </a:spcAft>
                      </a:pPr>
                      <a:r>
                        <a:rPr lang="en-GB" sz="1200" dirty="0">
                          <a:latin typeface="+mn-lt"/>
                        </a:rPr>
                        <a:t>Acronym</a:t>
                      </a:r>
                    </a:p>
                  </a:txBody>
                  <a:tcPr marL="36003" marR="36003"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36003" marR="36003" marT="0" marB="0" anchor="ctr"/>
                </a:tc>
                <a:tc>
                  <a:txBody>
                    <a:bodyPr/>
                    <a:lstStyle/>
                    <a:p>
                      <a:pPr algn="ctr">
                        <a:lnSpc>
                          <a:spcPct val="107000"/>
                        </a:lnSpc>
                        <a:spcAft>
                          <a:spcPts val="800"/>
                        </a:spcAft>
                      </a:pPr>
                      <a:r>
                        <a:rPr lang="en-GB" sz="1200" dirty="0">
                          <a:latin typeface="+mn-lt"/>
                        </a:rPr>
                        <a:t>Old %</a:t>
                      </a:r>
                    </a:p>
                  </a:txBody>
                  <a:tcPr marL="36003" marR="36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1100" b="0" i="0" u="none" strike="noStrike">
                          <a:solidFill>
                            <a:srgbClr val="000000"/>
                          </a:solidFill>
                          <a:effectLst/>
                          <a:latin typeface="+mn-lt"/>
                        </a:rPr>
                        <a:t>1040037</a:t>
                      </a:r>
                    </a:p>
                  </a:txBody>
                  <a:tcPr marL="9525" marR="9525" marT="9515" marB="0"/>
                </a:tc>
                <a:tc>
                  <a:txBody>
                    <a:bodyPr/>
                    <a:lstStyle/>
                    <a:p>
                      <a:pPr algn="l" fontAlgn="t"/>
                      <a:r>
                        <a:rPr lang="en-GB" sz="1100" b="0" i="0" u="none" strike="noStrike" dirty="0">
                          <a:solidFill>
                            <a:srgbClr val="000000"/>
                          </a:solidFill>
                          <a:effectLst/>
                          <a:latin typeface="+mn-lt"/>
                        </a:rPr>
                        <a:t>   (Stage 2 of) UAS, UAV and UAM Phase 3 </a:t>
                      </a:r>
                    </a:p>
                  </a:txBody>
                  <a:tcPr marL="9525" marR="9525" marT="9515" marB="0"/>
                </a:tc>
                <a:tc>
                  <a:txBody>
                    <a:bodyPr/>
                    <a:lstStyle/>
                    <a:p>
                      <a:pPr algn="l" fontAlgn="t"/>
                      <a:r>
                        <a:rPr lang="en-GB" sz="1100" b="0" i="0" u="none" strike="noStrike" dirty="0">
                          <a:solidFill>
                            <a:srgbClr val="000000"/>
                          </a:solidFill>
                          <a:effectLst/>
                          <a:latin typeface="+mn-lt"/>
                        </a:rPr>
                        <a:t>UAS_Ph3</a:t>
                      </a:r>
                    </a:p>
                  </a:txBody>
                  <a:tcPr marL="9525" marR="9525" marT="9515" marB="0"/>
                </a:tc>
                <a:tc>
                  <a:txBody>
                    <a:bodyPr/>
                    <a:lstStyle/>
                    <a:p>
                      <a:pPr algn="l" fontAlgn="t"/>
                      <a:r>
                        <a:rPr lang="en-GB" sz="1100" b="0" i="0" u="none" strike="noStrike" dirty="0">
                          <a:solidFill>
                            <a:srgbClr val="000000"/>
                          </a:solidFill>
                          <a:effectLst/>
                          <a:latin typeface="+mn-lt"/>
                        </a:rPr>
                        <a:t>12/12/2024</a:t>
                      </a:r>
                    </a:p>
                  </a:txBody>
                  <a:tcPr marL="9525" marR="9525" marT="9515" marB="0"/>
                </a:tc>
                <a:tc>
                  <a:txBody>
                    <a:bodyPr/>
                    <a:lstStyle/>
                    <a:p>
                      <a:pPr algn="l" fontAlgn="t"/>
                      <a:r>
                        <a:rPr lang="en-GB" sz="1100" b="0" i="0" u="none" strike="noStrike">
                          <a:solidFill>
                            <a:srgbClr val="000000"/>
                          </a:solidFill>
                          <a:effectLst/>
                          <a:latin typeface="+mn-lt"/>
                        </a:rPr>
                        <a:t>85%</a:t>
                      </a:r>
                      <a:endParaRPr lang="en-GB" sz="1100" b="0" i="0" u="none" strike="noStrike" dirty="0">
                        <a:solidFill>
                          <a:srgbClr val="000000"/>
                        </a:solidFill>
                        <a:effectLst/>
                        <a:latin typeface="+mn-lt"/>
                      </a:endParaRPr>
                    </a:p>
                  </a:txBody>
                  <a:tcPr marL="9525" marR="9525" marT="9515" marB="0"/>
                </a:tc>
                <a:tc>
                  <a:txBody>
                    <a:bodyPr/>
                    <a:lstStyle/>
                    <a:p>
                      <a:pPr algn="l" fontAlgn="t"/>
                      <a:r>
                        <a:rPr lang="en-GB" sz="1100" b="0" i="0" u="sng" strike="noStrike">
                          <a:solidFill>
                            <a:srgbClr val="0563C1"/>
                          </a:solidFill>
                          <a:effectLst/>
                          <a:latin typeface="+mn-lt"/>
                          <a:hlinkClick r:id="rId3"/>
                        </a:rPr>
                        <a:t>SP-241287</a:t>
                      </a:r>
                      <a:endParaRPr lang="en-GB" sz="1100" b="0" i="0" u="sng" strike="noStrike" dirty="0">
                        <a:solidFill>
                          <a:srgbClr val="0563C1"/>
                        </a:solidFill>
                        <a:effectLst/>
                        <a:latin typeface="+mn-lt"/>
                      </a:endParaRPr>
                    </a:p>
                  </a:txBody>
                  <a:tcPr marL="9525" marR="9525" marT="9515" marB="0"/>
                </a:tc>
                <a:tc>
                  <a:txBody>
                    <a:bodyPr/>
                    <a:lstStyle/>
                    <a:p>
                      <a:pPr algn="ctr"/>
                      <a:r>
                        <a:rPr lang="en-GB" sz="1100" kern="1200">
                          <a:solidFill>
                            <a:srgbClr val="FF0000"/>
                          </a:solidFill>
                          <a:latin typeface="+mn-lt"/>
                          <a:ea typeface="+mn-ea"/>
                          <a:cs typeface="+mn-cs"/>
                        </a:rPr>
                        <a:t>99%</a:t>
                      </a:r>
                      <a:endParaRPr lang="en-GB" sz="1100" kern="1200" dirty="0">
                        <a:solidFill>
                          <a:srgbClr val="FF0000"/>
                        </a:solidFill>
                        <a:latin typeface="+mn-lt"/>
                        <a:ea typeface="+mn-ea"/>
                        <a:cs typeface="+mn-cs"/>
                      </a:endParaRP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3513784375"/>
                  </a:ext>
                </a:extLst>
              </a:tr>
              <a:tr h="225934">
                <a:tc>
                  <a:txBody>
                    <a:bodyPr/>
                    <a:lstStyle/>
                    <a:p>
                      <a:pPr algn="l" fontAlgn="t"/>
                      <a:r>
                        <a:rPr lang="en-GB" sz="1100" b="0" i="0" u="none" strike="noStrike" dirty="0">
                          <a:solidFill>
                            <a:srgbClr val="000000"/>
                          </a:solidFill>
                          <a:effectLst/>
                          <a:latin typeface="+mn-lt"/>
                        </a:rPr>
                        <a:t>1020069</a:t>
                      </a:r>
                    </a:p>
                  </a:txBody>
                  <a:tcPr marL="9525" marR="9525" marT="9515" marB="0" anchor="ctr"/>
                </a:tc>
                <a:tc>
                  <a:txBody>
                    <a:bodyPr/>
                    <a:lstStyle/>
                    <a:p>
                      <a:pPr algn="l" fontAlgn="t"/>
                      <a:r>
                        <a:rPr lang="en-GB" sz="1100" b="0" i="1" u="none" strike="noStrike" dirty="0">
                          <a:solidFill>
                            <a:srgbClr val="000000"/>
                          </a:solidFill>
                          <a:effectLst/>
                          <a:latin typeface="+mn-lt"/>
                        </a:rPr>
                        <a:t>   </a:t>
                      </a:r>
                      <a:r>
                        <a:rPr lang="en-GB" sz="1100" b="0" i="0" u="none" strike="noStrike" dirty="0">
                          <a:solidFill>
                            <a:srgbClr val="000000"/>
                          </a:solidFill>
                          <a:effectLst/>
                          <a:latin typeface="+mn-lt"/>
                        </a:rPr>
                        <a:t>Study on (Stage 2 of) Phase 3 for UAS, UAV and UAM </a:t>
                      </a:r>
                    </a:p>
                  </a:txBody>
                  <a:tcPr marL="9525" marR="9525" marT="9515" marB="0" anchor="ctr"/>
                </a:tc>
                <a:tc>
                  <a:txBody>
                    <a:bodyPr/>
                    <a:lstStyle/>
                    <a:p>
                      <a:pPr algn="l" fontAlgn="t"/>
                      <a:r>
                        <a:rPr lang="en-GB" sz="1100" b="0" i="0" u="none" strike="noStrike">
                          <a:solidFill>
                            <a:srgbClr val="000000"/>
                          </a:solidFill>
                          <a:effectLst/>
                          <a:latin typeface="+mn-lt"/>
                        </a:rPr>
                        <a:t>FS_UAS_Ph3</a:t>
                      </a:r>
                    </a:p>
                  </a:txBody>
                  <a:tcPr marL="9525" marR="9525" marT="9515" marB="0" anchor="ctr"/>
                </a:tc>
                <a:tc>
                  <a:txBody>
                    <a:bodyPr/>
                    <a:lstStyle/>
                    <a:p>
                      <a:pPr algn="l" fontAlgn="t"/>
                      <a:r>
                        <a:rPr lang="en-GB" sz="1100" b="0" i="0" u="none" strike="noStrike">
                          <a:solidFill>
                            <a:srgbClr val="000000"/>
                          </a:solidFill>
                          <a:effectLst/>
                          <a:latin typeface="+mn-lt"/>
                        </a:rPr>
                        <a:t>09/09/2024</a:t>
                      </a:r>
                    </a:p>
                  </a:txBody>
                  <a:tcPr marL="9525" marR="9525" marT="9515" marB="0" anchor="ctr"/>
                </a:tc>
                <a:tc>
                  <a:txBody>
                    <a:bodyPr/>
                    <a:lstStyle/>
                    <a:p>
                      <a:pPr algn="l" fontAlgn="t"/>
                      <a:r>
                        <a:rPr lang="en-GB" sz="1100" b="0" i="0" u="none" strike="noStrike">
                          <a:solidFill>
                            <a:srgbClr val="000000"/>
                          </a:solidFill>
                          <a:effectLst/>
                          <a:latin typeface="+mn-lt"/>
                        </a:rPr>
                        <a:t>100%</a:t>
                      </a:r>
                    </a:p>
                  </a:txBody>
                  <a:tcPr marL="9525" marR="9525" marT="9515" marB="0" anchor="ctr"/>
                </a:tc>
                <a:tc>
                  <a:txBody>
                    <a:bodyPr/>
                    <a:lstStyle/>
                    <a:p>
                      <a:pPr algn="l" fontAlgn="t"/>
                      <a:r>
                        <a:rPr lang="en-GB" sz="1100" b="0" i="0" u="sng" strike="noStrike">
                          <a:solidFill>
                            <a:srgbClr val="0563C1"/>
                          </a:solidFill>
                          <a:effectLst/>
                          <a:latin typeface="+mn-lt"/>
                          <a:hlinkClick r:id="rId4"/>
                        </a:rPr>
                        <a:t>SP-231801</a:t>
                      </a:r>
                      <a:endParaRPr lang="en-GB" sz="1100" b="0" i="0" u="sng" strike="noStrike">
                        <a:solidFill>
                          <a:srgbClr val="0563C1"/>
                        </a:solidFill>
                        <a:effectLst/>
                        <a:latin typeface="+mn-lt"/>
                      </a:endParaRPr>
                    </a:p>
                  </a:txBody>
                  <a:tcPr marL="9525" marR="9525" marT="9515" marB="0" anchor="ctr"/>
                </a:tc>
                <a:tc>
                  <a:txBody>
                    <a:bodyPr/>
                    <a:lstStyle/>
                    <a:p>
                      <a:pPr algn="ctr"/>
                      <a:r>
                        <a:rPr lang="en-GB" sz="1100" kern="1200" dirty="0">
                          <a:solidFill>
                            <a:schemeClr val="tx1"/>
                          </a:solidFill>
                          <a:latin typeface="+mn-lt"/>
                          <a:ea typeface="+mn-ea"/>
                          <a:cs typeface="+mn-cs"/>
                        </a:rPr>
                        <a:t>100%</a:t>
                      </a: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3505781107"/>
                  </a:ext>
                </a:extLst>
              </a:tr>
            </a:tbl>
          </a:graphicData>
        </a:graphic>
      </p:graphicFrame>
    </p:spTree>
    <p:extLst>
      <p:ext uri="{BB962C8B-B14F-4D97-AF65-F5344CB8AC3E}">
        <p14:creationId xmlns:p14="http://schemas.microsoft.com/office/powerpoint/2010/main" val="203582866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C3F46B-5C1B-1ED6-B0CC-CD601D929B0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58D4B86-EE31-2888-0C15-755996193642}"/>
              </a:ext>
            </a:extLst>
          </p:cNvPr>
          <p:cNvSpPr>
            <a:spLocks noGrp="1"/>
          </p:cNvSpPr>
          <p:nvPr>
            <p:ph type="title"/>
          </p:nvPr>
        </p:nvSpPr>
        <p:spPr>
          <a:xfrm>
            <a:off x="159283" y="289786"/>
            <a:ext cx="7291602" cy="632637"/>
          </a:xfrm>
        </p:spPr>
        <p:txBody>
          <a:bodyPr/>
          <a:lstStyle/>
          <a:p>
            <a:pPr algn="l"/>
            <a:r>
              <a:rPr lang="en-US" altLang="de-DE" b="1"/>
              <a:t>UAS_Ph3 Status after SA2#166</a:t>
            </a:r>
            <a:endParaRPr lang="en-US" dirty="0"/>
          </a:p>
        </p:txBody>
      </p:sp>
      <p:sp>
        <p:nvSpPr>
          <p:cNvPr id="6" name="Content Placeholder 7">
            <a:extLst>
              <a:ext uri="{FF2B5EF4-FFF2-40B4-BE49-F238E27FC236}">
                <a16:creationId xmlns:a16="http://schemas.microsoft.com/office/drawing/2014/main" id="{D4541D6B-19E2-0BA2-9A48-79247FEF03EA}"/>
              </a:ext>
            </a:extLst>
          </p:cNvPr>
          <p:cNvSpPr>
            <a:spLocks noGrp="1"/>
          </p:cNvSpPr>
          <p:nvPr>
            <p:ph sz="half" idx="4294967295"/>
          </p:nvPr>
        </p:nvSpPr>
        <p:spPr>
          <a:xfrm>
            <a:off x="254382" y="2083181"/>
            <a:ext cx="8752114" cy="4246847"/>
          </a:xfrm>
          <a:prstGeom prst="rect">
            <a:avLst/>
          </a:prstGeom>
        </p:spPr>
        <p:txBody>
          <a:bodyPr>
            <a:noAutofit/>
          </a:bodyPr>
          <a:lstStyle/>
          <a:p>
            <a:pPr marL="457200" lvl="1" indent="-457200">
              <a:spcBef>
                <a:spcPts val="0"/>
              </a:spcBef>
              <a:spcAft>
                <a:spcPts val="100"/>
              </a:spcAft>
              <a:buBlip>
                <a:blip r:embed="rId2"/>
              </a:buBlip>
            </a:pPr>
            <a:r>
              <a:rPr lang="en-US" altLang="ko-KR" sz="1600" b="1" dirty="0">
                <a:solidFill>
                  <a:prstClr val="black"/>
                </a:solidFill>
              </a:rPr>
              <a:t>Progress since SA2#166</a:t>
            </a:r>
            <a:endParaRPr lang="de-DE" altLang="ko-KR" sz="1600" dirty="0">
              <a:solidFill>
                <a:prstClr val="black"/>
              </a:solidFill>
            </a:endParaRPr>
          </a:p>
          <a:p>
            <a:pPr lvl="1">
              <a:spcBef>
                <a:spcPts val="0"/>
              </a:spcBef>
              <a:spcAft>
                <a:spcPts val="100"/>
              </a:spcAft>
            </a:pPr>
            <a:r>
              <a:rPr lang="en-US" altLang="de-DE" sz="1400" kern="0" dirty="0"/>
              <a:t>7 CRs to TS 23.256 (4 CRs are revisions of agreed CRs at SA2#165), 1 </a:t>
            </a:r>
            <a:r>
              <a:rPr lang="en-US" altLang="de-DE" sz="1400" dirty="0"/>
              <a:t>CR</a:t>
            </a:r>
            <a:r>
              <a:rPr lang="ko-KR" altLang="en-US" sz="1400" dirty="0"/>
              <a:t> </a:t>
            </a:r>
            <a:r>
              <a:rPr lang="en-US" altLang="ko-KR" sz="1400" dirty="0"/>
              <a:t>to</a:t>
            </a:r>
            <a:r>
              <a:rPr lang="ko-KR" altLang="en-US" sz="1400" dirty="0"/>
              <a:t> </a:t>
            </a:r>
            <a:r>
              <a:rPr lang="en-US" altLang="ko-KR" sz="1400" dirty="0"/>
              <a:t>TS</a:t>
            </a:r>
            <a:r>
              <a:rPr lang="ko-KR" altLang="en-US" sz="1400" dirty="0"/>
              <a:t> </a:t>
            </a:r>
            <a:r>
              <a:rPr lang="en-US" altLang="ko-KR" sz="1400" dirty="0"/>
              <a:t>23.502</a:t>
            </a:r>
            <a:r>
              <a:rPr lang="en-US" altLang="de-DE" sz="1400" kern="0" dirty="0"/>
              <a:t> and 1 CR to TS 23.288 (revision of agreed CR at SA2#165) were agreed.</a:t>
            </a:r>
          </a:p>
          <a:p>
            <a:pPr lvl="1">
              <a:spcBef>
                <a:spcPts val="0"/>
              </a:spcBef>
              <a:spcAft>
                <a:spcPts val="100"/>
              </a:spcAft>
            </a:pPr>
            <a:r>
              <a:rPr lang="en-US" altLang="de-DE" sz="1400" kern="0" dirty="0"/>
              <a:t>One LS on Clarification of </a:t>
            </a:r>
            <a:r>
              <a:rPr lang="en-US" altLang="de-DE" sz="1400" kern="0" dirty="0" err="1"/>
              <a:t>Nnef_RetrieveInfoUAVFlight_Get</a:t>
            </a:r>
            <a:r>
              <a:rPr lang="en-US" altLang="de-DE" sz="1400" kern="0" dirty="0"/>
              <a:t> service operation sent to CT3.</a:t>
            </a:r>
          </a:p>
          <a:p>
            <a:pPr lvl="1">
              <a:spcBef>
                <a:spcPts val="0"/>
              </a:spcBef>
              <a:spcAft>
                <a:spcPts val="100"/>
              </a:spcAft>
            </a:pPr>
            <a:r>
              <a:rPr lang="en-US" altLang="de-DE" sz="1400" dirty="0"/>
              <a:t>One Reply LS on UAV regulation sent to RAN3.</a:t>
            </a:r>
          </a:p>
          <a:p>
            <a:pPr marL="893763" marR="0" lvl="2" indent="-177800" defTabSz="914400" latinLnBrk="0">
              <a:lnSpc>
                <a:spcPct val="100000"/>
              </a:lnSpc>
              <a:spcBef>
                <a:spcPts val="0"/>
              </a:spcBef>
              <a:spcAft>
                <a:spcPts val="100"/>
              </a:spcAft>
              <a:buClrTx/>
              <a:buSzTx/>
              <a:tabLst/>
              <a:defRPr/>
            </a:pPr>
            <a:r>
              <a:rPr lang="en-US" altLang="de-DE" sz="1400">
                <a:ea typeface="+mn-ea"/>
                <a:cs typeface="Arial" panose="020B0604020202020204" pitchFamily="34" charset="0"/>
              </a:rPr>
              <a:t>Incoming LS from RAN3 (S2-2411303/R3-245815) is not directly related to UAS_Ph3 work. Reply from SA2 provides information using flight information for UAV UEs from NG-RAN to AMF is required for UAS_Ph3 which can be potentially reused for the related work RAN3 requested in parts, while informing that no such requirements nor solutions exist for non-UAV legacy devices.</a:t>
            </a:r>
          </a:p>
          <a:p>
            <a:pPr marL="722312" lvl="2" indent="-285750">
              <a:spcBef>
                <a:spcPts val="0"/>
              </a:spcBef>
              <a:spcAft>
                <a:spcPts val="100"/>
              </a:spcAft>
              <a:buClr>
                <a:srgbClr val="C00000"/>
              </a:buClr>
              <a:defRPr/>
            </a:pPr>
            <a:r>
              <a:rPr lang="en-US" altLang="de-DE" sz="1400" kern="1200">
                <a:ea typeface="+mn-ea"/>
                <a:cs typeface="Arial" panose="020B0604020202020204" pitchFamily="34" charset="0"/>
              </a:rPr>
              <a:t>RAN </a:t>
            </a:r>
            <a:r>
              <a:rPr lang="en-US" altLang="de-DE" sz="1400" kern="1200" dirty="0">
                <a:ea typeface="+mn-ea"/>
                <a:cs typeface="Arial" panose="020B0604020202020204" pitchFamily="34" charset="0"/>
              </a:rPr>
              <a:t>and CT3 related aspects may be delayed until SA2#168 meeting due to WG meeting time plan for Q1/2025.</a:t>
            </a:r>
            <a:endParaRPr kumimoji="0" lang="en-US" altLang="de-DE" sz="1400" b="0" i="0" u="none" strike="noStrike" kern="1200" cap="none" spc="0" normalizeH="0" baseline="0" noProof="0" dirty="0">
              <a:ln>
                <a:noFill/>
              </a:ln>
              <a:effectLst/>
              <a:uLnTx/>
              <a:uFillTx/>
              <a:ea typeface="+mn-ea"/>
              <a:cs typeface="Arial" panose="020B0604020202020204" pitchFamily="34" charset="0"/>
            </a:endParaRPr>
          </a:p>
          <a:p>
            <a:pPr marL="457200" lvl="1" indent="-457200">
              <a:spcBef>
                <a:spcPts val="0"/>
              </a:spcBef>
              <a:spcAft>
                <a:spcPts val="100"/>
              </a:spcAft>
              <a:buBlip>
                <a:blip r:embed="rId2"/>
              </a:buBlip>
            </a:pPr>
            <a:r>
              <a:rPr lang="en-US" altLang="ko-KR" sz="1600" b="1" dirty="0">
                <a:solidFill>
                  <a:prstClr val="black"/>
                </a:solidFill>
              </a:rPr>
              <a:t>Impacts and dependencies on other WGs</a:t>
            </a:r>
            <a:endParaRPr lang="de-DE" altLang="ko-KR" sz="1600" dirty="0">
              <a:solidFill>
                <a:prstClr val="black"/>
              </a:solidFill>
            </a:endParaRPr>
          </a:p>
          <a:p>
            <a:pPr lvl="1">
              <a:spcBef>
                <a:spcPts val="0"/>
              </a:spcBef>
              <a:spcAft>
                <a:spcPts val="100"/>
              </a:spcAft>
            </a:pPr>
            <a:r>
              <a:rPr lang="en-US" altLang="zh-CN" sz="1400" dirty="0">
                <a:solidFill>
                  <a:prstClr val="black"/>
                </a:solidFill>
                <a:sym typeface="+mn-ea"/>
              </a:rPr>
              <a:t>CT3: Using </a:t>
            </a:r>
            <a:r>
              <a:rPr lang="en-US" altLang="zh-CN" sz="1400" dirty="0" err="1">
                <a:solidFill>
                  <a:prstClr val="black"/>
                </a:solidFill>
                <a:sym typeface="+mn-ea"/>
              </a:rPr>
              <a:t>Nnef_RetrieveInfoUAVFlight_Get</a:t>
            </a:r>
            <a:r>
              <a:rPr lang="en-US" altLang="zh-CN" sz="1400" dirty="0">
                <a:solidFill>
                  <a:prstClr val="black"/>
                </a:solidFill>
                <a:sym typeface="+mn-ea"/>
              </a:rPr>
              <a:t> in the procedure for USS changeover during a UAV flight</a:t>
            </a:r>
          </a:p>
          <a:p>
            <a:pPr lvl="1">
              <a:spcBef>
                <a:spcPts val="0"/>
              </a:spcBef>
              <a:spcAft>
                <a:spcPts val="100"/>
              </a:spcAft>
            </a:pPr>
            <a:r>
              <a:rPr lang="en-US" altLang="de-DE" sz="1400">
                <a:solidFill>
                  <a:prstClr val="black"/>
                </a:solidFill>
                <a:sym typeface="+mn-ea"/>
              </a:rPr>
              <a:t>RAN2/3</a:t>
            </a:r>
            <a:r>
              <a:rPr lang="en-US" altLang="de-DE" sz="1400" dirty="0">
                <a:solidFill>
                  <a:prstClr val="black"/>
                </a:solidFill>
                <a:sym typeface="+mn-ea"/>
              </a:rPr>
              <a:t>: Procedures for altitude reporting for aerial UEs </a:t>
            </a:r>
          </a:p>
          <a:p>
            <a:pPr>
              <a:spcBef>
                <a:spcPts val="0"/>
              </a:spcBef>
              <a:spcAft>
                <a:spcPts val="100"/>
              </a:spcAft>
            </a:pPr>
            <a:r>
              <a:rPr lang="de-DE" altLang="ko-KR" sz="1600" b="1" kern="0" dirty="0"/>
              <a:t>Outstanding issues</a:t>
            </a:r>
          </a:p>
          <a:p>
            <a:pPr lvl="1">
              <a:spcBef>
                <a:spcPts val="0"/>
              </a:spcBef>
              <a:spcAft>
                <a:spcPts val="100"/>
              </a:spcAft>
            </a:pPr>
            <a:r>
              <a:rPr lang="en-US" altLang="zh-CN" sz="1400" dirty="0">
                <a:solidFill>
                  <a:prstClr val="black"/>
                </a:solidFill>
                <a:sym typeface="+mn-ea"/>
              </a:rPr>
              <a:t>None</a:t>
            </a:r>
            <a:r>
              <a:rPr kumimoji="0" lang="en-US" altLang="ko-KR" sz="1400" b="0" i="0" u="none" strike="noStrike" kern="0" cap="none" spc="0" normalizeH="0" baseline="0" noProof="0" dirty="0">
                <a:ln>
                  <a:noFill/>
                </a:ln>
                <a:solidFill>
                  <a:prstClr val="black"/>
                </a:solidFill>
                <a:effectLst/>
                <a:uLnTx/>
                <a:uFillTx/>
              </a:rPr>
              <a:t>. </a:t>
            </a:r>
            <a:endParaRPr lang="de-DE" altLang="ko-KR" sz="1400" strike="sngStrike" kern="0" dirty="0"/>
          </a:p>
          <a:p>
            <a:pPr>
              <a:spcBef>
                <a:spcPts val="0"/>
              </a:spcBef>
              <a:spcAft>
                <a:spcPts val="100"/>
              </a:spcAft>
            </a:pPr>
            <a:r>
              <a:rPr lang="de-DE" altLang="ko-KR" sz="1600" b="1" kern="0" dirty="0"/>
              <a:t>Next steps</a:t>
            </a:r>
          </a:p>
          <a:p>
            <a:pPr lvl="1">
              <a:spcBef>
                <a:spcPts val="0"/>
              </a:spcBef>
              <a:spcAft>
                <a:spcPts val="100"/>
              </a:spcAft>
              <a:defRPr/>
            </a:pPr>
            <a:r>
              <a:rPr lang="en-US" altLang="ko-KR" sz="1400" kern="100" dirty="0">
                <a:effectLst/>
                <a:latin typeface="Calibri" panose="020F0502020204030204" pitchFamily="34" charset="0"/>
                <a:ea typeface="Calibri" panose="020F0502020204030204" pitchFamily="34" charset="0"/>
                <a:cs typeface="Calibri" panose="020F0502020204030204" pitchFamily="34" charset="0"/>
              </a:rPr>
              <a:t>Maintenance work and alignments based on feedback from and progress in other WGs.</a:t>
            </a:r>
          </a:p>
        </p:txBody>
      </p:sp>
      <p:graphicFrame>
        <p:nvGraphicFramePr>
          <p:cNvPr id="4" name="Table 4">
            <a:extLst>
              <a:ext uri="{FF2B5EF4-FFF2-40B4-BE49-F238E27FC236}">
                <a16:creationId xmlns:a16="http://schemas.microsoft.com/office/drawing/2014/main" id="{1369F167-4ACF-B361-0C3F-453929967BDB}"/>
              </a:ext>
            </a:extLst>
          </p:cNvPr>
          <p:cNvGraphicFramePr>
            <a:graphicFrameLocks noGrp="1"/>
          </p:cNvGraphicFramePr>
          <p:nvPr/>
        </p:nvGraphicFramePr>
        <p:xfrm>
          <a:off x="159283" y="1109663"/>
          <a:ext cx="8847213" cy="834646"/>
        </p:xfrm>
        <a:graphic>
          <a:graphicData uri="http://schemas.openxmlformats.org/drawingml/2006/table">
            <a:tbl>
              <a:tblPr firstRow="1" firstCol="1" bandRow="1">
                <a:tableStyleId>{F5AB1C69-6EDB-4FF4-983F-18BD219EF322}</a:tableStyleId>
              </a:tblPr>
              <a:tblGrid>
                <a:gridCol w="604522">
                  <a:extLst>
                    <a:ext uri="{9D8B030D-6E8A-4147-A177-3AD203B41FA5}">
                      <a16:colId xmlns:a16="http://schemas.microsoft.com/office/drawing/2014/main" val="20000"/>
                    </a:ext>
                  </a:extLst>
                </a:gridCol>
                <a:gridCol w="3189428">
                  <a:extLst>
                    <a:ext uri="{9D8B030D-6E8A-4147-A177-3AD203B41FA5}">
                      <a16:colId xmlns:a16="http://schemas.microsoft.com/office/drawing/2014/main" val="20001"/>
                    </a:ext>
                  </a:extLst>
                </a:gridCol>
                <a:gridCol w="886899">
                  <a:extLst>
                    <a:ext uri="{9D8B030D-6E8A-4147-A177-3AD203B41FA5}">
                      <a16:colId xmlns:a16="http://schemas.microsoft.com/office/drawing/2014/main" val="20002"/>
                    </a:ext>
                  </a:extLst>
                </a:gridCol>
                <a:gridCol w="1086280">
                  <a:extLst>
                    <a:ext uri="{9D8B030D-6E8A-4147-A177-3AD203B41FA5}">
                      <a16:colId xmlns:a16="http://schemas.microsoft.com/office/drawing/2014/main" val="20003"/>
                    </a:ext>
                  </a:extLst>
                </a:gridCol>
                <a:gridCol w="495014">
                  <a:extLst>
                    <a:ext uri="{9D8B030D-6E8A-4147-A177-3AD203B41FA5}">
                      <a16:colId xmlns:a16="http://schemas.microsoft.com/office/drawing/2014/main" val="20004"/>
                    </a:ext>
                  </a:extLst>
                </a:gridCol>
                <a:gridCol w="653142">
                  <a:extLst>
                    <a:ext uri="{9D8B030D-6E8A-4147-A177-3AD203B41FA5}">
                      <a16:colId xmlns:a16="http://schemas.microsoft.com/office/drawing/2014/main" val="20005"/>
                    </a:ext>
                  </a:extLst>
                </a:gridCol>
                <a:gridCol w="563766">
                  <a:extLst>
                    <a:ext uri="{9D8B030D-6E8A-4147-A177-3AD203B41FA5}">
                      <a16:colId xmlns:a16="http://schemas.microsoft.com/office/drawing/2014/main" val="20006"/>
                    </a:ext>
                  </a:extLst>
                </a:gridCol>
                <a:gridCol w="1368162">
                  <a:extLst>
                    <a:ext uri="{9D8B030D-6E8A-4147-A177-3AD203B41FA5}">
                      <a16:colId xmlns:a16="http://schemas.microsoft.com/office/drawing/2014/main" val="20007"/>
                    </a:ext>
                  </a:extLst>
                </a:gridCol>
              </a:tblGrid>
              <a:tr h="351618">
                <a:tc>
                  <a:txBody>
                    <a:bodyPr/>
                    <a:lstStyle/>
                    <a:p>
                      <a:pPr algn="ctr">
                        <a:lnSpc>
                          <a:spcPct val="107000"/>
                        </a:lnSpc>
                        <a:spcAft>
                          <a:spcPts val="800"/>
                        </a:spcAft>
                      </a:pPr>
                      <a:r>
                        <a:rPr lang="en-GB" sz="1200" dirty="0">
                          <a:latin typeface="+mn-lt"/>
                        </a:rPr>
                        <a:t>UID</a:t>
                      </a:r>
                    </a:p>
                  </a:txBody>
                  <a:tcPr marL="36003" marR="36003" marT="0" marB="0" anchor="ctr"/>
                </a:tc>
                <a:tc>
                  <a:txBody>
                    <a:bodyPr/>
                    <a:lstStyle/>
                    <a:p>
                      <a:pPr algn="ctr">
                        <a:lnSpc>
                          <a:spcPct val="107000"/>
                        </a:lnSpc>
                        <a:spcAft>
                          <a:spcPts val="800"/>
                        </a:spcAft>
                      </a:pPr>
                      <a:r>
                        <a:rPr lang="en-GB" sz="1200" dirty="0">
                          <a:latin typeface="+mn-lt"/>
                        </a:rPr>
                        <a:t>Name</a:t>
                      </a:r>
                    </a:p>
                  </a:txBody>
                  <a:tcPr marL="36003" marR="36003" marT="0" marB="0" anchor="ctr"/>
                </a:tc>
                <a:tc>
                  <a:txBody>
                    <a:bodyPr/>
                    <a:lstStyle/>
                    <a:p>
                      <a:pPr algn="ctr">
                        <a:lnSpc>
                          <a:spcPct val="107000"/>
                        </a:lnSpc>
                        <a:spcAft>
                          <a:spcPts val="800"/>
                        </a:spcAft>
                      </a:pPr>
                      <a:r>
                        <a:rPr lang="en-GB" sz="1200" dirty="0">
                          <a:latin typeface="+mn-lt"/>
                        </a:rPr>
                        <a:t>Acronym</a:t>
                      </a:r>
                    </a:p>
                  </a:txBody>
                  <a:tcPr marL="36003" marR="36003"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36003" marR="36003" marT="0" marB="0" anchor="ctr"/>
                </a:tc>
                <a:tc>
                  <a:txBody>
                    <a:bodyPr/>
                    <a:lstStyle/>
                    <a:p>
                      <a:pPr algn="ctr">
                        <a:lnSpc>
                          <a:spcPct val="107000"/>
                        </a:lnSpc>
                        <a:spcAft>
                          <a:spcPts val="800"/>
                        </a:spcAft>
                      </a:pPr>
                      <a:r>
                        <a:rPr lang="en-GB" sz="1200" dirty="0">
                          <a:latin typeface="+mn-lt"/>
                        </a:rPr>
                        <a:t>Old %</a:t>
                      </a:r>
                    </a:p>
                  </a:txBody>
                  <a:tcPr marL="36003" marR="36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1100" b="0" i="0" u="none" strike="noStrike">
                          <a:solidFill>
                            <a:srgbClr val="000000"/>
                          </a:solidFill>
                          <a:effectLst/>
                          <a:latin typeface="+mn-lt"/>
                        </a:rPr>
                        <a:t>1040037</a:t>
                      </a:r>
                    </a:p>
                  </a:txBody>
                  <a:tcPr marL="9525" marR="9525" marT="9515" marB="0"/>
                </a:tc>
                <a:tc>
                  <a:txBody>
                    <a:bodyPr/>
                    <a:lstStyle/>
                    <a:p>
                      <a:pPr algn="l" fontAlgn="t"/>
                      <a:r>
                        <a:rPr lang="en-GB" sz="1100" b="0" i="0" u="none" strike="noStrike" dirty="0">
                          <a:solidFill>
                            <a:srgbClr val="000000"/>
                          </a:solidFill>
                          <a:effectLst/>
                          <a:latin typeface="+mn-lt"/>
                        </a:rPr>
                        <a:t>   (Stage 2 of) UAS, UAV and UAM Phase 3 </a:t>
                      </a:r>
                    </a:p>
                  </a:txBody>
                  <a:tcPr marL="9525" marR="9525" marT="9515" marB="0"/>
                </a:tc>
                <a:tc>
                  <a:txBody>
                    <a:bodyPr/>
                    <a:lstStyle/>
                    <a:p>
                      <a:pPr algn="l" fontAlgn="t"/>
                      <a:r>
                        <a:rPr lang="en-GB" sz="1100" b="0" i="0" u="none" strike="noStrike" dirty="0">
                          <a:solidFill>
                            <a:srgbClr val="000000"/>
                          </a:solidFill>
                          <a:effectLst/>
                          <a:latin typeface="+mn-lt"/>
                        </a:rPr>
                        <a:t>UAS_Ph3</a:t>
                      </a:r>
                    </a:p>
                  </a:txBody>
                  <a:tcPr marL="9525" marR="9525" marT="9515" marB="0"/>
                </a:tc>
                <a:tc>
                  <a:txBody>
                    <a:bodyPr/>
                    <a:lstStyle/>
                    <a:p>
                      <a:pPr algn="l" fontAlgn="t"/>
                      <a:r>
                        <a:rPr lang="en-GB" sz="1100" b="0" i="0" u="none" strike="noStrike" dirty="0">
                          <a:solidFill>
                            <a:srgbClr val="000000"/>
                          </a:solidFill>
                          <a:effectLst/>
                          <a:latin typeface="+mn-lt"/>
                        </a:rPr>
                        <a:t>12/12/2024</a:t>
                      </a:r>
                    </a:p>
                  </a:txBody>
                  <a:tcPr marL="9525" marR="9525" marT="9515" marB="0"/>
                </a:tc>
                <a:tc>
                  <a:txBody>
                    <a:bodyPr/>
                    <a:lstStyle/>
                    <a:p>
                      <a:pPr algn="l" fontAlgn="t"/>
                      <a:r>
                        <a:rPr lang="en-GB" sz="1100" b="0" i="0" u="none" strike="noStrike">
                          <a:solidFill>
                            <a:srgbClr val="000000"/>
                          </a:solidFill>
                          <a:effectLst/>
                          <a:latin typeface="+mn-lt"/>
                        </a:rPr>
                        <a:t>85%</a:t>
                      </a:r>
                      <a:endParaRPr lang="en-GB" sz="1100" b="0" i="0" u="none" strike="noStrike" dirty="0">
                        <a:solidFill>
                          <a:srgbClr val="000000"/>
                        </a:solidFill>
                        <a:effectLst/>
                        <a:latin typeface="+mn-lt"/>
                      </a:endParaRPr>
                    </a:p>
                  </a:txBody>
                  <a:tcPr marL="9525" marR="9525" marT="9515" marB="0"/>
                </a:tc>
                <a:tc>
                  <a:txBody>
                    <a:bodyPr/>
                    <a:lstStyle/>
                    <a:p>
                      <a:pPr algn="l" fontAlgn="t"/>
                      <a:r>
                        <a:rPr lang="en-GB" sz="1100" b="0" i="0" u="sng" strike="noStrike">
                          <a:solidFill>
                            <a:srgbClr val="0563C1"/>
                          </a:solidFill>
                          <a:effectLst/>
                          <a:latin typeface="+mn-lt"/>
                          <a:hlinkClick r:id="rId3"/>
                        </a:rPr>
                        <a:t>SP-241287</a:t>
                      </a:r>
                      <a:endParaRPr lang="en-GB" sz="1100" b="0" i="0" u="sng" strike="noStrike" dirty="0">
                        <a:solidFill>
                          <a:srgbClr val="0563C1"/>
                        </a:solidFill>
                        <a:effectLst/>
                        <a:latin typeface="+mn-lt"/>
                      </a:endParaRPr>
                    </a:p>
                  </a:txBody>
                  <a:tcPr marL="9525" marR="9525" marT="9515" marB="0"/>
                </a:tc>
                <a:tc>
                  <a:txBody>
                    <a:bodyPr/>
                    <a:lstStyle/>
                    <a:p>
                      <a:pPr algn="ctr"/>
                      <a:r>
                        <a:rPr lang="en-GB" sz="1100" kern="1200">
                          <a:solidFill>
                            <a:srgbClr val="FF0000"/>
                          </a:solidFill>
                          <a:latin typeface="+mn-lt"/>
                          <a:ea typeface="+mn-ea"/>
                          <a:cs typeface="+mn-cs"/>
                        </a:rPr>
                        <a:t>99%</a:t>
                      </a:r>
                      <a:endParaRPr lang="en-GB" sz="1100" kern="1200" dirty="0">
                        <a:solidFill>
                          <a:srgbClr val="FF0000"/>
                        </a:solidFill>
                        <a:latin typeface="+mn-lt"/>
                        <a:ea typeface="+mn-ea"/>
                        <a:cs typeface="+mn-cs"/>
                      </a:endParaRP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3513784375"/>
                  </a:ext>
                </a:extLst>
              </a:tr>
              <a:tr h="225934">
                <a:tc>
                  <a:txBody>
                    <a:bodyPr/>
                    <a:lstStyle/>
                    <a:p>
                      <a:pPr algn="l" fontAlgn="t"/>
                      <a:r>
                        <a:rPr lang="en-GB" sz="1100" b="0" i="0" u="none" strike="noStrike" dirty="0">
                          <a:solidFill>
                            <a:srgbClr val="000000"/>
                          </a:solidFill>
                          <a:effectLst/>
                          <a:latin typeface="+mn-lt"/>
                        </a:rPr>
                        <a:t>1020069</a:t>
                      </a:r>
                    </a:p>
                  </a:txBody>
                  <a:tcPr marL="9525" marR="9525" marT="9515" marB="0" anchor="ctr"/>
                </a:tc>
                <a:tc>
                  <a:txBody>
                    <a:bodyPr/>
                    <a:lstStyle/>
                    <a:p>
                      <a:pPr algn="l" fontAlgn="t"/>
                      <a:r>
                        <a:rPr lang="en-GB" sz="1100" b="0" i="1" u="none" strike="noStrike" dirty="0">
                          <a:solidFill>
                            <a:srgbClr val="000000"/>
                          </a:solidFill>
                          <a:effectLst/>
                          <a:latin typeface="+mn-lt"/>
                        </a:rPr>
                        <a:t>   </a:t>
                      </a:r>
                      <a:r>
                        <a:rPr lang="en-GB" sz="1100" b="0" i="0" u="none" strike="noStrike" dirty="0">
                          <a:solidFill>
                            <a:srgbClr val="000000"/>
                          </a:solidFill>
                          <a:effectLst/>
                          <a:latin typeface="+mn-lt"/>
                        </a:rPr>
                        <a:t>Study on (Stage 2 of) Phase 3 for UAS, UAV and UAM </a:t>
                      </a:r>
                    </a:p>
                  </a:txBody>
                  <a:tcPr marL="9525" marR="9525" marT="9515" marB="0" anchor="ctr"/>
                </a:tc>
                <a:tc>
                  <a:txBody>
                    <a:bodyPr/>
                    <a:lstStyle/>
                    <a:p>
                      <a:pPr algn="l" fontAlgn="t"/>
                      <a:r>
                        <a:rPr lang="en-GB" sz="1100" b="0" i="0" u="none" strike="noStrike">
                          <a:solidFill>
                            <a:srgbClr val="000000"/>
                          </a:solidFill>
                          <a:effectLst/>
                          <a:latin typeface="+mn-lt"/>
                        </a:rPr>
                        <a:t>FS_UAS_Ph3</a:t>
                      </a:r>
                    </a:p>
                  </a:txBody>
                  <a:tcPr marL="9525" marR="9525" marT="9515" marB="0" anchor="ctr"/>
                </a:tc>
                <a:tc>
                  <a:txBody>
                    <a:bodyPr/>
                    <a:lstStyle/>
                    <a:p>
                      <a:pPr algn="l" fontAlgn="t"/>
                      <a:r>
                        <a:rPr lang="en-GB" sz="1100" b="0" i="0" u="none" strike="noStrike">
                          <a:solidFill>
                            <a:srgbClr val="000000"/>
                          </a:solidFill>
                          <a:effectLst/>
                          <a:latin typeface="+mn-lt"/>
                        </a:rPr>
                        <a:t>09/09/2024</a:t>
                      </a:r>
                    </a:p>
                  </a:txBody>
                  <a:tcPr marL="9525" marR="9525" marT="9515" marB="0" anchor="ctr"/>
                </a:tc>
                <a:tc>
                  <a:txBody>
                    <a:bodyPr/>
                    <a:lstStyle/>
                    <a:p>
                      <a:pPr algn="l" fontAlgn="t"/>
                      <a:r>
                        <a:rPr lang="en-GB" sz="1100" b="0" i="0" u="none" strike="noStrike">
                          <a:solidFill>
                            <a:srgbClr val="000000"/>
                          </a:solidFill>
                          <a:effectLst/>
                          <a:latin typeface="+mn-lt"/>
                        </a:rPr>
                        <a:t>100%</a:t>
                      </a:r>
                    </a:p>
                  </a:txBody>
                  <a:tcPr marL="9525" marR="9525" marT="9515" marB="0" anchor="ctr"/>
                </a:tc>
                <a:tc>
                  <a:txBody>
                    <a:bodyPr/>
                    <a:lstStyle/>
                    <a:p>
                      <a:pPr algn="l" fontAlgn="t"/>
                      <a:r>
                        <a:rPr lang="en-GB" sz="1100" b="0" i="0" u="sng" strike="noStrike">
                          <a:solidFill>
                            <a:srgbClr val="0563C1"/>
                          </a:solidFill>
                          <a:effectLst/>
                          <a:latin typeface="+mn-lt"/>
                          <a:hlinkClick r:id="rId4"/>
                        </a:rPr>
                        <a:t>SP-231801</a:t>
                      </a:r>
                      <a:endParaRPr lang="en-GB" sz="1100" b="0" i="0" u="sng" strike="noStrike">
                        <a:solidFill>
                          <a:srgbClr val="0563C1"/>
                        </a:solidFill>
                        <a:effectLst/>
                        <a:latin typeface="+mn-lt"/>
                      </a:endParaRPr>
                    </a:p>
                  </a:txBody>
                  <a:tcPr marL="9525" marR="9525" marT="9515" marB="0" anchor="ctr"/>
                </a:tc>
                <a:tc>
                  <a:txBody>
                    <a:bodyPr/>
                    <a:lstStyle/>
                    <a:p>
                      <a:pPr algn="ctr"/>
                      <a:r>
                        <a:rPr lang="en-GB" sz="1100" kern="1200" dirty="0">
                          <a:solidFill>
                            <a:schemeClr val="tx1"/>
                          </a:solidFill>
                          <a:latin typeface="+mn-lt"/>
                          <a:ea typeface="+mn-ea"/>
                          <a:cs typeface="+mn-cs"/>
                        </a:rPr>
                        <a:t>100%</a:t>
                      </a: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3505781107"/>
                  </a:ext>
                </a:extLst>
              </a:tr>
            </a:tbl>
          </a:graphicData>
        </a:graphic>
      </p:graphicFrame>
    </p:spTree>
    <p:extLst>
      <p:ext uri="{BB962C8B-B14F-4D97-AF65-F5344CB8AC3E}">
        <p14:creationId xmlns:p14="http://schemas.microsoft.com/office/powerpoint/2010/main" val="523252622"/>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5800D1-04E0-9C7E-FEC5-C1E00046358E}"/>
            </a:ext>
          </a:extLst>
        </p:cNvPr>
        <p:cNvGrpSpPr/>
        <p:nvPr/>
      </p:nvGrpSpPr>
      <p:grpSpPr>
        <a:xfrm>
          <a:off x="0" y="0"/>
          <a:ext cx="0" cy="0"/>
          <a:chOff x="0" y="0"/>
          <a:chExt cx="0" cy="0"/>
        </a:xfrm>
      </p:grpSpPr>
      <p:sp>
        <p:nvSpPr>
          <p:cNvPr id="5" name="Content Placeholder 7">
            <a:extLst>
              <a:ext uri="{FF2B5EF4-FFF2-40B4-BE49-F238E27FC236}">
                <a16:creationId xmlns:a16="http://schemas.microsoft.com/office/drawing/2014/main" id="{548AF25C-177F-5CA5-DC71-9A9C8724C55D}"/>
              </a:ext>
            </a:extLst>
          </p:cNvPr>
          <p:cNvSpPr txBox="1">
            <a:spLocks/>
          </p:cNvSpPr>
          <p:nvPr/>
        </p:nvSpPr>
        <p:spPr>
          <a:xfrm>
            <a:off x="294758" y="5584877"/>
            <a:ext cx="5853307" cy="440140"/>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buFont typeface="Arial" panose="020B0604020202020204" pitchFamily="34" charset="0"/>
              <a:buChar char="•"/>
            </a:pPr>
            <a:r>
              <a:rPr lang="en-US" altLang="zh-CN" sz="1600" kern="0"/>
              <a:t>Total 3 </a:t>
            </a:r>
            <a:r>
              <a:rPr lang="en-US" altLang="zh-CN" sz="1600" kern="0" dirty="0"/>
              <a:t>TUs for Normative Work</a:t>
            </a:r>
          </a:p>
        </p:txBody>
      </p:sp>
      <p:sp>
        <p:nvSpPr>
          <p:cNvPr id="3" name="Title 1">
            <a:extLst>
              <a:ext uri="{FF2B5EF4-FFF2-40B4-BE49-F238E27FC236}">
                <a16:creationId xmlns:a16="http://schemas.microsoft.com/office/drawing/2014/main" id="{7B2534D3-E195-377D-6422-E2071C94AA25}"/>
              </a:ext>
            </a:extLst>
          </p:cNvPr>
          <p:cNvSpPr txBox="1">
            <a:spLocks/>
          </p:cNvSpPr>
          <p:nvPr/>
        </p:nvSpPr>
        <p:spPr bwMode="auto">
          <a:xfrm>
            <a:off x="294758" y="184635"/>
            <a:ext cx="7721777" cy="675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a:lstStyle>
          <a:p>
            <a:pPr algn="l"/>
            <a:r>
              <a:rPr lang="en-US" altLang="de-DE" sz="2800" b="1" kern="0"/>
              <a:t>UAS_</a:t>
            </a:r>
            <a:r>
              <a:rPr lang="en-US" altLang="de-DE" sz="2800" b="1" kern="0" dirty="0"/>
              <a:t>Ph3 Work plan</a:t>
            </a:r>
            <a:endParaRPr lang="en-US" kern="0" dirty="0"/>
          </a:p>
        </p:txBody>
      </p:sp>
      <p:graphicFrame>
        <p:nvGraphicFramePr>
          <p:cNvPr id="2" name="Table 1">
            <a:extLst>
              <a:ext uri="{FF2B5EF4-FFF2-40B4-BE49-F238E27FC236}">
                <a16:creationId xmlns:a16="http://schemas.microsoft.com/office/drawing/2014/main" id="{3F8C0C01-1B5F-A6A3-7AF9-BD08A387F5E9}"/>
              </a:ext>
            </a:extLst>
          </p:cNvPr>
          <p:cNvGraphicFramePr>
            <a:graphicFrameLocks noGrp="1"/>
          </p:cNvGraphicFramePr>
          <p:nvPr/>
        </p:nvGraphicFramePr>
        <p:xfrm>
          <a:off x="185631" y="1231743"/>
          <a:ext cx="8714298" cy="4146074"/>
        </p:xfrm>
        <a:graphic>
          <a:graphicData uri="http://schemas.openxmlformats.org/drawingml/2006/table">
            <a:tbl>
              <a:tblPr firstRow="1" bandRow="1">
                <a:tableStyleId>{5940675A-B579-460E-94D1-54222C63F5DA}</a:tableStyleId>
              </a:tblPr>
              <a:tblGrid>
                <a:gridCol w="1505448">
                  <a:extLst>
                    <a:ext uri="{9D8B030D-6E8A-4147-A177-3AD203B41FA5}">
                      <a16:colId xmlns:a16="http://schemas.microsoft.com/office/drawing/2014/main" val="20000"/>
                    </a:ext>
                  </a:extLst>
                </a:gridCol>
                <a:gridCol w="1340879">
                  <a:extLst>
                    <a:ext uri="{9D8B030D-6E8A-4147-A177-3AD203B41FA5}">
                      <a16:colId xmlns:a16="http://schemas.microsoft.com/office/drawing/2014/main" val="20001"/>
                    </a:ext>
                  </a:extLst>
                </a:gridCol>
                <a:gridCol w="831898">
                  <a:extLst>
                    <a:ext uri="{9D8B030D-6E8A-4147-A177-3AD203B41FA5}">
                      <a16:colId xmlns:a16="http://schemas.microsoft.com/office/drawing/2014/main" val="20002"/>
                    </a:ext>
                  </a:extLst>
                </a:gridCol>
                <a:gridCol w="811272">
                  <a:extLst>
                    <a:ext uri="{9D8B030D-6E8A-4147-A177-3AD203B41FA5}">
                      <a16:colId xmlns:a16="http://schemas.microsoft.com/office/drawing/2014/main" val="20003"/>
                    </a:ext>
                  </a:extLst>
                </a:gridCol>
                <a:gridCol w="4224801">
                  <a:extLst>
                    <a:ext uri="{9D8B030D-6E8A-4147-A177-3AD203B41FA5}">
                      <a16:colId xmlns:a16="http://schemas.microsoft.com/office/drawing/2014/main" val="20004"/>
                    </a:ext>
                  </a:extLst>
                </a:gridCol>
              </a:tblGrid>
              <a:tr h="370840">
                <a:tc>
                  <a:txBody>
                    <a:bodyPr/>
                    <a:lstStyle/>
                    <a:p>
                      <a:r>
                        <a:rPr lang="en-US" sz="1400" b="1" dirty="0"/>
                        <a:t>Meeting</a:t>
                      </a:r>
                    </a:p>
                  </a:txBody>
                  <a:tcPr anchor="ctr">
                    <a:solidFill>
                      <a:srgbClr val="FFCCFF"/>
                    </a:solidFill>
                  </a:tcPr>
                </a:tc>
                <a:tc>
                  <a:txBody>
                    <a:bodyPr/>
                    <a:lstStyle/>
                    <a:p>
                      <a:r>
                        <a:rPr lang="en-US" sz="1400" b="1" dirty="0"/>
                        <a:t>Date</a:t>
                      </a:r>
                    </a:p>
                  </a:txBody>
                  <a:tcPr anchor="ctr">
                    <a:solidFill>
                      <a:srgbClr val="FFCCFF"/>
                    </a:solidFill>
                  </a:tcPr>
                </a:tc>
                <a:tc>
                  <a:txBody>
                    <a:bodyPr/>
                    <a:lstStyle/>
                    <a:p>
                      <a:pPr algn="ctr"/>
                      <a:r>
                        <a:rPr lang="en-US" sz="1400" b="1"/>
                        <a:t>Planned</a:t>
                      </a:r>
                      <a:r>
                        <a:rPr lang="en-US" sz="1400" b="1" baseline="0"/>
                        <a:t> TU’s</a:t>
                      </a:r>
                      <a:endParaRPr lang="en-US" sz="1400" b="1" dirty="0"/>
                    </a:p>
                  </a:txBody>
                  <a:tcPr anchor="ctr">
                    <a:solidFill>
                      <a:srgbClr val="FFCCFF"/>
                    </a:solidFill>
                  </a:tcPr>
                </a:tc>
                <a:tc>
                  <a:txBody>
                    <a:bodyPr/>
                    <a:lstStyle/>
                    <a:p>
                      <a:pPr algn="ctr"/>
                      <a:r>
                        <a:rPr lang="en-US" sz="1400" b="1" dirty="0"/>
                        <a:t>Actual TU’s</a:t>
                      </a:r>
                    </a:p>
                  </a:txBody>
                  <a:tcPr anchor="ctr">
                    <a:solidFill>
                      <a:srgbClr val="FFCCFF"/>
                    </a:solidFill>
                  </a:tcPr>
                </a:tc>
                <a:tc>
                  <a:txBody>
                    <a:bodyPr/>
                    <a:lstStyle/>
                    <a:p>
                      <a:r>
                        <a:rPr lang="en-US" sz="1400" b="1" dirty="0"/>
                        <a:t>Action plan</a:t>
                      </a:r>
                    </a:p>
                  </a:txBody>
                  <a:tcPr anchor="ctr">
                    <a:solidFill>
                      <a:srgbClr val="FFCCFF"/>
                    </a:solidFill>
                  </a:tcPr>
                </a:tc>
                <a:extLst>
                  <a:ext uri="{0D108BD9-81ED-4DB2-BD59-A6C34878D82A}">
                    <a16:rowId xmlns:a16="http://schemas.microsoft.com/office/drawing/2014/main" val="10000"/>
                  </a:ext>
                </a:extLst>
              </a:tr>
              <a:tr h="302509">
                <a:tc>
                  <a:txBody>
                    <a:bodyPr/>
                    <a:lstStyle/>
                    <a:p>
                      <a:r>
                        <a:rPr lang="en-US" sz="1300" b="0"/>
                        <a:t>SA2#164</a:t>
                      </a:r>
                      <a:endParaRPr lang="en-US" sz="1300" b="0" dirty="0"/>
                    </a:p>
                  </a:txBody>
                  <a:tcPr>
                    <a:solidFill>
                      <a:srgbClr val="D9D9D9"/>
                    </a:solidFill>
                  </a:tcPr>
                </a:tc>
                <a:tc>
                  <a:txBody>
                    <a:bodyPr/>
                    <a:lstStyle/>
                    <a:p>
                      <a:r>
                        <a:rPr lang="en-US" sz="1300" b="0"/>
                        <a:t>August </a:t>
                      </a:r>
                      <a:r>
                        <a:rPr lang="en-US" sz="1300" b="0" dirty="0"/>
                        <a:t>2024</a:t>
                      </a:r>
                    </a:p>
                  </a:txBody>
                  <a:tcPr>
                    <a:solidFill>
                      <a:srgbClr val="D9D9D9"/>
                    </a:solidFill>
                  </a:tcPr>
                </a:tc>
                <a:tc>
                  <a:txBody>
                    <a:bodyPr/>
                    <a:lstStyle/>
                    <a:p>
                      <a:pPr algn="ctr"/>
                      <a:r>
                        <a:rPr lang="en-US" sz="1300" dirty="0"/>
                        <a:t>1</a:t>
                      </a:r>
                    </a:p>
                  </a:txBody>
                  <a:tcPr>
                    <a:solidFill>
                      <a:srgbClr val="D9D9D9"/>
                    </a:solidFill>
                  </a:tcPr>
                </a:tc>
                <a:tc>
                  <a:txBody>
                    <a:bodyPr/>
                    <a:lstStyle/>
                    <a:p>
                      <a:pPr algn="ctr"/>
                      <a:r>
                        <a:rPr lang="en-US" sz="1300"/>
                        <a:t>1</a:t>
                      </a:r>
                      <a:endParaRPr lang="en-US" sz="1300" dirty="0"/>
                    </a:p>
                  </a:txBody>
                  <a:tcPr>
                    <a:solidFill>
                      <a:srgbClr val="D9D9D9"/>
                    </a:solidFill>
                  </a:tcPr>
                </a:tc>
                <a:tc>
                  <a:txBody>
                    <a:bodyPr/>
                    <a:lstStyle/>
                    <a:p>
                      <a:pPr marL="0" marR="0">
                        <a:lnSpc>
                          <a:spcPct val="107000"/>
                        </a:lnSpc>
                        <a:spcBef>
                          <a:spcPts val="0"/>
                        </a:spcBef>
                        <a:spcAft>
                          <a:spcPts val="0"/>
                        </a:spcAft>
                      </a:pPr>
                      <a:r>
                        <a:rPr lang="en-US" sz="1300" kern="100">
                          <a:effectLst/>
                          <a:latin typeface="Calibri" panose="020F0502020204030204" pitchFamily="34" charset="0"/>
                          <a:ea typeface="Calibri" panose="020F0502020204030204" pitchFamily="34" charset="0"/>
                          <a:cs typeface="Times New Roman" panose="02020603050405020304" pitchFamily="18" charset="0"/>
                        </a:rPr>
                        <a:t>Start normative work</a:t>
                      </a:r>
                      <a:endParaRPr lang="en-US" sz="13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rgbClr val="D9D9D9"/>
                    </a:solidFill>
                  </a:tcPr>
                </a:tc>
                <a:extLst>
                  <a:ext uri="{0D108BD9-81ED-4DB2-BD59-A6C34878D82A}">
                    <a16:rowId xmlns:a16="http://schemas.microsoft.com/office/drawing/2014/main" val="10004"/>
                  </a:ext>
                </a:extLst>
              </a:tr>
              <a:tr h="286698">
                <a:tc>
                  <a:txBody>
                    <a:bodyPr/>
                    <a:lstStyle/>
                    <a:p>
                      <a:r>
                        <a:rPr lang="en-US" sz="1300" b="0"/>
                        <a:t>SA2#165</a:t>
                      </a:r>
                      <a:endParaRPr lang="en-US" sz="1300" b="0" dirty="0"/>
                    </a:p>
                  </a:txBody>
                  <a:tcPr>
                    <a:solidFill>
                      <a:srgbClr val="D9D9D9"/>
                    </a:solidFill>
                  </a:tcPr>
                </a:tc>
                <a:tc>
                  <a:txBody>
                    <a:bodyPr/>
                    <a:lstStyle/>
                    <a:p>
                      <a:r>
                        <a:rPr lang="en-US" sz="1300" b="0"/>
                        <a:t>October </a:t>
                      </a:r>
                      <a:r>
                        <a:rPr lang="en-US" sz="1300" b="0" dirty="0"/>
                        <a:t>2024</a:t>
                      </a:r>
                    </a:p>
                  </a:txBody>
                  <a:tcPr>
                    <a:solidFill>
                      <a:srgbClr val="D9D9D9"/>
                    </a:solidFill>
                  </a:tcPr>
                </a:tc>
                <a:tc>
                  <a:txBody>
                    <a:bodyPr/>
                    <a:lstStyle/>
                    <a:p>
                      <a:pPr algn="ctr"/>
                      <a:r>
                        <a:rPr lang="en-US" sz="1300"/>
                        <a:t>1</a:t>
                      </a:r>
                      <a:endParaRPr lang="en-US" sz="1300" dirty="0"/>
                    </a:p>
                  </a:txBody>
                  <a:tcPr>
                    <a:solidFill>
                      <a:srgbClr val="D9D9D9"/>
                    </a:solidFill>
                  </a:tcPr>
                </a:tc>
                <a:tc>
                  <a:txBody>
                    <a:bodyPr/>
                    <a:lstStyle/>
                    <a:p>
                      <a:pPr algn="ctr"/>
                      <a:r>
                        <a:rPr lang="en-US" sz="1300"/>
                        <a:t>1</a:t>
                      </a:r>
                      <a:endParaRPr lang="en-US" sz="1300" dirty="0"/>
                    </a:p>
                  </a:txBody>
                  <a:tcPr>
                    <a:solidFill>
                      <a:srgbClr val="D9D9D9"/>
                    </a:solidFill>
                  </a:tcPr>
                </a:tc>
                <a:tc>
                  <a:txBody>
                    <a:bodyPr/>
                    <a:lstStyle/>
                    <a:p>
                      <a:pPr marL="0" marR="0">
                        <a:lnSpc>
                          <a:spcPct val="107000"/>
                        </a:lnSpc>
                        <a:spcBef>
                          <a:spcPts val="0"/>
                        </a:spcBef>
                        <a:spcAft>
                          <a:spcPts val="0"/>
                        </a:spcAft>
                      </a:pPr>
                      <a:r>
                        <a:rPr lang="en-US" sz="1300" kern="100">
                          <a:effectLst/>
                          <a:latin typeface="Calibri" panose="020F0502020204030204" pitchFamily="34" charset="0"/>
                          <a:ea typeface="Calibri" panose="020F0502020204030204" pitchFamily="34" charset="0"/>
                          <a:cs typeface="Times New Roman" panose="02020603050405020304" pitchFamily="18" charset="0"/>
                        </a:rPr>
                        <a:t>Continue normative work</a:t>
                      </a:r>
                      <a:endParaRPr lang="en-US" sz="13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rgbClr val="D9D9D9"/>
                    </a:solidFill>
                  </a:tcPr>
                </a:tc>
                <a:extLst>
                  <a:ext uri="{0D108BD9-81ED-4DB2-BD59-A6C34878D82A}">
                    <a16:rowId xmlns:a16="http://schemas.microsoft.com/office/drawing/2014/main" val="10005"/>
                  </a:ext>
                </a:extLst>
              </a:tr>
              <a:tr h="394316">
                <a:tc>
                  <a:txBody>
                    <a:bodyPr/>
                    <a:lstStyle/>
                    <a:p>
                      <a:r>
                        <a:rPr lang="en-US" sz="1300" b="0"/>
                        <a:t>SA2#166</a:t>
                      </a:r>
                      <a:endParaRPr lang="en-US" sz="1300" b="0" dirty="0"/>
                    </a:p>
                  </a:txBody>
                  <a:tcPr marT="36000" marB="36000">
                    <a:solidFill>
                      <a:srgbClr val="D9D9D9"/>
                    </a:solidFill>
                  </a:tcPr>
                </a:tc>
                <a:tc>
                  <a:txBody>
                    <a:bodyPr/>
                    <a:lstStyle/>
                    <a:p>
                      <a:r>
                        <a:rPr lang="en-US" sz="1300" b="0"/>
                        <a:t>November</a:t>
                      </a:r>
                      <a:r>
                        <a:rPr lang="ko-KR" altLang="en-US" sz="1300" b="0"/>
                        <a:t> </a:t>
                      </a:r>
                      <a:r>
                        <a:rPr lang="en-US" altLang="ko-KR" sz="1300" b="0"/>
                        <a:t>2</a:t>
                      </a:r>
                      <a:r>
                        <a:rPr lang="en-US" sz="1300" b="0"/>
                        <a:t>024</a:t>
                      </a:r>
                      <a:endParaRPr lang="en-US" sz="1300" b="0" dirty="0"/>
                    </a:p>
                  </a:txBody>
                  <a:tcPr marT="36000" marB="36000">
                    <a:solidFill>
                      <a:srgbClr val="D9D9D9"/>
                    </a:solidFill>
                  </a:tcPr>
                </a:tc>
                <a:tc>
                  <a:txBody>
                    <a:bodyPr/>
                    <a:lstStyle/>
                    <a:p>
                      <a:pPr algn="ctr"/>
                      <a:r>
                        <a:rPr lang="en-US" sz="1300" dirty="0"/>
                        <a:t>1</a:t>
                      </a:r>
                    </a:p>
                  </a:txBody>
                  <a:tcPr marT="36000" marB="36000">
                    <a:solidFill>
                      <a:srgbClr val="D9D9D9"/>
                    </a:solidFill>
                  </a:tcPr>
                </a:tc>
                <a:tc>
                  <a:txBody>
                    <a:bodyPr/>
                    <a:lstStyle/>
                    <a:p>
                      <a:pPr algn="ctr"/>
                      <a:r>
                        <a:rPr lang="en-US" sz="1300"/>
                        <a:t>1</a:t>
                      </a:r>
                      <a:endParaRPr lang="en-US" sz="1300" dirty="0"/>
                    </a:p>
                  </a:txBody>
                  <a:tcPr marT="36000" marB="36000">
                    <a:solidFill>
                      <a:srgbClr val="D9D9D9"/>
                    </a:solidFill>
                  </a:tcPr>
                </a:tc>
                <a:tc>
                  <a:txBody>
                    <a:bodyPr/>
                    <a:lstStyle/>
                    <a:p>
                      <a:pPr marL="0" marR="0">
                        <a:lnSpc>
                          <a:spcPct val="107000"/>
                        </a:lnSpc>
                        <a:spcBef>
                          <a:spcPts val="0"/>
                        </a:spcBef>
                        <a:spcAft>
                          <a:spcPts val="0"/>
                        </a:spcAft>
                      </a:pPr>
                      <a:r>
                        <a:rPr lang="en-US" altLang="ko-KR" sz="1300" kern="100">
                          <a:effectLst/>
                          <a:latin typeface="+mn-lt"/>
                          <a:ea typeface="Calibri" panose="020F0502020204030204" pitchFamily="34" charset="0"/>
                          <a:cs typeface="Times New Roman" panose="02020603050405020304" pitchFamily="18" charset="0"/>
                        </a:rPr>
                        <a:t>Complete 99% of normative work including the exiting ENs resolution</a:t>
                      </a:r>
                    </a:p>
                    <a:p>
                      <a:pPr marL="0" marR="0">
                        <a:lnSpc>
                          <a:spcPct val="107000"/>
                        </a:lnSpc>
                        <a:spcBef>
                          <a:spcPts val="0"/>
                        </a:spcBef>
                        <a:spcAft>
                          <a:spcPts val="0"/>
                        </a:spcAft>
                      </a:pPr>
                      <a:r>
                        <a:rPr lang="en-US" sz="1300" kern="100">
                          <a:effectLst/>
                          <a:latin typeface="+mn-lt"/>
                          <a:ea typeface="Calibri" panose="020F0502020204030204" pitchFamily="34" charset="0"/>
                          <a:cs typeface="Times New Roman" panose="02020603050405020304" pitchFamily="18" charset="0"/>
                        </a:rPr>
                        <a:t>   • In TS 23.256, three ENs in:</a:t>
                      </a:r>
                    </a:p>
                    <a:p>
                      <a:pPr marL="0" marR="0">
                        <a:lnSpc>
                          <a:spcPct val="107000"/>
                        </a:lnSpc>
                        <a:spcBef>
                          <a:spcPts val="0"/>
                        </a:spcBef>
                        <a:spcAft>
                          <a:spcPts val="0"/>
                        </a:spcAft>
                      </a:pPr>
                      <a:r>
                        <a:rPr lang="en-US" sz="1300" kern="100">
                          <a:effectLst/>
                          <a:latin typeface="+mn-lt"/>
                          <a:ea typeface="Calibri" panose="020F0502020204030204" pitchFamily="34" charset="0"/>
                          <a:cs typeface="Times New Roman" panose="02020603050405020304" pitchFamily="18" charset="0"/>
                        </a:rPr>
                        <a:t>        - </a:t>
                      </a:r>
                      <a:r>
                        <a:rPr lang="en-US" altLang="ko-KR" sz="1300" kern="100">
                          <a:effectLst/>
                          <a:latin typeface="+mn-lt"/>
                          <a:ea typeface="LG스마트체 Regular" panose="020B0600000101010101" pitchFamily="50" charset="-127"/>
                          <a:cs typeface="Times New Roman" panose="02020603050405020304" pitchFamily="18" charset="0"/>
                        </a:rPr>
                        <a:t>§</a:t>
                      </a:r>
                      <a:r>
                        <a:rPr lang="en-US" sz="1300" kern="100">
                          <a:effectLst/>
                          <a:latin typeface="+mn-lt"/>
                          <a:ea typeface="Calibri" panose="020F0502020204030204" pitchFamily="34" charset="0"/>
                          <a:cs typeface="Times New Roman" panose="02020603050405020304" pitchFamily="18" charset="0"/>
                        </a:rPr>
                        <a:t>New 4.4.1.1.X (USS changeover, pre-flight planning</a:t>
                      </a:r>
                    </a:p>
                    <a:p>
                      <a:pPr marL="0" marR="0">
                        <a:lnSpc>
                          <a:spcPct val="107000"/>
                        </a:lnSpc>
                        <a:spcBef>
                          <a:spcPts val="0"/>
                        </a:spcBef>
                        <a:spcAft>
                          <a:spcPts val="0"/>
                        </a:spcAft>
                      </a:pPr>
                      <a:r>
                        <a:rPr lang="en-US" sz="1300" kern="100">
                          <a:effectLst/>
                          <a:latin typeface="+mn-lt"/>
                          <a:ea typeface="Calibri" panose="020F0502020204030204" pitchFamily="34" charset="0"/>
                          <a:cs typeface="Times New Roman" panose="02020603050405020304" pitchFamily="18" charset="0"/>
                        </a:rPr>
                        <a:t>                                        related)</a:t>
                      </a:r>
                    </a:p>
                    <a:p>
                      <a:pPr marL="0" marR="0">
                        <a:lnSpc>
                          <a:spcPct val="107000"/>
                        </a:lnSpc>
                        <a:spcBef>
                          <a:spcPts val="0"/>
                        </a:spcBef>
                        <a:spcAft>
                          <a:spcPts val="0"/>
                        </a:spcAft>
                      </a:pPr>
                      <a:r>
                        <a:rPr lang="en-US" sz="1300" kern="100">
                          <a:effectLst/>
                          <a:latin typeface="+mn-lt"/>
                          <a:ea typeface="Calibri" panose="020F0502020204030204" pitchFamily="34" charset="0"/>
                          <a:cs typeface="Times New Roman" panose="02020603050405020304" pitchFamily="18" charset="0"/>
                        </a:rPr>
                        <a:t>        - </a:t>
                      </a:r>
                      <a:r>
                        <a:rPr lang="en-US" altLang="ko-KR" sz="1300" kern="100">
                          <a:effectLst/>
                          <a:latin typeface="+mn-lt"/>
                          <a:ea typeface="LG스마트체 Regular" panose="020B0600000101010101" pitchFamily="50" charset="-127"/>
                          <a:cs typeface="Times New Roman" panose="02020603050405020304" pitchFamily="18" charset="0"/>
                        </a:rPr>
                        <a:t>§</a:t>
                      </a:r>
                      <a:r>
                        <a:rPr lang="en-US" sz="1300" kern="100">
                          <a:effectLst/>
                          <a:latin typeface="+mn-lt"/>
                          <a:ea typeface="Calibri" panose="020F0502020204030204" pitchFamily="34" charset="0"/>
                          <a:cs typeface="Times New Roman" panose="02020603050405020304" pitchFamily="18" charset="0"/>
                        </a:rPr>
                        <a:t>5.2.2.2, </a:t>
                      </a:r>
                      <a:r>
                        <a:rPr lang="en-US" altLang="ko-KR" sz="1300" kern="100">
                          <a:effectLst/>
                          <a:latin typeface="+mn-lt"/>
                          <a:ea typeface="LG스마트체 Regular" panose="020B0600000101010101" pitchFamily="50" charset="-127"/>
                          <a:cs typeface="Times New Roman" panose="02020603050405020304" pitchFamily="18" charset="0"/>
                        </a:rPr>
                        <a:t>§</a:t>
                      </a:r>
                      <a:r>
                        <a:rPr lang="en-US" sz="1300" kern="100">
                          <a:effectLst/>
                          <a:latin typeface="+mn-lt"/>
                          <a:ea typeface="Calibri" panose="020F0502020204030204" pitchFamily="34" charset="0"/>
                          <a:cs typeface="Times New Roman" panose="02020603050405020304" pitchFamily="18" charset="0"/>
                        </a:rPr>
                        <a:t>5.13.1 (USS changeover related)</a:t>
                      </a:r>
                    </a:p>
                    <a:p>
                      <a:pPr marL="0" marR="0">
                        <a:lnSpc>
                          <a:spcPct val="107000"/>
                        </a:lnSpc>
                        <a:spcBef>
                          <a:spcPts val="0"/>
                        </a:spcBef>
                        <a:spcAft>
                          <a:spcPts val="0"/>
                        </a:spcAft>
                      </a:pPr>
                      <a:r>
                        <a:rPr lang="en-US" sz="1300" kern="100">
                          <a:effectLst/>
                          <a:latin typeface="+mn-lt"/>
                          <a:ea typeface="Calibri" panose="020F0502020204030204" pitchFamily="34" charset="0"/>
                          <a:cs typeface="Times New Roman" panose="02020603050405020304" pitchFamily="18" charset="0"/>
                        </a:rPr>
                        <a:t>   </a:t>
                      </a:r>
                      <a:r>
                        <a:rPr lang="en-US" altLang="ko-KR" sz="1300" kern="100">
                          <a:effectLst/>
                          <a:latin typeface="+mn-lt"/>
                          <a:ea typeface="Calibri" panose="020F0502020204030204" pitchFamily="34" charset="0"/>
                          <a:cs typeface="Times New Roman" panose="02020603050405020304" pitchFamily="18" charset="0"/>
                        </a:rPr>
                        <a:t>•</a:t>
                      </a:r>
                      <a:r>
                        <a:rPr lang="en-US" sz="1300" kern="100">
                          <a:effectLst/>
                          <a:latin typeface="+mn-lt"/>
                          <a:ea typeface="Calibri" panose="020F0502020204030204" pitchFamily="34" charset="0"/>
                          <a:cs typeface="Times New Roman" panose="02020603050405020304" pitchFamily="18" charset="0"/>
                        </a:rPr>
                        <a:t> In TS 23.502, one EN in:</a:t>
                      </a:r>
                    </a:p>
                    <a:p>
                      <a:pPr marL="0" marR="0">
                        <a:lnSpc>
                          <a:spcPct val="107000"/>
                        </a:lnSpc>
                        <a:spcBef>
                          <a:spcPts val="0"/>
                        </a:spcBef>
                        <a:spcAft>
                          <a:spcPts val="0"/>
                        </a:spcAft>
                      </a:pPr>
                      <a:r>
                        <a:rPr lang="en-US" sz="1300" kern="100">
                          <a:effectLst/>
                          <a:latin typeface="+mn-lt"/>
                          <a:ea typeface="Calibri" panose="020F0502020204030204" pitchFamily="34" charset="0"/>
                          <a:cs typeface="Times New Roman" panose="02020603050405020304" pitchFamily="18" charset="0"/>
                        </a:rPr>
                        <a:t>        - </a:t>
                      </a:r>
                      <a:r>
                        <a:rPr lang="en-US" sz="1300" kern="100">
                          <a:effectLst/>
                          <a:latin typeface="+mn-lt"/>
                          <a:ea typeface="LG스마트체 Regular" panose="020B0600000101010101" pitchFamily="50" charset="-127"/>
                          <a:cs typeface="Times New Roman" panose="02020603050405020304" pitchFamily="18" charset="0"/>
                        </a:rPr>
                        <a:t>§</a:t>
                      </a:r>
                      <a:r>
                        <a:rPr lang="en-US" sz="1300" kern="100">
                          <a:effectLst/>
                          <a:latin typeface="+mn-lt"/>
                          <a:ea typeface="Calibri" panose="020F0502020204030204" pitchFamily="34" charset="0"/>
                          <a:cs typeface="Times New Roman" panose="02020603050405020304" pitchFamily="18" charset="0"/>
                        </a:rPr>
                        <a:t>5.2.2.3.1 (USS changeover related)</a:t>
                      </a:r>
                      <a:endParaRPr lang="en-US" sz="1300" kern="100" dirty="0">
                        <a:effectLst/>
                        <a:latin typeface="+mn-lt"/>
                        <a:ea typeface="Calibri" panose="020F0502020204030204" pitchFamily="34" charset="0"/>
                        <a:cs typeface="Times New Roman" panose="02020603050405020304" pitchFamily="18" charset="0"/>
                      </a:endParaRPr>
                    </a:p>
                  </a:txBody>
                  <a:tcPr marL="68580" marR="68580" marT="36000" marB="36000" anchor="ctr">
                    <a:solidFill>
                      <a:srgbClr val="D9D9D9"/>
                    </a:solidFill>
                  </a:tcPr>
                </a:tc>
                <a:extLst>
                  <a:ext uri="{0D108BD9-81ED-4DB2-BD59-A6C34878D82A}">
                    <a16:rowId xmlns:a16="http://schemas.microsoft.com/office/drawing/2014/main" val="2273759181"/>
                  </a:ext>
                </a:extLst>
              </a:tr>
              <a:tr h="39431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300"/>
                        <a:t>SA2#166-Ad Hoc-e</a:t>
                      </a:r>
                    </a:p>
                    <a:p>
                      <a:endParaRPr lang="en-US" sz="1300" b="0" dirty="0"/>
                    </a:p>
                  </a:txBody>
                  <a:tcPr marT="36000" marB="360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300" b="0"/>
                        <a:t>January 2025</a:t>
                      </a:r>
                    </a:p>
                  </a:txBody>
                  <a:tcPr marT="36000" marB="36000"/>
                </a:tc>
                <a:tc>
                  <a:txBody>
                    <a:bodyPr/>
                    <a:lstStyle/>
                    <a:p>
                      <a:pPr algn="ctr"/>
                      <a:endParaRPr lang="en-US" sz="1300" dirty="0"/>
                    </a:p>
                  </a:txBody>
                  <a:tcPr marT="36000" marB="36000"/>
                </a:tc>
                <a:tc>
                  <a:txBody>
                    <a:bodyPr/>
                    <a:lstStyle/>
                    <a:p>
                      <a:pPr algn="ctr"/>
                      <a:endParaRPr lang="en-US" sz="1300" dirty="0"/>
                    </a:p>
                  </a:txBody>
                  <a:tcPr marT="36000" marB="36000"/>
                </a:tc>
                <a:tc>
                  <a:txBody>
                    <a:bodyPr/>
                    <a:lstStyle/>
                    <a:p>
                      <a:pPr marL="0" marR="0">
                        <a:lnSpc>
                          <a:spcPct val="107000"/>
                        </a:lnSpc>
                        <a:spcBef>
                          <a:spcPts val="0"/>
                        </a:spcBef>
                        <a:spcAft>
                          <a:spcPts val="0"/>
                        </a:spcAft>
                      </a:pPr>
                      <a:r>
                        <a:rPr lang="en-US" sz="1300" kern="100">
                          <a:effectLst/>
                          <a:latin typeface="+mn-lt"/>
                          <a:ea typeface="Calibri" panose="020F0502020204030204" pitchFamily="34" charset="0"/>
                          <a:cs typeface="Times New Roman" panose="02020603050405020304" pitchFamily="18" charset="0"/>
                        </a:rPr>
                        <a:t>Maintenance work and alignments based on feedback from and progress in other WGs.</a:t>
                      </a:r>
                      <a:endParaRPr lang="en-US" sz="1300" kern="100" dirty="0">
                        <a:effectLst/>
                        <a:latin typeface="+mn-lt"/>
                        <a:ea typeface="Calibri" panose="020F0502020204030204" pitchFamily="34" charset="0"/>
                        <a:cs typeface="Times New Roman" panose="02020603050405020304" pitchFamily="18" charset="0"/>
                      </a:endParaRPr>
                    </a:p>
                  </a:txBody>
                  <a:tcPr marL="68580" marR="68580" marT="36000" marB="36000" anchor="ctr"/>
                </a:tc>
                <a:extLst>
                  <a:ext uri="{0D108BD9-81ED-4DB2-BD59-A6C34878D82A}">
                    <a16:rowId xmlns:a16="http://schemas.microsoft.com/office/drawing/2014/main" val="2783422515"/>
                  </a:ext>
                </a:extLst>
              </a:tr>
              <a:tr h="394316">
                <a:tc>
                  <a:txBody>
                    <a:bodyPr/>
                    <a:lstStyle/>
                    <a:p>
                      <a:r>
                        <a:rPr lang="en-US" sz="1300" b="0"/>
                        <a:t>SA2#167</a:t>
                      </a:r>
                      <a:endParaRPr lang="en-US" sz="1300" b="0" dirty="0"/>
                    </a:p>
                  </a:txBody>
                  <a:tcPr marT="36000" marB="360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300" b="0"/>
                        <a:t>February 2025</a:t>
                      </a:r>
                    </a:p>
                  </a:txBody>
                  <a:tcPr marT="36000" marB="36000"/>
                </a:tc>
                <a:tc>
                  <a:txBody>
                    <a:bodyPr/>
                    <a:lstStyle/>
                    <a:p>
                      <a:pPr algn="ctr"/>
                      <a:endParaRPr lang="en-US" sz="1300" dirty="0"/>
                    </a:p>
                  </a:txBody>
                  <a:tcPr marT="36000" marB="36000"/>
                </a:tc>
                <a:tc>
                  <a:txBody>
                    <a:bodyPr/>
                    <a:lstStyle/>
                    <a:p>
                      <a:pPr algn="ctr"/>
                      <a:endParaRPr lang="en-US" sz="1300" dirty="0"/>
                    </a:p>
                  </a:txBody>
                  <a:tcPr marT="36000" marB="3600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altLang="ko-KR" sz="1300" kern="100">
                          <a:effectLst/>
                          <a:latin typeface="+mn-lt"/>
                          <a:ea typeface="Calibri" panose="020F0502020204030204" pitchFamily="34" charset="0"/>
                          <a:cs typeface="Times New Roman" panose="02020603050405020304" pitchFamily="18" charset="0"/>
                        </a:rPr>
                        <a:t>Maintenance work and alignments based on feedback from and progress in other WGs.</a:t>
                      </a:r>
                    </a:p>
                  </a:txBody>
                  <a:tcPr marL="68580" marR="68580" marT="36000" marB="36000" anchor="ctr"/>
                </a:tc>
                <a:extLst>
                  <a:ext uri="{0D108BD9-81ED-4DB2-BD59-A6C34878D82A}">
                    <a16:rowId xmlns:a16="http://schemas.microsoft.com/office/drawing/2014/main" val="3901664905"/>
                  </a:ext>
                </a:extLst>
              </a:tr>
              <a:tr h="277494">
                <a:tc>
                  <a:txBody>
                    <a:bodyPr/>
                    <a:lstStyle/>
                    <a:p>
                      <a:endParaRPr lang="en-US" sz="1400" dirty="0"/>
                    </a:p>
                  </a:txBody>
                  <a:tcPr/>
                </a:tc>
                <a:tc>
                  <a:txBody>
                    <a:bodyPr/>
                    <a:lstStyle/>
                    <a:p>
                      <a:r>
                        <a:rPr lang="en-US" sz="1400" dirty="0"/>
                        <a:t>Total</a:t>
                      </a:r>
                    </a:p>
                  </a:txBody>
                  <a:tcPr/>
                </a:tc>
                <a:tc>
                  <a:txBody>
                    <a:bodyPr/>
                    <a:lstStyle/>
                    <a:p>
                      <a:pPr algn="ctr"/>
                      <a:r>
                        <a:rPr lang="en-US" sz="1400"/>
                        <a:t>3</a:t>
                      </a:r>
                      <a:endParaRPr lang="en-US" sz="14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400"/>
                        <a:t>3</a:t>
                      </a:r>
                    </a:p>
                  </a:txBody>
                  <a:tcPr/>
                </a:tc>
                <a:tc>
                  <a:txBody>
                    <a:bodyPr/>
                    <a:lstStyle/>
                    <a:p>
                      <a:endParaRPr lang="en-US" sz="1400" dirty="0"/>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66929920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F36D1A-1E1E-394B-A9FE-6D09C4F8F98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D2F5E3B-9189-9F89-8B22-B88948356199}"/>
              </a:ext>
            </a:extLst>
          </p:cNvPr>
          <p:cNvSpPr>
            <a:spLocks noGrp="1"/>
          </p:cNvSpPr>
          <p:nvPr>
            <p:ph type="title"/>
          </p:nvPr>
        </p:nvSpPr>
        <p:spPr>
          <a:xfrm>
            <a:off x="159283" y="289786"/>
            <a:ext cx="7291602" cy="632637"/>
          </a:xfrm>
        </p:spPr>
        <p:txBody>
          <a:bodyPr/>
          <a:lstStyle/>
          <a:p>
            <a:pPr algn="l"/>
            <a:r>
              <a:rPr lang="en-US" altLang="de-DE" b="1"/>
              <a:t>UAS_Ph3 Status after SA2#165</a:t>
            </a:r>
            <a:endParaRPr lang="en-US" dirty="0"/>
          </a:p>
        </p:txBody>
      </p:sp>
      <p:sp>
        <p:nvSpPr>
          <p:cNvPr id="6" name="Content Placeholder 7">
            <a:extLst>
              <a:ext uri="{FF2B5EF4-FFF2-40B4-BE49-F238E27FC236}">
                <a16:creationId xmlns:a16="http://schemas.microsoft.com/office/drawing/2014/main" id="{0CA57162-3B5C-46CF-8CBC-720CAB46269A}"/>
              </a:ext>
            </a:extLst>
          </p:cNvPr>
          <p:cNvSpPr>
            <a:spLocks noGrp="1"/>
          </p:cNvSpPr>
          <p:nvPr>
            <p:ph sz="half" idx="4294967295"/>
          </p:nvPr>
        </p:nvSpPr>
        <p:spPr>
          <a:xfrm>
            <a:off x="443552" y="2083181"/>
            <a:ext cx="8304999" cy="4246847"/>
          </a:xfrm>
          <a:prstGeom prst="rect">
            <a:avLst/>
          </a:prstGeom>
        </p:spPr>
        <p:txBody>
          <a:bodyPr>
            <a:noAutofit/>
          </a:bodyPr>
          <a:lstStyle/>
          <a:p>
            <a:pPr marL="457200" lvl="1" indent="-457200">
              <a:spcBef>
                <a:spcPts val="0"/>
              </a:spcBef>
              <a:spcAft>
                <a:spcPts val="200"/>
              </a:spcAft>
              <a:buBlip>
                <a:blip r:embed="rId2"/>
              </a:buBlip>
            </a:pPr>
            <a:r>
              <a:rPr lang="en-US" altLang="ko-KR" sz="1600" b="1">
                <a:solidFill>
                  <a:prstClr val="black"/>
                </a:solidFill>
              </a:rPr>
              <a:t>Progress since SA2#165</a:t>
            </a:r>
            <a:endParaRPr lang="de-DE" altLang="ko-KR" sz="1600" dirty="0">
              <a:solidFill>
                <a:prstClr val="black"/>
              </a:solidFill>
            </a:endParaRPr>
          </a:p>
          <a:p>
            <a:pPr lvl="1">
              <a:spcBef>
                <a:spcPts val="0"/>
              </a:spcBef>
              <a:spcAft>
                <a:spcPts val="200"/>
              </a:spcAft>
            </a:pPr>
            <a:r>
              <a:rPr lang="en-US" altLang="de-DE" sz="1400" kern="0"/>
              <a:t>9 CRs to TS 23.256 and 2 CRs to TS 23.288 were agreed.</a:t>
            </a:r>
          </a:p>
          <a:p>
            <a:pPr lvl="1">
              <a:spcBef>
                <a:spcPts val="0"/>
              </a:spcBef>
              <a:spcAft>
                <a:spcPts val="200"/>
              </a:spcAft>
            </a:pPr>
            <a:r>
              <a:rPr lang="en-US" altLang="de-DE" sz="1400"/>
              <a:t>All work tasks in the WID (listed below) were captured mainly in TS 23.256.</a:t>
            </a:r>
          </a:p>
          <a:p>
            <a:pPr marL="893763" lvl="2" indent="-177800">
              <a:spcBef>
                <a:spcPts val="0"/>
              </a:spcBef>
              <a:spcAft>
                <a:spcPts val="200"/>
              </a:spcAft>
            </a:pPr>
            <a:r>
              <a:rPr lang="en-US" altLang="de-DE" sz="1400" kern="0"/>
              <a:t>WT#1: NEF services enhancements</a:t>
            </a:r>
          </a:p>
          <a:p>
            <a:pPr marL="1166813" lvl="3" indent="-184150">
              <a:spcBef>
                <a:spcPts val="0"/>
              </a:spcBef>
              <a:spcAft>
                <a:spcPts val="200"/>
              </a:spcAft>
            </a:pPr>
            <a:r>
              <a:rPr lang="en-US" altLang="de-DE" sz="1300" kern="0"/>
              <a:t>Pre-flight planning and in-flight monitoring for UAV UEs</a:t>
            </a:r>
          </a:p>
          <a:p>
            <a:pPr marL="1166813" lvl="3" indent="-184150">
              <a:spcBef>
                <a:spcPts val="0"/>
              </a:spcBef>
              <a:spcAft>
                <a:spcPts val="200"/>
              </a:spcAft>
            </a:pPr>
            <a:r>
              <a:rPr lang="en-US" altLang="de-DE" sz="1300" kern="0"/>
              <a:t>C2 communication reliability</a:t>
            </a:r>
          </a:p>
          <a:p>
            <a:pPr marL="1166813" lvl="3" indent="-184150">
              <a:spcBef>
                <a:spcPts val="0"/>
              </a:spcBef>
              <a:spcAft>
                <a:spcPts val="200"/>
              </a:spcAft>
            </a:pPr>
            <a:r>
              <a:rPr lang="en-US" altLang="de-DE" sz="1300" kern="0"/>
              <a:t>Changeover from one USS to another USS for UAV UE assisted by 5GC</a:t>
            </a:r>
          </a:p>
          <a:p>
            <a:pPr marL="893763" lvl="2" indent="-177800">
              <a:spcBef>
                <a:spcPts val="0"/>
              </a:spcBef>
              <a:spcAft>
                <a:spcPts val="200"/>
              </a:spcAft>
            </a:pPr>
            <a:r>
              <a:rPr lang="en-US" altLang="de-DE" sz="1400" kern="0"/>
              <a:t>WT#2: Network-assisted/ground-based mechanism for DAA (Detect And Avoid)</a:t>
            </a:r>
          </a:p>
          <a:p>
            <a:pPr marL="893763" lvl="2" indent="-177800">
              <a:spcBef>
                <a:spcPts val="0"/>
              </a:spcBef>
              <a:spcAft>
                <a:spcPts val="200"/>
              </a:spcAft>
            </a:pPr>
            <a:r>
              <a:rPr lang="en-US" altLang="de-DE" sz="1400" kern="0"/>
              <a:t>WT#3: Support no-transmit zones for UAV UEs</a:t>
            </a:r>
            <a:endParaRPr lang="en-US" altLang="de-DE" sz="1000" kern="0"/>
          </a:p>
          <a:p>
            <a:pPr marL="457200" lvl="1" indent="-457200">
              <a:spcBef>
                <a:spcPts val="0"/>
              </a:spcBef>
              <a:spcAft>
                <a:spcPts val="200"/>
              </a:spcAft>
              <a:buBlip>
                <a:blip r:embed="rId2"/>
              </a:buBlip>
            </a:pPr>
            <a:r>
              <a:rPr lang="en-US" altLang="ko-KR" sz="1600" b="1">
                <a:solidFill>
                  <a:prstClr val="black"/>
                </a:solidFill>
              </a:rPr>
              <a:t>RAN </a:t>
            </a:r>
            <a:r>
              <a:rPr lang="en-US" altLang="ko-KR" sz="1600" b="1" dirty="0">
                <a:solidFill>
                  <a:prstClr val="black"/>
                </a:solidFill>
              </a:rPr>
              <a:t>impacts and dependencies</a:t>
            </a:r>
            <a:endParaRPr lang="de-DE" altLang="ko-KR" sz="1600" dirty="0">
              <a:solidFill>
                <a:prstClr val="black"/>
              </a:solidFill>
            </a:endParaRPr>
          </a:p>
          <a:p>
            <a:pPr lvl="1">
              <a:spcBef>
                <a:spcPts val="0"/>
              </a:spcBef>
              <a:spcAft>
                <a:spcPts val="200"/>
              </a:spcAft>
            </a:pPr>
            <a:r>
              <a:rPr lang="en-US" altLang="zh-CN" sz="1400">
                <a:solidFill>
                  <a:prstClr val="black"/>
                </a:solidFill>
                <a:sym typeface="+mn-ea"/>
              </a:rPr>
              <a:t>None. </a:t>
            </a:r>
            <a:endParaRPr lang="en-US" altLang="de-DE" sz="1400" dirty="0">
              <a:solidFill>
                <a:prstClr val="black"/>
              </a:solidFill>
              <a:sym typeface="+mn-ea"/>
            </a:endParaRPr>
          </a:p>
          <a:p>
            <a:pPr>
              <a:spcBef>
                <a:spcPts val="0"/>
              </a:spcBef>
              <a:spcAft>
                <a:spcPts val="200"/>
              </a:spcAft>
            </a:pPr>
            <a:r>
              <a:rPr lang="de-DE" altLang="ko-KR" sz="1600" b="1" kern="0"/>
              <a:t>Outstanding issues</a:t>
            </a:r>
          </a:p>
          <a:p>
            <a:pPr lvl="1">
              <a:spcBef>
                <a:spcPts val="0"/>
              </a:spcBef>
              <a:spcAft>
                <a:spcPts val="200"/>
              </a:spcAft>
            </a:pPr>
            <a:r>
              <a:rPr lang="en-US" altLang="zh-CN" sz="1400">
                <a:solidFill>
                  <a:prstClr val="black"/>
                </a:solidFill>
                <a:sym typeface="+mn-ea"/>
              </a:rPr>
              <a:t>None</a:t>
            </a:r>
            <a:r>
              <a:rPr kumimoji="0" lang="en-US" altLang="ko-KR" sz="1400" b="0" i="0" u="none" strike="noStrike" kern="0" cap="none" spc="0" normalizeH="0" baseline="0" noProof="0">
                <a:ln>
                  <a:noFill/>
                </a:ln>
                <a:solidFill>
                  <a:prstClr val="black"/>
                </a:solidFill>
                <a:effectLst/>
                <a:uLnTx/>
                <a:uFillTx/>
              </a:rPr>
              <a:t>. </a:t>
            </a:r>
            <a:endParaRPr lang="de-DE" altLang="ko-KR" sz="1400" strike="sngStrike" kern="0"/>
          </a:p>
          <a:p>
            <a:pPr>
              <a:spcBef>
                <a:spcPts val="0"/>
              </a:spcBef>
              <a:spcAft>
                <a:spcPts val="200"/>
              </a:spcAft>
            </a:pPr>
            <a:r>
              <a:rPr lang="de-DE" altLang="ko-KR" sz="1600" b="1" kern="0"/>
              <a:t>Next steps</a:t>
            </a:r>
          </a:p>
          <a:p>
            <a:pPr lvl="1">
              <a:spcBef>
                <a:spcPts val="0"/>
              </a:spcBef>
              <a:spcAft>
                <a:spcPts val="200"/>
              </a:spcAft>
              <a:defRPr/>
            </a:pPr>
            <a:r>
              <a:rPr lang="en-US" altLang="ko-KR" sz="1400" kern="100">
                <a:effectLst/>
                <a:latin typeface="Calibri" panose="020F0502020204030204" pitchFamily="34" charset="0"/>
                <a:ea typeface="Calibri" panose="020F0502020204030204" pitchFamily="34" charset="0"/>
                <a:cs typeface="Calibri" panose="020F0502020204030204" pitchFamily="34" charset="0"/>
              </a:rPr>
              <a:t>Finalize the normative work in accordance with the conclusions drawn by the TR and as specified in the WID.</a:t>
            </a:r>
          </a:p>
        </p:txBody>
      </p:sp>
      <p:graphicFrame>
        <p:nvGraphicFramePr>
          <p:cNvPr id="4" name="Table 4">
            <a:extLst>
              <a:ext uri="{FF2B5EF4-FFF2-40B4-BE49-F238E27FC236}">
                <a16:creationId xmlns:a16="http://schemas.microsoft.com/office/drawing/2014/main" id="{DD38002E-1A7A-FBF7-A47A-27B59AF2EF6B}"/>
              </a:ext>
            </a:extLst>
          </p:cNvPr>
          <p:cNvGraphicFramePr>
            <a:graphicFrameLocks noGrp="1"/>
          </p:cNvGraphicFramePr>
          <p:nvPr/>
        </p:nvGraphicFramePr>
        <p:xfrm>
          <a:off x="159283" y="1109663"/>
          <a:ext cx="8847213" cy="834646"/>
        </p:xfrm>
        <a:graphic>
          <a:graphicData uri="http://schemas.openxmlformats.org/drawingml/2006/table">
            <a:tbl>
              <a:tblPr firstRow="1" firstCol="1" bandRow="1">
                <a:tableStyleId>{F5AB1C69-6EDB-4FF4-983F-18BD219EF322}</a:tableStyleId>
              </a:tblPr>
              <a:tblGrid>
                <a:gridCol w="604522">
                  <a:extLst>
                    <a:ext uri="{9D8B030D-6E8A-4147-A177-3AD203B41FA5}">
                      <a16:colId xmlns:a16="http://schemas.microsoft.com/office/drawing/2014/main" val="20000"/>
                    </a:ext>
                  </a:extLst>
                </a:gridCol>
                <a:gridCol w="3189428">
                  <a:extLst>
                    <a:ext uri="{9D8B030D-6E8A-4147-A177-3AD203B41FA5}">
                      <a16:colId xmlns:a16="http://schemas.microsoft.com/office/drawing/2014/main" val="20001"/>
                    </a:ext>
                  </a:extLst>
                </a:gridCol>
                <a:gridCol w="886899">
                  <a:extLst>
                    <a:ext uri="{9D8B030D-6E8A-4147-A177-3AD203B41FA5}">
                      <a16:colId xmlns:a16="http://schemas.microsoft.com/office/drawing/2014/main" val="20002"/>
                    </a:ext>
                  </a:extLst>
                </a:gridCol>
                <a:gridCol w="1086280">
                  <a:extLst>
                    <a:ext uri="{9D8B030D-6E8A-4147-A177-3AD203B41FA5}">
                      <a16:colId xmlns:a16="http://schemas.microsoft.com/office/drawing/2014/main" val="20003"/>
                    </a:ext>
                  </a:extLst>
                </a:gridCol>
                <a:gridCol w="495014">
                  <a:extLst>
                    <a:ext uri="{9D8B030D-6E8A-4147-A177-3AD203B41FA5}">
                      <a16:colId xmlns:a16="http://schemas.microsoft.com/office/drawing/2014/main" val="20004"/>
                    </a:ext>
                  </a:extLst>
                </a:gridCol>
                <a:gridCol w="653142">
                  <a:extLst>
                    <a:ext uri="{9D8B030D-6E8A-4147-A177-3AD203B41FA5}">
                      <a16:colId xmlns:a16="http://schemas.microsoft.com/office/drawing/2014/main" val="20005"/>
                    </a:ext>
                  </a:extLst>
                </a:gridCol>
                <a:gridCol w="563766">
                  <a:extLst>
                    <a:ext uri="{9D8B030D-6E8A-4147-A177-3AD203B41FA5}">
                      <a16:colId xmlns:a16="http://schemas.microsoft.com/office/drawing/2014/main" val="20006"/>
                    </a:ext>
                  </a:extLst>
                </a:gridCol>
                <a:gridCol w="1368162">
                  <a:extLst>
                    <a:ext uri="{9D8B030D-6E8A-4147-A177-3AD203B41FA5}">
                      <a16:colId xmlns:a16="http://schemas.microsoft.com/office/drawing/2014/main" val="20007"/>
                    </a:ext>
                  </a:extLst>
                </a:gridCol>
              </a:tblGrid>
              <a:tr h="351618">
                <a:tc>
                  <a:txBody>
                    <a:bodyPr/>
                    <a:lstStyle/>
                    <a:p>
                      <a:pPr algn="ctr">
                        <a:lnSpc>
                          <a:spcPct val="107000"/>
                        </a:lnSpc>
                        <a:spcAft>
                          <a:spcPts val="800"/>
                        </a:spcAft>
                      </a:pPr>
                      <a:r>
                        <a:rPr lang="en-GB" sz="1200" dirty="0">
                          <a:latin typeface="+mn-lt"/>
                        </a:rPr>
                        <a:t>UID</a:t>
                      </a:r>
                    </a:p>
                  </a:txBody>
                  <a:tcPr marL="36003" marR="36003" marT="0" marB="0" anchor="ctr"/>
                </a:tc>
                <a:tc>
                  <a:txBody>
                    <a:bodyPr/>
                    <a:lstStyle/>
                    <a:p>
                      <a:pPr algn="ctr">
                        <a:lnSpc>
                          <a:spcPct val="107000"/>
                        </a:lnSpc>
                        <a:spcAft>
                          <a:spcPts val="800"/>
                        </a:spcAft>
                      </a:pPr>
                      <a:r>
                        <a:rPr lang="en-GB" sz="1200" dirty="0">
                          <a:latin typeface="+mn-lt"/>
                        </a:rPr>
                        <a:t>Name</a:t>
                      </a:r>
                    </a:p>
                  </a:txBody>
                  <a:tcPr marL="36003" marR="36003" marT="0" marB="0" anchor="ctr"/>
                </a:tc>
                <a:tc>
                  <a:txBody>
                    <a:bodyPr/>
                    <a:lstStyle/>
                    <a:p>
                      <a:pPr algn="ctr">
                        <a:lnSpc>
                          <a:spcPct val="107000"/>
                        </a:lnSpc>
                        <a:spcAft>
                          <a:spcPts val="800"/>
                        </a:spcAft>
                      </a:pPr>
                      <a:r>
                        <a:rPr lang="en-GB" sz="1200" dirty="0">
                          <a:latin typeface="+mn-lt"/>
                        </a:rPr>
                        <a:t>Acronym</a:t>
                      </a:r>
                    </a:p>
                  </a:txBody>
                  <a:tcPr marL="36003" marR="36003"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36003" marR="36003" marT="0" marB="0" anchor="ctr"/>
                </a:tc>
                <a:tc>
                  <a:txBody>
                    <a:bodyPr/>
                    <a:lstStyle/>
                    <a:p>
                      <a:pPr algn="ctr">
                        <a:lnSpc>
                          <a:spcPct val="107000"/>
                        </a:lnSpc>
                        <a:spcAft>
                          <a:spcPts val="800"/>
                        </a:spcAft>
                      </a:pPr>
                      <a:r>
                        <a:rPr lang="en-GB" sz="1200" dirty="0">
                          <a:latin typeface="+mn-lt"/>
                        </a:rPr>
                        <a:t>Old %</a:t>
                      </a:r>
                    </a:p>
                  </a:txBody>
                  <a:tcPr marL="36003" marR="36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1100" b="0" i="0" u="none" strike="noStrike" dirty="0">
                          <a:solidFill>
                            <a:srgbClr val="000000"/>
                          </a:solidFill>
                          <a:effectLst/>
                          <a:latin typeface="+mn-lt"/>
                        </a:rPr>
                        <a:t>1020069</a:t>
                      </a:r>
                    </a:p>
                  </a:txBody>
                  <a:tcPr marL="9525" marR="9525" marT="9515" marB="0" anchor="ctr"/>
                </a:tc>
                <a:tc>
                  <a:txBody>
                    <a:bodyPr/>
                    <a:lstStyle/>
                    <a:p>
                      <a:pPr algn="l" fontAlgn="t"/>
                      <a:r>
                        <a:rPr lang="en-GB" sz="1100" b="0" i="1" u="none" strike="noStrike" dirty="0">
                          <a:solidFill>
                            <a:srgbClr val="000000"/>
                          </a:solidFill>
                          <a:effectLst/>
                          <a:latin typeface="+mn-lt"/>
                        </a:rPr>
                        <a:t>   </a:t>
                      </a:r>
                      <a:r>
                        <a:rPr lang="en-GB" sz="1100" b="0" i="0" u="none" strike="noStrike" dirty="0">
                          <a:solidFill>
                            <a:srgbClr val="000000"/>
                          </a:solidFill>
                          <a:effectLst/>
                          <a:latin typeface="+mn-lt"/>
                        </a:rPr>
                        <a:t>Study on (Stage 2 of) Phase 3 for UAS, UAV and UAM </a:t>
                      </a:r>
                    </a:p>
                  </a:txBody>
                  <a:tcPr marL="9525" marR="9525" marT="9515" marB="0" anchor="ctr"/>
                </a:tc>
                <a:tc>
                  <a:txBody>
                    <a:bodyPr/>
                    <a:lstStyle/>
                    <a:p>
                      <a:pPr algn="l" fontAlgn="t"/>
                      <a:r>
                        <a:rPr lang="en-GB" sz="1100" b="0" i="0" u="none" strike="noStrike">
                          <a:solidFill>
                            <a:srgbClr val="000000"/>
                          </a:solidFill>
                          <a:effectLst/>
                          <a:latin typeface="+mn-lt"/>
                        </a:rPr>
                        <a:t>FS_UAS_Ph3</a:t>
                      </a:r>
                    </a:p>
                  </a:txBody>
                  <a:tcPr marL="9525" marR="9525" marT="9515" marB="0" anchor="ctr"/>
                </a:tc>
                <a:tc>
                  <a:txBody>
                    <a:bodyPr/>
                    <a:lstStyle/>
                    <a:p>
                      <a:pPr algn="l" fontAlgn="t"/>
                      <a:r>
                        <a:rPr lang="en-GB" sz="1100" b="0" i="0" u="none" strike="noStrike">
                          <a:solidFill>
                            <a:srgbClr val="000000"/>
                          </a:solidFill>
                          <a:effectLst/>
                          <a:latin typeface="+mn-lt"/>
                        </a:rPr>
                        <a:t>09/09/2024</a:t>
                      </a:r>
                    </a:p>
                  </a:txBody>
                  <a:tcPr marL="9525" marR="9525" marT="9515" marB="0" anchor="ctr"/>
                </a:tc>
                <a:tc>
                  <a:txBody>
                    <a:bodyPr/>
                    <a:lstStyle/>
                    <a:p>
                      <a:pPr algn="l" fontAlgn="t"/>
                      <a:r>
                        <a:rPr lang="en-GB" sz="1100" b="0" i="0" u="none" strike="noStrike">
                          <a:solidFill>
                            <a:srgbClr val="000000"/>
                          </a:solidFill>
                          <a:effectLst/>
                          <a:latin typeface="+mn-lt"/>
                        </a:rPr>
                        <a:t>100%</a:t>
                      </a:r>
                    </a:p>
                  </a:txBody>
                  <a:tcPr marL="9525" marR="9525" marT="9515" marB="0" anchor="ctr"/>
                </a:tc>
                <a:tc>
                  <a:txBody>
                    <a:bodyPr/>
                    <a:lstStyle/>
                    <a:p>
                      <a:pPr algn="l" fontAlgn="t"/>
                      <a:r>
                        <a:rPr lang="en-GB" sz="1100" b="0" i="0" u="sng" strike="noStrike">
                          <a:solidFill>
                            <a:srgbClr val="0563C1"/>
                          </a:solidFill>
                          <a:effectLst/>
                          <a:latin typeface="+mn-lt"/>
                          <a:hlinkClick r:id="rId3"/>
                        </a:rPr>
                        <a:t>SP-231801</a:t>
                      </a:r>
                      <a:endParaRPr lang="en-GB" sz="1100" b="0" i="0" u="sng" strike="noStrike">
                        <a:solidFill>
                          <a:srgbClr val="0563C1"/>
                        </a:solidFill>
                        <a:effectLst/>
                        <a:latin typeface="+mn-lt"/>
                      </a:endParaRPr>
                    </a:p>
                  </a:txBody>
                  <a:tcPr marL="9525" marR="9525" marT="9515" marB="0" anchor="ctr"/>
                </a:tc>
                <a:tc>
                  <a:txBody>
                    <a:bodyPr/>
                    <a:lstStyle/>
                    <a:p>
                      <a:pPr algn="ctr"/>
                      <a:r>
                        <a:rPr lang="en-GB" sz="1100" kern="1200" dirty="0">
                          <a:solidFill>
                            <a:schemeClr val="tx1"/>
                          </a:solidFill>
                          <a:latin typeface="+mn-lt"/>
                          <a:ea typeface="+mn-ea"/>
                          <a:cs typeface="+mn-cs"/>
                        </a:rPr>
                        <a:t>100%</a:t>
                      </a: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3505781107"/>
                  </a:ext>
                </a:extLst>
              </a:tr>
              <a:tr h="225934">
                <a:tc>
                  <a:txBody>
                    <a:bodyPr/>
                    <a:lstStyle/>
                    <a:p>
                      <a:pPr algn="l" fontAlgn="t"/>
                      <a:r>
                        <a:rPr lang="en-GB" sz="1100" b="0" i="0" u="none" strike="noStrike">
                          <a:solidFill>
                            <a:srgbClr val="000000"/>
                          </a:solidFill>
                          <a:effectLst/>
                          <a:latin typeface="+mn-lt"/>
                        </a:rPr>
                        <a:t>1040037</a:t>
                      </a:r>
                    </a:p>
                  </a:txBody>
                  <a:tcPr marL="9525" marR="9525" marT="9515" marB="0"/>
                </a:tc>
                <a:tc>
                  <a:txBody>
                    <a:bodyPr/>
                    <a:lstStyle/>
                    <a:p>
                      <a:pPr algn="l" fontAlgn="t"/>
                      <a:r>
                        <a:rPr lang="en-GB" sz="1100" b="0" i="0" u="none" strike="noStrike" dirty="0">
                          <a:solidFill>
                            <a:srgbClr val="000000"/>
                          </a:solidFill>
                          <a:effectLst/>
                          <a:latin typeface="+mn-lt"/>
                        </a:rPr>
                        <a:t>   (Stage 2 of) UAS, UAV and UAM Phase 3 </a:t>
                      </a:r>
                    </a:p>
                  </a:txBody>
                  <a:tcPr marL="9525" marR="9525" marT="9515" marB="0"/>
                </a:tc>
                <a:tc>
                  <a:txBody>
                    <a:bodyPr/>
                    <a:lstStyle/>
                    <a:p>
                      <a:pPr algn="l" fontAlgn="t"/>
                      <a:r>
                        <a:rPr lang="en-GB" sz="1100" b="0" i="0" u="none" strike="noStrike" dirty="0">
                          <a:solidFill>
                            <a:srgbClr val="000000"/>
                          </a:solidFill>
                          <a:effectLst/>
                          <a:latin typeface="+mn-lt"/>
                        </a:rPr>
                        <a:t>UAS_Ph3</a:t>
                      </a:r>
                    </a:p>
                  </a:txBody>
                  <a:tcPr marL="9525" marR="9525" marT="9515" marB="0"/>
                </a:tc>
                <a:tc>
                  <a:txBody>
                    <a:bodyPr/>
                    <a:lstStyle/>
                    <a:p>
                      <a:pPr algn="l" fontAlgn="t"/>
                      <a:r>
                        <a:rPr lang="en-GB" sz="1100" b="0" i="0" u="none" strike="noStrike" dirty="0">
                          <a:solidFill>
                            <a:srgbClr val="000000"/>
                          </a:solidFill>
                          <a:effectLst/>
                          <a:latin typeface="+mn-lt"/>
                        </a:rPr>
                        <a:t>12/12/2024</a:t>
                      </a:r>
                    </a:p>
                  </a:txBody>
                  <a:tcPr marL="9525" marR="9525" marT="9515" marB="0"/>
                </a:tc>
                <a:tc>
                  <a:txBody>
                    <a:bodyPr/>
                    <a:lstStyle/>
                    <a:p>
                      <a:pPr algn="l" fontAlgn="t"/>
                      <a:r>
                        <a:rPr lang="en-GB" sz="1100" b="0" i="0" u="none" strike="noStrike">
                          <a:solidFill>
                            <a:srgbClr val="000000"/>
                          </a:solidFill>
                          <a:effectLst/>
                          <a:latin typeface="+mn-lt"/>
                        </a:rPr>
                        <a:t>6</a:t>
                      </a:r>
                      <a:r>
                        <a:rPr lang="en-GB" sz="1100" b="0" i="0" u="none" strike="noStrike" dirty="0">
                          <a:solidFill>
                            <a:srgbClr val="000000"/>
                          </a:solidFill>
                          <a:effectLst/>
                          <a:latin typeface="+mn-lt"/>
                        </a:rPr>
                        <a:t>5</a:t>
                      </a:r>
                      <a:r>
                        <a:rPr lang="en-GB" sz="1100" b="0" i="0" u="none" strike="noStrike">
                          <a:solidFill>
                            <a:srgbClr val="000000"/>
                          </a:solidFill>
                          <a:effectLst/>
                          <a:latin typeface="+mn-lt"/>
                        </a:rPr>
                        <a:t>%</a:t>
                      </a:r>
                      <a:endParaRPr lang="en-GB" sz="1100" b="0" i="0" u="none" strike="noStrike" dirty="0">
                        <a:solidFill>
                          <a:srgbClr val="000000"/>
                        </a:solidFill>
                        <a:effectLst/>
                        <a:latin typeface="+mn-lt"/>
                      </a:endParaRPr>
                    </a:p>
                  </a:txBody>
                  <a:tcPr marL="9525" marR="9525" marT="9515" marB="0"/>
                </a:tc>
                <a:tc>
                  <a:txBody>
                    <a:bodyPr/>
                    <a:lstStyle/>
                    <a:p>
                      <a:pPr algn="l" fontAlgn="t"/>
                      <a:r>
                        <a:rPr lang="en-GB" sz="1100" b="0" i="0" u="sng" strike="noStrike">
                          <a:solidFill>
                            <a:srgbClr val="0563C1"/>
                          </a:solidFill>
                          <a:effectLst/>
                          <a:latin typeface="+mn-lt"/>
                          <a:hlinkClick r:id="rId4"/>
                        </a:rPr>
                        <a:t>SP-241287</a:t>
                      </a:r>
                      <a:endParaRPr lang="en-GB" sz="1100" b="0" i="0" u="sng" strike="noStrike" dirty="0">
                        <a:solidFill>
                          <a:srgbClr val="0563C1"/>
                        </a:solidFill>
                        <a:effectLst/>
                        <a:latin typeface="+mn-lt"/>
                      </a:endParaRPr>
                    </a:p>
                  </a:txBody>
                  <a:tcPr marL="9525" marR="9525" marT="9515" marB="0"/>
                </a:tc>
                <a:tc>
                  <a:txBody>
                    <a:bodyPr/>
                    <a:lstStyle/>
                    <a:p>
                      <a:pPr algn="ctr"/>
                      <a:r>
                        <a:rPr lang="en-GB" sz="1100" kern="1200" dirty="0">
                          <a:solidFill>
                            <a:srgbClr val="FF0000"/>
                          </a:solidFill>
                          <a:latin typeface="+mn-lt"/>
                          <a:ea typeface="+mn-ea"/>
                          <a:cs typeface="+mn-cs"/>
                        </a:rPr>
                        <a:t>8</a:t>
                      </a:r>
                      <a:r>
                        <a:rPr lang="en-GB" sz="1100" kern="1200">
                          <a:solidFill>
                            <a:srgbClr val="FF0000"/>
                          </a:solidFill>
                          <a:latin typeface="+mn-lt"/>
                          <a:ea typeface="+mn-ea"/>
                          <a:cs typeface="+mn-cs"/>
                        </a:rPr>
                        <a:t>5</a:t>
                      </a:r>
                      <a:r>
                        <a:rPr lang="en-GB" sz="1100" kern="1200" dirty="0">
                          <a:solidFill>
                            <a:srgbClr val="FF0000"/>
                          </a:solidFill>
                          <a:latin typeface="+mn-lt"/>
                          <a:ea typeface="+mn-ea"/>
                          <a:cs typeface="+mn-cs"/>
                        </a:rPr>
                        <a:t>%</a:t>
                      </a: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bl>
          </a:graphicData>
        </a:graphic>
      </p:graphicFrame>
    </p:spTree>
    <p:extLst>
      <p:ext uri="{BB962C8B-B14F-4D97-AF65-F5344CB8AC3E}">
        <p14:creationId xmlns:p14="http://schemas.microsoft.com/office/powerpoint/2010/main" val="4256298449"/>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E29F56-CC6E-BB45-7D39-C17305A0DC8A}"/>
            </a:ext>
          </a:extLst>
        </p:cNvPr>
        <p:cNvGrpSpPr/>
        <p:nvPr/>
      </p:nvGrpSpPr>
      <p:grpSpPr>
        <a:xfrm>
          <a:off x="0" y="0"/>
          <a:ext cx="0" cy="0"/>
          <a:chOff x="0" y="0"/>
          <a:chExt cx="0" cy="0"/>
        </a:xfrm>
      </p:grpSpPr>
      <p:sp>
        <p:nvSpPr>
          <p:cNvPr id="5" name="Content Placeholder 7">
            <a:extLst>
              <a:ext uri="{FF2B5EF4-FFF2-40B4-BE49-F238E27FC236}">
                <a16:creationId xmlns:a16="http://schemas.microsoft.com/office/drawing/2014/main" id="{E54D1A7E-2826-9526-0846-7379579FE2F6}"/>
              </a:ext>
            </a:extLst>
          </p:cNvPr>
          <p:cNvSpPr txBox="1">
            <a:spLocks/>
          </p:cNvSpPr>
          <p:nvPr/>
        </p:nvSpPr>
        <p:spPr>
          <a:xfrm>
            <a:off x="527022" y="4520822"/>
            <a:ext cx="5853307" cy="440140"/>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buFont typeface="Arial" panose="020B0604020202020204" pitchFamily="34" charset="0"/>
              <a:buChar char="•"/>
            </a:pPr>
            <a:r>
              <a:rPr lang="en-US" altLang="zh-CN" sz="1600" kern="0"/>
              <a:t>Total 3 </a:t>
            </a:r>
            <a:r>
              <a:rPr lang="en-US" altLang="zh-CN" sz="1600" kern="0" dirty="0"/>
              <a:t>TUs for Normative Work</a:t>
            </a:r>
          </a:p>
        </p:txBody>
      </p:sp>
      <p:sp>
        <p:nvSpPr>
          <p:cNvPr id="3" name="Title 1">
            <a:extLst>
              <a:ext uri="{FF2B5EF4-FFF2-40B4-BE49-F238E27FC236}">
                <a16:creationId xmlns:a16="http://schemas.microsoft.com/office/drawing/2014/main" id="{CF17CAC7-12C7-A550-C45D-CA83E2D1C67C}"/>
              </a:ext>
            </a:extLst>
          </p:cNvPr>
          <p:cNvSpPr txBox="1">
            <a:spLocks/>
          </p:cNvSpPr>
          <p:nvPr/>
        </p:nvSpPr>
        <p:spPr bwMode="auto">
          <a:xfrm>
            <a:off x="294758" y="184635"/>
            <a:ext cx="7721777" cy="675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a:lstStyle>
          <a:p>
            <a:pPr algn="l"/>
            <a:r>
              <a:rPr lang="en-US" altLang="de-DE" sz="2800" b="1" kern="0"/>
              <a:t>UAS_</a:t>
            </a:r>
            <a:r>
              <a:rPr lang="en-US" altLang="de-DE" sz="2800" b="1" kern="0" dirty="0"/>
              <a:t>Ph3 Work plan</a:t>
            </a:r>
            <a:endParaRPr lang="en-US" kern="0" dirty="0"/>
          </a:p>
        </p:txBody>
      </p:sp>
      <p:graphicFrame>
        <p:nvGraphicFramePr>
          <p:cNvPr id="2" name="Table 1">
            <a:extLst>
              <a:ext uri="{FF2B5EF4-FFF2-40B4-BE49-F238E27FC236}">
                <a16:creationId xmlns:a16="http://schemas.microsoft.com/office/drawing/2014/main" id="{FC08B0B9-F5DF-75D5-48AB-3B6291AF0066}"/>
              </a:ext>
            </a:extLst>
          </p:cNvPr>
          <p:cNvGraphicFramePr>
            <a:graphicFrameLocks noGrp="1"/>
          </p:cNvGraphicFramePr>
          <p:nvPr/>
        </p:nvGraphicFramePr>
        <p:xfrm>
          <a:off x="244071" y="1248599"/>
          <a:ext cx="8655857" cy="3092060"/>
        </p:xfrm>
        <a:graphic>
          <a:graphicData uri="http://schemas.openxmlformats.org/drawingml/2006/table">
            <a:tbl>
              <a:tblPr firstRow="1" bandRow="1">
                <a:tableStyleId>{5940675A-B579-460E-94D1-54222C63F5DA}</a:tableStyleId>
              </a:tblPr>
              <a:tblGrid>
                <a:gridCol w="849339">
                  <a:extLst>
                    <a:ext uri="{9D8B030D-6E8A-4147-A177-3AD203B41FA5}">
                      <a16:colId xmlns:a16="http://schemas.microsoft.com/office/drawing/2014/main" val="20000"/>
                    </a:ext>
                  </a:extLst>
                </a:gridCol>
                <a:gridCol w="1419367">
                  <a:extLst>
                    <a:ext uri="{9D8B030D-6E8A-4147-A177-3AD203B41FA5}">
                      <a16:colId xmlns:a16="http://schemas.microsoft.com/office/drawing/2014/main" val="20001"/>
                    </a:ext>
                  </a:extLst>
                </a:gridCol>
                <a:gridCol w="887105">
                  <a:extLst>
                    <a:ext uri="{9D8B030D-6E8A-4147-A177-3AD203B41FA5}">
                      <a16:colId xmlns:a16="http://schemas.microsoft.com/office/drawing/2014/main" val="20002"/>
                    </a:ext>
                  </a:extLst>
                </a:gridCol>
                <a:gridCol w="771098">
                  <a:extLst>
                    <a:ext uri="{9D8B030D-6E8A-4147-A177-3AD203B41FA5}">
                      <a16:colId xmlns:a16="http://schemas.microsoft.com/office/drawing/2014/main" val="20003"/>
                    </a:ext>
                  </a:extLst>
                </a:gridCol>
                <a:gridCol w="4728948">
                  <a:extLst>
                    <a:ext uri="{9D8B030D-6E8A-4147-A177-3AD203B41FA5}">
                      <a16:colId xmlns:a16="http://schemas.microsoft.com/office/drawing/2014/main" val="20004"/>
                    </a:ext>
                  </a:extLst>
                </a:gridCol>
              </a:tblGrid>
              <a:tr h="370840">
                <a:tc>
                  <a:txBody>
                    <a:bodyPr/>
                    <a:lstStyle/>
                    <a:p>
                      <a:r>
                        <a:rPr lang="en-US" sz="1400" b="1" dirty="0"/>
                        <a:t>Meeting</a:t>
                      </a:r>
                    </a:p>
                  </a:txBody>
                  <a:tcPr anchor="ctr">
                    <a:solidFill>
                      <a:srgbClr val="FFCCFF"/>
                    </a:solidFill>
                  </a:tcPr>
                </a:tc>
                <a:tc>
                  <a:txBody>
                    <a:bodyPr/>
                    <a:lstStyle/>
                    <a:p>
                      <a:r>
                        <a:rPr lang="en-US" sz="1400" b="1" dirty="0"/>
                        <a:t>Date</a:t>
                      </a:r>
                    </a:p>
                  </a:txBody>
                  <a:tcPr anchor="ctr">
                    <a:solidFill>
                      <a:srgbClr val="FFCCFF"/>
                    </a:solidFill>
                  </a:tcPr>
                </a:tc>
                <a:tc>
                  <a:txBody>
                    <a:bodyPr/>
                    <a:lstStyle/>
                    <a:p>
                      <a:pPr algn="ctr"/>
                      <a:r>
                        <a:rPr lang="en-US" sz="1400" b="1"/>
                        <a:t>Planned</a:t>
                      </a:r>
                      <a:r>
                        <a:rPr lang="en-US" sz="1400" b="1" baseline="0"/>
                        <a:t> TU’s</a:t>
                      </a:r>
                      <a:endParaRPr lang="en-US" sz="1400" b="1" dirty="0"/>
                    </a:p>
                  </a:txBody>
                  <a:tcPr anchor="ctr">
                    <a:solidFill>
                      <a:srgbClr val="FFCCFF"/>
                    </a:solidFill>
                  </a:tcPr>
                </a:tc>
                <a:tc>
                  <a:txBody>
                    <a:bodyPr/>
                    <a:lstStyle/>
                    <a:p>
                      <a:pPr algn="ctr"/>
                      <a:r>
                        <a:rPr lang="en-US" sz="1400" b="1" dirty="0"/>
                        <a:t>Actual TU’s</a:t>
                      </a:r>
                    </a:p>
                  </a:txBody>
                  <a:tcPr anchor="ctr">
                    <a:solidFill>
                      <a:srgbClr val="FFCCFF"/>
                    </a:solidFill>
                  </a:tcPr>
                </a:tc>
                <a:tc>
                  <a:txBody>
                    <a:bodyPr/>
                    <a:lstStyle/>
                    <a:p>
                      <a:r>
                        <a:rPr lang="en-US" sz="1400" b="1" dirty="0"/>
                        <a:t>Action plan</a:t>
                      </a:r>
                    </a:p>
                  </a:txBody>
                  <a:tcPr anchor="ctr">
                    <a:solidFill>
                      <a:srgbClr val="FFCCFF"/>
                    </a:solidFill>
                  </a:tcPr>
                </a:tc>
                <a:extLst>
                  <a:ext uri="{0D108BD9-81ED-4DB2-BD59-A6C34878D82A}">
                    <a16:rowId xmlns:a16="http://schemas.microsoft.com/office/drawing/2014/main" val="10000"/>
                  </a:ext>
                </a:extLst>
              </a:tr>
              <a:tr h="302509">
                <a:tc>
                  <a:txBody>
                    <a:bodyPr/>
                    <a:lstStyle/>
                    <a:p>
                      <a:r>
                        <a:rPr lang="en-US" sz="1400" b="0"/>
                        <a:t>SA2#164</a:t>
                      </a:r>
                      <a:endParaRPr lang="en-US" sz="1400" b="0" dirty="0"/>
                    </a:p>
                  </a:txBody>
                  <a:tcPr>
                    <a:solidFill>
                      <a:srgbClr val="D9D9D9"/>
                    </a:solidFill>
                  </a:tcPr>
                </a:tc>
                <a:tc>
                  <a:txBody>
                    <a:bodyPr/>
                    <a:lstStyle/>
                    <a:p>
                      <a:r>
                        <a:rPr lang="en-US" sz="1400" b="0"/>
                        <a:t>August </a:t>
                      </a:r>
                      <a:r>
                        <a:rPr lang="en-US" sz="1400" b="0" dirty="0"/>
                        <a:t>2024</a:t>
                      </a:r>
                    </a:p>
                  </a:txBody>
                  <a:tcPr>
                    <a:solidFill>
                      <a:srgbClr val="D9D9D9"/>
                    </a:solidFill>
                  </a:tcPr>
                </a:tc>
                <a:tc>
                  <a:txBody>
                    <a:bodyPr/>
                    <a:lstStyle/>
                    <a:p>
                      <a:pPr algn="ctr"/>
                      <a:r>
                        <a:rPr lang="en-US" sz="1400" dirty="0"/>
                        <a:t>1</a:t>
                      </a:r>
                    </a:p>
                  </a:txBody>
                  <a:tcPr>
                    <a:solidFill>
                      <a:srgbClr val="D9D9D9"/>
                    </a:solidFill>
                  </a:tcPr>
                </a:tc>
                <a:tc>
                  <a:txBody>
                    <a:bodyPr/>
                    <a:lstStyle/>
                    <a:p>
                      <a:pPr algn="ctr"/>
                      <a:r>
                        <a:rPr lang="en-US" sz="1400"/>
                        <a:t>1</a:t>
                      </a:r>
                      <a:endParaRPr lang="en-US" sz="1400" dirty="0"/>
                    </a:p>
                  </a:txBody>
                  <a:tcPr>
                    <a:solidFill>
                      <a:srgbClr val="D9D9D9"/>
                    </a:solidFill>
                  </a:tcPr>
                </a:tc>
                <a:tc>
                  <a:txBody>
                    <a:bodyPr/>
                    <a:lstStyle/>
                    <a:p>
                      <a:pPr marL="0" marR="0">
                        <a:lnSpc>
                          <a:spcPct val="107000"/>
                        </a:lnSpc>
                        <a:spcBef>
                          <a:spcPts val="0"/>
                        </a:spcBef>
                        <a:spcAft>
                          <a:spcPts val="0"/>
                        </a:spcAft>
                      </a:pPr>
                      <a:r>
                        <a:rPr lang="en-US" sz="1400" kern="100">
                          <a:effectLst/>
                          <a:latin typeface="Calibri" panose="020F0502020204030204" pitchFamily="34" charset="0"/>
                          <a:ea typeface="Calibri" panose="020F0502020204030204" pitchFamily="34" charset="0"/>
                          <a:cs typeface="Times New Roman" panose="02020603050405020304" pitchFamily="18" charset="0"/>
                        </a:rPr>
                        <a:t>Start normative work</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rgbClr val="D9D9D9"/>
                    </a:solidFill>
                  </a:tcPr>
                </a:tc>
                <a:extLst>
                  <a:ext uri="{0D108BD9-81ED-4DB2-BD59-A6C34878D82A}">
                    <a16:rowId xmlns:a16="http://schemas.microsoft.com/office/drawing/2014/main" val="10004"/>
                  </a:ext>
                </a:extLst>
              </a:tr>
              <a:tr h="286698">
                <a:tc>
                  <a:txBody>
                    <a:bodyPr/>
                    <a:lstStyle/>
                    <a:p>
                      <a:r>
                        <a:rPr lang="en-US" sz="1400" b="0"/>
                        <a:t>SA2#165</a:t>
                      </a:r>
                      <a:endParaRPr lang="en-US" sz="1400" b="0" dirty="0"/>
                    </a:p>
                  </a:txBody>
                  <a:tcPr>
                    <a:solidFill>
                      <a:srgbClr val="D9D9D9"/>
                    </a:solidFill>
                  </a:tcPr>
                </a:tc>
                <a:tc>
                  <a:txBody>
                    <a:bodyPr/>
                    <a:lstStyle/>
                    <a:p>
                      <a:r>
                        <a:rPr lang="en-US" sz="1400" b="0"/>
                        <a:t>October </a:t>
                      </a:r>
                      <a:r>
                        <a:rPr lang="en-US" sz="1400" b="0" dirty="0"/>
                        <a:t>2024</a:t>
                      </a:r>
                    </a:p>
                  </a:txBody>
                  <a:tcPr>
                    <a:solidFill>
                      <a:srgbClr val="D9D9D9"/>
                    </a:solidFill>
                  </a:tcPr>
                </a:tc>
                <a:tc>
                  <a:txBody>
                    <a:bodyPr/>
                    <a:lstStyle/>
                    <a:p>
                      <a:pPr algn="ctr"/>
                      <a:r>
                        <a:rPr lang="en-US" sz="1400"/>
                        <a:t>1</a:t>
                      </a:r>
                      <a:endParaRPr lang="en-US" sz="1400" dirty="0"/>
                    </a:p>
                  </a:txBody>
                  <a:tcPr>
                    <a:solidFill>
                      <a:srgbClr val="D9D9D9"/>
                    </a:solidFill>
                  </a:tcPr>
                </a:tc>
                <a:tc>
                  <a:txBody>
                    <a:bodyPr/>
                    <a:lstStyle/>
                    <a:p>
                      <a:pPr algn="ctr"/>
                      <a:r>
                        <a:rPr lang="en-US" sz="1400"/>
                        <a:t>1</a:t>
                      </a:r>
                      <a:endParaRPr lang="en-US" sz="1400" dirty="0"/>
                    </a:p>
                  </a:txBody>
                  <a:tcPr>
                    <a:solidFill>
                      <a:srgbClr val="D9D9D9"/>
                    </a:solidFill>
                  </a:tcPr>
                </a:tc>
                <a:tc>
                  <a:txBody>
                    <a:bodyPr/>
                    <a:lstStyle/>
                    <a:p>
                      <a:pPr marL="0" marR="0">
                        <a:lnSpc>
                          <a:spcPct val="107000"/>
                        </a:lnSpc>
                        <a:spcBef>
                          <a:spcPts val="0"/>
                        </a:spcBef>
                        <a:spcAft>
                          <a:spcPts val="0"/>
                        </a:spcAft>
                      </a:pPr>
                      <a:r>
                        <a:rPr lang="en-US" sz="1400" kern="100">
                          <a:effectLst/>
                          <a:latin typeface="Calibri" panose="020F0502020204030204" pitchFamily="34" charset="0"/>
                          <a:ea typeface="Calibri" panose="020F0502020204030204" pitchFamily="34" charset="0"/>
                          <a:cs typeface="Times New Roman" panose="02020603050405020304" pitchFamily="18" charset="0"/>
                        </a:rPr>
                        <a:t>Continue normative work</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rgbClr val="D9D9D9"/>
                    </a:solidFill>
                  </a:tcPr>
                </a:tc>
                <a:extLst>
                  <a:ext uri="{0D108BD9-81ED-4DB2-BD59-A6C34878D82A}">
                    <a16:rowId xmlns:a16="http://schemas.microsoft.com/office/drawing/2014/main" val="10005"/>
                  </a:ext>
                </a:extLst>
              </a:tr>
              <a:tr h="394316">
                <a:tc>
                  <a:txBody>
                    <a:bodyPr/>
                    <a:lstStyle/>
                    <a:p>
                      <a:r>
                        <a:rPr lang="en-US" sz="1400" b="0"/>
                        <a:t>SA2#166</a:t>
                      </a:r>
                      <a:endParaRPr lang="en-US" sz="1400" b="0" dirty="0"/>
                    </a:p>
                  </a:txBody>
                  <a:tcPr marT="36000" marB="36000"/>
                </a:tc>
                <a:tc>
                  <a:txBody>
                    <a:bodyPr/>
                    <a:lstStyle/>
                    <a:p>
                      <a:r>
                        <a:rPr lang="en-US" sz="1400" b="0"/>
                        <a:t>November</a:t>
                      </a:r>
                      <a:r>
                        <a:rPr lang="ko-KR" altLang="en-US" sz="1400" b="0"/>
                        <a:t> </a:t>
                      </a:r>
                      <a:r>
                        <a:rPr lang="en-US" altLang="ko-KR" sz="1400" b="0"/>
                        <a:t>2</a:t>
                      </a:r>
                      <a:r>
                        <a:rPr lang="en-US" sz="1400" b="0"/>
                        <a:t>024</a:t>
                      </a:r>
                      <a:endParaRPr lang="en-US" sz="1400" b="0" dirty="0"/>
                    </a:p>
                  </a:txBody>
                  <a:tcPr marT="36000" marB="36000"/>
                </a:tc>
                <a:tc>
                  <a:txBody>
                    <a:bodyPr/>
                    <a:lstStyle/>
                    <a:p>
                      <a:pPr algn="ctr"/>
                      <a:r>
                        <a:rPr lang="en-US" sz="1400" dirty="0"/>
                        <a:t>1</a:t>
                      </a:r>
                    </a:p>
                  </a:txBody>
                  <a:tcPr marT="36000" marB="36000"/>
                </a:tc>
                <a:tc>
                  <a:txBody>
                    <a:bodyPr/>
                    <a:lstStyle/>
                    <a:p>
                      <a:pPr algn="ctr"/>
                      <a:r>
                        <a:rPr lang="en-US" sz="1400"/>
                        <a:t>1</a:t>
                      </a:r>
                      <a:endParaRPr lang="en-US" sz="1400" dirty="0"/>
                    </a:p>
                  </a:txBody>
                  <a:tcPr marT="36000" marB="36000"/>
                </a:tc>
                <a:tc>
                  <a:txBody>
                    <a:bodyPr/>
                    <a:lstStyle/>
                    <a:p>
                      <a:pPr marL="0" marR="0">
                        <a:lnSpc>
                          <a:spcPct val="107000"/>
                        </a:lnSpc>
                        <a:spcBef>
                          <a:spcPts val="0"/>
                        </a:spcBef>
                        <a:spcAft>
                          <a:spcPts val="0"/>
                        </a:spcAft>
                      </a:pPr>
                      <a:r>
                        <a:rPr lang="en-US" altLang="ko-KR" sz="1400" kern="100">
                          <a:effectLst/>
                          <a:latin typeface="+mn-lt"/>
                          <a:ea typeface="Calibri" panose="020F0502020204030204" pitchFamily="34" charset="0"/>
                          <a:cs typeface="Times New Roman" panose="02020603050405020304" pitchFamily="18" charset="0"/>
                        </a:rPr>
                        <a:t>Complete normative work including the exiting ENs resolution</a:t>
                      </a:r>
                    </a:p>
                    <a:p>
                      <a:pPr marL="0" marR="0">
                        <a:lnSpc>
                          <a:spcPct val="107000"/>
                        </a:lnSpc>
                        <a:spcBef>
                          <a:spcPts val="0"/>
                        </a:spcBef>
                        <a:spcAft>
                          <a:spcPts val="0"/>
                        </a:spcAft>
                      </a:pPr>
                      <a:r>
                        <a:rPr lang="en-US" sz="1400" kern="100">
                          <a:effectLst/>
                          <a:latin typeface="+mn-lt"/>
                          <a:ea typeface="Calibri" panose="020F0502020204030204" pitchFamily="34" charset="0"/>
                          <a:cs typeface="Times New Roman" panose="02020603050405020304" pitchFamily="18" charset="0"/>
                        </a:rPr>
                        <a:t>   • In TS 23.256, four ENs in:</a:t>
                      </a:r>
                    </a:p>
                    <a:p>
                      <a:pPr marL="0" marR="0">
                        <a:lnSpc>
                          <a:spcPct val="107000"/>
                        </a:lnSpc>
                        <a:spcBef>
                          <a:spcPts val="0"/>
                        </a:spcBef>
                        <a:spcAft>
                          <a:spcPts val="0"/>
                        </a:spcAft>
                      </a:pPr>
                      <a:r>
                        <a:rPr lang="en-US" sz="1400" kern="100">
                          <a:effectLst/>
                          <a:latin typeface="+mn-lt"/>
                          <a:ea typeface="Calibri" panose="020F0502020204030204" pitchFamily="34" charset="0"/>
                          <a:cs typeface="Times New Roman" panose="02020603050405020304" pitchFamily="18" charset="0"/>
                        </a:rPr>
                        <a:t>        - </a:t>
                      </a:r>
                      <a:r>
                        <a:rPr lang="en-US" altLang="ko-KR" sz="1400" kern="100">
                          <a:effectLst/>
                          <a:latin typeface="+mn-lt"/>
                          <a:ea typeface="LG스마트체 Regular" panose="020B0600000101010101" pitchFamily="50" charset="-127"/>
                          <a:cs typeface="Times New Roman" panose="02020603050405020304" pitchFamily="18" charset="0"/>
                        </a:rPr>
                        <a:t>§</a:t>
                      </a:r>
                      <a:r>
                        <a:rPr lang="en-US" sz="1400" kern="100">
                          <a:effectLst/>
                          <a:latin typeface="+mn-lt"/>
                          <a:ea typeface="Calibri" panose="020F0502020204030204" pitchFamily="34" charset="0"/>
                          <a:cs typeface="Times New Roman" panose="02020603050405020304" pitchFamily="18" charset="0"/>
                        </a:rPr>
                        <a:t>New 4.4.1.1.X (USS changeover, pre-flight planning</a:t>
                      </a:r>
                    </a:p>
                    <a:p>
                      <a:pPr marL="0" marR="0">
                        <a:lnSpc>
                          <a:spcPct val="107000"/>
                        </a:lnSpc>
                        <a:spcBef>
                          <a:spcPts val="0"/>
                        </a:spcBef>
                        <a:spcAft>
                          <a:spcPts val="0"/>
                        </a:spcAft>
                      </a:pPr>
                      <a:r>
                        <a:rPr lang="en-US" sz="1400" kern="100">
                          <a:effectLst/>
                          <a:latin typeface="+mn-lt"/>
                          <a:ea typeface="Calibri" panose="020F0502020204030204" pitchFamily="34" charset="0"/>
                          <a:cs typeface="Times New Roman" panose="02020603050405020304" pitchFamily="18" charset="0"/>
                        </a:rPr>
                        <a:t>                                        related)</a:t>
                      </a:r>
                    </a:p>
                    <a:p>
                      <a:pPr marL="0" marR="0">
                        <a:lnSpc>
                          <a:spcPct val="107000"/>
                        </a:lnSpc>
                        <a:spcBef>
                          <a:spcPts val="0"/>
                        </a:spcBef>
                        <a:spcAft>
                          <a:spcPts val="0"/>
                        </a:spcAft>
                      </a:pPr>
                      <a:r>
                        <a:rPr lang="en-US" sz="1400" kern="100">
                          <a:effectLst/>
                          <a:latin typeface="+mn-lt"/>
                          <a:ea typeface="Calibri" panose="020F0502020204030204" pitchFamily="34" charset="0"/>
                          <a:cs typeface="Times New Roman" panose="02020603050405020304" pitchFamily="18" charset="0"/>
                        </a:rPr>
                        <a:t>        - </a:t>
                      </a:r>
                      <a:r>
                        <a:rPr lang="en-US" altLang="ko-KR" sz="1400" kern="100">
                          <a:effectLst/>
                          <a:latin typeface="+mn-lt"/>
                          <a:ea typeface="LG스마트체 Regular" panose="020B0600000101010101" pitchFamily="50" charset="-127"/>
                          <a:cs typeface="Times New Roman" panose="02020603050405020304" pitchFamily="18" charset="0"/>
                        </a:rPr>
                        <a:t>§</a:t>
                      </a:r>
                      <a:r>
                        <a:rPr lang="en-US" sz="1400" kern="100">
                          <a:effectLst/>
                          <a:latin typeface="+mn-lt"/>
                          <a:ea typeface="Calibri" panose="020F0502020204030204" pitchFamily="34" charset="0"/>
                          <a:cs typeface="Times New Roman" panose="02020603050405020304" pitchFamily="18" charset="0"/>
                        </a:rPr>
                        <a:t>5.2.2.2, </a:t>
                      </a:r>
                      <a:r>
                        <a:rPr lang="en-US" altLang="ko-KR" sz="1400" kern="100">
                          <a:effectLst/>
                          <a:latin typeface="+mn-lt"/>
                          <a:ea typeface="LG스마트체 Regular" panose="020B0600000101010101" pitchFamily="50" charset="-127"/>
                          <a:cs typeface="Times New Roman" panose="02020603050405020304" pitchFamily="18" charset="0"/>
                        </a:rPr>
                        <a:t>§</a:t>
                      </a:r>
                      <a:r>
                        <a:rPr lang="en-US" sz="1400" kern="100">
                          <a:effectLst/>
                          <a:latin typeface="+mn-lt"/>
                          <a:ea typeface="Calibri" panose="020F0502020204030204" pitchFamily="34" charset="0"/>
                          <a:cs typeface="Times New Roman" panose="02020603050405020304" pitchFamily="18" charset="0"/>
                        </a:rPr>
                        <a:t>5.13.1, </a:t>
                      </a:r>
                      <a:r>
                        <a:rPr lang="en-US" altLang="ko-KR" sz="1400" kern="100">
                          <a:effectLst/>
                          <a:latin typeface="+mn-lt"/>
                          <a:ea typeface="LG스마트체 Regular" panose="020B0600000101010101" pitchFamily="50" charset="-127"/>
                          <a:cs typeface="Times New Roman" panose="02020603050405020304" pitchFamily="18" charset="0"/>
                        </a:rPr>
                        <a:t>§</a:t>
                      </a:r>
                      <a:r>
                        <a:rPr lang="en-US" sz="1400" kern="100">
                          <a:effectLst/>
                          <a:latin typeface="+mn-lt"/>
                          <a:ea typeface="Calibri" panose="020F0502020204030204" pitchFamily="34" charset="0"/>
                          <a:cs typeface="Times New Roman" panose="02020603050405020304" pitchFamily="18" charset="0"/>
                        </a:rPr>
                        <a:t>5.13.2 (USS changeover related)</a:t>
                      </a:r>
                    </a:p>
                    <a:p>
                      <a:pPr marL="0" marR="0">
                        <a:lnSpc>
                          <a:spcPct val="107000"/>
                        </a:lnSpc>
                        <a:spcBef>
                          <a:spcPts val="0"/>
                        </a:spcBef>
                        <a:spcAft>
                          <a:spcPts val="0"/>
                        </a:spcAft>
                      </a:pPr>
                      <a:r>
                        <a:rPr lang="en-US" sz="1400" kern="100">
                          <a:effectLst/>
                          <a:latin typeface="+mn-lt"/>
                          <a:ea typeface="Calibri" panose="020F0502020204030204" pitchFamily="34" charset="0"/>
                          <a:cs typeface="Times New Roman" panose="02020603050405020304" pitchFamily="18" charset="0"/>
                        </a:rPr>
                        <a:t>   </a:t>
                      </a:r>
                      <a:r>
                        <a:rPr lang="en-US" altLang="ko-KR" sz="1400" kern="100">
                          <a:effectLst/>
                          <a:latin typeface="+mn-lt"/>
                          <a:ea typeface="Calibri" panose="020F0502020204030204" pitchFamily="34" charset="0"/>
                          <a:cs typeface="Times New Roman" panose="02020603050405020304" pitchFamily="18" charset="0"/>
                        </a:rPr>
                        <a:t>•</a:t>
                      </a:r>
                      <a:r>
                        <a:rPr lang="en-US" sz="1400" kern="100">
                          <a:effectLst/>
                          <a:latin typeface="+mn-lt"/>
                          <a:ea typeface="Calibri" panose="020F0502020204030204" pitchFamily="34" charset="0"/>
                          <a:cs typeface="Times New Roman" panose="02020603050405020304" pitchFamily="18" charset="0"/>
                        </a:rPr>
                        <a:t> In TS 23.502, one EN in:</a:t>
                      </a:r>
                    </a:p>
                    <a:p>
                      <a:pPr marL="0" marR="0">
                        <a:lnSpc>
                          <a:spcPct val="107000"/>
                        </a:lnSpc>
                        <a:spcBef>
                          <a:spcPts val="0"/>
                        </a:spcBef>
                        <a:spcAft>
                          <a:spcPts val="0"/>
                        </a:spcAft>
                      </a:pPr>
                      <a:r>
                        <a:rPr lang="en-US" sz="1400" kern="100">
                          <a:effectLst/>
                          <a:latin typeface="+mn-lt"/>
                          <a:ea typeface="Calibri" panose="020F0502020204030204" pitchFamily="34" charset="0"/>
                          <a:cs typeface="Times New Roman" panose="02020603050405020304" pitchFamily="18" charset="0"/>
                        </a:rPr>
                        <a:t>        - </a:t>
                      </a:r>
                      <a:r>
                        <a:rPr lang="en-US" sz="1400" kern="100">
                          <a:effectLst/>
                          <a:latin typeface="+mn-lt"/>
                          <a:ea typeface="LG스마트체 Regular" panose="020B0600000101010101" pitchFamily="50" charset="-127"/>
                          <a:cs typeface="Times New Roman" panose="02020603050405020304" pitchFamily="18" charset="0"/>
                        </a:rPr>
                        <a:t>§</a:t>
                      </a:r>
                      <a:r>
                        <a:rPr lang="en-US" sz="1400" kern="100">
                          <a:effectLst/>
                          <a:latin typeface="+mn-lt"/>
                          <a:ea typeface="Calibri" panose="020F0502020204030204" pitchFamily="34" charset="0"/>
                          <a:cs typeface="Times New Roman" panose="02020603050405020304" pitchFamily="18" charset="0"/>
                        </a:rPr>
                        <a:t>5.2.2.3.1 (USS changeover related)</a:t>
                      </a:r>
                      <a:endParaRPr lang="en-US" sz="1400" kern="100" dirty="0">
                        <a:effectLst/>
                        <a:latin typeface="+mn-lt"/>
                        <a:ea typeface="Calibri" panose="020F0502020204030204" pitchFamily="34" charset="0"/>
                        <a:cs typeface="Times New Roman" panose="02020603050405020304" pitchFamily="18" charset="0"/>
                      </a:endParaRPr>
                    </a:p>
                  </a:txBody>
                  <a:tcPr marL="68580" marR="68580" marT="36000" marB="36000" anchor="ctr"/>
                </a:tc>
                <a:extLst>
                  <a:ext uri="{0D108BD9-81ED-4DB2-BD59-A6C34878D82A}">
                    <a16:rowId xmlns:a16="http://schemas.microsoft.com/office/drawing/2014/main" val="2273759181"/>
                  </a:ext>
                </a:extLst>
              </a:tr>
              <a:tr h="277494">
                <a:tc>
                  <a:txBody>
                    <a:bodyPr/>
                    <a:lstStyle/>
                    <a:p>
                      <a:endParaRPr lang="en-US" sz="1400" dirty="0"/>
                    </a:p>
                  </a:txBody>
                  <a:tcPr/>
                </a:tc>
                <a:tc>
                  <a:txBody>
                    <a:bodyPr/>
                    <a:lstStyle/>
                    <a:p>
                      <a:r>
                        <a:rPr lang="en-US" sz="1400" dirty="0"/>
                        <a:t>Total</a:t>
                      </a:r>
                    </a:p>
                  </a:txBody>
                  <a:tcPr/>
                </a:tc>
                <a:tc>
                  <a:txBody>
                    <a:bodyPr/>
                    <a:lstStyle/>
                    <a:p>
                      <a:pPr algn="ctr"/>
                      <a:r>
                        <a:rPr lang="en-US" sz="1400"/>
                        <a:t>3</a:t>
                      </a:r>
                      <a:endParaRPr lang="en-US" sz="14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400"/>
                        <a:t>3</a:t>
                      </a:r>
                    </a:p>
                  </a:txBody>
                  <a:tcPr/>
                </a:tc>
                <a:tc>
                  <a:txBody>
                    <a:bodyPr/>
                    <a:lstStyle/>
                    <a:p>
                      <a:endParaRPr lang="en-US" sz="1400" dirty="0"/>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36738636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129128" y="0"/>
            <a:ext cx="7548057" cy="974558"/>
          </a:xfrm>
        </p:spPr>
        <p:txBody>
          <a:bodyPr/>
          <a:lstStyle/>
          <a:p>
            <a:pPr algn="l" eaLnBrk="1" hangingPunct="1"/>
            <a:r>
              <a:rPr lang="en-US" altLang="de-DE" b="1" dirty="0"/>
              <a:t>FS_UAS_Ph3 &amp; UAS_Ph3 Status at SA#105</a:t>
            </a:r>
            <a:endParaRPr lang="de-DE" altLang="de-DE" b="1" dirty="0"/>
          </a:p>
        </p:txBody>
      </p:sp>
      <p:sp>
        <p:nvSpPr>
          <p:cNvPr id="5" name="Content Placeholder 7">
            <a:extLst>
              <a:ext uri="{FF2B5EF4-FFF2-40B4-BE49-F238E27FC236}">
                <a16:creationId xmlns:a16="http://schemas.microsoft.com/office/drawing/2014/main" id="{DF1840B9-5A65-4E28-9D05-6670B7583CB2}"/>
              </a:ext>
            </a:extLst>
          </p:cNvPr>
          <p:cNvSpPr txBox="1">
            <a:spLocks/>
          </p:cNvSpPr>
          <p:nvPr/>
        </p:nvSpPr>
        <p:spPr>
          <a:xfrm>
            <a:off x="288181" y="2242845"/>
            <a:ext cx="8666038" cy="4097569"/>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200"/>
              </a:spcAft>
            </a:pPr>
            <a:r>
              <a:rPr lang="de-DE" altLang="de-DE" sz="1600" b="1" kern="0" dirty="0"/>
              <a:t>Progress since SA#104</a:t>
            </a:r>
            <a:endParaRPr lang="de-DE" altLang="de-DE" sz="1600" b="1" kern="0" dirty="0">
              <a:solidFill>
                <a:srgbClr val="FF0000"/>
              </a:solidFill>
            </a:endParaRPr>
          </a:p>
          <a:p>
            <a:pPr lvl="1">
              <a:spcBef>
                <a:spcPts val="0"/>
              </a:spcBef>
              <a:spcAft>
                <a:spcPts val="200"/>
              </a:spcAft>
            </a:pPr>
            <a:r>
              <a:rPr lang="en-US" altLang="de-DE" sz="1400" kern="0" dirty="0"/>
              <a:t>FS_UAS_Ph3</a:t>
            </a:r>
          </a:p>
          <a:p>
            <a:pPr marL="893763" lvl="2" indent="-179388">
              <a:spcBef>
                <a:spcPts val="0"/>
              </a:spcBef>
              <a:spcAft>
                <a:spcPts val="200"/>
              </a:spcAft>
            </a:pPr>
            <a:r>
              <a:rPr lang="en-US" altLang="de-DE" sz="1400" kern="0" dirty="0"/>
              <a:t>TR 23.700-59 sent to TSG SA for Approval.</a:t>
            </a:r>
          </a:p>
          <a:p>
            <a:pPr marL="893763" lvl="2" indent="-179388">
              <a:spcBef>
                <a:spcPts val="0"/>
              </a:spcBef>
              <a:spcAft>
                <a:spcPts val="200"/>
              </a:spcAft>
            </a:pPr>
            <a:r>
              <a:rPr lang="en-US" altLang="de-DE" sz="1400" kern="0" dirty="0"/>
              <a:t>2 pCRs were agreed to include:</a:t>
            </a:r>
          </a:p>
          <a:p>
            <a:pPr marL="1079500" lvl="3" indent="-185738">
              <a:spcBef>
                <a:spcPts val="0"/>
              </a:spcBef>
              <a:spcAft>
                <a:spcPts val="200"/>
              </a:spcAft>
            </a:pPr>
            <a:r>
              <a:rPr lang="en-US" altLang="de-DE" sz="1400" dirty="0"/>
              <a:t>For KI#3, based on RAN feedback and SA2 discussion, final conclusion was made that NTZ enforcement related impact is limited to UAV UE only. No impact on RAN and CN.</a:t>
            </a:r>
          </a:p>
          <a:p>
            <a:pPr marL="1079500" lvl="3" indent="-185738">
              <a:spcBef>
                <a:spcPts val="0"/>
              </a:spcBef>
              <a:spcAft>
                <a:spcPts val="200"/>
              </a:spcAft>
            </a:pPr>
            <a:r>
              <a:rPr lang="en-US" altLang="de-DE" sz="1400" dirty="0"/>
              <a:t>For KI#2, conclusion was updated to add Relative Location of UAVs provided by Ranging Service. </a:t>
            </a:r>
          </a:p>
          <a:p>
            <a:pPr lvl="1">
              <a:spcBef>
                <a:spcPts val="0"/>
              </a:spcBef>
              <a:spcAft>
                <a:spcPts val="200"/>
              </a:spcAft>
            </a:pPr>
            <a:r>
              <a:rPr lang="en-US" altLang="de-DE" sz="1400" dirty="0"/>
              <a:t>UAS_Ph3</a:t>
            </a:r>
          </a:p>
          <a:p>
            <a:pPr marL="893763" lvl="2" indent="-179388">
              <a:spcBef>
                <a:spcPts val="0"/>
              </a:spcBef>
              <a:spcAft>
                <a:spcPts val="200"/>
              </a:spcAft>
            </a:pPr>
            <a:r>
              <a:rPr lang="en-US" altLang="de-DE" sz="1400" dirty="0"/>
              <a:t>8 CRs to TS 23.256, 1 CR to TS 23.288 and 1 CR to TS 23.502 were agreed.</a:t>
            </a:r>
          </a:p>
          <a:p>
            <a:pPr marL="893763" lvl="2" indent="-179388">
              <a:spcBef>
                <a:spcPts val="0"/>
              </a:spcBef>
              <a:spcAft>
                <a:spcPts val="200"/>
              </a:spcAft>
            </a:pPr>
            <a:r>
              <a:rPr lang="en-US" altLang="de-DE" sz="1400" dirty="0"/>
              <a:t>Revised WID sent for approval to SA#105.</a:t>
            </a:r>
          </a:p>
          <a:p>
            <a:pPr marL="457200" lvl="1" indent="-457200">
              <a:spcBef>
                <a:spcPts val="0"/>
              </a:spcBef>
              <a:spcAft>
                <a:spcPts val="200"/>
              </a:spcAft>
              <a:buBlip>
                <a:blip r:embed="rId2"/>
              </a:buBlip>
            </a:pPr>
            <a:r>
              <a:rPr lang="en-US" sz="1600" b="1" dirty="0"/>
              <a:t>RAN impacts and dependencies</a:t>
            </a:r>
            <a:endParaRPr lang="de-DE" sz="1600" b="1" dirty="0"/>
          </a:p>
          <a:p>
            <a:pPr lvl="1">
              <a:spcBef>
                <a:spcPts val="0"/>
              </a:spcBef>
              <a:spcAft>
                <a:spcPts val="200"/>
              </a:spcAft>
            </a:pPr>
            <a:r>
              <a:rPr lang="en-US" altLang="zh-CN" sz="1400" dirty="0">
                <a:solidFill>
                  <a:prstClr val="black"/>
                </a:solidFill>
                <a:sym typeface="+mn-ea"/>
              </a:rPr>
              <a:t>None.</a:t>
            </a:r>
          </a:p>
          <a:p>
            <a:pPr>
              <a:spcBef>
                <a:spcPts val="0"/>
              </a:spcBef>
              <a:spcAft>
                <a:spcPts val="200"/>
              </a:spcAft>
            </a:pPr>
            <a:r>
              <a:rPr lang="de-DE" sz="1600" b="1" kern="0" dirty="0"/>
              <a:t>Outstanding issues</a:t>
            </a:r>
          </a:p>
          <a:p>
            <a:pPr marL="742950" marR="0" lvl="1" indent="-285750" algn="l" defTabSz="914400" rtl="0" eaLnBrk="0" fontAlgn="base" latinLnBrk="0" hangingPunct="0">
              <a:spcBef>
                <a:spcPts val="0"/>
              </a:spcBef>
              <a:spcAft>
                <a:spcPts val="200"/>
              </a:spcAft>
              <a:buClr>
                <a:srgbClr val="C00000"/>
              </a:buClr>
              <a:buSzTx/>
              <a:buFont typeface="Arial" panose="020B0604020202020204" pitchFamily="34" charset="0"/>
              <a:buChar char="•"/>
              <a:tabLst/>
              <a:defRPr/>
            </a:pPr>
            <a:r>
              <a:rPr lang="en-US" altLang="zh-CN" sz="1400" dirty="0">
                <a:solidFill>
                  <a:prstClr val="black"/>
                </a:solidFill>
                <a:sym typeface="+mn-ea"/>
              </a:rPr>
              <a:t>None</a:t>
            </a:r>
            <a:r>
              <a:rPr kumimoji="0" lang="en-US" altLang="ko-KR" sz="1400" b="0" i="0" u="none" strike="noStrike" kern="0" cap="none" spc="0" normalizeH="0" baseline="0" noProof="0" dirty="0">
                <a:ln>
                  <a:noFill/>
                </a:ln>
                <a:solidFill>
                  <a:prstClr val="black"/>
                </a:solidFill>
                <a:effectLst/>
                <a:uLnTx/>
                <a:uFillTx/>
              </a:rPr>
              <a:t>.</a:t>
            </a:r>
            <a:endParaRPr kumimoji="0" lang="de-DE" altLang="ko-KR" sz="1400" b="0" i="0" u="none" strike="noStrike" kern="0" cap="none" spc="0" normalizeH="0" baseline="0" noProof="0" dirty="0">
              <a:ln>
                <a:noFill/>
              </a:ln>
              <a:solidFill>
                <a:prstClr val="black"/>
              </a:solidFill>
              <a:effectLst/>
              <a:uLnTx/>
              <a:uFillTx/>
            </a:endParaRPr>
          </a:p>
          <a:p>
            <a:pPr>
              <a:spcBef>
                <a:spcPts val="0"/>
              </a:spcBef>
              <a:spcAft>
                <a:spcPts val="200"/>
              </a:spcAft>
            </a:pPr>
            <a:r>
              <a:rPr lang="de-DE" sz="1600" b="1" kern="0" dirty="0"/>
              <a:t>Next steps</a:t>
            </a:r>
          </a:p>
          <a:p>
            <a:pPr lvl="1">
              <a:spcBef>
                <a:spcPts val="0"/>
              </a:spcBef>
              <a:spcAft>
                <a:spcPts val="200"/>
              </a:spcAft>
              <a:defRPr/>
            </a:pPr>
            <a:r>
              <a:rPr lang="en-US" altLang="ko-KR" sz="1400" kern="100" dirty="0">
                <a:effectLst/>
                <a:latin typeface="Calibri" panose="020F0502020204030204" pitchFamily="34" charset="0"/>
                <a:ea typeface="Calibri" panose="020F0502020204030204" pitchFamily="34" charset="0"/>
                <a:cs typeface="Calibri" panose="020F0502020204030204" pitchFamily="34" charset="0"/>
              </a:rPr>
              <a:t>Finalize the normative work in accordance with the conclusions drawn by the TR and as specified in the WID.</a:t>
            </a:r>
            <a:endParaRPr lang="en-US" altLang="ko-KR" sz="1400" kern="0" dirty="0"/>
          </a:p>
        </p:txBody>
      </p:sp>
      <p:graphicFrame>
        <p:nvGraphicFramePr>
          <p:cNvPr id="2" name="Content Placeholder 8">
            <a:extLst>
              <a:ext uri="{FF2B5EF4-FFF2-40B4-BE49-F238E27FC236}">
                <a16:creationId xmlns:a16="http://schemas.microsoft.com/office/drawing/2014/main" id="{E2E599F1-C3F3-A57E-9CD9-ACA5DDC4CB41}"/>
              </a:ext>
            </a:extLst>
          </p:cNvPr>
          <p:cNvGraphicFramePr>
            <a:graphicFrameLocks/>
          </p:cNvGraphicFramePr>
          <p:nvPr/>
        </p:nvGraphicFramePr>
        <p:xfrm>
          <a:off x="288181" y="1078075"/>
          <a:ext cx="8266044" cy="1061254"/>
        </p:xfrm>
        <a:graphic>
          <a:graphicData uri="http://schemas.openxmlformats.org/drawingml/2006/table">
            <a:tbl>
              <a:tblPr firstRow="1" bandRow="1">
                <a:tableStyleId>{8FD4443E-F989-4FC4-A0C8-D5A2AF1F390B}</a:tableStyleId>
              </a:tblPr>
              <a:tblGrid>
                <a:gridCol w="1461381">
                  <a:extLst>
                    <a:ext uri="{9D8B030D-6E8A-4147-A177-3AD203B41FA5}">
                      <a16:colId xmlns:a16="http://schemas.microsoft.com/office/drawing/2014/main" val="20000"/>
                    </a:ext>
                  </a:extLst>
                </a:gridCol>
                <a:gridCol w="3126438">
                  <a:extLst>
                    <a:ext uri="{9D8B030D-6E8A-4147-A177-3AD203B41FA5}">
                      <a16:colId xmlns:a16="http://schemas.microsoft.com/office/drawing/2014/main" val="20001"/>
                    </a:ext>
                  </a:extLst>
                </a:gridCol>
                <a:gridCol w="1237534">
                  <a:extLst>
                    <a:ext uri="{9D8B030D-6E8A-4147-A177-3AD203B41FA5}">
                      <a16:colId xmlns:a16="http://schemas.microsoft.com/office/drawing/2014/main" val="20002"/>
                    </a:ext>
                  </a:extLst>
                </a:gridCol>
                <a:gridCol w="1306285">
                  <a:extLst>
                    <a:ext uri="{9D8B030D-6E8A-4147-A177-3AD203B41FA5}">
                      <a16:colId xmlns:a16="http://schemas.microsoft.com/office/drawing/2014/main" val="20003"/>
                    </a:ext>
                  </a:extLst>
                </a:gridCol>
                <a:gridCol w="1134406">
                  <a:extLst>
                    <a:ext uri="{9D8B030D-6E8A-4147-A177-3AD203B41FA5}">
                      <a16:colId xmlns:a16="http://schemas.microsoft.com/office/drawing/2014/main" val="20004"/>
                    </a:ext>
                  </a:extLst>
                </a:gridCol>
              </a:tblGrid>
              <a:tr h="294060">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250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a:t>FS_UAS_Ph3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a:t>Study on Phase 3 for UAS, UAV and UAM</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90% -&gt; 100%</a:t>
                      </a:r>
                      <a:endParaRPr lang="en-US" sz="12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a:t>September 2024</a:t>
                      </a:r>
                      <a:endParaRPr lang="en-GB" sz="1200" b="1" dirty="0"/>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altLang="ko-KR" sz="1200" b="1" dirty="0"/>
                        <a:t>SP-231801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3250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ko-KR" sz="1200" b="1"/>
                        <a:t>UAS_Ph3</a:t>
                      </a:r>
                      <a:endParaRPr lang="en-GB" sz="1200" b="1"/>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a:t>Phase 3 for UAS, UAV and UAM</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200" b="1" kern="1200">
                          <a:solidFill>
                            <a:srgbClr val="7030A0"/>
                          </a:solidFill>
                          <a:latin typeface="+mn-lt"/>
                          <a:ea typeface="+mn-ea"/>
                          <a:cs typeface="+mn-cs"/>
                        </a:rPr>
                        <a:t>0% -&gt; 65%</a:t>
                      </a:r>
                      <a:endParaRPr lang="en-US" sz="12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altLang="ko-KR" sz="1200" b="1"/>
                        <a:t>December 2024</a:t>
                      </a:r>
                      <a:endParaRPr lang="en-GB" sz="1200" b="1" dirty="0"/>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altLang="ko-KR" sz="1200" b="1" dirty="0"/>
                        <a:t>SP-240997</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2893017805"/>
                  </a:ext>
                </a:extLst>
              </a:tr>
            </a:tbl>
          </a:graphicData>
        </a:graphic>
      </p:graphicFrame>
    </p:spTree>
    <p:extLst>
      <p:ext uri="{BB962C8B-B14F-4D97-AF65-F5344CB8AC3E}">
        <p14:creationId xmlns:p14="http://schemas.microsoft.com/office/powerpoint/2010/main" val="236780611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59283" y="289786"/>
            <a:ext cx="7291602" cy="632637"/>
          </a:xfrm>
        </p:spPr>
        <p:txBody>
          <a:bodyPr/>
          <a:lstStyle/>
          <a:p>
            <a:pPr algn="l"/>
            <a:r>
              <a:rPr lang="en-US" altLang="de-DE" b="1"/>
              <a:t>FS_UAS_Ph3 Status after SA2#164</a:t>
            </a:r>
            <a:endParaRPr lang="en-US" dirty="0"/>
          </a:p>
        </p:txBody>
      </p:sp>
      <p:sp>
        <p:nvSpPr>
          <p:cNvPr id="6" name="Content Placeholder 7"/>
          <p:cNvSpPr>
            <a:spLocks noGrp="1"/>
          </p:cNvSpPr>
          <p:nvPr>
            <p:ph sz="half" idx="4294967295"/>
          </p:nvPr>
        </p:nvSpPr>
        <p:spPr>
          <a:xfrm>
            <a:off x="159283" y="2011897"/>
            <a:ext cx="8475759" cy="4147363"/>
          </a:xfrm>
          <a:prstGeom prst="rect">
            <a:avLst/>
          </a:prstGeom>
        </p:spPr>
        <p:txBody>
          <a:bodyPr>
            <a:noAutofit/>
          </a:bodyPr>
          <a:lstStyle/>
          <a:p>
            <a:pPr marL="457200" lvl="1" indent="-457200">
              <a:spcBef>
                <a:spcPts val="0"/>
              </a:spcBef>
              <a:spcAft>
                <a:spcPts val="600"/>
              </a:spcAft>
              <a:buBlip>
                <a:blip r:embed="rId2"/>
              </a:buBlip>
            </a:pPr>
            <a:r>
              <a:rPr lang="en-US" altLang="ko-KR" sz="1600" b="1" dirty="0">
                <a:solidFill>
                  <a:prstClr val="black"/>
                </a:solidFill>
              </a:rPr>
              <a:t>Progress since SA2#164</a:t>
            </a:r>
            <a:endParaRPr lang="de-DE" altLang="ko-KR" sz="1600" dirty="0">
              <a:solidFill>
                <a:prstClr val="black"/>
              </a:solidFill>
            </a:endParaRPr>
          </a:p>
          <a:p>
            <a:pPr lvl="1">
              <a:spcBef>
                <a:spcPts val="0"/>
              </a:spcBef>
              <a:spcAft>
                <a:spcPts val="600"/>
              </a:spcAft>
            </a:pPr>
            <a:r>
              <a:rPr lang="en-US" altLang="de-DE" sz="1400" kern="0" dirty="0"/>
              <a:t>TR 23.700-59 sent to TSG SA for Approval.</a:t>
            </a:r>
          </a:p>
          <a:p>
            <a:pPr lvl="1">
              <a:spcBef>
                <a:spcPts val="0"/>
              </a:spcBef>
              <a:spcAft>
                <a:spcPts val="600"/>
              </a:spcAft>
            </a:pPr>
            <a:r>
              <a:rPr lang="en-US" altLang="de-DE" sz="1400" dirty="0"/>
              <a:t>2 pCRs were agreed to include:</a:t>
            </a:r>
            <a:endParaRPr lang="en-US" altLang="de-DE" sz="1400" kern="0" dirty="0"/>
          </a:p>
          <a:p>
            <a:pPr marL="893763" lvl="2" indent="-179388">
              <a:spcBef>
                <a:spcPts val="0"/>
              </a:spcBef>
              <a:spcAft>
                <a:spcPts val="600"/>
              </a:spcAft>
            </a:pPr>
            <a:r>
              <a:rPr lang="en-US" altLang="de-DE" sz="1400" kern="0" dirty="0"/>
              <a:t>For KI#3, based on RAN feedback and SA2 discussion, final conclusion was made that NTZ enforcement related impact is limited to UAV UE only. No impact on RAN and CN.</a:t>
            </a:r>
          </a:p>
          <a:p>
            <a:pPr marL="893763" lvl="2" indent="-179388">
              <a:spcBef>
                <a:spcPts val="0"/>
              </a:spcBef>
              <a:spcAft>
                <a:spcPts val="600"/>
              </a:spcAft>
            </a:pPr>
            <a:r>
              <a:rPr lang="en-US" altLang="de-DE" sz="1400" kern="0" dirty="0"/>
              <a:t>For KI#2, conclusion was updated to add Relative Location of UAVs provided by Ranging Service. </a:t>
            </a:r>
          </a:p>
          <a:p>
            <a:pPr marL="457200" lvl="1" indent="-457200">
              <a:spcBef>
                <a:spcPts val="0"/>
              </a:spcBef>
              <a:spcAft>
                <a:spcPts val="600"/>
              </a:spcAft>
              <a:buBlip>
                <a:blip r:embed="rId2"/>
              </a:buBlip>
            </a:pPr>
            <a:r>
              <a:rPr lang="en-US" altLang="ko-KR" sz="1600" b="1" dirty="0">
                <a:solidFill>
                  <a:prstClr val="black"/>
                </a:solidFill>
              </a:rPr>
              <a:t>RAN impacts and dependencies</a:t>
            </a:r>
            <a:endParaRPr lang="de-DE" altLang="ko-KR" sz="1600" dirty="0">
              <a:solidFill>
                <a:prstClr val="black"/>
              </a:solidFill>
            </a:endParaRPr>
          </a:p>
          <a:p>
            <a:pPr lvl="1">
              <a:spcBef>
                <a:spcPts val="0"/>
              </a:spcBef>
              <a:spcAft>
                <a:spcPts val="600"/>
              </a:spcAft>
            </a:pPr>
            <a:r>
              <a:rPr lang="en-US" altLang="zh-CN" sz="1400" dirty="0">
                <a:solidFill>
                  <a:prstClr val="black"/>
                </a:solidFill>
                <a:sym typeface="+mn-ea"/>
              </a:rPr>
              <a:t>None. </a:t>
            </a:r>
            <a:endParaRPr lang="en-US" altLang="de-DE" sz="1400" dirty="0">
              <a:solidFill>
                <a:prstClr val="black"/>
              </a:solidFill>
              <a:sym typeface="+mn-ea"/>
            </a:endParaRPr>
          </a:p>
          <a:p>
            <a:pPr>
              <a:spcBef>
                <a:spcPts val="0"/>
              </a:spcBef>
              <a:spcAft>
                <a:spcPts val="600"/>
              </a:spcAft>
            </a:pPr>
            <a:r>
              <a:rPr lang="de-DE" altLang="ko-KR" sz="1600" b="1" kern="0" dirty="0"/>
              <a:t>Outstanding issues</a:t>
            </a:r>
          </a:p>
          <a:p>
            <a:pPr lvl="1">
              <a:spcBef>
                <a:spcPts val="0"/>
              </a:spcBef>
              <a:spcAft>
                <a:spcPts val="600"/>
              </a:spcAft>
            </a:pPr>
            <a:r>
              <a:rPr lang="en-US" altLang="zh-CN" sz="1400" dirty="0">
                <a:solidFill>
                  <a:prstClr val="black"/>
                </a:solidFill>
                <a:sym typeface="+mn-ea"/>
              </a:rPr>
              <a:t>None</a:t>
            </a:r>
            <a:r>
              <a:rPr kumimoji="0" lang="en-US" altLang="ko-KR" sz="1400" b="0" i="0" u="none" strike="noStrike" kern="0" cap="none" spc="0" normalizeH="0" baseline="0" noProof="0" dirty="0">
                <a:ln>
                  <a:noFill/>
                </a:ln>
                <a:solidFill>
                  <a:prstClr val="black"/>
                </a:solidFill>
                <a:effectLst/>
                <a:uLnTx/>
                <a:uFillTx/>
              </a:rPr>
              <a:t>. </a:t>
            </a:r>
            <a:endParaRPr lang="de-DE" altLang="ko-KR" sz="1400" strike="sngStrike" kern="0" dirty="0"/>
          </a:p>
          <a:p>
            <a:pPr>
              <a:spcBef>
                <a:spcPts val="0"/>
              </a:spcBef>
              <a:spcAft>
                <a:spcPts val="600"/>
              </a:spcAft>
            </a:pPr>
            <a:r>
              <a:rPr lang="de-DE" altLang="ko-KR" sz="1600" b="1" kern="0" dirty="0"/>
              <a:t>Next steps</a:t>
            </a:r>
          </a:p>
          <a:p>
            <a:pPr lvl="1">
              <a:spcBef>
                <a:spcPts val="0"/>
              </a:spcBef>
              <a:spcAft>
                <a:spcPts val="600"/>
              </a:spcAft>
              <a:defRPr/>
            </a:pPr>
            <a:r>
              <a:rPr lang="en-US" altLang="ko-KR" sz="1400" kern="100" dirty="0">
                <a:effectLst/>
                <a:latin typeface="Calibri" panose="020F0502020204030204" pitchFamily="34" charset="0"/>
                <a:ea typeface="Calibri" panose="020F0502020204030204" pitchFamily="34" charset="0"/>
                <a:cs typeface="Calibri" panose="020F0502020204030204" pitchFamily="34" charset="0"/>
              </a:rPr>
              <a:t>None.</a:t>
            </a:r>
          </a:p>
        </p:txBody>
      </p:sp>
      <p:graphicFrame>
        <p:nvGraphicFramePr>
          <p:cNvPr id="3" name="Content Placeholder 8">
            <a:extLst>
              <a:ext uri="{FF2B5EF4-FFF2-40B4-BE49-F238E27FC236}">
                <a16:creationId xmlns:a16="http://schemas.microsoft.com/office/drawing/2014/main" id="{43C9E521-0D75-0E66-3E4C-E45DBD127471}"/>
              </a:ext>
            </a:extLst>
          </p:cNvPr>
          <p:cNvGraphicFramePr>
            <a:graphicFrameLocks/>
          </p:cNvGraphicFramePr>
          <p:nvPr/>
        </p:nvGraphicFramePr>
        <p:xfrm>
          <a:off x="295300" y="1186762"/>
          <a:ext cx="8266044" cy="698296"/>
        </p:xfrm>
        <a:graphic>
          <a:graphicData uri="http://schemas.openxmlformats.org/drawingml/2006/table">
            <a:tbl>
              <a:tblPr firstRow="1" bandRow="1">
                <a:tableStyleId>{8FD4443E-F989-4FC4-A0C8-D5A2AF1F390B}</a:tableStyleId>
              </a:tblPr>
              <a:tblGrid>
                <a:gridCol w="1461381">
                  <a:extLst>
                    <a:ext uri="{9D8B030D-6E8A-4147-A177-3AD203B41FA5}">
                      <a16:colId xmlns:a16="http://schemas.microsoft.com/office/drawing/2014/main" val="20000"/>
                    </a:ext>
                  </a:extLst>
                </a:gridCol>
                <a:gridCol w="3172829">
                  <a:extLst>
                    <a:ext uri="{9D8B030D-6E8A-4147-A177-3AD203B41FA5}">
                      <a16:colId xmlns:a16="http://schemas.microsoft.com/office/drawing/2014/main" val="20001"/>
                    </a:ext>
                  </a:extLst>
                </a:gridCol>
                <a:gridCol w="1189407">
                  <a:extLst>
                    <a:ext uri="{9D8B030D-6E8A-4147-A177-3AD203B41FA5}">
                      <a16:colId xmlns:a16="http://schemas.microsoft.com/office/drawing/2014/main" val="20002"/>
                    </a:ext>
                  </a:extLst>
                </a:gridCol>
                <a:gridCol w="1308021">
                  <a:extLst>
                    <a:ext uri="{9D8B030D-6E8A-4147-A177-3AD203B41FA5}">
                      <a16:colId xmlns:a16="http://schemas.microsoft.com/office/drawing/2014/main" val="20003"/>
                    </a:ext>
                  </a:extLst>
                </a:gridCol>
                <a:gridCol w="1134406">
                  <a:extLst>
                    <a:ext uri="{9D8B030D-6E8A-4147-A177-3AD203B41FA5}">
                      <a16:colId xmlns:a16="http://schemas.microsoft.com/office/drawing/2014/main" val="20004"/>
                    </a:ext>
                  </a:extLst>
                </a:gridCol>
              </a:tblGrid>
              <a:tr h="294060">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250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a:t>FS_UAS_Ph3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a:t>Study on Phase 3 for UAS, UAV and UAM</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90% -&gt; 100%</a:t>
                      </a:r>
                      <a:endParaRPr lang="en-US" sz="12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a:t>September 2024</a:t>
                      </a:r>
                      <a:endParaRPr lang="en-GB" sz="1200" b="1" dirty="0"/>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altLang="ko-KR" sz="1200" b="1" dirty="0"/>
                        <a:t>SP-231801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64920681"/>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59283" y="289786"/>
            <a:ext cx="7291602" cy="632637"/>
          </a:xfrm>
        </p:spPr>
        <p:txBody>
          <a:bodyPr/>
          <a:lstStyle/>
          <a:p>
            <a:pPr algn="l"/>
            <a:r>
              <a:rPr lang="en-US" altLang="de-DE" b="1"/>
              <a:t>UAS_Ph3 Status after SA2#164</a:t>
            </a:r>
            <a:endParaRPr lang="en-US" dirty="0"/>
          </a:p>
        </p:txBody>
      </p:sp>
      <p:sp>
        <p:nvSpPr>
          <p:cNvPr id="6" name="Content Placeholder 7"/>
          <p:cNvSpPr>
            <a:spLocks noGrp="1"/>
          </p:cNvSpPr>
          <p:nvPr>
            <p:ph sz="half" idx="4294967295"/>
          </p:nvPr>
        </p:nvSpPr>
        <p:spPr>
          <a:xfrm>
            <a:off x="159283" y="2011897"/>
            <a:ext cx="8402061" cy="4424414"/>
          </a:xfrm>
          <a:prstGeom prst="rect">
            <a:avLst/>
          </a:prstGeom>
        </p:spPr>
        <p:txBody>
          <a:bodyPr>
            <a:noAutofit/>
          </a:bodyPr>
          <a:lstStyle/>
          <a:p>
            <a:pPr marL="457200" lvl="1" indent="-457200">
              <a:spcBef>
                <a:spcPts val="0"/>
              </a:spcBef>
              <a:spcAft>
                <a:spcPts val="600"/>
              </a:spcAft>
              <a:buBlip>
                <a:blip r:embed="rId2"/>
              </a:buBlip>
            </a:pPr>
            <a:r>
              <a:rPr lang="en-US" altLang="ko-KR" sz="1600" b="1">
                <a:solidFill>
                  <a:prstClr val="black"/>
                </a:solidFill>
              </a:rPr>
              <a:t>Progress since SA2#164</a:t>
            </a:r>
            <a:endParaRPr lang="de-DE" altLang="ko-KR" sz="1600" dirty="0">
              <a:solidFill>
                <a:prstClr val="black"/>
              </a:solidFill>
            </a:endParaRPr>
          </a:p>
          <a:p>
            <a:pPr lvl="1">
              <a:spcBef>
                <a:spcPts val="0"/>
              </a:spcBef>
              <a:spcAft>
                <a:spcPts val="600"/>
              </a:spcAft>
            </a:pPr>
            <a:r>
              <a:rPr lang="en-US" altLang="de-DE" sz="1400" kern="0"/>
              <a:t>8 CRs to TS 23.256, 1 CR to TS 23.288 and 1 CR to TS 23.502 were agreed.</a:t>
            </a:r>
          </a:p>
          <a:p>
            <a:pPr lvl="1">
              <a:spcBef>
                <a:spcPts val="0"/>
              </a:spcBef>
              <a:spcAft>
                <a:spcPts val="600"/>
              </a:spcAft>
            </a:pPr>
            <a:r>
              <a:rPr lang="en-US" altLang="de-DE" sz="1400" kern="0"/>
              <a:t>Revised WID sent for approval to SA#105. </a:t>
            </a:r>
          </a:p>
          <a:p>
            <a:pPr marL="457200" lvl="1" indent="-457200">
              <a:spcBef>
                <a:spcPts val="0"/>
              </a:spcBef>
              <a:spcAft>
                <a:spcPts val="600"/>
              </a:spcAft>
              <a:buBlip>
                <a:blip r:embed="rId2"/>
              </a:buBlip>
            </a:pPr>
            <a:r>
              <a:rPr lang="en-US" altLang="ko-KR" sz="1600" b="1">
                <a:solidFill>
                  <a:prstClr val="black"/>
                </a:solidFill>
              </a:rPr>
              <a:t>RAN </a:t>
            </a:r>
            <a:r>
              <a:rPr lang="en-US" altLang="ko-KR" sz="1600" b="1" dirty="0">
                <a:solidFill>
                  <a:prstClr val="black"/>
                </a:solidFill>
              </a:rPr>
              <a:t>impacts and dependencies</a:t>
            </a:r>
            <a:endParaRPr lang="de-DE" altLang="ko-KR" sz="1600" dirty="0">
              <a:solidFill>
                <a:prstClr val="black"/>
              </a:solidFill>
            </a:endParaRPr>
          </a:p>
          <a:p>
            <a:pPr lvl="1">
              <a:spcBef>
                <a:spcPts val="0"/>
              </a:spcBef>
              <a:spcAft>
                <a:spcPts val="600"/>
              </a:spcAft>
            </a:pPr>
            <a:r>
              <a:rPr lang="en-US" altLang="zh-CN" sz="1400">
                <a:solidFill>
                  <a:prstClr val="black"/>
                </a:solidFill>
                <a:sym typeface="+mn-ea"/>
              </a:rPr>
              <a:t>None. </a:t>
            </a:r>
            <a:endParaRPr lang="en-US" altLang="de-DE" sz="1400" dirty="0">
              <a:solidFill>
                <a:prstClr val="black"/>
              </a:solidFill>
              <a:sym typeface="+mn-ea"/>
            </a:endParaRPr>
          </a:p>
          <a:p>
            <a:pPr>
              <a:spcBef>
                <a:spcPts val="0"/>
              </a:spcBef>
              <a:spcAft>
                <a:spcPts val="600"/>
              </a:spcAft>
            </a:pPr>
            <a:r>
              <a:rPr lang="de-DE" altLang="ko-KR" sz="1600" b="1" kern="0"/>
              <a:t>Outstanding issues</a:t>
            </a:r>
          </a:p>
          <a:p>
            <a:pPr lvl="1">
              <a:spcBef>
                <a:spcPts val="0"/>
              </a:spcBef>
              <a:spcAft>
                <a:spcPts val="600"/>
              </a:spcAft>
            </a:pPr>
            <a:r>
              <a:rPr lang="en-US" altLang="zh-CN" sz="1400">
                <a:solidFill>
                  <a:prstClr val="black"/>
                </a:solidFill>
                <a:sym typeface="+mn-ea"/>
              </a:rPr>
              <a:t>None</a:t>
            </a:r>
            <a:r>
              <a:rPr kumimoji="0" lang="en-US" altLang="ko-KR" sz="1400" b="0" i="0" u="none" strike="noStrike" kern="0" cap="none" spc="0" normalizeH="0" baseline="0" noProof="0">
                <a:ln>
                  <a:noFill/>
                </a:ln>
                <a:solidFill>
                  <a:prstClr val="black"/>
                </a:solidFill>
                <a:effectLst/>
                <a:uLnTx/>
                <a:uFillTx/>
              </a:rPr>
              <a:t>. </a:t>
            </a:r>
            <a:endParaRPr lang="de-DE" altLang="ko-KR" sz="1400" strike="sngStrike" kern="0"/>
          </a:p>
          <a:p>
            <a:pPr>
              <a:spcBef>
                <a:spcPts val="0"/>
              </a:spcBef>
              <a:spcAft>
                <a:spcPts val="600"/>
              </a:spcAft>
            </a:pPr>
            <a:r>
              <a:rPr lang="de-DE" altLang="ko-KR" sz="1600" b="1" kern="0"/>
              <a:t>Next steps</a:t>
            </a:r>
          </a:p>
          <a:p>
            <a:pPr lvl="1">
              <a:spcBef>
                <a:spcPts val="0"/>
              </a:spcBef>
              <a:spcAft>
                <a:spcPts val="600"/>
              </a:spcAft>
              <a:defRPr/>
            </a:pPr>
            <a:r>
              <a:rPr lang="en-US" altLang="ko-KR" sz="1400" kern="100">
                <a:effectLst/>
                <a:latin typeface="Calibri" panose="020F0502020204030204" pitchFamily="34" charset="0"/>
                <a:ea typeface="Calibri" panose="020F0502020204030204" pitchFamily="34" charset="0"/>
                <a:cs typeface="Calibri" panose="020F0502020204030204" pitchFamily="34" charset="0"/>
              </a:rPr>
              <a:t>Finalize the normative work in accordance with the conclusions drawn by the TR and as specified in the WID.</a:t>
            </a:r>
          </a:p>
        </p:txBody>
      </p:sp>
      <p:graphicFrame>
        <p:nvGraphicFramePr>
          <p:cNvPr id="3" name="Content Placeholder 8">
            <a:extLst>
              <a:ext uri="{FF2B5EF4-FFF2-40B4-BE49-F238E27FC236}">
                <a16:creationId xmlns:a16="http://schemas.microsoft.com/office/drawing/2014/main" id="{43C9E521-0D75-0E66-3E4C-E45DBD127471}"/>
              </a:ext>
            </a:extLst>
          </p:cNvPr>
          <p:cNvGraphicFramePr>
            <a:graphicFrameLocks/>
          </p:cNvGraphicFramePr>
          <p:nvPr/>
        </p:nvGraphicFramePr>
        <p:xfrm>
          <a:off x="295300" y="1186762"/>
          <a:ext cx="8266044" cy="698296"/>
        </p:xfrm>
        <a:graphic>
          <a:graphicData uri="http://schemas.openxmlformats.org/drawingml/2006/table">
            <a:tbl>
              <a:tblPr firstRow="1" bandRow="1">
                <a:tableStyleId>{8FD4443E-F989-4FC4-A0C8-D5A2AF1F390B}</a:tableStyleId>
              </a:tblPr>
              <a:tblGrid>
                <a:gridCol w="1461381">
                  <a:extLst>
                    <a:ext uri="{9D8B030D-6E8A-4147-A177-3AD203B41FA5}">
                      <a16:colId xmlns:a16="http://schemas.microsoft.com/office/drawing/2014/main" val="20000"/>
                    </a:ext>
                  </a:extLst>
                </a:gridCol>
                <a:gridCol w="3172829">
                  <a:extLst>
                    <a:ext uri="{9D8B030D-6E8A-4147-A177-3AD203B41FA5}">
                      <a16:colId xmlns:a16="http://schemas.microsoft.com/office/drawing/2014/main" val="20001"/>
                    </a:ext>
                  </a:extLst>
                </a:gridCol>
                <a:gridCol w="1189407">
                  <a:extLst>
                    <a:ext uri="{9D8B030D-6E8A-4147-A177-3AD203B41FA5}">
                      <a16:colId xmlns:a16="http://schemas.microsoft.com/office/drawing/2014/main" val="20002"/>
                    </a:ext>
                  </a:extLst>
                </a:gridCol>
                <a:gridCol w="1308021">
                  <a:extLst>
                    <a:ext uri="{9D8B030D-6E8A-4147-A177-3AD203B41FA5}">
                      <a16:colId xmlns:a16="http://schemas.microsoft.com/office/drawing/2014/main" val="20003"/>
                    </a:ext>
                  </a:extLst>
                </a:gridCol>
                <a:gridCol w="1134406">
                  <a:extLst>
                    <a:ext uri="{9D8B030D-6E8A-4147-A177-3AD203B41FA5}">
                      <a16:colId xmlns:a16="http://schemas.microsoft.com/office/drawing/2014/main" val="20004"/>
                    </a:ext>
                  </a:extLst>
                </a:gridCol>
              </a:tblGrid>
              <a:tr h="294060">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250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a:t>UAS_Ph3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a:t>Phase 3 for UAS, UAV and UAM</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0% -&gt; 65%</a:t>
                      </a:r>
                      <a:endParaRPr lang="en-US" sz="12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altLang="ko-KR" sz="1200" b="1"/>
                        <a:t>December 2024</a:t>
                      </a:r>
                      <a:endParaRPr lang="en-GB" sz="1200" b="1" dirty="0"/>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altLang="ko-KR" sz="1200" b="1"/>
                        <a:t>SP-240997</a:t>
                      </a:r>
                      <a:endParaRPr lang="en-GB" altLang="ko-KR" sz="1200" b="1" dirty="0"/>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907707163"/>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algn="l" eaLnBrk="1" hangingPunct="1"/>
            <a:r>
              <a:rPr lang="en-US" altLang="de-DE" b="1"/>
              <a:t>FS_UAS_Ph3 Status at SA#104</a:t>
            </a:r>
            <a:endParaRPr lang="de-DE" altLang="de-DE" b="1" dirty="0"/>
          </a:p>
        </p:txBody>
      </p:sp>
      <p:sp>
        <p:nvSpPr>
          <p:cNvPr id="5" name="Content Placeholder 7">
            <a:extLst>
              <a:ext uri="{FF2B5EF4-FFF2-40B4-BE49-F238E27FC236}">
                <a16:creationId xmlns:a16="http://schemas.microsoft.com/office/drawing/2014/main" id="{DF1840B9-5A65-4E28-9D05-6670B7583CB2}"/>
              </a:ext>
            </a:extLst>
          </p:cNvPr>
          <p:cNvSpPr txBox="1">
            <a:spLocks/>
          </p:cNvSpPr>
          <p:nvPr/>
        </p:nvSpPr>
        <p:spPr>
          <a:xfrm>
            <a:off x="386848" y="2072954"/>
            <a:ext cx="8554481" cy="4320970"/>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100"/>
              </a:spcAft>
            </a:pPr>
            <a:r>
              <a:rPr lang="de-DE" altLang="de-DE" sz="1600" b="1" kern="0" dirty="0"/>
              <a:t>Progress since SA</a:t>
            </a:r>
            <a:r>
              <a:rPr lang="de-DE" altLang="de-DE" sz="1600" b="1" kern="0"/>
              <a:t>#103</a:t>
            </a:r>
            <a:endParaRPr lang="de-DE" altLang="de-DE" sz="1600" b="1" kern="0" dirty="0">
              <a:solidFill>
                <a:srgbClr val="FF0000"/>
              </a:solidFill>
            </a:endParaRPr>
          </a:p>
          <a:p>
            <a:pPr lvl="1">
              <a:spcBef>
                <a:spcPts val="0"/>
              </a:spcBef>
              <a:spcAft>
                <a:spcPts val="100"/>
              </a:spcAft>
            </a:pPr>
            <a:r>
              <a:rPr lang="en-US" altLang="de-DE" sz="1300" kern="0"/>
              <a:t>TR 23.700-59 sent to TSG SA for Information.</a:t>
            </a:r>
            <a:endParaRPr lang="en-US" altLang="de-DE" sz="1300" kern="0" dirty="0"/>
          </a:p>
          <a:p>
            <a:pPr lvl="1">
              <a:spcBef>
                <a:spcPts val="0"/>
              </a:spcBef>
              <a:spcAft>
                <a:spcPts val="100"/>
              </a:spcAft>
            </a:pPr>
            <a:r>
              <a:rPr lang="en-US" altLang="de-DE" sz="1300"/>
              <a:t>For KI#3, updates to KI description and Architectural Assumptions/Requirements agreed based on the Reply LSs from TSG RAN and ETSITC MSG/TFES.</a:t>
            </a:r>
          </a:p>
          <a:p>
            <a:pPr lvl="1">
              <a:spcBef>
                <a:spcPts val="0"/>
              </a:spcBef>
              <a:spcAft>
                <a:spcPts val="100"/>
              </a:spcAft>
            </a:pPr>
            <a:r>
              <a:rPr lang="en-US" altLang="de-DE" sz="1300"/>
              <a:t>New solutions </a:t>
            </a:r>
            <a:r>
              <a:rPr lang="en-US" altLang="zh-CN" sz="1300">
                <a:cs typeface="+mn-ea"/>
              </a:rPr>
              <a:t>agreed (</a:t>
            </a:r>
            <a:r>
              <a:rPr lang="en-US" altLang="de-DE" sz="1300"/>
              <a:t>2 solutions for KI#1 on multiple USS, 3 solutions for KI#1 on C2 communication reliability, 3 solutions for KI#3).</a:t>
            </a:r>
          </a:p>
          <a:p>
            <a:pPr lvl="1">
              <a:spcBef>
                <a:spcPts val="0"/>
              </a:spcBef>
              <a:spcAft>
                <a:spcPts val="100"/>
              </a:spcAft>
            </a:pPr>
            <a:r>
              <a:rPr lang="en-US" altLang="de-DE" sz="1300"/>
              <a:t>Conclusions for KI#1 (for all 3 sub-Key Issues) and Conclusions for KI#2 agreed. Interim Conclusions for KI#3 agreed. </a:t>
            </a:r>
            <a:endParaRPr lang="en-US" altLang="de-DE" sz="1300" dirty="0"/>
          </a:p>
          <a:p>
            <a:pPr lvl="1">
              <a:spcBef>
                <a:spcPts val="0"/>
              </a:spcBef>
              <a:spcAft>
                <a:spcPts val="100"/>
              </a:spcAft>
            </a:pPr>
            <a:r>
              <a:rPr lang="en-US" altLang="de-DE" sz="1300"/>
              <a:t>LS sent to RAN (RAN2/RAN3 CCed) on NTZ solution impacts to RAN</a:t>
            </a:r>
          </a:p>
          <a:p>
            <a:pPr marL="457200" lvl="1" indent="-457200">
              <a:spcBef>
                <a:spcPts val="0"/>
              </a:spcBef>
              <a:spcAft>
                <a:spcPts val="100"/>
              </a:spcAft>
              <a:buBlip>
                <a:blip r:embed="rId2"/>
              </a:buBlip>
            </a:pPr>
            <a:r>
              <a:rPr lang="en-US" sz="1600" b="1"/>
              <a:t>RAN </a:t>
            </a:r>
            <a:r>
              <a:rPr lang="en-US" sz="1600" b="1" dirty="0"/>
              <a:t>impacts and dependencies</a:t>
            </a:r>
            <a:endParaRPr lang="de-DE" sz="1600" b="1" dirty="0"/>
          </a:p>
          <a:p>
            <a:pPr lvl="1">
              <a:spcBef>
                <a:spcPts val="0"/>
              </a:spcBef>
              <a:spcAft>
                <a:spcPts val="100"/>
              </a:spcAft>
            </a:pPr>
            <a:r>
              <a:rPr lang="en-US" altLang="zh-CN" sz="1300">
                <a:solidFill>
                  <a:prstClr val="black"/>
                </a:solidFill>
                <a:sym typeface="+mn-ea"/>
              </a:rPr>
              <a:t>No-Transmit Zones (KI#3) may require RAN feedback for final conclusion.</a:t>
            </a:r>
          </a:p>
          <a:p>
            <a:pPr>
              <a:spcBef>
                <a:spcPts val="0"/>
              </a:spcBef>
              <a:spcAft>
                <a:spcPts val="100"/>
              </a:spcAft>
            </a:pPr>
            <a:r>
              <a:rPr lang="de-DE" sz="1600" b="1" kern="0"/>
              <a:t>Outstanding </a:t>
            </a:r>
            <a:r>
              <a:rPr lang="de-DE" sz="1600" b="1" kern="0" dirty="0"/>
              <a:t>issues</a:t>
            </a:r>
          </a:p>
          <a:p>
            <a:pPr marL="742950" marR="0" lvl="1" indent="-285750" algn="l" defTabSz="914400" rtl="0" eaLnBrk="0" fontAlgn="base" latinLnBrk="0" hangingPunct="0">
              <a:spcBef>
                <a:spcPts val="0"/>
              </a:spcBef>
              <a:spcAft>
                <a:spcPts val="100"/>
              </a:spcAft>
              <a:buClr>
                <a:srgbClr val="C00000"/>
              </a:buClr>
              <a:buSzTx/>
              <a:buFont typeface="Arial" panose="020B0604020202020204" pitchFamily="34" charset="0"/>
              <a:buChar char="•"/>
              <a:tabLst/>
              <a:defRPr/>
            </a:pPr>
            <a:r>
              <a:rPr lang="en-US" altLang="zh-CN" sz="1300">
                <a:solidFill>
                  <a:prstClr val="black"/>
                </a:solidFill>
                <a:sym typeface="+mn-ea"/>
              </a:rPr>
              <a:t>No-Transmit Zones (KI#3) </a:t>
            </a:r>
            <a:r>
              <a:rPr kumimoji="0" lang="en-US" altLang="ko-KR" sz="1300" b="0" i="0" u="none" strike="noStrike" kern="0" cap="none" spc="0" normalizeH="0" baseline="0" noProof="0">
                <a:ln>
                  <a:noFill/>
                </a:ln>
                <a:solidFill>
                  <a:prstClr val="black"/>
                </a:solidFill>
                <a:effectLst/>
                <a:uLnTx/>
                <a:uFillTx/>
              </a:rPr>
              <a:t>aspects need further work.</a:t>
            </a:r>
            <a:endParaRPr kumimoji="0" lang="de-DE" altLang="ko-KR" sz="1300" b="0" i="0" u="none" strike="noStrike" kern="0" cap="none" spc="0" normalizeH="0" baseline="0" noProof="0">
              <a:ln>
                <a:noFill/>
              </a:ln>
              <a:solidFill>
                <a:prstClr val="black"/>
              </a:solidFill>
              <a:effectLst/>
              <a:uLnTx/>
              <a:uFillTx/>
            </a:endParaRPr>
          </a:p>
          <a:p>
            <a:pPr>
              <a:spcBef>
                <a:spcPts val="0"/>
              </a:spcBef>
              <a:spcAft>
                <a:spcPts val="100"/>
              </a:spcAft>
            </a:pPr>
            <a:r>
              <a:rPr lang="de-DE" sz="1600" b="1" kern="0"/>
              <a:t>Next steps</a:t>
            </a:r>
            <a:endParaRPr lang="de-DE" sz="1600" b="1" kern="0" dirty="0"/>
          </a:p>
          <a:p>
            <a:pPr lvl="1">
              <a:spcBef>
                <a:spcPts val="0"/>
              </a:spcBef>
              <a:spcAft>
                <a:spcPts val="100"/>
              </a:spcAft>
              <a:defRPr/>
            </a:pPr>
            <a:r>
              <a:rPr lang="en-US" altLang="ko-KR" sz="1300" kern="100">
                <a:effectLst/>
                <a:latin typeface="Calibri" panose="020F0502020204030204" pitchFamily="34" charset="0"/>
                <a:ea typeface="Calibri" panose="020F0502020204030204" pitchFamily="34" charset="0"/>
                <a:cs typeface="Calibri" panose="020F0502020204030204" pitchFamily="34" charset="0"/>
              </a:rPr>
              <a:t>Final conclusion on KI#3 based on </a:t>
            </a:r>
            <a:r>
              <a:rPr lang="en-US" altLang="zh-CN" sz="1300">
                <a:solidFill>
                  <a:prstClr val="black"/>
                </a:solidFill>
                <a:sym typeface="+mn-ea"/>
              </a:rPr>
              <a:t>RAN feedback</a:t>
            </a:r>
            <a:r>
              <a:rPr lang="en-US" altLang="ko-KR" sz="1300">
                <a:solidFill>
                  <a:prstClr val="black"/>
                </a:solidFill>
              </a:rPr>
              <a:t>.</a:t>
            </a:r>
          </a:p>
          <a:p>
            <a:pPr lvl="1">
              <a:spcBef>
                <a:spcPts val="0"/>
              </a:spcBef>
              <a:spcAft>
                <a:spcPts val="100"/>
              </a:spcAft>
              <a:defRPr/>
            </a:pPr>
            <a:r>
              <a:rPr lang="en-US" altLang="ko-KR" sz="1300">
                <a:solidFill>
                  <a:prstClr val="black"/>
                </a:solidFill>
              </a:rPr>
              <a:t>Rapporteurs propose to use the NWM process during June/July (SA2 chair has established for Rel-19 SIs/WIs to progress specific issues during SA2#163) to try and progress some of the open and outstanding issues.</a:t>
            </a:r>
          </a:p>
          <a:p>
            <a:pPr lvl="1">
              <a:spcBef>
                <a:spcPts val="0"/>
              </a:spcBef>
              <a:spcAft>
                <a:spcPts val="100"/>
              </a:spcAft>
              <a:defRPr/>
            </a:pPr>
            <a:r>
              <a:rPr lang="en-US" altLang="ko-KR" sz="1300">
                <a:solidFill>
                  <a:prstClr val="black"/>
                </a:solidFill>
              </a:rPr>
              <a:t>Start normative work </a:t>
            </a:r>
            <a:r>
              <a:rPr lang="en-US" altLang="ko-KR" sz="1300"/>
              <a:t>for KI#1&amp;2 in Q3 and normative work for KI#3 in Q4.</a:t>
            </a:r>
          </a:p>
          <a:p>
            <a:pPr lvl="1">
              <a:spcBef>
                <a:spcPts val="0"/>
              </a:spcBef>
              <a:spcAft>
                <a:spcPts val="100"/>
              </a:spcAft>
              <a:defRPr/>
            </a:pPr>
            <a:r>
              <a:rPr lang="en-US" altLang="de-DE" sz="1300" kern="0"/>
              <a:t>TR 23.700-59 sent to TSG SA for Approval.</a:t>
            </a:r>
            <a:endParaRPr lang="en-US" altLang="ko-KR" sz="1300" kern="0" dirty="0"/>
          </a:p>
        </p:txBody>
      </p:sp>
      <p:graphicFrame>
        <p:nvGraphicFramePr>
          <p:cNvPr id="2" name="Content Placeholder 8">
            <a:extLst>
              <a:ext uri="{FF2B5EF4-FFF2-40B4-BE49-F238E27FC236}">
                <a16:creationId xmlns:a16="http://schemas.microsoft.com/office/drawing/2014/main" id="{E2E599F1-C3F3-A57E-9CD9-ACA5DDC4CB41}"/>
              </a:ext>
            </a:extLst>
          </p:cNvPr>
          <p:cNvGraphicFramePr>
            <a:graphicFrameLocks/>
          </p:cNvGraphicFramePr>
          <p:nvPr/>
        </p:nvGraphicFramePr>
        <p:xfrm>
          <a:off x="348566" y="1354033"/>
          <a:ext cx="8266044" cy="698296"/>
        </p:xfrm>
        <a:graphic>
          <a:graphicData uri="http://schemas.openxmlformats.org/drawingml/2006/table">
            <a:tbl>
              <a:tblPr firstRow="1" bandRow="1">
                <a:tableStyleId>{8FD4443E-F989-4FC4-A0C8-D5A2AF1F390B}</a:tableStyleId>
              </a:tblPr>
              <a:tblGrid>
                <a:gridCol w="1461381">
                  <a:extLst>
                    <a:ext uri="{9D8B030D-6E8A-4147-A177-3AD203B41FA5}">
                      <a16:colId xmlns:a16="http://schemas.microsoft.com/office/drawing/2014/main" val="20000"/>
                    </a:ext>
                  </a:extLst>
                </a:gridCol>
                <a:gridCol w="3332693">
                  <a:extLst>
                    <a:ext uri="{9D8B030D-6E8A-4147-A177-3AD203B41FA5}">
                      <a16:colId xmlns:a16="http://schemas.microsoft.com/office/drawing/2014/main" val="20001"/>
                    </a:ext>
                  </a:extLst>
                </a:gridCol>
                <a:gridCol w="1134406">
                  <a:extLst>
                    <a:ext uri="{9D8B030D-6E8A-4147-A177-3AD203B41FA5}">
                      <a16:colId xmlns:a16="http://schemas.microsoft.com/office/drawing/2014/main" val="20002"/>
                    </a:ext>
                  </a:extLst>
                </a:gridCol>
                <a:gridCol w="1203158">
                  <a:extLst>
                    <a:ext uri="{9D8B030D-6E8A-4147-A177-3AD203B41FA5}">
                      <a16:colId xmlns:a16="http://schemas.microsoft.com/office/drawing/2014/main" val="20003"/>
                    </a:ext>
                  </a:extLst>
                </a:gridCol>
                <a:gridCol w="1134406">
                  <a:extLst>
                    <a:ext uri="{9D8B030D-6E8A-4147-A177-3AD203B41FA5}">
                      <a16:colId xmlns:a16="http://schemas.microsoft.com/office/drawing/2014/main" val="20004"/>
                    </a:ext>
                  </a:extLst>
                </a:gridCol>
              </a:tblGrid>
              <a:tr h="294060">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250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a:t>FS_UAS_Ph3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a:t>Study on Phase 3 for UAS, UAV and UAM</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50% -&gt; 90%</a:t>
                      </a:r>
                      <a:endParaRPr lang="en-US" sz="12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a:t>June 2024</a:t>
                      </a:r>
                      <a:endParaRPr lang="en-GB" sz="1200" b="1" dirty="0"/>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altLang="ko-KR" sz="1200" b="1" dirty="0"/>
                        <a:t>SP-231801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45466268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59283" y="289786"/>
            <a:ext cx="7291602" cy="632637"/>
          </a:xfrm>
        </p:spPr>
        <p:txBody>
          <a:bodyPr/>
          <a:lstStyle/>
          <a:p>
            <a:pPr algn="l"/>
            <a:r>
              <a:rPr lang="en-US" altLang="de-DE" b="1" err="1"/>
              <a:t>FS</a:t>
            </a:r>
            <a:r>
              <a:rPr lang="en-US" altLang="de-DE" b="1"/>
              <a:t>_UAS_Ph3 Status after SA2#163</a:t>
            </a:r>
            <a:endParaRPr lang="en-US" dirty="0"/>
          </a:p>
        </p:txBody>
      </p:sp>
      <p:sp>
        <p:nvSpPr>
          <p:cNvPr id="6" name="Content Placeholder 7"/>
          <p:cNvSpPr>
            <a:spLocks noGrp="1"/>
          </p:cNvSpPr>
          <p:nvPr>
            <p:ph sz="half" idx="4294967295"/>
          </p:nvPr>
        </p:nvSpPr>
        <p:spPr>
          <a:xfrm>
            <a:off x="159283" y="1816308"/>
            <a:ext cx="8816041" cy="4620003"/>
          </a:xfrm>
          <a:prstGeom prst="rect">
            <a:avLst/>
          </a:prstGeom>
        </p:spPr>
        <p:txBody>
          <a:bodyPr>
            <a:noAutofit/>
          </a:bodyPr>
          <a:lstStyle/>
          <a:p>
            <a:pPr marL="457200" lvl="1" indent="-457200">
              <a:spcBef>
                <a:spcPts val="0"/>
              </a:spcBef>
              <a:spcAft>
                <a:spcPts val="200"/>
              </a:spcAft>
              <a:buBlip>
                <a:blip r:embed="rId2"/>
              </a:buBlip>
            </a:pPr>
            <a:r>
              <a:rPr lang="en-US" altLang="ko-KR" sz="1600" b="1">
                <a:solidFill>
                  <a:prstClr val="black"/>
                </a:solidFill>
              </a:rPr>
              <a:t>Progress since SA2#163</a:t>
            </a:r>
            <a:endParaRPr lang="de-DE" altLang="ko-KR" sz="1600" dirty="0">
              <a:solidFill>
                <a:prstClr val="black"/>
              </a:solidFill>
            </a:endParaRPr>
          </a:p>
          <a:p>
            <a:pPr lvl="1">
              <a:spcBef>
                <a:spcPts val="0"/>
              </a:spcBef>
              <a:spcAft>
                <a:spcPts val="200"/>
              </a:spcAft>
            </a:pPr>
            <a:r>
              <a:rPr lang="en-US" altLang="de-DE" sz="1300" kern="0"/>
              <a:t>TR 23.700-59 v0.4.0 is available and sent to TSG SA for Information.</a:t>
            </a:r>
            <a:endParaRPr lang="en-US" altLang="de-DE" sz="1300"/>
          </a:p>
          <a:p>
            <a:pPr lvl="1">
              <a:spcBef>
                <a:spcPts val="0"/>
              </a:spcBef>
              <a:spcAft>
                <a:spcPts val="200"/>
              </a:spcAft>
            </a:pPr>
            <a:r>
              <a:rPr lang="en-US" altLang="de-DE" sz="1300"/>
              <a:t>30 Tdocs submitted (including revision before meeting): 6 </a:t>
            </a:r>
            <a:r>
              <a:rPr lang="en-US" altLang="de-DE" sz="1300" dirty="0"/>
              <a:t>Tdocs </a:t>
            </a:r>
            <a:r>
              <a:rPr lang="en-US" altLang="de-DE" sz="1300"/>
              <a:t>for solution </a:t>
            </a:r>
            <a:r>
              <a:rPr lang="en-US" altLang="de-DE" sz="1300" dirty="0"/>
              <a:t>updates</a:t>
            </a:r>
            <a:r>
              <a:rPr lang="en-US" altLang="de-DE" sz="1300"/>
              <a:t>, 22 Tdoc for evaluations/conclusions, </a:t>
            </a:r>
            <a:r>
              <a:rPr lang="en-US" altLang="de-DE" sz="1300" dirty="0"/>
              <a:t>1 </a:t>
            </a:r>
            <a:r>
              <a:rPr lang="en-US" altLang="de-DE" sz="1300"/>
              <a:t>Tdoc for pre-SA2#163 NWM discussion summary and </a:t>
            </a:r>
            <a:r>
              <a:rPr lang="en-US" altLang="de-DE" sz="1300" dirty="0"/>
              <a:t>1 Tdoc for </a:t>
            </a:r>
            <a:r>
              <a:rPr lang="en-US" altLang="de-DE" sz="1300"/>
              <a:t>LS Out on KI#3.</a:t>
            </a:r>
            <a:endParaRPr lang="en-US" altLang="de-DE" sz="1300" dirty="0"/>
          </a:p>
          <a:p>
            <a:pPr lvl="1">
              <a:spcBef>
                <a:spcPts val="0"/>
              </a:spcBef>
              <a:spcAft>
                <a:spcPts val="200"/>
              </a:spcAft>
            </a:pPr>
            <a:r>
              <a:rPr lang="en-US" altLang="de-DE" sz="1300"/>
              <a:t>12 </a:t>
            </a:r>
            <a:r>
              <a:rPr lang="en-US" altLang="de-DE" sz="1300" dirty="0"/>
              <a:t>Tdocs </a:t>
            </a:r>
            <a:r>
              <a:rPr lang="en-US" altLang="de-DE" sz="1300"/>
              <a:t>handled about solution updates, conclusions and LS Out.</a:t>
            </a:r>
            <a:endParaRPr lang="en-US" altLang="de-DE" sz="1300" dirty="0"/>
          </a:p>
          <a:p>
            <a:pPr lvl="1">
              <a:spcBef>
                <a:spcPts val="0"/>
              </a:spcBef>
              <a:spcAft>
                <a:spcPts val="200"/>
              </a:spcAft>
            </a:pPr>
            <a:r>
              <a:rPr lang="en-US" altLang="de-DE" sz="1300"/>
              <a:t>Solution updates agreed regarding </a:t>
            </a:r>
            <a:r>
              <a:rPr lang="en-US" altLang="de-DE" sz="1300" dirty="0"/>
              <a:t>KI#</a:t>
            </a:r>
            <a:r>
              <a:rPr lang="en-US" altLang="de-DE" sz="1300"/>
              <a:t>1 on C2 reliability (1 solution), KI#3 (3 solutions).</a:t>
            </a:r>
            <a:endParaRPr lang="en-US" altLang="de-DE" sz="1300" dirty="0"/>
          </a:p>
          <a:p>
            <a:pPr lvl="1">
              <a:spcBef>
                <a:spcPts val="0"/>
              </a:spcBef>
              <a:spcAft>
                <a:spcPts val="200"/>
              </a:spcAft>
            </a:pPr>
            <a:r>
              <a:rPr lang="en-US" altLang="de-DE" sz="1300"/>
              <a:t>Conclusions for KI#1 (for all 3 sub-Key Issues) and Conclusions for KI#2 agreed. Interim Conclusions for KI#3 agreed.</a:t>
            </a:r>
          </a:p>
          <a:p>
            <a:pPr lvl="1">
              <a:spcBef>
                <a:spcPts val="0"/>
              </a:spcBef>
              <a:spcAft>
                <a:spcPts val="200"/>
              </a:spcAft>
            </a:pPr>
            <a:r>
              <a:rPr lang="en-US" altLang="de-DE" sz="1300"/>
              <a:t>LS about NTZ sent to TSG RAN (RAN2 and RAN3 CCed).</a:t>
            </a:r>
          </a:p>
          <a:p>
            <a:pPr lvl="1">
              <a:spcBef>
                <a:spcPts val="0"/>
              </a:spcBef>
              <a:spcAft>
                <a:spcPts val="200"/>
              </a:spcAft>
            </a:pPr>
            <a:r>
              <a:rPr lang="en-US" altLang="de-DE" sz="1300"/>
              <a:t>WID for normative work agreed.</a:t>
            </a:r>
            <a:endParaRPr lang="en-US" altLang="de-DE" sz="1300" dirty="0"/>
          </a:p>
          <a:p>
            <a:pPr marL="457200" lvl="1" indent="-457200">
              <a:spcBef>
                <a:spcPts val="0"/>
              </a:spcBef>
              <a:spcAft>
                <a:spcPts val="200"/>
              </a:spcAft>
              <a:buBlip>
                <a:blip r:embed="rId2"/>
              </a:buBlip>
            </a:pPr>
            <a:r>
              <a:rPr lang="en-US" altLang="ko-KR" sz="1600" b="1">
                <a:solidFill>
                  <a:prstClr val="black"/>
                </a:solidFill>
              </a:rPr>
              <a:t>RAN </a:t>
            </a:r>
            <a:r>
              <a:rPr lang="en-US" altLang="ko-KR" sz="1600" b="1" dirty="0">
                <a:solidFill>
                  <a:prstClr val="black"/>
                </a:solidFill>
              </a:rPr>
              <a:t>impacts and dependencies</a:t>
            </a:r>
            <a:endParaRPr lang="de-DE" altLang="ko-KR" sz="1600" dirty="0">
              <a:solidFill>
                <a:prstClr val="black"/>
              </a:solidFill>
            </a:endParaRPr>
          </a:p>
          <a:p>
            <a:pPr lvl="1">
              <a:spcBef>
                <a:spcPts val="0"/>
              </a:spcBef>
              <a:spcAft>
                <a:spcPts val="200"/>
              </a:spcAft>
            </a:pPr>
            <a:r>
              <a:rPr lang="en-US" altLang="zh-CN" sz="1300" dirty="0">
                <a:solidFill>
                  <a:prstClr val="black"/>
                </a:solidFill>
                <a:sym typeface="+mn-ea"/>
              </a:rPr>
              <a:t>No-Transmit Zones (KI#3</a:t>
            </a:r>
            <a:r>
              <a:rPr lang="en-US" altLang="zh-CN" sz="1300">
                <a:solidFill>
                  <a:prstClr val="black"/>
                </a:solidFill>
                <a:sym typeface="+mn-ea"/>
              </a:rPr>
              <a:t>) may require RAN feedback for final conclusion. </a:t>
            </a:r>
            <a:endParaRPr lang="en-US" altLang="de-DE" sz="1300" dirty="0">
              <a:solidFill>
                <a:prstClr val="black"/>
              </a:solidFill>
              <a:sym typeface="+mn-ea"/>
            </a:endParaRPr>
          </a:p>
          <a:p>
            <a:pPr>
              <a:spcBef>
                <a:spcPts val="0"/>
              </a:spcBef>
              <a:spcAft>
                <a:spcPts val="200"/>
              </a:spcAft>
            </a:pPr>
            <a:r>
              <a:rPr lang="de-DE" altLang="ko-KR" sz="1600" b="1" kern="0"/>
              <a:t>Outstanding issues</a:t>
            </a:r>
          </a:p>
          <a:p>
            <a:pPr lvl="1">
              <a:spcBef>
                <a:spcPts val="0"/>
              </a:spcBef>
              <a:spcAft>
                <a:spcPts val="200"/>
              </a:spcAft>
            </a:pPr>
            <a:r>
              <a:rPr lang="en-US" altLang="zh-CN" sz="1300">
                <a:solidFill>
                  <a:prstClr val="black"/>
                </a:solidFill>
                <a:sym typeface="+mn-ea"/>
              </a:rPr>
              <a:t>No-Transmit Zones (KI#3) </a:t>
            </a:r>
            <a:r>
              <a:rPr kumimoji="0" lang="en-US" altLang="ko-KR" sz="1300" b="0" i="0" u="none" strike="noStrike" kern="0" cap="none" spc="0" normalizeH="0" baseline="0" noProof="0">
                <a:ln>
                  <a:noFill/>
                </a:ln>
                <a:solidFill>
                  <a:prstClr val="black"/>
                </a:solidFill>
                <a:effectLst/>
                <a:uLnTx/>
                <a:uFillTx/>
              </a:rPr>
              <a:t>aspects need further work. </a:t>
            </a:r>
            <a:endParaRPr lang="de-DE" altLang="ko-KR" sz="1300" strike="sngStrike" kern="0"/>
          </a:p>
          <a:p>
            <a:pPr>
              <a:spcBef>
                <a:spcPts val="0"/>
              </a:spcBef>
              <a:spcAft>
                <a:spcPts val="200"/>
              </a:spcAft>
            </a:pPr>
            <a:r>
              <a:rPr lang="de-DE" altLang="ko-KR" sz="1600" b="1" kern="0"/>
              <a:t>Next steps</a:t>
            </a:r>
          </a:p>
          <a:p>
            <a:pPr lvl="1">
              <a:spcBef>
                <a:spcPts val="0"/>
              </a:spcBef>
              <a:spcAft>
                <a:spcPts val="200"/>
              </a:spcAft>
              <a:defRPr/>
            </a:pPr>
            <a:r>
              <a:rPr lang="en-US" altLang="ko-KR" sz="1300" kern="100">
                <a:effectLst/>
                <a:latin typeface="Calibri" panose="020F0502020204030204" pitchFamily="34" charset="0"/>
                <a:ea typeface="Calibri" panose="020F0502020204030204" pitchFamily="34" charset="0"/>
                <a:cs typeface="Calibri" panose="020F0502020204030204" pitchFamily="34" charset="0"/>
              </a:rPr>
              <a:t>Final conclusion on KI#3 based on </a:t>
            </a:r>
            <a:r>
              <a:rPr lang="en-US" altLang="zh-CN" sz="1300">
                <a:solidFill>
                  <a:prstClr val="black"/>
                </a:solidFill>
                <a:sym typeface="+mn-ea"/>
              </a:rPr>
              <a:t>RAN feedback</a:t>
            </a:r>
            <a:r>
              <a:rPr lang="en-US" altLang="ko-KR" sz="1300">
                <a:solidFill>
                  <a:prstClr val="black"/>
                </a:solidFill>
              </a:rPr>
              <a:t>.</a:t>
            </a:r>
          </a:p>
          <a:p>
            <a:pPr lvl="1">
              <a:spcBef>
                <a:spcPts val="0"/>
              </a:spcBef>
              <a:spcAft>
                <a:spcPts val="200"/>
              </a:spcAft>
              <a:defRPr/>
            </a:pPr>
            <a:r>
              <a:rPr lang="en-US" altLang="ko-KR" sz="1300">
                <a:solidFill>
                  <a:prstClr val="black"/>
                </a:solidFill>
              </a:rPr>
              <a:t>Rapporteurs propose to use the NWM process during June/July (SA2 chair has established for Rel-19 SIs/WIs to progress specific issues during SA2#163) to try and progress some of the open and outstanding issues.</a:t>
            </a:r>
          </a:p>
          <a:p>
            <a:pPr lvl="1">
              <a:spcBef>
                <a:spcPts val="0"/>
              </a:spcBef>
              <a:spcAft>
                <a:spcPts val="200"/>
              </a:spcAft>
              <a:defRPr/>
            </a:pPr>
            <a:r>
              <a:rPr lang="en-US" altLang="ko-KR" sz="1300">
                <a:solidFill>
                  <a:prstClr val="black"/>
                </a:solidFill>
              </a:rPr>
              <a:t>Start normative work </a:t>
            </a:r>
            <a:r>
              <a:rPr lang="en-US" altLang="ko-KR" sz="1300"/>
              <a:t>for KI#1&amp;2 in Q3 and normative work for KI#3 in Q4.</a:t>
            </a:r>
          </a:p>
          <a:p>
            <a:pPr lvl="1">
              <a:spcBef>
                <a:spcPts val="0"/>
              </a:spcBef>
              <a:spcAft>
                <a:spcPts val="200"/>
              </a:spcAft>
              <a:defRPr/>
            </a:pPr>
            <a:r>
              <a:rPr lang="en-US" altLang="de-DE" sz="1300" kern="0"/>
              <a:t>TR 23.700-59 sent to TSG SA for Approval.</a:t>
            </a:r>
            <a:endParaRPr lang="en-US" altLang="de-DE" sz="1800" dirty="0"/>
          </a:p>
        </p:txBody>
      </p:sp>
      <p:graphicFrame>
        <p:nvGraphicFramePr>
          <p:cNvPr id="3" name="Content Placeholder 8">
            <a:extLst>
              <a:ext uri="{FF2B5EF4-FFF2-40B4-BE49-F238E27FC236}">
                <a16:creationId xmlns:a16="http://schemas.microsoft.com/office/drawing/2014/main" id="{43C9E521-0D75-0E66-3E4C-E45DBD127471}"/>
              </a:ext>
            </a:extLst>
          </p:cNvPr>
          <p:cNvGraphicFramePr>
            <a:graphicFrameLocks/>
          </p:cNvGraphicFramePr>
          <p:nvPr/>
        </p:nvGraphicFramePr>
        <p:xfrm>
          <a:off x="295300" y="1118012"/>
          <a:ext cx="8266044" cy="698296"/>
        </p:xfrm>
        <a:graphic>
          <a:graphicData uri="http://schemas.openxmlformats.org/drawingml/2006/table">
            <a:tbl>
              <a:tblPr firstRow="1" bandRow="1">
                <a:tableStyleId>{8FD4443E-F989-4FC4-A0C8-D5A2AF1F390B}</a:tableStyleId>
              </a:tblPr>
              <a:tblGrid>
                <a:gridCol w="1461381">
                  <a:extLst>
                    <a:ext uri="{9D8B030D-6E8A-4147-A177-3AD203B41FA5}">
                      <a16:colId xmlns:a16="http://schemas.microsoft.com/office/drawing/2014/main" val="20000"/>
                    </a:ext>
                  </a:extLst>
                </a:gridCol>
                <a:gridCol w="3332693">
                  <a:extLst>
                    <a:ext uri="{9D8B030D-6E8A-4147-A177-3AD203B41FA5}">
                      <a16:colId xmlns:a16="http://schemas.microsoft.com/office/drawing/2014/main" val="20001"/>
                    </a:ext>
                  </a:extLst>
                </a:gridCol>
                <a:gridCol w="1134406">
                  <a:extLst>
                    <a:ext uri="{9D8B030D-6E8A-4147-A177-3AD203B41FA5}">
                      <a16:colId xmlns:a16="http://schemas.microsoft.com/office/drawing/2014/main" val="20002"/>
                    </a:ext>
                  </a:extLst>
                </a:gridCol>
                <a:gridCol w="1203158">
                  <a:extLst>
                    <a:ext uri="{9D8B030D-6E8A-4147-A177-3AD203B41FA5}">
                      <a16:colId xmlns:a16="http://schemas.microsoft.com/office/drawing/2014/main" val="20003"/>
                    </a:ext>
                  </a:extLst>
                </a:gridCol>
                <a:gridCol w="1134406">
                  <a:extLst>
                    <a:ext uri="{9D8B030D-6E8A-4147-A177-3AD203B41FA5}">
                      <a16:colId xmlns:a16="http://schemas.microsoft.com/office/drawing/2014/main" val="20004"/>
                    </a:ext>
                  </a:extLst>
                </a:gridCol>
              </a:tblGrid>
              <a:tr h="294060">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250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a:t>FS_UAS_Ph3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a:t>Study on Phase 3 for UAS, UAV and UAM</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73% -&gt; 90%</a:t>
                      </a:r>
                      <a:endParaRPr lang="en-US" sz="12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a:t>June 2024</a:t>
                      </a:r>
                      <a:endParaRPr lang="en-GB" sz="1200" b="1" dirty="0"/>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altLang="ko-KR" sz="1200" b="1" dirty="0"/>
                        <a:t>SP-231801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37494688"/>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59283" y="289786"/>
            <a:ext cx="7291602" cy="632637"/>
          </a:xfrm>
        </p:spPr>
        <p:txBody>
          <a:bodyPr/>
          <a:lstStyle/>
          <a:p>
            <a:pPr algn="l"/>
            <a:r>
              <a:rPr lang="en-US" altLang="de-DE" b="1" dirty="0"/>
              <a:t>UAS_Ph3 Status after SA2#173</a:t>
            </a:r>
            <a:endParaRPr lang="en-US" dirty="0"/>
          </a:p>
        </p:txBody>
      </p:sp>
      <p:sp>
        <p:nvSpPr>
          <p:cNvPr id="6" name="Content Placeholder 7"/>
          <p:cNvSpPr>
            <a:spLocks noGrp="1"/>
          </p:cNvSpPr>
          <p:nvPr>
            <p:ph sz="half" idx="4294967295"/>
          </p:nvPr>
        </p:nvSpPr>
        <p:spPr>
          <a:xfrm>
            <a:off x="254382" y="2035791"/>
            <a:ext cx="8752114" cy="4294237"/>
          </a:xfrm>
          <a:prstGeom prst="rect">
            <a:avLst/>
          </a:prstGeom>
        </p:spPr>
        <p:txBody>
          <a:bodyPr>
            <a:noAutofit/>
          </a:bodyPr>
          <a:lstStyle/>
          <a:p>
            <a:pPr marL="457200" lvl="1" indent="-457200">
              <a:spcBef>
                <a:spcPts val="0"/>
              </a:spcBef>
              <a:spcAft>
                <a:spcPts val="600"/>
              </a:spcAft>
              <a:buBlip>
                <a:blip r:embed="rId2"/>
              </a:buBlip>
            </a:pPr>
            <a:r>
              <a:rPr lang="en-US" altLang="ko-KR" sz="1600" b="1" dirty="0">
                <a:solidFill>
                  <a:prstClr val="black"/>
                </a:solidFill>
              </a:rPr>
              <a:t>Progress at SA2#173</a:t>
            </a:r>
            <a:endParaRPr lang="de-DE" altLang="ko-KR" sz="1600" dirty="0">
              <a:solidFill>
                <a:prstClr val="black"/>
              </a:solidFill>
            </a:endParaRPr>
          </a:p>
          <a:p>
            <a:pPr lvl="1">
              <a:spcBef>
                <a:spcPts val="0"/>
              </a:spcBef>
              <a:spcAft>
                <a:spcPts val="600"/>
              </a:spcAft>
            </a:pPr>
            <a:r>
              <a:rPr lang="en-US" altLang="de-DE" sz="1400" dirty="0"/>
              <a:t>One Cat</a:t>
            </a:r>
            <a:r>
              <a:rPr lang="ko-KR" altLang="en-US" sz="1400" dirty="0"/>
              <a:t> </a:t>
            </a:r>
            <a:r>
              <a:rPr lang="en-US" altLang="ko-KR" sz="1400" dirty="0"/>
              <a:t>F</a:t>
            </a:r>
            <a:r>
              <a:rPr lang="ko-KR" altLang="en-US" sz="1400" dirty="0"/>
              <a:t> </a:t>
            </a:r>
            <a:r>
              <a:rPr lang="en-US" altLang="de-DE" sz="1400" dirty="0"/>
              <a:t>CR and one </a:t>
            </a:r>
            <a:r>
              <a:rPr lang="en-GB" altLang="ko-KR" sz="1400" dirty="0"/>
              <a:t>Cat A CR</a:t>
            </a:r>
            <a:r>
              <a:rPr lang="en-US" altLang="de-DE" sz="1400" dirty="0"/>
              <a:t> to TS 23.502 were agreed.</a:t>
            </a:r>
          </a:p>
          <a:p>
            <a:pPr marL="457200" lvl="1" indent="-457200">
              <a:spcBef>
                <a:spcPts val="0"/>
              </a:spcBef>
              <a:spcAft>
                <a:spcPts val="600"/>
              </a:spcAft>
              <a:buBlip>
                <a:blip r:embed="rId2"/>
              </a:buBlip>
            </a:pPr>
            <a:r>
              <a:rPr lang="en-US" altLang="ko-KR" sz="1600" b="1" dirty="0">
                <a:solidFill>
                  <a:prstClr val="black"/>
                </a:solidFill>
              </a:rPr>
              <a:t>Impacts and dependencies on other WGs</a:t>
            </a:r>
            <a:endParaRPr lang="de-DE" altLang="ko-KR" sz="1600" dirty="0">
              <a:solidFill>
                <a:prstClr val="black"/>
              </a:solidFill>
            </a:endParaRPr>
          </a:p>
          <a:p>
            <a:pPr lvl="1">
              <a:spcBef>
                <a:spcPts val="0"/>
              </a:spcBef>
              <a:spcAft>
                <a:spcPts val="600"/>
              </a:spcAft>
            </a:pPr>
            <a:r>
              <a:rPr lang="en-US" altLang="zh-CN" sz="1400" dirty="0">
                <a:solidFill>
                  <a:prstClr val="black"/>
                </a:solidFill>
                <a:sym typeface="+mn-ea"/>
              </a:rPr>
              <a:t>None.</a:t>
            </a:r>
            <a:endParaRPr lang="en-US" altLang="de-DE" sz="1400" kern="1200" dirty="0">
              <a:ea typeface="+mn-ea"/>
              <a:cs typeface="Arial" panose="020B0604020202020204" pitchFamily="34" charset="0"/>
            </a:endParaRPr>
          </a:p>
          <a:p>
            <a:pPr>
              <a:spcBef>
                <a:spcPts val="0"/>
              </a:spcBef>
              <a:spcAft>
                <a:spcPts val="600"/>
              </a:spcAft>
            </a:pPr>
            <a:r>
              <a:rPr lang="de-DE" altLang="ko-KR" sz="1600" b="1" kern="0" dirty="0"/>
              <a:t>Outstanding issues</a:t>
            </a:r>
          </a:p>
          <a:p>
            <a:pPr lvl="1">
              <a:spcBef>
                <a:spcPts val="0"/>
              </a:spcBef>
              <a:spcAft>
                <a:spcPts val="600"/>
              </a:spcAft>
            </a:pPr>
            <a:r>
              <a:rPr lang="en-US" altLang="zh-CN" sz="1400" dirty="0">
                <a:solidFill>
                  <a:prstClr val="black"/>
                </a:solidFill>
                <a:sym typeface="+mn-ea"/>
              </a:rPr>
              <a:t>None</a:t>
            </a:r>
            <a:r>
              <a:rPr kumimoji="0" lang="en-US" altLang="ko-KR" sz="1400" b="0" i="0" u="none" strike="noStrike" kern="0" cap="none" spc="0" normalizeH="0" baseline="0" noProof="0" dirty="0">
                <a:ln>
                  <a:noFill/>
                </a:ln>
                <a:solidFill>
                  <a:prstClr val="black"/>
                </a:solidFill>
                <a:effectLst/>
                <a:uLnTx/>
                <a:uFillTx/>
              </a:rPr>
              <a:t>. </a:t>
            </a:r>
            <a:endParaRPr lang="de-DE" altLang="ko-KR" sz="1400" strike="sngStrike" kern="0" dirty="0"/>
          </a:p>
          <a:p>
            <a:pPr>
              <a:spcBef>
                <a:spcPts val="0"/>
              </a:spcBef>
              <a:spcAft>
                <a:spcPts val="600"/>
              </a:spcAft>
            </a:pPr>
            <a:r>
              <a:rPr lang="de-DE" altLang="ko-KR" sz="1600" b="1" kern="0" dirty="0"/>
              <a:t>Next steps</a:t>
            </a:r>
          </a:p>
          <a:p>
            <a:pPr lvl="1">
              <a:spcBef>
                <a:spcPts val="0"/>
              </a:spcBef>
              <a:spcAft>
                <a:spcPts val="600"/>
              </a:spcAft>
              <a:defRPr/>
            </a:pPr>
            <a:r>
              <a:rPr lang="en-US" altLang="ko-KR" sz="1400" kern="100" dirty="0">
                <a:effectLst/>
                <a:latin typeface="Calibri" panose="020F0502020204030204" pitchFamily="34" charset="0"/>
                <a:ea typeface="Calibri" panose="020F0502020204030204" pitchFamily="34" charset="0"/>
                <a:cs typeface="Calibri" panose="020F0502020204030204" pitchFamily="34" charset="0"/>
              </a:rPr>
              <a:t>Maintenance work.</a:t>
            </a:r>
            <a:endParaRPr lang="en-US" altLang="ko-KR" sz="1300" i="1" dirty="0">
              <a:solidFill>
                <a:srgbClr val="FF33CC"/>
              </a:solidFill>
              <a:ea typeface="+mn-ea"/>
              <a:cs typeface="Arial" panose="020B0604020202020204" pitchFamily="34" charset="0"/>
            </a:endParaRPr>
          </a:p>
        </p:txBody>
      </p:sp>
      <p:graphicFrame>
        <p:nvGraphicFramePr>
          <p:cNvPr id="3" name="Table 4">
            <a:extLst>
              <a:ext uri="{FF2B5EF4-FFF2-40B4-BE49-F238E27FC236}">
                <a16:creationId xmlns:a16="http://schemas.microsoft.com/office/drawing/2014/main" id="{DA3529A0-C574-0ED6-635E-8452AB00ACD1}"/>
              </a:ext>
            </a:extLst>
          </p:cNvPr>
          <p:cNvGraphicFramePr>
            <a:graphicFrameLocks noGrp="1"/>
          </p:cNvGraphicFramePr>
          <p:nvPr>
            <p:extLst>
              <p:ext uri="{D42A27DB-BD31-4B8C-83A1-F6EECF244321}">
                <p14:modId xmlns:p14="http://schemas.microsoft.com/office/powerpoint/2010/main" val="1232431258"/>
              </p:ext>
            </p:extLst>
          </p:nvPr>
        </p:nvGraphicFramePr>
        <p:xfrm>
          <a:off x="303213" y="1109663"/>
          <a:ext cx="8180387" cy="738888"/>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3024282">
                  <a:extLst>
                    <a:ext uri="{9D8B030D-6E8A-4147-A177-3AD203B41FA5}">
                      <a16:colId xmlns:a16="http://schemas.microsoft.com/office/drawing/2014/main" val="20001"/>
                    </a:ext>
                  </a:extLst>
                </a:gridCol>
                <a:gridCol w="797522">
                  <a:extLst>
                    <a:ext uri="{9D8B030D-6E8A-4147-A177-3AD203B41FA5}">
                      <a16:colId xmlns:a16="http://schemas.microsoft.com/office/drawing/2014/main" val="20002"/>
                    </a:ext>
                  </a:extLst>
                </a:gridCol>
                <a:gridCol w="83986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(dd/mm/</a:t>
                      </a:r>
                      <a:r>
                        <a:rPr lang="en-GB" sz="900" dirty="0" err="1"/>
                        <a:t>yyyy</a:t>
                      </a:r>
                      <a:r>
                        <a:rPr lang="en-GB" sz="900" dirty="0"/>
                        <a: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900" b="0" i="0" u="none" strike="noStrike" dirty="0">
                          <a:solidFill>
                            <a:srgbClr val="000000"/>
                          </a:solidFill>
                          <a:effectLst/>
                          <a:latin typeface="Arial" panose="020B0604020202020204" pitchFamily="34" charset="0"/>
                        </a:rPr>
                        <a:t>1020069</a:t>
                      </a:r>
                    </a:p>
                  </a:txBody>
                  <a:tcPr marL="9525" marR="9525" marT="9515" marB="0" anchor="ctr"/>
                </a:tc>
                <a:tc>
                  <a:txBody>
                    <a:bodyPr/>
                    <a:lstStyle/>
                    <a:p>
                      <a:pPr algn="l" fontAlgn="t"/>
                      <a:r>
                        <a:rPr lang="en-GB" sz="900" b="0" i="1" u="none" strike="noStrike" dirty="0">
                          <a:solidFill>
                            <a:srgbClr val="000000"/>
                          </a:solidFill>
                          <a:effectLst/>
                          <a:latin typeface="Arial" panose="020B0604020202020204" pitchFamily="34" charset="0"/>
                        </a:rPr>
                        <a:t>   </a:t>
                      </a:r>
                      <a:r>
                        <a:rPr lang="en-GB" sz="900" b="0" i="0" u="none" strike="noStrike" dirty="0">
                          <a:solidFill>
                            <a:srgbClr val="000000"/>
                          </a:solidFill>
                          <a:effectLst/>
                          <a:latin typeface="Arial" panose="020B0604020202020204" pitchFamily="34" charset="0"/>
                        </a:rPr>
                        <a:t>Study on (Stage 2 of) Phase 3 for UAS, UAV and UAM </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FS_UAS_Ph3</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09/09/2024</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100%</a:t>
                      </a:r>
                    </a:p>
                  </a:txBody>
                  <a:tcPr marL="9525" marR="9525" marT="9515" marB="0" anchor="ctr"/>
                </a:tc>
                <a:tc>
                  <a:txBody>
                    <a:bodyPr/>
                    <a:lstStyle/>
                    <a:p>
                      <a:pPr algn="l" fontAlgn="t"/>
                      <a:r>
                        <a:rPr lang="en-GB" sz="900" b="0" i="0" u="sng" strike="noStrike">
                          <a:solidFill>
                            <a:srgbClr val="0563C1"/>
                          </a:solidFill>
                          <a:effectLst/>
                          <a:latin typeface="Calibri" panose="020F0502020204030204" pitchFamily="34" charset="0"/>
                          <a:hlinkClick r:id="rId3"/>
                        </a:rPr>
                        <a:t>SP-231801</a:t>
                      </a:r>
                      <a:endParaRPr lang="en-GB" sz="900" b="0" i="0" u="sng" strike="noStrike">
                        <a:solidFill>
                          <a:srgbClr val="0563C1"/>
                        </a:solidFill>
                        <a:effectLst/>
                        <a:latin typeface="Calibri" panose="020F0502020204030204" pitchFamily="34" charset="0"/>
                      </a:endParaRPr>
                    </a:p>
                  </a:txBody>
                  <a:tcPr marL="9525" marR="9525" marT="9515" marB="0" anchor="ctr"/>
                </a:tc>
                <a:tc>
                  <a:txBody>
                    <a:bodyPr/>
                    <a:lstStyle/>
                    <a:p>
                      <a:pPr algn="ctr"/>
                      <a:r>
                        <a:rPr lang="en-GB" sz="900" kern="1200" dirty="0">
                          <a:solidFill>
                            <a:schemeClr val="tx1"/>
                          </a:solidFill>
                          <a:latin typeface="Arial" panose="020B0604020202020204" pitchFamily="34" charset="0"/>
                          <a:ea typeface="+mn-ea"/>
                          <a:cs typeface="Arial" panose="020B0604020202020204" pitchFamily="34" charset="0"/>
                        </a:rPr>
                        <a:t>100%</a:t>
                      </a: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10001"/>
                  </a:ext>
                </a:extLst>
              </a:tr>
              <a:tr h="225934">
                <a:tc>
                  <a:txBody>
                    <a:bodyPr/>
                    <a:lstStyle/>
                    <a:p>
                      <a:pPr algn="l" fontAlgn="t"/>
                      <a:r>
                        <a:rPr lang="en-GB" sz="900" b="0" i="0" u="none" strike="noStrike">
                          <a:solidFill>
                            <a:srgbClr val="000000"/>
                          </a:solidFill>
                          <a:effectLst/>
                          <a:latin typeface="Arial" panose="020B0604020202020204" pitchFamily="34" charset="0"/>
                        </a:rPr>
                        <a:t>1040037</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   (Stage 2 of) UAS, UAV and UAM Phase 3 </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UAS_Ph3</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12/12/2024</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100%</a:t>
                      </a:r>
                      <a:endParaRPr lang="en-GB" sz="900" b="0" i="0" u="none" strike="noStrike" dirty="0">
                        <a:solidFill>
                          <a:srgbClr val="000000"/>
                        </a:solidFill>
                        <a:effectLst/>
                        <a:latin typeface="Arial" panose="020B0604020202020204" pitchFamily="34" charset="0"/>
                      </a:endParaRPr>
                    </a:p>
                  </a:txBody>
                  <a:tcPr marL="9525" marR="9525" marT="9515" marB="0" anchor="ctr"/>
                </a:tc>
                <a:tc>
                  <a:txBody>
                    <a:bodyPr/>
                    <a:lstStyle/>
                    <a:p>
                      <a:pPr algn="l" fontAlgn="t"/>
                      <a:r>
                        <a:rPr lang="en-GB" sz="900" b="0" i="0" u="sng" strike="noStrike" dirty="0">
                          <a:solidFill>
                            <a:srgbClr val="0563C1"/>
                          </a:solidFill>
                          <a:effectLst/>
                          <a:latin typeface="Calibri" panose="020F0502020204030204" pitchFamily="34" charset="0"/>
                          <a:hlinkClick r:id="rId4"/>
                        </a:rPr>
                        <a:t>SP-240997</a:t>
                      </a:r>
                      <a:endParaRPr lang="en-GB" sz="900" b="0" i="0" u="sng" strike="noStrike" dirty="0">
                        <a:solidFill>
                          <a:srgbClr val="0563C1"/>
                        </a:solidFill>
                        <a:effectLst/>
                        <a:latin typeface="Calibri" panose="020F0502020204030204" pitchFamily="34" charset="0"/>
                      </a:endParaRPr>
                    </a:p>
                  </a:txBody>
                  <a:tcPr marL="9525" marR="9525" marT="9515" marB="0" anchor="ctr"/>
                </a:tc>
                <a:tc>
                  <a:txBody>
                    <a:bodyPr/>
                    <a:lstStyle/>
                    <a:p>
                      <a:pPr algn="ctr"/>
                      <a:r>
                        <a:rPr lang="en-GB" sz="900" kern="1200">
                          <a:solidFill>
                            <a:schemeClr val="tx1"/>
                          </a:solidFill>
                          <a:latin typeface="Arial" panose="020B0604020202020204" pitchFamily="34" charset="0"/>
                          <a:ea typeface="+mn-ea"/>
                          <a:cs typeface="Arial" panose="020B0604020202020204" pitchFamily="34" charset="0"/>
                        </a:rPr>
                        <a:t>100%</a:t>
                      </a:r>
                      <a:endParaRPr lang="en-GB" sz="900" kern="1200" dirty="0">
                        <a:solidFill>
                          <a:schemeClr val="tx1"/>
                        </a:solidFill>
                        <a:latin typeface="Arial" panose="020B0604020202020204" pitchFamily="34" charset="0"/>
                        <a:ea typeface="+mn-ea"/>
                        <a:cs typeface="Arial" panose="020B0604020202020204" pitchFamily="34" charset="0"/>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bl>
          </a:graphicData>
        </a:graphic>
      </p:graphicFrame>
    </p:spTree>
    <p:extLst>
      <p:ext uri="{BB962C8B-B14F-4D97-AF65-F5344CB8AC3E}">
        <p14:creationId xmlns:p14="http://schemas.microsoft.com/office/powerpoint/2010/main" val="287321685"/>
      </p:ext>
    </p:extLst>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7">
            <a:extLst>
              <a:ext uri="{FF2B5EF4-FFF2-40B4-BE49-F238E27FC236}">
                <a16:creationId xmlns:a16="http://schemas.microsoft.com/office/drawing/2014/main" id="{DF1840B9-5A65-4E28-9D05-6670B7583CB2}"/>
              </a:ext>
            </a:extLst>
          </p:cNvPr>
          <p:cNvSpPr txBox="1">
            <a:spLocks/>
          </p:cNvSpPr>
          <p:nvPr/>
        </p:nvSpPr>
        <p:spPr>
          <a:xfrm>
            <a:off x="409595" y="5376681"/>
            <a:ext cx="8554481" cy="883919"/>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buFont typeface="Arial" panose="020B0604020202020204" pitchFamily="34" charset="0"/>
              <a:buChar char="•"/>
            </a:pPr>
            <a:r>
              <a:rPr lang="en-US" altLang="zh-CN" sz="2000" kern="0"/>
              <a:t>Total 6.5 </a:t>
            </a:r>
            <a:r>
              <a:rPr lang="en-US" altLang="zh-CN" sz="2000" kern="0" dirty="0"/>
              <a:t>TUs</a:t>
            </a:r>
          </a:p>
          <a:p>
            <a:pPr lvl="1">
              <a:spcBef>
                <a:spcPts val="0"/>
              </a:spcBef>
              <a:spcAft>
                <a:spcPts val="0"/>
              </a:spcAft>
            </a:pPr>
            <a:r>
              <a:rPr lang="en-US" altLang="zh-CN" sz="1600" kern="0"/>
              <a:t>3.5 </a:t>
            </a:r>
            <a:r>
              <a:rPr lang="en-US" altLang="zh-CN" sz="1600" kern="0" dirty="0"/>
              <a:t>TUs for Study Phase</a:t>
            </a:r>
          </a:p>
          <a:p>
            <a:pPr lvl="1">
              <a:spcBef>
                <a:spcPts val="0"/>
              </a:spcBef>
              <a:spcAft>
                <a:spcPts val="0"/>
              </a:spcAft>
            </a:pPr>
            <a:r>
              <a:rPr lang="en-US" altLang="zh-CN" sz="1600" kern="0"/>
              <a:t>3 </a:t>
            </a:r>
            <a:r>
              <a:rPr lang="en-US" altLang="zh-CN" sz="1600" kern="0" dirty="0"/>
              <a:t>TUs for Normative Work</a:t>
            </a:r>
          </a:p>
        </p:txBody>
      </p:sp>
      <p:sp>
        <p:nvSpPr>
          <p:cNvPr id="3" name="Title 1">
            <a:extLst>
              <a:ext uri="{FF2B5EF4-FFF2-40B4-BE49-F238E27FC236}">
                <a16:creationId xmlns:a16="http://schemas.microsoft.com/office/drawing/2014/main" id="{F9F54C7A-8190-69C7-1325-6C27553C398B}"/>
              </a:ext>
            </a:extLst>
          </p:cNvPr>
          <p:cNvSpPr txBox="1">
            <a:spLocks/>
          </p:cNvSpPr>
          <p:nvPr/>
        </p:nvSpPr>
        <p:spPr bwMode="auto">
          <a:xfrm>
            <a:off x="294758" y="184635"/>
            <a:ext cx="7721777" cy="675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a:lstStyle>
          <a:p>
            <a:pPr algn="l"/>
            <a:r>
              <a:rPr lang="en-US" altLang="de-DE" sz="2800" b="1" kern="0"/>
              <a:t>FS_UAS_</a:t>
            </a:r>
            <a:r>
              <a:rPr lang="en-US" altLang="de-DE" sz="2800" b="1" kern="0" dirty="0"/>
              <a:t>Ph3 Work plan</a:t>
            </a:r>
            <a:endParaRPr lang="en-US" kern="0" dirty="0"/>
          </a:p>
        </p:txBody>
      </p:sp>
      <p:graphicFrame>
        <p:nvGraphicFramePr>
          <p:cNvPr id="2" name="Table 1"/>
          <p:cNvGraphicFramePr>
            <a:graphicFrameLocks noGrp="1"/>
          </p:cNvGraphicFramePr>
          <p:nvPr/>
        </p:nvGraphicFramePr>
        <p:xfrm>
          <a:off x="294758" y="1159889"/>
          <a:ext cx="8669318" cy="4155838"/>
        </p:xfrm>
        <a:graphic>
          <a:graphicData uri="http://schemas.openxmlformats.org/drawingml/2006/table">
            <a:tbl>
              <a:tblPr firstRow="1" bandRow="1">
                <a:tableStyleId>{5940675A-B579-460E-94D1-54222C63F5DA}</a:tableStyleId>
              </a:tblPr>
              <a:tblGrid>
                <a:gridCol w="1241849">
                  <a:extLst>
                    <a:ext uri="{9D8B030D-6E8A-4147-A177-3AD203B41FA5}">
                      <a16:colId xmlns:a16="http://schemas.microsoft.com/office/drawing/2014/main" val="20000"/>
                    </a:ext>
                  </a:extLst>
                </a:gridCol>
                <a:gridCol w="939991">
                  <a:extLst>
                    <a:ext uri="{9D8B030D-6E8A-4147-A177-3AD203B41FA5}">
                      <a16:colId xmlns:a16="http://schemas.microsoft.com/office/drawing/2014/main" val="20001"/>
                    </a:ext>
                  </a:extLst>
                </a:gridCol>
                <a:gridCol w="863918">
                  <a:extLst>
                    <a:ext uri="{9D8B030D-6E8A-4147-A177-3AD203B41FA5}">
                      <a16:colId xmlns:a16="http://schemas.microsoft.com/office/drawing/2014/main" val="20002"/>
                    </a:ext>
                  </a:extLst>
                </a:gridCol>
                <a:gridCol w="877523">
                  <a:extLst>
                    <a:ext uri="{9D8B030D-6E8A-4147-A177-3AD203B41FA5}">
                      <a16:colId xmlns:a16="http://schemas.microsoft.com/office/drawing/2014/main" val="20003"/>
                    </a:ext>
                  </a:extLst>
                </a:gridCol>
                <a:gridCol w="4746037">
                  <a:extLst>
                    <a:ext uri="{9D8B030D-6E8A-4147-A177-3AD203B41FA5}">
                      <a16:colId xmlns:a16="http://schemas.microsoft.com/office/drawing/2014/main" val="20004"/>
                    </a:ext>
                  </a:extLst>
                </a:gridCol>
              </a:tblGrid>
              <a:tr h="370840">
                <a:tc>
                  <a:txBody>
                    <a:bodyPr/>
                    <a:lstStyle/>
                    <a:p>
                      <a:r>
                        <a:rPr lang="en-US" sz="1400" b="1" dirty="0"/>
                        <a:t>Meeting</a:t>
                      </a:r>
                    </a:p>
                  </a:txBody>
                  <a:tcPr>
                    <a:solidFill>
                      <a:srgbClr val="FFCCFF"/>
                    </a:solidFill>
                  </a:tcPr>
                </a:tc>
                <a:tc>
                  <a:txBody>
                    <a:bodyPr/>
                    <a:lstStyle/>
                    <a:p>
                      <a:r>
                        <a:rPr lang="en-US" sz="1400" b="1" dirty="0"/>
                        <a:t>Date</a:t>
                      </a:r>
                    </a:p>
                  </a:txBody>
                  <a:tcPr>
                    <a:solidFill>
                      <a:srgbClr val="FFCCFF"/>
                    </a:solidFill>
                  </a:tcPr>
                </a:tc>
                <a:tc>
                  <a:txBody>
                    <a:bodyPr/>
                    <a:lstStyle/>
                    <a:p>
                      <a:pPr algn="ctr"/>
                      <a:r>
                        <a:rPr lang="en-US" sz="1400" b="1" dirty="0"/>
                        <a:t>Planned</a:t>
                      </a:r>
                      <a:r>
                        <a:rPr lang="en-US" sz="1400" b="1" baseline="0" dirty="0"/>
                        <a:t> </a:t>
                      </a:r>
                    </a:p>
                    <a:p>
                      <a:pPr algn="ctr"/>
                      <a:r>
                        <a:rPr lang="en-US" sz="1400" b="1" baseline="0" dirty="0"/>
                        <a:t>TU’s</a:t>
                      </a:r>
                      <a:endParaRPr lang="en-US" sz="1400" b="1" dirty="0"/>
                    </a:p>
                  </a:txBody>
                  <a:tcPr>
                    <a:solidFill>
                      <a:srgbClr val="FFCCFF"/>
                    </a:solidFill>
                  </a:tcPr>
                </a:tc>
                <a:tc>
                  <a:txBody>
                    <a:bodyPr/>
                    <a:lstStyle/>
                    <a:p>
                      <a:pPr algn="ctr"/>
                      <a:r>
                        <a:rPr lang="en-US" sz="1400" b="1" dirty="0"/>
                        <a:t>Actual TU’s</a:t>
                      </a:r>
                    </a:p>
                  </a:txBody>
                  <a:tcPr>
                    <a:solidFill>
                      <a:srgbClr val="FFCCFF"/>
                    </a:solidFill>
                  </a:tcPr>
                </a:tc>
                <a:tc>
                  <a:txBody>
                    <a:bodyPr/>
                    <a:lstStyle/>
                    <a:p>
                      <a:r>
                        <a:rPr lang="en-US" sz="1400" b="1" dirty="0"/>
                        <a:t>Action plan</a:t>
                      </a:r>
                    </a:p>
                  </a:txBody>
                  <a:tcPr>
                    <a:solidFill>
                      <a:srgbClr val="FFCCFF"/>
                    </a:solidFill>
                  </a:tcPr>
                </a:tc>
                <a:extLst>
                  <a:ext uri="{0D108BD9-81ED-4DB2-BD59-A6C34878D82A}">
                    <a16:rowId xmlns:a16="http://schemas.microsoft.com/office/drawing/2014/main" val="10000"/>
                  </a:ext>
                </a:extLst>
              </a:tr>
              <a:tr h="308880">
                <a:tc>
                  <a:txBody>
                    <a:bodyPr/>
                    <a:lstStyle/>
                    <a:p>
                      <a:r>
                        <a:rPr lang="en-US" sz="1400" b="0" dirty="0"/>
                        <a:t>SA2</a:t>
                      </a:r>
                      <a:r>
                        <a:rPr lang="en-US" sz="1400" b="0" baseline="0" dirty="0"/>
                        <a:t> #160AH-e</a:t>
                      </a:r>
                      <a:endParaRPr lang="en-US" sz="1400" b="0" dirty="0"/>
                    </a:p>
                  </a:txBody>
                  <a:tcPr>
                    <a:solidFill>
                      <a:schemeClr val="bg1">
                        <a:lumMod val="85000"/>
                      </a:schemeClr>
                    </a:solidFill>
                  </a:tcPr>
                </a:tc>
                <a:tc>
                  <a:txBody>
                    <a:bodyPr/>
                    <a:lstStyle/>
                    <a:p>
                      <a:r>
                        <a:rPr lang="en-US" sz="1400" b="0" dirty="0"/>
                        <a:t>Jan 2024</a:t>
                      </a:r>
                    </a:p>
                  </a:txBody>
                  <a:tcPr>
                    <a:solidFill>
                      <a:schemeClr val="bg1">
                        <a:lumMod val="85000"/>
                      </a:schemeClr>
                    </a:solidFill>
                  </a:tcPr>
                </a:tc>
                <a:tc>
                  <a:txBody>
                    <a:bodyPr/>
                    <a:lstStyle/>
                    <a:p>
                      <a:pPr algn="ctr"/>
                      <a:r>
                        <a:rPr lang="en-US" sz="1400" dirty="0"/>
                        <a:t>0.5</a:t>
                      </a:r>
                    </a:p>
                  </a:txBody>
                  <a:tcPr>
                    <a:solidFill>
                      <a:schemeClr val="bg1">
                        <a:lumMod val="85000"/>
                      </a:schemeClr>
                    </a:solidFill>
                  </a:tcPr>
                </a:tc>
                <a:tc>
                  <a:txBody>
                    <a:bodyPr/>
                    <a:lstStyle/>
                    <a:p>
                      <a:pPr algn="ctr"/>
                      <a:r>
                        <a:rPr lang="en-US" sz="1400"/>
                        <a:t>0.5</a:t>
                      </a:r>
                    </a:p>
                  </a:txBody>
                  <a:tcPr>
                    <a:solidFill>
                      <a:schemeClr val="bg1">
                        <a:lumMod val="85000"/>
                      </a:schemeClr>
                    </a:solidFill>
                  </a:tcPr>
                </a:tc>
                <a:tc>
                  <a:txBody>
                    <a:bodyPr/>
                    <a:lstStyle/>
                    <a:p>
                      <a:pPr marL="0" marR="0">
                        <a:lnSpc>
                          <a:spcPct val="107000"/>
                        </a:lnSpc>
                        <a:spcBef>
                          <a:spcPts val="0"/>
                        </a:spcBef>
                        <a:spcAft>
                          <a:spcPts val="0"/>
                        </a:spcAft>
                      </a:pPr>
                      <a:r>
                        <a:rPr lang="en-US" sz="1400" kern="100">
                          <a:effectLst/>
                          <a:latin typeface="Calibri" panose="020F0502020204030204" pitchFamily="34" charset="0"/>
                          <a:ea typeface="Calibri" panose="020F0502020204030204" pitchFamily="34" charset="0"/>
                          <a:cs typeface="Times New Roman" panose="02020603050405020304" pitchFamily="18" charset="0"/>
                        </a:rPr>
                        <a:t>TR 23.700-59 Skeleton, Scope, Arch Assumptions, Key Issues</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chemeClr val="bg1">
                        <a:lumMod val="85000"/>
                      </a:schemeClr>
                    </a:solidFill>
                  </a:tcPr>
                </a:tc>
                <a:extLst>
                  <a:ext uri="{0D108BD9-81ED-4DB2-BD59-A6C34878D82A}">
                    <a16:rowId xmlns:a16="http://schemas.microsoft.com/office/drawing/2014/main" val="10003"/>
                  </a:ext>
                </a:extLst>
              </a:tr>
              <a:tr h="302509">
                <a:tc>
                  <a:txBody>
                    <a:bodyPr/>
                    <a:lstStyle/>
                    <a:p>
                      <a:r>
                        <a:rPr lang="en-US" sz="1400" b="0" dirty="0"/>
                        <a:t>SA2#161</a:t>
                      </a:r>
                    </a:p>
                  </a:txBody>
                  <a:tcPr>
                    <a:solidFill>
                      <a:srgbClr val="D9D9D9"/>
                    </a:solidFill>
                  </a:tcPr>
                </a:tc>
                <a:tc>
                  <a:txBody>
                    <a:bodyPr/>
                    <a:lstStyle/>
                    <a:p>
                      <a:r>
                        <a:rPr lang="en-US" sz="1400" b="0" dirty="0"/>
                        <a:t>Feb 2024</a:t>
                      </a:r>
                    </a:p>
                  </a:txBody>
                  <a:tcPr>
                    <a:solidFill>
                      <a:srgbClr val="D9D9D9"/>
                    </a:solidFill>
                  </a:tcPr>
                </a:tc>
                <a:tc>
                  <a:txBody>
                    <a:bodyPr/>
                    <a:lstStyle/>
                    <a:p>
                      <a:pPr algn="ctr"/>
                      <a:r>
                        <a:rPr lang="en-US" sz="1400" dirty="0"/>
                        <a:t>1</a:t>
                      </a:r>
                    </a:p>
                  </a:txBody>
                  <a:tcPr>
                    <a:solidFill>
                      <a:srgbClr val="D9D9D9"/>
                    </a:solidFill>
                  </a:tcPr>
                </a:tc>
                <a:tc>
                  <a:txBody>
                    <a:bodyPr/>
                    <a:lstStyle/>
                    <a:p>
                      <a:pPr algn="ctr"/>
                      <a:r>
                        <a:rPr lang="en-US" sz="1400"/>
                        <a:t>1</a:t>
                      </a:r>
                      <a:endParaRPr lang="en-US" sz="1400" dirty="0"/>
                    </a:p>
                  </a:txBody>
                  <a:tcPr>
                    <a:solidFill>
                      <a:srgbClr val="D9D9D9"/>
                    </a:solidFill>
                  </a:tcPr>
                </a:tc>
                <a:tc>
                  <a:txBody>
                    <a:bodyPr/>
                    <a:lstStyle/>
                    <a:p>
                      <a:pPr marL="0" marR="0">
                        <a:lnSpc>
                          <a:spcPct val="107000"/>
                        </a:lnSpc>
                        <a:spcBef>
                          <a:spcPts val="0"/>
                        </a:spcBef>
                        <a:spcAft>
                          <a:spcPts val="0"/>
                        </a:spcAft>
                      </a:pPr>
                      <a:r>
                        <a:rPr lang="en-US" sz="1400" kern="100">
                          <a:effectLst/>
                          <a:latin typeface="Calibri" panose="020F0502020204030204" pitchFamily="34" charset="0"/>
                          <a:ea typeface="Calibri" panose="020F0502020204030204" pitchFamily="34" charset="0"/>
                          <a:cs typeface="Times New Roman" panose="02020603050405020304" pitchFamily="18" charset="0"/>
                        </a:rPr>
                        <a:t>Start solutions discussion, Attempt to close new Key Issue</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rgbClr val="D9D9D9"/>
                    </a:solidFill>
                  </a:tcPr>
                </a:tc>
                <a:extLst>
                  <a:ext uri="{0D108BD9-81ED-4DB2-BD59-A6C34878D82A}">
                    <a16:rowId xmlns:a16="http://schemas.microsoft.com/office/drawing/2014/main" val="10004"/>
                  </a:ext>
                </a:extLst>
              </a:tr>
              <a:tr h="1124851">
                <a:tc>
                  <a:txBody>
                    <a:bodyPr/>
                    <a:lstStyle/>
                    <a:p>
                      <a:r>
                        <a:rPr lang="en-US" sz="1400" b="0" dirty="0"/>
                        <a:t>SA2#162</a:t>
                      </a:r>
                    </a:p>
                  </a:txBody>
                  <a:tcPr>
                    <a:solidFill>
                      <a:srgbClr val="D9D9D9"/>
                    </a:solidFill>
                  </a:tcPr>
                </a:tc>
                <a:tc>
                  <a:txBody>
                    <a:bodyPr/>
                    <a:lstStyle/>
                    <a:p>
                      <a:r>
                        <a:rPr lang="en-US" sz="1400" b="0" dirty="0"/>
                        <a:t>Apr 2024</a:t>
                      </a:r>
                    </a:p>
                  </a:txBody>
                  <a:tcPr>
                    <a:solidFill>
                      <a:srgbClr val="D9D9D9"/>
                    </a:solidFill>
                  </a:tcPr>
                </a:tc>
                <a:tc>
                  <a:txBody>
                    <a:bodyPr/>
                    <a:lstStyle/>
                    <a:p>
                      <a:pPr algn="ctr"/>
                      <a:r>
                        <a:rPr lang="en-US" sz="1400"/>
                        <a:t>1</a:t>
                      </a:r>
                      <a:endParaRPr lang="en-US" sz="1400" dirty="0"/>
                    </a:p>
                  </a:txBody>
                  <a:tcPr>
                    <a:solidFill>
                      <a:srgbClr val="D9D9D9"/>
                    </a:solidFill>
                  </a:tcPr>
                </a:tc>
                <a:tc>
                  <a:txBody>
                    <a:bodyPr/>
                    <a:lstStyle/>
                    <a:p>
                      <a:pPr algn="ctr"/>
                      <a:r>
                        <a:rPr lang="en-US" sz="1400"/>
                        <a:t>1</a:t>
                      </a:r>
                      <a:endParaRPr lang="en-US" sz="1400" dirty="0"/>
                    </a:p>
                  </a:txBody>
                  <a:tcPr>
                    <a:solidFill>
                      <a:srgbClr val="D9D9D9"/>
                    </a:solidFill>
                  </a:tcPr>
                </a:tc>
                <a:tc>
                  <a:txBody>
                    <a:bodyPr/>
                    <a:lstStyle/>
                    <a:p>
                      <a:pPr marL="0" marR="0">
                        <a:lnSpc>
                          <a:spcPct val="107000"/>
                        </a:lnSpc>
                        <a:spcBef>
                          <a:spcPts val="0"/>
                        </a:spcBef>
                        <a:spcAft>
                          <a:spcPts val="0"/>
                        </a:spcAft>
                      </a:pPr>
                      <a:r>
                        <a:rPr lang="en-US" sz="1400" kern="100" dirty="0">
                          <a:effectLst/>
                          <a:latin typeface="Calibri" panose="020F0502020204030204" pitchFamily="34" charset="0"/>
                          <a:ea typeface="Calibri" panose="020F0502020204030204" pitchFamily="34" charset="0"/>
                          <a:cs typeface="Times New Roman" panose="02020603050405020304" pitchFamily="18" charset="0"/>
                        </a:rPr>
                        <a:t>Solution Updates, Final meeting for new solutions, if time permits </a:t>
                      </a:r>
                      <a:r>
                        <a:rPr lang="en-US" sz="1400" kern="100">
                          <a:effectLst/>
                          <a:latin typeface="Calibri" panose="020F0502020204030204" pitchFamily="34" charset="0"/>
                          <a:ea typeface="Calibri" panose="020F0502020204030204" pitchFamily="34" charset="0"/>
                          <a:cs typeface="Times New Roman" panose="02020603050405020304" pitchFamily="18" charset="0"/>
                        </a:rPr>
                        <a:t>resolve ENs considered critical, </a:t>
                      </a:r>
                      <a:r>
                        <a:rPr lang="en-US" sz="1400" kern="100" dirty="0">
                          <a:effectLst/>
                          <a:latin typeface="Calibri" panose="020F0502020204030204" pitchFamily="34" charset="0"/>
                          <a:ea typeface="Calibri" panose="020F0502020204030204" pitchFamily="34" charset="0"/>
                          <a:cs typeface="Times New Roman" panose="02020603050405020304" pitchFamily="18" charset="0"/>
                        </a:rPr>
                        <a:t>prioritize </a:t>
                      </a:r>
                      <a:r>
                        <a:rPr lang="en-US" sz="1400" kern="100">
                          <a:effectLst/>
                          <a:latin typeface="Calibri" panose="020F0502020204030204" pitchFamily="34" charset="0"/>
                          <a:ea typeface="Calibri" panose="020F0502020204030204" pitchFamily="34" charset="0"/>
                          <a:cs typeface="Times New Roman" panose="02020603050405020304" pitchFamily="18" charset="0"/>
                        </a:rPr>
                        <a:t>new solutions</a:t>
                      </a:r>
                      <a:r>
                        <a:rPr lang="en-US" sz="1400" strike="sngStrike" kern="100">
                          <a:effectLst/>
                          <a:latin typeface="Calibri" panose="020F0502020204030204" pitchFamily="34" charset="0"/>
                          <a:ea typeface="Calibri" panose="020F0502020204030204" pitchFamily="34" charset="0"/>
                          <a:cs typeface="Times New Roman" panose="02020603050405020304" pitchFamily="18" charset="0"/>
                        </a:rPr>
                        <a:t> </a:t>
                      </a:r>
                      <a:r>
                        <a:rPr lang="en-US" sz="1400" kern="100">
                          <a:effectLst/>
                          <a:latin typeface="Calibri" panose="020F0502020204030204" pitchFamily="34" charset="0"/>
                          <a:ea typeface="Calibri" panose="020F0502020204030204" pitchFamily="34" charset="0"/>
                          <a:cs typeface="Times New Roman" panose="02020603050405020304" pitchFamily="18" charset="0"/>
                        </a:rPr>
                        <a:t>for </a:t>
                      </a:r>
                      <a:r>
                        <a:rPr lang="en-US" sz="1400" kern="100" dirty="0">
                          <a:effectLst/>
                          <a:latin typeface="Calibri" panose="020F0502020204030204" pitchFamily="34" charset="0"/>
                          <a:ea typeface="Calibri" panose="020F0502020204030204" pitchFamily="34" charset="0"/>
                          <a:cs typeface="Times New Roman" panose="02020603050405020304" pitchFamily="18" charset="0"/>
                        </a:rPr>
                        <a:t>issues not </a:t>
                      </a:r>
                      <a:r>
                        <a:rPr lang="en-US" sz="1400" kern="100">
                          <a:effectLst/>
                          <a:latin typeface="Calibri" panose="020F0502020204030204" pitchFamily="34" charset="0"/>
                          <a:ea typeface="Calibri" panose="020F0502020204030204" pitchFamily="34" charset="0"/>
                          <a:cs typeface="Times New Roman" panose="02020603050405020304" pitchFamily="18" charset="0"/>
                        </a:rPr>
                        <a:t>yet addressed or not covered by the existing solutions, </a:t>
                      </a:r>
                      <a:r>
                        <a:rPr lang="en-US" sz="1400" kern="100" dirty="0">
                          <a:effectLst/>
                          <a:latin typeface="Calibri" panose="020F0502020204030204" pitchFamily="34" charset="0"/>
                          <a:ea typeface="Calibri" panose="020F0502020204030204" pitchFamily="34" charset="0"/>
                          <a:cs typeface="Times New Roman" panose="02020603050405020304" pitchFamily="18" charset="0"/>
                        </a:rPr>
                        <a:t>Start evaluations (if possible);</a:t>
                      </a:r>
                    </a:p>
                    <a:p>
                      <a:pPr marL="0" marR="0">
                        <a:lnSpc>
                          <a:spcPct val="107000"/>
                        </a:lnSpc>
                        <a:spcBef>
                          <a:spcPts val="0"/>
                        </a:spcBef>
                        <a:spcAft>
                          <a:spcPts val="0"/>
                        </a:spcAft>
                      </a:pPr>
                      <a:r>
                        <a:rPr lang="en-US" sz="1400" kern="100" dirty="0">
                          <a:effectLst/>
                          <a:latin typeface="Calibri" panose="020F0502020204030204" pitchFamily="34" charset="0"/>
                          <a:ea typeface="Calibri" panose="020F0502020204030204" pitchFamily="34" charset="0"/>
                          <a:cs typeface="Times New Roman" panose="02020603050405020304" pitchFamily="18" charset="0"/>
                        </a:rPr>
                        <a:t>For KI#3, attempt to send LS to RAN WGs to check/get feedback on solutions</a:t>
                      </a:r>
                    </a:p>
                  </a:txBody>
                  <a:tcPr marL="68580" marR="68580" marT="0" marB="0">
                    <a:solidFill>
                      <a:srgbClr val="D9D9D9"/>
                    </a:solidFill>
                  </a:tcPr>
                </a:tc>
                <a:extLst>
                  <a:ext uri="{0D108BD9-81ED-4DB2-BD59-A6C34878D82A}">
                    <a16:rowId xmlns:a16="http://schemas.microsoft.com/office/drawing/2014/main" val="10005"/>
                  </a:ext>
                </a:extLst>
              </a:tr>
              <a:tr h="500783">
                <a:tc>
                  <a:txBody>
                    <a:bodyPr/>
                    <a:lstStyle/>
                    <a:p>
                      <a:r>
                        <a:rPr lang="en-US" sz="1400" b="0" dirty="0"/>
                        <a:t>SA2#163</a:t>
                      </a:r>
                    </a:p>
                  </a:txBody>
                  <a:tcPr>
                    <a:solidFill>
                      <a:srgbClr val="D9D9D9"/>
                    </a:solidFill>
                  </a:tcPr>
                </a:tc>
                <a:tc>
                  <a:txBody>
                    <a:bodyPr/>
                    <a:lstStyle/>
                    <a:p>
                      <a:r>
                        <a:rPr lang="en-US" sz="1400" b="0" dirty="0"/>
                        <a:t>May 2024</a:t>
                      </a:r>
                    </a:p>
                  </a:txBody>
                  <a:tcPr>
                    <a:solidFill>
                      <a:srgbClr val="D9D9D9"/>
                    </a:solidFill>
                  </a:tcPr>
                </a:tc>
                <a:tc>
                  <a:txBody>
                    <a:bodyPr/>
                    <a:lstStyle/>
                    <a:p>
                      <a:pPr algn="ctr"/>
                      <a:r>
                        <a:rPr lang="en-US" sz="1400" dirty="0"/>
                        <a:t>1</a:t>
                      </a:r>
                    </a:p>
                  </a:txBody>
                  <a:tcPr>
                    <a:solidFill>
                      <a:srgbClr val="D9D9D9"/>
                    </a:solidFill>
                  </a:tcPr>
                </a:tc>
                <a:tc>
                  <a:txBody>
                    <a:bodyPr/>
                    <a:lstStyle/>
                    <a:p>
                      <a:pPr algn="ctr"/>
                      <a:r>
                        <a:rPr lang="en-US" sz="1400"/>
                        <a:t>1</a:t>
                      </a:r>
                      <a:endParaRPr lang="en-US" sz="1400" dirty="0"/>
                    </a:p>
                  </a:txBody>
                  <a:tcPr>
                    <a:solidFill>
                      <a:srgbClr val="D9D9D9"/>
                    </a:solidFill>
                  </a:tcPr>
                </a:tc>
                <a:tc>
                  <a:txBody>
                    <a:bodyPr/>
                    <a:lstStyle/>
                    <a:p>
                      <a:pPr marL="0" marR="0">
                        <a:lnSpc>
                          <a:spcPct val="107000"/>
                        </a:lnSpc>
                        <a:spcBef>
                          <a:spcPts val="0"/>
                        </a:spcBef>
                        <a:spcAft>
                          <a:spcPts val="0"/>
                        </a:spcAft>
                      </a:pPr>
                      <a:r>
                        <a:rPr lang="en-US" altLang="ko-KR" sz="1400" kern="100" dirty="0">
                          <a:effectLst/>
                          <a:latin typeface="Calibri" panose="020F0502020204030204" pitchFamily="34" charset="0"/>
                          <a:ea typeface="Calibri" panose="020F0502020204030204" pitchFamily="34" charset="0"/>
                          <a:cs typeface="Times New Roman" panose="02020603050405020304" pitchFamily="18" charset="0"/>
                        </a:rPr>
                        <a:t>Solution </a:t>
                      </a:r>
                      <a:r>
                        <a:rPr lang="en-US" altLang="ko-KR" sz="14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Updates (focus on KI</a:t>
                      </a:r>
                      <a:r>
                        <a:rPr lang="en-US" altLang="ko-KR" sz="1400" kern="10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#3),</a:t>
                      </a:r>
                      <a:r>
                        <a:rPr lang="en-US" sz="1400" kern="10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a:t>
                      </a:r>
                      <a:r>
                        <a:rPr lang="en-US" sz="14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Evaluations </a:t>
                      </a:r>
                      <a:r>
                        <a:rPr lang="en-US" sz="1400" kern="100" dirty="0">
                          <a:effectLst/>
                          <a:latin typeface="Calibri" panose="020F0502020204030204" pitchFamily="34" charset="0"/>
                          <a:ea typeface="Calibri" panose="020F0502020204030204" pitchFamily="34" charset="0"/>
                          <a:cs typeface="Times New Roman" panose="02020603050405020304" pitchFamily="18" charset="0"/>
                        </a:rPr>
                        <a:t>and Conclusions </a:t>
                      </a:r>
                      <a:r>
                        <a:rPr lang="en-US" sz="1400" kern="100" dirty="0">
                          <a:effectLst/>
                          <a:latin typeface="Calibri" panose="020F0502020204030204" pitchFamily="34" charset="0"/>
                          <a:ea typeface="Calibri" panose="020F0502020204030204" pitchFamily="34" charset="0"/>
                          <a:cs typeface="Calibri" panose="020F0502020204030204" pitchFamily="34" charset="0"/>
                        </a:rPr>
                        <a:t>(</a:t>
                      </a:r>
                      <a:r>
                        <a:rPr lang="en-US" sz="1400" kern="100" dirty="0">
                          <a:effectLst/>
                          <a:latin typeface="Calibri" panose="020F0502020204030204" pitchFamily="34" charset="0"/>
                          <a:ea typeface="LG스마트체 Regular" panose="020B0600000101010101" pitchFamily="50" charset="-127"/>
                          <a:cs typeface="Calibri" panose="020F0502020204030204" pitchFamily="34" charset="0"/>
                        </a:rPr>
                        <a:t>※</a:t>
                      </a:r>
                      <a:r>
                        <a:rPr lang="en-US" sz="1400" kern="100" dirty="0">
                          <a:effectLst/>
                          <a:latin typeface="LG스마트체 Regular" panose="020B0600000101010101" pitchFamily="50" charset="-127"/>
                          <a:ea typeface="LG스마트체 Regular" panose="020B0600000101010101" pitchFamily="50" charset="-127"/>
                          <a:cs typeface="Times New Roman" panose="02020603050405020304" pitchFamily="18" charset="0"/>
                        </a:rPr>
                        <a:t> </a:t>
                      </a:r>
                      <a:r>
                        <a:rPr lang="en-US" sz="1400" kern="100" dirty="0">
                          <a:effectLst/>
                          <a:latin typeface="Calibri" panose="020F0502020204030204" pitchFamily="34" charset="0"/>
                          <a:ea typeface="Calibri" panose="020F0502020204030204" pitchFamily="34" charset="0"/>
                          <a:cs typeface="Times New Roman" panose="02020603050405020304" pitchFamily="18" charset="0"/>
                        </a:rPr>
                        <a:t>Conclusions </a:t>
                      </a:r>
                      <a:r>
                        <a:rPr lang="en-US" sz="1400" kern="100">
                          <a:effectLst/>
                          <a:latin typeface="Calibri" panose="020F0502020204030204" pitchFamily="34" charset="0"/>
                          <a:ea typeface="Calibri" panose="020F0502020204030204" pitchFamily="34" charset="0"/>
                          <a:cs typeface="Times New Roman" panose="02020603050405020304" pitchFamily="18" charset="0"/>
                        </a:rPr>
                        <a:t>are prioritized</a:t>
                      </a:r>
                      <a:r>
                        <a:rPr lang="en-US" sz="1400" strike="noStrike" kern="100">
                          <a:effectLst/>
                          <a:latin typeface="Calibri" panose="020F0502020204030204" pitchFamily="34" charset="0"/>
                          <a:ea typeface="Calibri" panose="020F0502020204030204" pitchFamily="34" charset="0"/>
                          <a:cs typeface="Times New Roman" panose="02020603050405020304" pitchFamily="18" charset="0"/>
                        </a:rPr>
                        <a:t>: For KI#3, attempt to conclude aspects/principles without RAN dependency</a:t>
                      </a:r>
                      <a:r>
                        <a:rPr lang="en-US" sz="1400" kern="100">
                          <a:effectLst/>
                          <a:latin typeface="Calibri" panose="020F0502020204030204" pitchFamily="34" charset="0"/>
                          <a:ea typeface="Calibri" panose="020F0502020204030204" pitchFamily="34" charset="0"/>
                          <a:cs typeface="Times New Roman" panose="02020603050405020304" pitchFamily="18" charset="0"/>
                        </a:rPr>
                        <a:t>)</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kern="100" dirty="0">
                          <a:effectLst/>
                          <a:latin typeface="Calibri" panose="020F0502020204030204" pitchFamily="34" charset="0"/>
                          <a:ea typeface="Calibri" panose="020F0502020204030204" pitchFamily="34" charset="0"/>
                          <a:cs typeface="Times New Roman" panose="02020603050405020304" pitchFamily="18" charset="0"/>
                        </a:rPr>
                        <a:t>TR </a:t>
                      </a:r>
                      <a:r>
                        <a:rPr lang="en-US" altLang="ko-KR" sz="1400" kern="100" dirty="0">
                          <a:effectLst/>
                          <a:latin typeface="Calibri" panose="020F0502020204030204" pitchFamily="34" charset="0"/>
                          <a:ea typeface="Calibri" panose="020F0502020204030204" pitchFamily="34" charset="0"/>
                          <a:cs typeface="Times New Roman" panose="02020603050405020304" pitchFamily="18" charset="0"/>
                        </a:rPr>
                        <a:t>23.700-59 </a:t>
                      </a:r>
                      <a:r>
                        <a:rPr lang="en-US" sz="1400" kern="100" dirty="0">
                          <a:effectLst/>
                          <a:latin typeface="Calibri" panose="020F0502020204030204" pitchFamily="34" charset="0"/>
                          <a:ea typeface="Calibri" panose="020F0502020204030204" pitchFamily="34" charset="0"/>
                          <a:cs typeface="Times New Roman" panose="02020603050405020304" pitchFamily="18" charset="0"/>
                        </a:rPr>
                        <a:t>sent to SA for one-step Approval</a:t>
                      </a:r>
                    </a:p>
                    <a:p>
                      <a:pPr marL="0" marR="0" lvl="0" indent="0" algn="l" defTabSz="914400" rtl="0" eaLnBrk="1" fontAlgn="auto" latinLnBrk="0" hangingPunct="1">
                        <a:lnSpc>
                          <a:spcPct val="107000"/>
                        </a:lnSpc>
                        <a:spcBef>
                          <a:spcPts val="0"/>
                        </a:spcBef>
                        <a:spcAft>
                          <a:spcPts val="0"/>
                        </a:spcAft>
                        <a:buClrTx/>
                        <a:buSzTx/>
                        <a:buFontTx/>
                        <a:buNone/>
                        <a:tabLst/>
                        <a:defRPr/>
                      </a:pPr>
                      <a:r>
                        <a:rPr lang="en-US" sz="1400" kern="100" dirty="0">
                          <a:effectLst/>
                          <a:latin typeface="Calibri" panose="020F0502020204030204" pitchFamily="34" charset="0"/>
                          <a:ea typeface="Calibri" panose="020F0502020204030204" pitchFamily="34" charset="0"/>
                          <a:cs typeface="Times New Roman" panose="02020603050405020304" pitchFamily="18" charset="0"/>
                        </a:rPr>
                        <a:t>For KI#3, attempt to send LS to RAN WGs to check/get feedback on solutions</a:t>
                      </a:r>
                    </a:p>
                  </a:txBody>
                  <a:tcPr marL="68580" marR="68580" marT="0" marB="0">
                    <a:solidFill>
                      <a:srgbClr val="D9D9D9"/>
                    </a:solidFill>
                  </a:tcPr>
                </a:tc>
                <a:extLst>
                  <a:ext uri="{0D108BD9-81ED-4DB2-BD59-A6C34878D82A}">
                    <a16:rowId xmlns:a16="http://schemas.microsoft.com/office/drawing/2014/main" val="10006"/>
                  </a:ext>
                </a:extLst>
              </a:tr>
              <a:tr h="277494">
                <a:tc>
                  <a:txBody>
                    <a:bodyPr/>
                    <a:lstStyle/>
                    <a:p>
                      <a:endParaRPr lang="en-US" sz="1400" dirty="0"/>
                    </a:p>
                  </a:txBody>
                  <a:tcPr/>
                </a:tc>
                <a:tc>
                  <a:txBody>
                    <a:bodyPr/>
                    <a:lstStyle/>
                    <a:p>
                      <a:r>
                        <a:rPr lang="en-US" sz="1400" dirty="0"/>
                        <a:t>Total</a:t>
                      </a:r>
                    </a:p>
                  </a:txBody>
                  <a:tcPr/>
                </a:tc>
                <a:tc>
                  <a:txBody>
                    <a:bodyPr/>
                    <a:lstStyle/>
                    <a:p>
                      <a:pPr algn="ctr"/>
                      <a:r>
                        <a:rPr lang="en-US" sz="1400"/>
                        <a:t>3.5</a:t>
                      </a:r>
                      <a:endParaRPr lang="en-US" sz="14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400"/>
                        <a:t>3.5</a:t>
                      </a:r>
                    </a:p>
                  </a:txBody>
                  <a:tcPr/>
                </a:tc>
                <a:tc>
                  <a:txBody>
                    <a:bodyPr/>
                    <a:lstStyle/>
                    <a:p>
                      <a:endParaRPr lang="en-US" sz="1400" dirty="0"/>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51623953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59283" y="289786"/>
            <a:ext cx="7291602" cy="632637"/>
          </a:xfrm>
        </p:spPr>
        <p:txBody>
          <a:bodyPr/>
          <a:lstStyle/>
          <a:p>
            <a:pPr algn="l"/>
            <a:r>
              <a:rPr lang="en-US" altLang="de-DE" b="1" err="1"/>
              <a:t>FS</a:t>
            </a:r>
            <a:r>
              <a:rPr lang="en-US" altLang="de-DE" b="1"/>
              <a:t>_UAS_Ph3 </a:t>
            </a:r>
            <a:r>
              <a:rPr lang="en-US" altLang="de-DE" b="1" dirty="0"/>
              <a:t>Status </a:t>
            </a:r>
            <a:r>
              <a:rPr lang="en-US" altLang="de-DE" b="1"/>
              <a:t>after SA2#162</a:t>
            </a:r>
            <a:endParaRPr lang="en-US" dirty="0"/>
          </a:p>
        </p:txBody>
      </p:sp>
      <p:sp>
        <p:nvSpPr>
          <p:cNvPr id="6" name="Content Placeholder 7"/>
          <p:cNvSpPr>
            <a:spLocks noGrp="1"/>
          </p:cNvSpPr>
          <p:nvPr>
            <p:ph sz="half" idx="4294967295"/>
          </p:nvPr>
        </p:nvSpPr>
        <p:spPr>
          <a:xfrm>
            <a:off x="159283" y="1816308"/>
            <a:ext cx="8816041" cy="4620003"/>
          </a:xfrm>
          <a:prstGeom prst="rect">
            <a:avLst/>
          </a:prstGeom>
        </p:spPr>
        <p:txBody>
          <a:bodyPr>
            <a:noAutofit/>
          </a:bodyPr>
          <a:lstStyle/>
          <a:p>
            <a:pPr marL="457200" lvl="1" indent="-457200">
              <a:spcBef>
                <a:spcPts val="0"/>
              </a:spcBef>
              <a:spcAft>
                <a:spcPts val="0"/>
              </a:spcAft>
              <a:buBlip>
                <a:blip r:embed="rId2"/>
              </a:buBlip>
            </a:pPr>
            <a:r>
              <a:rPr lang="en-US" altLang="ko-KR" sz="1600" b="1" dirty="0">
                <a:solidFill>
                  <a:prstClr val="black"/>
                </a:solidFill>
              </a:rPr>
              <a:t>Progress since SA2#162</a:t>
            </a:r>
            <a:endParaRPr lang="de-DE" altLang="ko-KR" sz="1600" dirty="0">
              <a:solidFill>
                <a:prstClr val="black"/>
              </a:solidFill>
            </a:endParaRPr>
          </a:p>
          <a:p>
            <a:pPr lvl="1">
              <a:spcBef>
                <a:spcPts val="0"/>
              </a:spcBef>
              <a:spcAft>
                <a:spcPts val="0"/>
              </a:spcAft>
            </a:pPr>
            <a:r>
              <a:rPr lang="en-US" altLang="de-DE" sz="1300" kern="0" dirty="0"/>
              <a:t>TR 23.700-59 v0.3.0 is available.</a:t>
            </a:r>
          </a:p>
          <a:p>
            <a:pPr lvl="1">
              <a:spcBef>
                <a:spcPts val="0"/>
              </a:spcBef>
              <a:spcAft>
                <a:spcPts val="0"/>
              </a:spcAft>
            </a:pPr>
            <a:r>
              <a:rPr lang="en-US" altLang="de-DE" sz="1300" dirty="0"/>
              <a:t>33 Tdocs submitted: 20 Tdocs for new solution, 10 Tdocs for solution updates, 1 Tdoc for Architectural Assumptions, 1 Tdoc is for new terms and 1 Tdoc for LS Out.</a:t>
            </a:r>
          </a:p>
          <a:p>
            <a:pPr lvl="1">
              <a:spcBef>
                <a:spcPts val="0"/>
              </a:spcBef>
              <a:spcAft>
                <a:spcPts val="0"/>
              </a:spcAft>
            </a:pPr>
            <a:r>
              <a:rPr lang="en-US" altLang="de-DE" sz="1300" dirty="0"/>
              <a:t>20 Tdocs handled mainly about new solutions and KI#3 related Architectural Assumptions/Requirements.</a:t>
            </a:r>
          </a:p>
          <a:p>
            <a:pPr marL="893763" lvl="2" indent="-179388">
              <a:spcBef>
                <a:spcPts val="0"/>
              </a:spcBef>
              <a:spcAft>
                <a:spcPts val="0"/>
              </a:spcAft>
            </a:pPr>
            <a:r>
              <a:rPr lang="en-US" altLang="de-DE" sz="1200" dirty="0"/>
              <a:t>New solutions agreed regarding</a:t>
            </a:r>
            <a:r>
              <a:rPr lang="en-US" altLang="de-DE" sz="1200" dirty="0">
                <a:solidFill>
                  <a:srgbClr val="0070C0"/>
                </a:solidFill>
              </a:rPr>
              <a:t>: </a:t>
            </a:r>
            <a:r>
              <a:rPr lang="en-US" altLang="de-DE" sz="1200" dirty="0"/>
              <a:t>KI#1 on C2 reliability (3 solutions), KI#1 on multiple USS (2 solutions), KI#3 (3 solutions).</a:t>
            </a:r>
          </a:p>
          <a:p>
            <a:pPr marL="893763" lvl="2" indent="-179388">
              <a:spcBef>
                <a:spcPts val="0"/>
              </a:spcBef>
              <a:spcAft>
                <a:spcPts val="0"/>
              </a:spcAft>
            </a:pPr>
            <a:r>
              <a:rPr lang="en-US" altLang="de-DE" sz="1200" dirty="0"/>
              <a:t>Solution update agreed regarding KI#1 on flight planning/monitoring (1 solution).</a:t>
            </a:r>
          </a:p>
          <a:p>
            <a:pPr marL="893763" lvl="2" indent="-179388">
              <a:spcBef>
                <a:spcPts val="0"/>
              </a:spcBef>
              <a:spcAft>
                <a:spcPts val="0"/>
              </a:spcAft>
            </a:pPr>
            <a:r>
              <a:rPr lang="en-US" altLang="de-DE" sz="1200" dirty="0"/>
              <a:t>For KI#3, updates to KI description and Architectural Assumptions/Requirements agreed based on the Reply LSs from TSG RAN and ETSITC MSG/TFES.</a:t>
            </a:r>
          </a:p>
          <a:p>
            <a:pPr lvl="1">
              <a:spcBef>
                <a:spcPts val="0"/>
              </a:spcBef>
              <a:spcAft>
                <a:spcPts val="0"/>
              </a:spcAft>
            </a:pPr>
            <a:r>
              <a:rPr lang="en-US" altLang="de-DE" sz="1300" dirty="0"/>
              <a:t>Due to TU budget/quota, 10 Tdocs for solution updates could not be handled.</a:t>
            </a:r>
          </a:p>
          <a:p>
            <a:pPr marL="457200" lvl="1" indent="-457200">
              <a:spcBef>
                <a:spcPts val="0"/>
              </a:spcBef>
              <a:spcAft>
                <a:spcPts val="0"/>
              </a:spcAft>
              <a:buBlip>
                <a:blip r:embed="rId2"/>
              </a:buBlip>
            </a:pPr>
            <a:r>
              <a:rPr lang="en-US" altLang="ko-KR" sz="1600" b="1" dirty="0">
                <a:solidFill>
                  <a:prstClr val="black"/>
                </a:solidFill>
              </a:rPr>
              <a:t>RAN impacts and dependencies</a:t>
            </a:r>
            <a:endParaRPr lang="de-DE" altLang="ko-KR" sz="1600" dirty="0">
              <a:solidFill>
                <a:prstClr val="black"/>
              </a:solidFill>
            </a:endParaRPr>
          </a:p>
          <a:p>
            <a:pPr lvl="1">
              <a:spcBef>
                <a:spcPts val="0"/>
              </a:spcBef>
              <a:spcAft>
                <a:spcPts val="0"/>
              </a:spcAft>
            </a:pPr>
            <a:r>
              <a:rPr lang="en-US" altLang="zh-CN" sz="1300" dirty="0">
                <a:solidFill>
                  <a:prstClr val="black"/>
                </a:solidFill>
                <a:sym typeface="+mn-ea"/>
              </a:rPr>
              <a:t>No-Transmit Zones (KI#3) has RAN dependency: RAN aspects require RAN input to be able to make progress on normative work in SA2. </a:t>
            </a:r>
            <a:endParaRPr lang="en-US" altLang="de-DE" sz="1300" dirty="0">
              <a:solidFill>
                <a:prstClr val="black"/>
              </a:solidFill>
              <a:sym typeface="+mn-ea"/>
            </a:endParaRPr>
          </a:p>
          <a:p>
            <a:pPr>
              <a:spcBef>
                <a:spcPts val="0"/>
              </a:spcBef>
              <a:spcAft>
                <a:spcPts val="0"/>
              </a:spcAft>
            </a:pPr>
            <a:r>
              <a:rPr lang="de-DE" altLang="ko-KR" sz="1600" b="1" kern="0" dirty="0"/>
              <a:t>Contentious issues</a:t>
            </a:r>
          </a:p>
          <a:p>
            <a:pPr lvl="1">
              <a:spcBef>
                <a:spcPts val="0"/>
              </a:spcBef>
              <a:spcAft>
                <a:spcPts val="0"/>
              </a:spcAft>
            </a:pPr>
            <a:r>
              <a:rPr lang="en-US" altLang="ko-KR" sz="1300" kern="0" dirty="0"/>
              <a:t>Regarding aerial UEs not supporting 3GPP Rel-19 NTZ mechanism, requirement to 3GPP system and how to handle them need to be addressed during the study and conclusion of KI#3 and coordination with RAN WGs.</a:t>
            </a:r>
            <a:endParaRPr lang="de-DE" altLang="ko-KR" sz="1300" kern="0" dirty="0"/>
          </a:p>
          <a:p>
            <a:pPr>
              <a:spcBef>
                <a:spcPts val="0"/>
              </a:spcBef>
              <a:spcAft>
                <a:spcPts val="0"/>
              </a:spcAft>
            </a:pPr>
            <a:r>
              <a:rPr lang="de-DE" altLang="ko-KR" sz="1600" b="1" kern="0" dirty="0"/>
              <a:t>Next steps</a:t>
            </a:r>
          </a:p>
          <a:p>
            <a:pPr lvl="1">
              <a:spcBef>
                <a:spcPts val="0"/>
              </a:spcBef>
              <a:spcAft>
                <a:spcPts val="0"/>
              </a:spcAft>
              <a:defRPr/>
            </a:pPr>
            <a:r>
              <a:rPr lang="en-US" altLang="ko-KR" sz="1300" kern="100" dirty="0">
                <a:effectLst/>
                <a:latin typeface="Calibri" panose="020F0502020204030204" pitchFamily="34" charset="0"/>
                <a:ea typeface="Calibri" panose="020F0502020204030204" pitchFamily="34" charset="0"/>
                <a:cs typeface="Calibri" panose="020F0502020204030204" pitchFamily="34" charset="0"/>
              </a:rPr>
              <a:t>Solution Updates (Prioritize KI#3 to address LS feedback &amp; </a:t>
            </a:r>
            <a:r>
              <a:rPr lang="en-US" altLang="ko-KR" sz="1300" kern="100">
                <a:effectLst/>
                <a:latin typeface="Calibri" panose="020F0502020204030204" pitchFamily="34" charset="0"/>
                <a:ea typeface="Calibri" panose="020F0502020204030204" pitchFamily="34" charset="0"/>
                <a:cs typeface="Calibri" panose="020F0502020204030204" pitchFamily="34" charset="0"/>
              </a:rPr>
              <a:t>contentious aspects), </a:t>
            </a:r>
            <a:r>
              <a:rPr lang="en-US" altLang="ko-KR" sz="1300" kern="100" dirty="0">
                <a:effectLst/>
                <a:latin typeface="Calibri" panose="020F0502020204030204" pitchFamily="34" charset="0"/>
                <a:ea typeface="Calibri" panose="020F0502020204030204" pitchFamily="34" charset="0"/>
                <a:cs typeface="Calibri" panose="020F0502020204030204" pitchFamily="34" charset="0"/>
              </a:rPr>
              <a:t>Evaluations and Conclusions (</a:t>
            </a:r>
            <a:r>
              <a:rPr lang="en-US" altLang="ko-KR" sz="1300" kern="100" dirty="0">
                <a:effectLst/>
                <a:ea typeface="LG스마트체 Regular" panose="020B0600000101010101" pitchFamily="50" charset="-127"/>
                <a:cs typeface="Calibri" panose="020F0502020204030204" pitchFamily="34" charset="0"/>
              </a:rPr>
              <a:t>※ </a:t>
            </a:r>
            <a:r>
              <a:rPr lang="en-US" altLang="ko-KR" sz="1300" kern="100" dirty="0">
                <a:effectLst/>
                <a:latin typeface="Calibri" panose="020F0502020204030204" pitchFamily="34" charset="0"/>
                <a:ea typeface="Calibri" panose="020F0502020204030204" pitchFamily="34" charset="0"/>
                <a:cs typeface="Times New Roman" panose="02020603050405020304" pitchFamily="18" charset="0"/>
              </a:rPr>
              <a:t>Conclusions are prioritized)</a:t>
            </a:r>
            <a:r>
              <a:rPr lang="en-US" altLang="ko-KR" sz="1300" kern="100" dirty="0">
                <a:effectLst/>
                <a:latin typeface="Calibri" panose="020F0502020204030204" pitchFamily="34" charset="0"/>
                <a:ea typeface="Calibri" panose="020F0502020204030204" pitchFamily="34" charset="0"/>
                <a:cs typeface="Calibri" panose="020F0502020204030204" pitchFamily="34" charset="0"/>
              </a:rPr>
              <a:t>.</a:t>
            </a:r>
            <a:endParaRPr lang="en-US" altLang="ko-KR" sz="1300" kern="0" dirty="0">
              <a:latin typeface="Calibri" panose="020F0502020204030204" pitchFamily="34" charset="0"/>
              <a:cs typeface="Calibri" panose="020F0502020204030204" pitchFamily="34" charset="0"/>
            </a:endParaRPr>
          </a:p>
          <a:p>
            <a:pPr lvl="1">
              <a:spcBef>
                <a:spcPts val="0"/>
              </a:spcBef>
              <a:spcAft>
                <a:spcPts val="0"/>
              </a:spcAft>
              <a:defRPr/>
            </a:pPr>
            <a:r>
              <a:rPr lang="en-US" altLang="ko-KR" sz="1300" dirty="0">
                <a:solidFill>
                  <a:prstClr val="black"/>
                </a:solidFill>
              </a:rPr>
              <a:t>TR 23.700-59 sent to SA for one-step Approval.</a:t>
            </a:r>
          </a:p>
          <a:p>
            <a:pPr lvl="1">
              <a:spcBef>
                <a:spcPts val="0"/>
              </a:spcBef>
              <a:spcAft>
                <a:spcPts val="0"/>
              </a:spcAft>
              <a:defRPr/>
            </a:pPr>
            <a:r>
              <a:rPr lang="en-US" altLang="ko-KR" sz="1300" dirty="0">
                <a:solidFill>
                  <a:prstClr val="black"/>
                </a:solidFill>
              </a:rPr>
              <a:t>LS to RAN WGs to check/get feedback on KI#3 solutions.</a:t>
            </a:r>
          </a:p>
          <a:p>
            <a:pPr lvl="1">
              <a:spcBef>
                <a:spcPts val="0"/>
              </a:spcBef>
              <a:spcAft>
                <a:spcPts val="0"/>
              </a:spcAft>
              <a:defRPr/>
            </a:pPr>
            <a:r>
              <a:rPr lang="en-US" altLang="ko-KR" sz="1300" dirty="0">
                <a:solidFill>
                  <a:prstClr val="black"/>
                </a:solidFill>
              </a:rPr>
              <a:t>Propose WI to start normative </a:t>
            </a:r>
            <a:r>
              <a:rPr lang="en-US" altLang="ko-KR" sz="1300">
                <a:solidFill>
                  <a:prstClr val="black"/>
                </a:solidFill>
              </a:rPr>
              <a:t>work </a:t>
            </a:r>
            <a:r>
              <a:rPr lang="en-US" altLang="ko-KR" sz="1300"/>
              <a:t>in </a:t>
            </a:r>
            <a:r>
              <a:rPr lang="en-US" altLang="ko-KR" sz="1300" dirty="0"/>
              <a:t>Q3 for KI</a:t>
            </a:r>
            <a:r>
              <a:rPr lang="en-US" altLang="ko-KR" sz="1300"/>
              <a:t>#1&amp;2 and </a:t>
            </a:r>
            <a:r>
              <a:rPr lang="en-US" altLang="ko-KR" sz="1300" dirty="0"/>
              <a:t>normative work for KI#3 in Q4.</a:t>
            </a:r>
          </a:p>
          <a:p>
            <a:pPr lvl="1">
              <a:spcBef>
                <a:spcPts val="0"/>
              </a:spcBef>
              <a:spcAft>
                <a:spcPts val="0"/>
              </a:spcAft>
              <a:defRPr/>
            </a:pPr>
            <a:endParaRPr lang="en-US" altLang="de-DE" sz="1800" dirty="0"/>
          </a:p>
        </p:txBody>
      </p:sp>
      <p:graphicFrame>
        <p:nvGraphicFramePr>
          <p:cNvPr id="3" name="Content Placeholder 8">
            <a:extLst>
              <a:ext uri="{FF2B5EF4-FFF2-40B4-BE49-F238E27FC236}">
                <a16:creationId xmlns:a16="http://schemas.microsoft.com/office/drawing/2014/main" id="{43C9E521-0D75-0E66-3E4C-E45DBD127471}"/>
              </a:ext>
            </a:extLst>
          </p:cNvPr>
          <p:cNvGraphicFramePr>
            <a:graphicFrameLocks/>
          </p:cNvGraphicFramePr>
          <p:nvPr/>
        </p:nvGraphicFramePr>
        <p:xfrm>
          <a:off x="295300" y="1118012"/>
          <a:ext cx="8266044" cy="698296"/>
        </p:xfrm>
        <a:graphic>
          <a:graphicData uri="http://schemas.openxmlformats.org/drawingml/2006/table">
            <a:tbl>
              <a:tblPr firstRow="1" bandRow="1">
                <a:tableStyleId>{8FD4443E-F989-4FC4-A0C8-D5A2AF1F390B}</a:tableStyleId>
              </a:tblPr>
              <a:tblGrid>
                <a:gridCol w="1461381">
                  <a:extLst>
                    <a:ext uri="{9D8B030D-6E8A-4147-A177-3AD203B41FA5}">
                      <a16:colId xmlns:a16="http://schemas.microsoft.com/office/drawing/2014/main" val="20000"/>
                    </a:ext>
                  </a:extLst>
                </a:gridCol>
                <a:gridCol w="3332693">
                  <a:extLst>
                    <a:ext uri="{9D8B030D-6E8A-4147-A177-3AD203B41FA5}">
                      <a16:colId xmlns:a16="http://schemas.microsoft.com/office/drawing/2014/main" val="20001"/>
                    </a:ext>
                  </a:extLst>
                </a:gridCol>
                <a:gridCol w="1134406">
                  <a:extLst>
                    <a:ext uri="{9D8B030D-6E8A-4147-A177-3AD203B41FA5}">
                      <a16:colId xmlns:a16="http://schemas.microsoft.com/office/drawing/2014/main" val="20002"/>
                    </a:ext>
                  </a:extLst>
                </a:gridCol>
                <a:gridCol w="1203158">
                  <a:extLst>
                    <a:ext uri="{9D8B030D-6E8A-4147-A177-3AD203B41FA5}">
                      <a16:colId xmlns:a16="http://schemas.microsoft.com/office/drawing/2014/main" val="20003"/>
                    </a:ext>
                  </a:extLst>
                </a:gridCol>
                <a:gridCol w="1134406">
                  <a:extLst>
                    <a:ext uri="{9D8B030D-6E8A-4147-A177-3AD203B41FA5}">
                      <a16:colId xmlns:a16="http://schemas.microsoft.com/office/drawing/2014/main" val="20004"/>
                    </a:ext>
                  </a:extLst>
                </a:gridCol>
              </a:tblGrid>
              <a:tr h="294060">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250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a:t>FS_UAS_Ph3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a:t>Study on Phase 3 for UAS, UAV and UAM</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50% -&gt; 73%</a:t>
                      </a:r>
                      <a:endParaRPr lang="en-US" sz="12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a:t>June 2024</a:t>
                      </a:r>
                      <a:endParaRPr lang="en-GB" sz="1200" b="1" dirty="0"/>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altLang="ko-KR" sz="1200" b="1" dirty="0"/>
                        <a:t>SP-231801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4203769027"/>
      </p:ext>
    </p:extLst>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algn="l" eaLnBrk="1" hangingPunct="1"/>
            <a:r>
              <a:rPr lang="en-US" altLang="de-DE" b="1"/>
              <a:t>FS_UAS_Ph3 Status at SA#103</a:t>
            </a:r>
            <a:endParaRPr lang="de-DE" altLang="de-DE" b="1" dirty="0"/>
          </a:p>
        </p:txBody>
      </p:sp>
      <p:sp>
        <p:nvSpPr>
          <p:cNvPr id="5" name="Content Placeholder 7">
            <a:extLst>
              <a:ext uri="{FF2B5EF4-FFF2-40B4-BE49-F238E27FC236}">
                <a16:creationId xmlns:a16="http://schemas.microsoft.com/office/drawing/2014/main" id="{DF1840B9-5A65-4E28-9D05-6670B7583CB2}"/>
              </a:ext>
            </a:extLst>
          </p:cNvPr>
          <p:cNvSpPr txBox="1">
            <a:spLocks/>
          </p:cNvSpPr>
          <p:nvPr/>
        </p:nvSpPr>
        <p:spPr>
          <a:xfrm>
            <a:off x="386848" y="2072954"/>
            <a:ext cx="8554481" cy="4320970"/>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Progress since SA#102</a:t>
            </a:r>
            <a:endParaRPr lang="de-DE" altLang="de-DE" sz="1600" b="1" kern="0" dirty="0">
              <a:solidFill>
                <a:srgbClr val="FF0000"/>
              </a:solidFill>
            </a:endParaRPr>
          </a:p>
          <a:p>
            <a:pPr lvl="1">
              <a:spcBef>
                <a:spcPts val="0"/>
              </a:spcBef>
              <a:spcAft>
                <a:spcPts val="0"/>
              </a:spcAft>
            </a:pPr>
            <a:r>
              <a:rPr lang="en-US" altLang="de-DE" sz="1400" dirty="0"/>
              <a:t>Study started with SA2#160AH-e.</a:t>
            </a:r>
            <a:endParaRPr lang="en-US" altLang="de-DE" sz="1400" kern="0" dirty="0"/>
          </a:p>
          <a:p>
            <a:pPr lvl="1">
              <a:spcBef>
                <a:spcPts val="0"/>
              </a:spcBef>
              <a:spcAft>
                <a:spcPts val="0"/>
              </a:spcAft>
            </a:pPr>
            <a:r>
              <a:rPr lang="en-US" altLang="de-DE" sz="1400" kern="0" dirty="0"/>
              <a:t>TR 23.700-59 v0.2.0 is available.</a:t>
            </a:r>
          </a:p>
          <a:p>
            <a:pPr lvl="1">
              <a:spcBef>
                <a:spcPts val="0"/>
              </a:spcBef>
              <a:spcAft>
                <a:spcPts val="0"/>
              </a:spcAft>
            </a:pPr>
            <a:r>
              <a:rPr lang="en-US" altLang="zh-CN" sz="1400" dirty="0">
                <a:cs typeface="+mn-ea"/>
              </a:rPr>
              <a:t>At SA2#160AH-e: </a:t>
            </a:r>
            <a:r>
              <a:rPr lang="en-US" altLang="de-DE" sz="1400" dirty="0"/>
              <a:t>TR skeleton, Scope, Terms, Architecture Assumptions/Requirements, </a:t>
            </a:r>
            <a:r>
              <a:rPr lang="en-US" altLang="zh-CN" sz="1400" dirty="0">
                <a:cs typeface="+mn-ea"/>
              </a:rPr>
              <a:t>3 Key Issues </a:t>
            </a:r>
            <a:r>
              <a:rPr lang="en-US" altLang="zh-CN" sz="1400" dirty="0">
                <a:cs typeface="+mn-ea"/>
                <a:sym typeface="+mn-ea"/>
              </a:rPr>
              <a:t>to cover the WTs in the SID and Annex including background information about </a:t>
            </a:r>
            <a:r>
              <a:rPr lang="en-US" altLang="de-DE" sz="1400" dirty="0"/>
              <a:t>No-Transmit Zones</a:t>
            </a:r>
            <a:r>
              <a:rPr lang="en-US" altLang="zh-CN" sz="1400" dirty="0">
                <a:cs typeface="+mn-ea"/>
                <a:sym typeface="+mn-ea"/>
              </a:rPr>
              <a:t> </a:t>
            </a:r>
            <a:r>
              <a:rPr lang="en-US" altLang="zh-CN" sz="1400" dirty="0">
                <a:cs typeface="+mn-ea"/>
              </a:rPr>
              <a:t>agreed.</a:t>
            </a:r>
          </a:p>
          <a:p>
            <a:pPr lvl="1">
              <a:spcBef>
                <a:spcPts val="0"/>
              </a:spcBef>
              <a:spcAft>
                <a:spcPts val="0"/>
              </a:spcAft>
            </a:pPr>
            <a:r>
              <a:rPr lang="en-US" altLang="zh-CN" sz="1400" dirty="0">
                <a:cs typeface="+mn-ea"/>
              </a:rPr>
              <a:t>At SA2#161: </a:t>
            </a:r>
            <a:r>
              <a:rPr lang="en-US" altLang="de-DE" sz="1400" dirty="0"/>
              <a:t>New solutions </a:t>
            </a:r>
            <a:r>
              <a:rPr lang="en-US" altLang="zh-CN" sz="1400" dirty="0">
                <a:cs typeface="+mn-ea"/>
              </a:rPr>
              <a:t>agreed (</a:t>
            </a:r>
            <a:r>
              <a:rPr lang="en-US" altLang="de-DE" sz="1400" dirty="0"/>
              <a:t>3 solutions for KI#1 on flight planning/monitoring, 3 solutions for KI#2, 3 solutions for KI#3). </a:t>
            </a:r>
          </a:p>
          <a:p>
            <a:pPr lvl="1">
              <a:spcBef>
                <a:spcPts val="0"/>
              </a:spcBef>
              <a:spcAft>
                <a:spcPts val="0"/>
              </a:spcAft>
            </a:pPr>
            <a:r>
              <a:rPr lang="en-US" altLang="de-DE" sz="1400" dirty="0"/>
              <a:t>Outgoing LSs</a:t>
            </a:r>
          </a:p>
          <a:p>
            <a:pPr marL="893763" lvl="2" indent="-179388">
              <a:spcBef>
                <a:spcPts val="0"/>
              </a:spcBef>
              <a:spcAft>
                <a:spcPts val="0"/>
              </a:spcAft>
            </a:pPr>
            <a:r>
              <a:rPr lang="en-US" altLang="de-DE" sz="1200" dirty="0"/>
              <a:t>Reply LS sent to SA6 on Coordination of work for UAS_Ph3.</a:t>
            </a:r>
          </a:p>
          <a:p>
            <a:pPr marL="893763" lvl="2" indent="-179388">
              <a:spcBef>
                <a:spcPts val="0"/>
              </a:spcBef>
              <a:spcAft>
                <a:spcPts val="0"/>
              </a:spcAft>
            </a:pPr>
            <a:r>
              <a:rPr lang="en-US" altLang="de-DE" sz="1200" dirty="0"/>
              <a:t>LS sent to ETSI TC MSG/TFES on No-Transmit Zones according to ECC decision 22(07).</a:t>
            </a:r>
          </a:p>
          <a:p>
            <a:pPr marL="893763" lvl="2" indent="-179388">
              <a:spcBef>
                <a:spcPts val="0"/>
              </a:spcBef>
              <a:spcAft>
                <a:spcPts val="0"/>
              </a:spcAft>
            </a:pPr>
            <a:r>
              <a:rPr lang="en-US" altLang="de-DE" sz="1200" dirty="0"/>
              <a:t>LS sent to RAN and RAN2 to clarify the requirements for </a:t>
            </a:r>
            <a:r>
              <a:rPr lang="en-US" altLang="zh-CN" sz="1200" dirty="0">
                <a:solidFill>
                  <a:prstClr val="black"/>
                </a:solidFill>
                <a:sym typeface="+mn-ea"/>
              </a:rPr>
              <a:t>No-Transmit Zones</a:t>
            </a:r>
            <a:r>
              <a:rPr lang="en-US" altLang="de-DE" sz="1200" dirty="0"/>
              <a:t>.</a:t>
            </a:r>
            <a:endParaRPr lang="en-US" altLang="de-DE" sz="1200" kern="0" dirty="0"/>
          </a:p>
          <a:p>
            <a:pPr lvl="1">
              <a:spcBef>
                <a:spcPts val="0"/>
              </a:spcBef>
              <a:spcAft>
                <a:spcPts val="0"/>
              </a:spcAft>
            </a:pPr>
            <a:endParaRPr lang="en-US" altLang="de-DE" sz="900" dirty="0"/>
          </a:p>
          <a:p>
            <a:pPr marL="457200" lvl="1" indent="-457200">
              <a:spcBef>
                <a:spcPts val="0"/>
              </a:spcBef>
              <a:spcAft>
                <a:spcPts val="0"/>
              </a:spcAft>
              <a:buBlip>
                <a:blip r:embed="rId2"/>
              </a:buBlip>
            </a:pPr>
            <a:r>
              <a:rPr lang="en-US" sz="1600" b="1" dirty="0"/>
              <a:t>RAN impacts and dependencies</a:t>
            </a:r>
            <a:endParaRPr lang="de-DE" sz="1600" b="1" dirty="0"/>
          </a:p>
          <a:p>
            <a:pPr lvl="1">
              <a:spcBef>
                <a:spcPts val="0"/>
              </a:spcBef>
              <a:spcAft>
                <a:spcPts val="0"/>
              </a:spcAft>
            </a:pPr>
            <a:r>
              <a:rPr lang="en-US" altLang="zh-CN" sz="1400" dirty="0">
                <a:solidFill>
                  <a:prstClr val="black"/>
                </a:solidFill>
                <a:sym typeface="+mn-ea"/>
              </a:rPr>
              <a:t>No-Transmit Zones (KI#3) has RAN dependency, timely feedback/input needed to resolve differing views </a:t>
            </a:r>
            <a:endParaRPr lang="en-US" sz="1400" kern="0" dirty="0"/>
          </a:p>
          <a:p>
            <a:pPr lvl="1">
              <a:spcBef>
                <a:spcPts val="0"/>
              </a:spcBef>
              <a:spcAft>
                <a:spcPts val="0"/>
              </a:spcAft>
            </a:pPr>
            <a:endParaRPr lang="de-DE" sz="900" kern="0"/>
          </a:p>
          <a:p>
            <a:pPr>
              <a:spcBef>
                <a:spcPts val="0"/>
              </a:spcBef>
              <a:spcAft>
                <a:spcPts val="0"/>
              </a:spcAft>
            </a:pPr>
            <a:r>
              <a:rPr lang="de-DE" sz="1600" b="1" kern="0"/>
              <a:t>Contentious </a:t>
            </a:r>
            <a:r>
              <a:rPr lang="de-DE" sz="1600" b="1" kern="0" dirty="0"/>
              <a:t>issues</a:t>
            </a:r>
          </a:p>
          <a:p>
            <a:pPr marL="742950" marR="0" lvl="1" indent="-285750" algn="l" defTabSz="914400" rtl="0" eaLnBrk="0" fontAlgn="base" latinLnBrk="0" hangingPunct="0">
              <a:spcBef>
                <a:spcPts val="0"/>
              </a:spcBef>
              <a:spcAft>
                <a:spcPts val="0"/>
              </a:spcAft>
              <a:buClr>
                <a:srgbClr val="C00000"/>
              </a:buClr>
              <a:buSzTx/>
              <a:buFont typeface="Arial" panose="020B0604020202020204" pitchFamily="34" charset="0"/>
              <a:buChar char="•"/>
              <a:tabLst/>
              <a:defRPr/>
            </a:pPr>
            <a:r>
              <a:rPr kumimoji="0" lang="de-DE" altLang="ko-KR" sz="1400" b="0" i="0" u="none" strike="noStrike" kern="0" cap="none" spc="0" normalizeH="0" baseline="0" noProof="0">
                <a:ln>
                  <a:noFill/>
                </a:ln>
                <a:solidFill>
                  <a:prstClr val="black"/>
                </a:solidFill>
                <a:effectLst/>
                <a:uLnTx/>
                <a:uFillTx/>
              </a:rPr>
              <a:t>KI</a:t>
            </a:r>
            <a:r>
              <a:rPr kumimoji="0" lang="de-DE" altLang="ko-KR" sz="1400" b="0" i="0" u="none" strike="noStrike" kern="0" cap="none" spc="0" normalizeH="0" baseline="0" noProof="0" dirty="0">
                <a:ln>
                  <a:noFill/>
                </a:ln>
                <a:solidFill>
                  <a:prstClr val="black"/>
                </a:solidFill>
                <a:effectLst/>
                <a:uLnTx/>
                <a:uFillTx/>
              </a:rPr>
              <a:t>#</a:t>
            </a:r>
            <a:r>
              <a:rPr kumimoji="0" lang="de-DE" altLang="ko-KR" sz="1400" b="0" i="0" u="none" strike="noStrike" kern="0" cap="none" spc="0" normalizeH="0" baseline="0" noProof="0">
                <a:ln>
                  <a:noFill/>
                </a:ln>
                <a:solidFill>
                  <a:prstClr val="black"/>
                </a:solidFill>
                <a:effectLst/>
                <a:uLnTx/>
                <a:uFillTx/>
              </a:rPr>
              <a:t>3 may </a:t>
            </a:r>
            <a:r>
              <a:rPr kumimoji="0" lang="de-DE" altLang="ko-KR" sz="1400" b="0" i="0" u="none" strike="noStrike" kern="0" cap="none" spc="0" normalizeH="0" baseline="0" noProof="0" dirty="0">
                <a:ln>
                  <a:noFill/>
                </a:ln>
                <a:solidFill>
                  <a:prstClr val="black"/>
                </a:solidFill>
                <a:effectLst/>
                <a:uLnTx/>
                <a:uFillTx/>
              </a:rPr>
              <a:t>be at risk not to complete by May, </a:t>
            </a:r>
            <a:r>
              <a:rPr kumimoji="0" lang="de-DE" altLang="ko-KR" sz="1400" b="0" i="0" u="none" strike="noStrike" kern="0" cap="none" spc="0" normalizeH="0" baseline="0" noProof="0">
                <a:ln>
                  <a:noFill/>
                </a:ln>
                <a:solidFill>
                  <a:prstClr val="black"/>
                </a:solidFill>
                <a:effectLst/>
                <a:uLnTx/>
                <a:uFillTx/>
              </a:rPr>
              <a:t>2024 if </a:t>
            </a:r>
            <a:r>
              <a:rPr lang="de-DE" altLang="ko-KR" sz="1400" kern="0"/>
              <a:t>common understanding cannot be reached</a:t>
            </a:r>
            <a:endParaRPr kumimoji="0" lang="de-DE" altLang="ko-KR" sz="1400" b="0" i="0" u="none" strike="noStrike" kern="0" cap="none" spc="0" normalizeH="0" baseline="0" noProof="0">
              <a:ln>
                <a:noFill/>
              </a:ln>
              <a:solidFill>
                <a:prstClr val="black"/>
              </a:solidFill>
              <a:effectLst/>
              <a:uLnTx/>
              <a:uFillTx/>
            </a:endParaRPr>
          </a:p>
          <a:p>
            <a:pPr marL="742950" marR="0" lvl="1" indent="-285750" algn="l" defTabSz="914400" rtl="0" eaLnBrk="0" fontAlgn="base" latinLnBrk="0" hangingPunct="0">
              <a:spcBef>
                <a:spcPts val="0"/>
              </a:spcBef>
              <a:spcAft>
                <a:spcPts val="0"/>
              </a:spcAft>
              <a:buClr>
                <a:srgbClr val="C00000"/>
              </a:buClr>
              <a:buSzTx/>
              <a:buFont typeface="Arial" panose="020B0604020202020204" pitchFamily="34" charset="0"/>
              <a:buChar char="•"/>
              <a:tabLst/>
              <a:defRPr/>
            </a:pPr>
            <a:endParaRPr lang="de-DE" sz="900" b="1" kern="0" dirty="0"/>
          </a:p>
          <a:p>
            <a:pPr>
              <a:spcBef>
                <a:spcPts val="0"/>
              </a:spcBef>
              <a:spcAft>
                <a:spcPts val="0"/>
              </a:spcAft>
            </a:pPr>
            <a:r>
              <a:rPr lang="de-DE" sz="1600" b="1" kern="0" dirty="0"/>
              <a:t>Next steps</a:t>
            </a:r>
          </a:p>
          <a:p>
            <a:pPr lvl="1">
              <a:spcBef>
                <a:spcPts val="0"/>
              </a:spcBef>
              <a:spcAft>
                <a:spcPts val="0"/>
              </a:spcAft>
              <a:defRPr/>
            </a:pPr>
            <a:r>
              <a:rPr lang="en-US" altLang="ko-KR" sz="1400" kern="0" dirty="0"/>
              <a:t>Solution discussions,</a:t>
            </a:r>
            <a:r>
              <a:rPr lang="en-US" altLang="ko-KR" sz="1400" kern="100" dirty="0">
                <a:effectLst/>
                <a:latin typeface="Calibri" panose="020F0502020204030204" pitchFamily="34" charset="0"/>
                <a:ea typeface="Calibri" panose="020F0502020204030204" pitchFamily="34" charset="0"/>
                <a:cs typeface="Times New Roman" panose="02020603050405020304" pitchFamily="18" charset="0"/>
              </a:rPr>
              <a:t> Evaluations, Conclusions, TR sent to SA for one-step Approval</a:t>
            </a:r>
          </a:p>
          <a:p>
            <a:pPr lvl="1">
              <a:spcBef>
                <a:spcPts val="0"/>
              </a:spcBef>
              <a:spcAft>
                <a:spcPts val="0"/>
              </a:spcAft>
              <a:defRPr/>
            </a:pPr>
            <a:endParaRPr lang="en-US" altLang="ko-KR" sz="1200" kern="0" dirty="0"/>
          </a:p>
        </p:txBody>
      </p:sp>
      <p:graphicFrame>
        <p:nvGraphicFramePr>
          <p:cNvPr id="2" name="Content Placeholder 8">
            <a:extLst>
              <a:ext uri="{FF2B5EF4-FFF2-40B4-BE49-F238E27FC236}">
                <a16:creationId xmlns:a16="http://schemas.microsoft.com/office/drawing/2014/main" id="{E2E599F1-C3F3-A57E-9CD9-ACA5DDC4CB41}"/>
              </a:ext>
            </a:extLst>
          </p:cNvPr>
          <p:cNvGraphicFramePr>
            <a:graphicFrameLocks/>
          </p:cNvGraphicFramePr>
          <p:nvPr/>
        </p:nvGraphicFramePr>
        <p:xfrm>
          <a:off x="348566" y="1354033"/>
          <a:ext cx="8266044" cy="698296"/>
        </p:xfrm>
        <a:graphic>
          <a:graphicData uri="http://schemas.openxmlformats.org/drawingml/2006/table">
            <a:tbl>
              <a:tblPr firstRow="1" bandRow="1">
                <a:tableStyleId>{8FD4443E-F989-4FC4-A0C8-D5A2AF1F390B}</a:tableStyleId>
              </a:tblPr>
              <a:tblGrid>
                <a:gridCol w="1461381">
                  <a:extLst>
                    <a:ext uri="{9D8B030D-6E8A-4147-A177-3AD203B41FA5}">
                      <a16:colId xmlns:a16="http://schemas.microsoft.com/office/drawing/2014/main" val="20000"/>
                    </a:ext>
                  </a:extLst>
                </a:gridCol>
                <a:gridCol w="3332693">
                  <a:extLst>
                    <a:ext uri="{9D8B030D-6E8A-4147-A177-3AD203B41FA5}">
                      <a16:colId xmlns:a16="http://schemas.microsoft.com/office/drawing/2014/main" val="20001"/>
                    </a:ext>
                  </a:extLst>
                </a:gridCol>
                <a:gridCol w="1134406">
                  <a:extLst>
                    <a:ext uri="{9D8B030D-6E8A-4147-A177-3AD203B41FA5}">
                      <a16:colId xmlns:a16="http://schemas.microsoft.com/office/drawing/2014/main" val="20002"/>
                    </a:ext>
                  </a:extLst>
                </a:gridCol>
                <a:gridCol w="1203158">
                  <a:extLst>
                    <a:ext uri="{9D8B030D-6E8A-4147-A177-3AD203B41FA5}">
                      <a16:colId xmlns:a16="http://schemas.microsoft.com/office/drawing/2014/main" val="20003"/>
                    </a:ext>
                  </a:extLst>
                </a:gridCol>
                <a:gridCol w="1134406">
                  <a:extLst>
                    <a:ext uri="{9D8B030D-6E8A-4147-A177-3AD203B41FA5}">
                      <a16:colId xmlns:a16="http://schemas.microsoft.com/office/drawing/2014/main" val="20004"/>
                    </a:ext>
                  </a:extLst>
                </a:gridCol>
              </a:tblGrid>
              <a:tr h="294060">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250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a:t>FS_UAS_Ph3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a:t>Study on Phase 3 for UAS, UAV and UAM</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0% </a:t>
                      </a:r>
                      <a:r>
                        <a:rPr lang="en-US" sz="1200" b="1" kern="1200" dirty="0">
                          <a:solidFill>
                            <a:srgbClr val="7030A0"/>
                          </a:solidFill>
                          <a:latin typeface="+mn-lt"/>
                          <a:ea typeface="+mn-ea"/>
                          <a:cs typeface="+mn-cs"/>
                        </a:rPr>
                        <a:t>-&gt; </a:t>
                      </a:r>
                      <a:r>
                        <a:rPr lang="en-US" sz="1200" b="1" kern="1200">
                          <a:solidFill>
                            <a:srgbClr val="7030A0"/>
                          </a:solidFill>
                          <a:latin typeface="+mn-lt"/>
                          <a:ea typeface="+mn-ea"/>
                          <a:cs typeface="+mn-cs"/>
                        </a:rPr>
                        <a:t>50%</a:t>
                      </a:r>
                      <a:endParaRPr lang="en-US" sz="12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a:t>June 2024</a:t>
                      </a:r>
                      <a:endParaRPr lang="en-GB" sz="1200" b="1" dirty="0"/>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altLang="ko-KR" sz="1200" b="1" dirty="0"/>
                        <a:t>SP-231801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92710121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59283" y="289786"/>
            <a:ext cx="7291602" cy="632637"/>
          </a:xfrm>
        </p:spPr>
        <p:txBody>
          <a:bodyPr/>
          <a:lstStyle/>
          <a:p>
            <a:pPr algn="l"/>
            <a:r>
              <a:rPr lang="en-US" altLang="de-DE" b="1" err="1"/>
              <a:t>FS</a:t>
            </a:r>
            <a:r>
              <a:rPr lang="en-US" altLang="de-DE" b="1"/>
              <a:t>_UAS_Ph3 </a:t>
            </a:r>
            <a:r>
              <a:rPr lang="en-US" altLang="de-DE" b="1" dirty="0"/>
              <a:t>Status </a:t>
            </a:r>
            <a:r>
              <a:rPr lang="en-US" altLang="de-DE" b="1"/>
              <a:t>after SA2#161</a:t>
            </a:r>
            <a:endParaRPr lang="en-US" dirty="0"/>
          </a:p>
        </p:txBody>
      </p:sp>
      <p:sp>
        <p:nvSpPr>
          <p:cNvPr id="6" name="Content Placeholder 7"/>
          <p:cNvSpPr>
            <a:spLocks noGrp="1"/>
          </p:cNvSpPr>
          <p:nvPr>
            <p:ph sz="half" idx="4294967295"/>
          </p:nvPr>
        </p:nvSpPr>
        <p:spPr>
          <a:xfrm>
            <a:off x="231689" y="1983579"/>
            <a:ext cx="8810067" cy="4341593"/>
          </a:xfrm>
          <a:prstGeom prst="rect">
            <a:avLst/>
          </a:prstGeom>
        </p:spPr>
        <p:txBody>
          <a:bodyPr>
            <a:noAutofit/>
          </a:bodyPr>
          <a:lstStyle/>
          <a:p>
            <a:pPr marL="457200" lvl="1" indent="-457200">
              <a:spcBef>
                <a:spcPts val="0"/>
              </a:spcBef>
              <a:spcAft>
                <a:spcPts val="100"/>
              </a:spcAft>
              <a:buBlip>
                <a:blip r:embed="rId2"/>
              </a:buBlip>
            </a:pPr>
            <a:r>
              <a:rPr lang="en-US" altLang="ko-KR" sz="1600" b="1" dirty="0">
                <a:solidFill>
                  <a:prstClr val="black"/>
                </a:solidFill>
              </a:rPr>
              <a:t>Progress since SA2#161</a:t>
            </a:r>
            <a:endParaRPr lang="de-DE" altLang="ko-KR" sz="1600" dirty="0">
              <a:solidFill>
                <a:prstClr val="black"/>
              </a:solidFill>
            </a:endParaRPr>
          </a:p>
          <a:p>
            <a:pPr lvl="1">
              <a:spcBef>
                <a:spcPts val="0"/>
              </a:spcBef>
              <a:spcAft>
                <a:spcPts val="100"/>
              </a:spcAft>
            </a:pPr>
            <a:r>
              <a:rPr lang="en-US" altLang="de-DE" sz="1400" kern="0" dirty="0"/>
              <a:t>TR 23.700-59 v0.2.0 is available.</a:t>
            </a:r>
          </a:p>
          <a:p>
            <a:pPr lvl="1">
              <a:spcBef>
                <a:spcPts val="0"/>
              </a:spcBef>
              <a:spcAft>
                <a:spcPts val="100"/>
              </a:spcAft>
            </a:pPr>
            <a:r>
              <a:rPr lang="en-US" altLang="de-DE" sz="1400" dirty="0"/>
              <a:t>25 Tdocs were submitted: 24 Tdocs are for new solution and 1 Tdoc is for new terms.</a:t>
            </a:r>
          </a:p>
          <a:p>
            <a:pPr lvl="1">
              <a:spcBef>
                <a:spcPts val="0"/>
              </a:spcBef>
              <a:spcAft>
                <a:spcPts val="100"/>
              </a:spcAft>
            </a:pPr>
            <a:r>
              <a:rPr lang="en-US" altLang="de-DE" sz="1400" dirty="0"/>
              <a:t>12 Tdocs were handled about: KI#1 on flight planning/monitoring, KI#1 on C2 reliability, KI#2 and KI#3.</a:t>
            </a:r>
          </a:p>
          <a:p>
            <a:pPr marL="893763" lvl="2" indent="-179388">
              <a:spcBef>
                <a:spcPts val="0"/>
              </a:spcBef>
              <a:spcAft>
                <a:spcPts val="100"/>
              </a:spcAft>
            </a:pPr>
            <a:r>
              <a:rPr lang="en-US" altLang="de-DE" sz="1200" dirty="0"/>
              <a:t>New solutions agreed regarding KI#1 on flight planning/monitoring (3 solutions), KI#2 (3 solutions), KI#3 (3 solutions).</a:t>
            </a:r>
          </a:p>
          <a:p>
            <a:pPr marL="893763" lvl="2" indent="-179388">
              <a:spcBef>
                <a:spcPts val="0"/>
              </a:spcBef>
              <a:spcAft>
                <a:spcPts val="100"/>
              </a:spcAft>
            </a:pPr>
            <a:r>
              <a:rPr lang="en-US" altLang="de-DE" sz="1200" dirty="0"/>
              <a:t>Cf.) No solution yet regarding KI#1 on C2 reliability, KI#1 on multiple USS.</a:t>
            </a:r>
          </a:p>
          <a:p>
            <a:pPr lvl="1">
              <a:spcBef>
                <a:spcPts val="0"/>
              </a:spcBef>
              <a:spcAft>
                <a:spcPts val="100"/>
              </a:spcAft>
            </a:pPr>
            <a:r>
              <a:rPr lang="en-US" altLang="de-DE" sz="1400" dirty="0"/>
              <a:t>Due to TU budget/quota, 13 Tdocs could not be handled about KI#1 on multiple USS and KI#3.</a:t>
            </a:r>
          </a:p>
          <a:p>
            <a:pPr lvl="1">
              <a:spcBef>
                <a:spcPts val="0"/>
              </a:spcBef>
              <a:spcAft>
                <a:spcPts val="100"/>
              </a:spcAft>
            </a:pPr>
            <a:r>
              <a:rPr lang="en-US" altLang="de-DE" sz="1400" dirty="0"/>
              <a:t>LS sent to RAN and RAN2 to clarify the requirements for </a:t>
            </a:r>
            <a:r>
              <a:rPr lang="en-US" altLang="zh-CN" sz="1400" dirty="0">
                <a:solidFill>
                  <a:prstClr val="black"/>
                </a:solidFill>
                <a:sym typeface="+mn-ea"/>
              </a:rPr>
              <a:t>No-Transmit Zones</a:t>
            </a:r>
            <a:r>
              <a:rPr lang="en-US" altLang="de-DE" sz="1400" dirty="0"/>
              <a:t>.</a:t>
            </a:r>
          </a:p>
          <a:p>
            <a:pPr marL="457200" lvl="1" indent="-457200">
              <a:spcBef>
                <a:spcPts val="0"/>
              </a:spcBef>
              <a:spcAft>
                <a:spcPts val="100"/>
              </a:spcAft>
              <a:buBlip>
                <a:blip r:embed="rId2"/>
              </a:buBlip>
            </a:pPr>
            <a:r>
              <a:rPr lang="en-US" altLang="ko-KR" sz="1600" b="1">
                <a:solidFill>
                  <a:prstClr val="black"/>
                </a:solidFill>
              </a:rPr>
              <a:t>RAN </a:t>
            </a:r>
            <a:r>
              <a:rPr lang="en-US" altLang="ko-KR" sz="1600" b="1" dirty="0">
                <a:solidFill>
                  <a:prstClr val="black"/>
                </a:solidFill>
              </a:rPr>
              <a:t>impacts and dependencies</a:t>
            </a:r>
            <a:endParaRPr lang="de-DE" altLang="ko-KR" sz="1600" dirty="0">
              <a:solidFill>
                <a:prstClr val="black"/>
              </a:solidFill>
            </a:endParaRPr>
          </a:p>
          <a:p>
            <a:pPr lvl="1">
              <a:spcBef>
                <a:spcPts val="0"/>
              </a:spcBef>
              <a:spcAft>
                <a:spcPts val="100"/>
              </a:spcAft>
            </a:pPr>
            <a:r>
              <a:rPr lang="en-US" altLang="zh-CN" sz="1400" dirty="0">
                <a:solidFill>
                  <a:prstClr val="black"/>
                </a:solidFill>
                <a:sym typeface="+mn-ea"/>
              </a:rPr>
              <a:t>No-Transmit Zones (KI#3) has RAN dependency/requires RAN input to be able to </a:t>
            </a:r>
            <a:r>
              <a:rPr lang="en-US" altLang="zh-CN" sz="1400">
                <a:solidFill>
                  <a:prstClr val="black"/>
                </a:solidFill>
                <a:sym typeface="+mn-ea"/>
              </a:rPr>
              <a:t>make progress/finalization in SA2. </a:t>
            </a:r>
            <a:endParaRPr lang="en-US" altLang="de-DE" sz="1400" dirty="0">
              <a:solidFill>
                <a:prstClr val="black"/>
              </a:solidFill>
              <a:sym typeface="+mn-ea"/>
            </a:endParaRPr>
          </a:p>
          <a:p>
            <a:pPr>
              <a:spcBef>
                <a:spcPts val="0"/>
              </a:spcBef>
              <a:spcAft>
                <a:spcPts val="100"/>
              </a:spcAft>
            </a:pPr>
            <a:r>
              <a:rPr lang="de-DE" altLang="ko-KR" sz="1600" b="1" kern="0" dirty="0"/>
              <a:t>Contentious issues</a:t>
            </a:r>
          </a:p>
          <a:p>
            <a:pPr lvl="1">
              <a:spcBef>
                <a:spcPts val="0"/>
              </a:spcBef>
              <a:spcAft>
                <a:spcPts val="100"/>
              </a:spcAft>
            </a:pPr>
            <a:r>
              <a:rPr lang="de-DE" altLang="ko-KR" sz="1400" kern="0"/>
              <a:t>KI</a:t>
            </a:r>
            <a:r>
              <a:rPr lang="de-DE" altLang="ko-KR" sz="1400" kern="0" dirty="0"/>
              <a:t>#3 needs clarification in regards to scope and some technical aspects, without common understanding, this KI may be at risk not to complete by May</a:t>
            </a:r>
            <a:r>
              <a:rPr lang="de-DE" altLang="ko-KR" sz="1400" kern="0"/>
              <a:t>, 2024.</a:t>
            </a:r>
            <a:endParaRPr lang="de-DE" altLang="ko-KR" sz="1100" kern="0" dirty="0"/>
          </a:p>
          <a:p>
            <a:pPr>
              <a:spcBef>
                <a:spcPts val="0"/>
              </a:spcBef>
              <a:spcAft>
                <a:spcPts val="100"/>
              </a:spcAft>
            </a:pPr>
            <a:r>
              <a:rPr lang="de-DE" altLang="ko-KR" sz="1600" b="1" kern="0"/>
              <a:t>Next </a:t>
            </a:r>
            <a:r>
              <a:rPr lang="de-DE" altLang="ko-KR" sz="1600" b="1" kern="0" dirty="0"/>
              <a:t>steps</a:t>
            </a:r>
          </a:p>
          <a:p>
            <a:pPr lvl="1">
              <a:spcBef>
                <a:spcPts val="0"/>
              </a:spcBef>
              <a:spcAft>
                <a:spcPts val="100"/>
              </a:spcAft>
              <a:defRPr/>
            </a:pPr>
            <a:r>
              <a:rPr lang="en-US" altLang="ko-KR" sz="1400" kern="0" dirty="0"/>
              <a:t>At SA2#162, continue solution discussions and s</a:t>
            </a:r>
            <a:r>
              <a:rPr lang="en-US" altLang="ko-KR" sz="1400" kern="100" dirty="0">
                <a:effectLst/>
                <a:latin typeface="Calibri" panose="020F0502020204030204" pitchFamily="34" charset="0"/>
                <a:ea typeface="Calibri" panose="020F0502020204030204" pitchFamily="34" charset="0"/>
                <a:cs typeface="Times New Roman" panose="02020603050405020304" pitchFamily="18" charset="0"/>
              </a:rPr>
              <a:t>tart evaluations (if possible)</a:t>
            </a:r>
            <a:r>
              <a:rPr lang="en-US" altLang="ko-KR" sz="1400" kern="0" dirty="0"/>
              <a:t>.</a:t>
            </a:r>
          </a:p>
          <a:p>
            <a:pPr marL="893763" lvl="2" indent="-179388">
              <a:spcBef>
                <a:spcPts val="0"/>
              </a:spcBef>
              <a:spcAft>
                <a:spcPts val="100"/>
              </a:spcAft>
              <a:defRPr/>
            </a:pPr>
            <a:r>
              <a:rPr lang="en-US" altLang="ko-KR" sz="1200" b="0" dirty="0"/>
              <a:t>Tdocs unhandled at SA2#161 will be prioritized (if </a:t>
            </a:r>
            <a:r>
              <a:rPr lang="en-US" altLang="ko-KR" sz="1200" b="0"/>
              <a:t>not covered by the existing </a:t>
            </a:r>
            <a:r>
              <a:rPr lang="en-US" altLang="ko-KR" sz="1200" b="0" dirty="0"/>
              <a:t>solutions) for handling if re-submitted. </a:t>
            </a:r>
          </a:p>
          <a:p>
            <a:pPr marL="893763" lvl="2" indent="-179388">
              <a:spcBef>
                <a:spcPts val="0"/>
              </a:spcBef>
              <a:spcAft>
                <a:spcPts val="100"/>
              </a:spcAft>
              <a:defRPr/>
            </a:pPr>
            <a:r>
              <a:rPr lang="en-US" altLang="ko-KR" sz="1200" dirty="0"/>
              <a:t>N</a:t>
            </a:r>
            <a:r>
              <a:rPr lang="en-US" altLang="ko-KR" sz="1200" b="0" dirty="0"/>
              <a:t>ew solutions </a:t>
            </a:r>
            <a:r>
              <a:rPr lang="en-US" altLang="ko-KR" sz="1200" b="0"/>
              <a:t>and resolving ENs considered critical will </a:t>
            </a:r>
            <a:r>
              <a:rPr lang="en-US" altLang="ko-KR" sz="1200" b="0" dirty="0"/>
              <a:t>be prioritized than solution updates.</a:t>
            </a:r>
          </a:p>
          <a:p>
            <a:pPr lvl="1">
              <a:spcBef>
                <a:spcPts val="0"/>
              </a:spcBef>
              <a:spcAft>
                <a:spcPts val="100"/>
              </a:spcAft>
              <a:defRPr/>
            </a:pPr>
            <a:endParaRPr lang="en-US" altLang="de-DE" sz="1800" dirty="0"/>
          </a:p>
        </p:txBody>
      </p:sp>
      <p:graphicFrame>
        <p:nvGraphicFramePr>
          <p:cNvPr id="3" name="Content Placeholder 8">
            <a:extLst>
              <a:ext uri="{FF2B5EF4-FFF2-40B4-BE49-F238E27FC236}">
                <a16:creationId xmlns:a16="http://schemas.microsoft.com/office/drawing/2014/main" id="{43C9E521-0D75-0E66-3E4C-E45DBD127471}"/>
              </a:ext>
            </a:extLst>
          </p:cNvPr>
          <p:cNvGraphicFramePr>
            <a:graphicFrameLocks/>
          </p:cNvGraphicFramePr>
          <p:nvPr/>
        </p:nvGraphicFramePr>
        <p:xfrm>
          <a:off x="348566" y="1285283"/>
          <a:ext cx="8266044" cy="698296"/>
        </p:xfrm>
        <a:graphic>
          <a:graphicData uri="http://schemas.openxmlformats.org/drawingml/2006/table">
            <a:tbl>
              <a:tblPr firstRow="1" bandRow="1">
                <a:tableStyleId>{8FD4443E-F989-4FC4-A0C8-D5A2AF1F390B}</a:tableStyleId>
              </a:tblPr>
              <a:tblGrid>
                <a:gridCol w="1461381">
                  <a:extLst>
                    <a:ext uri="{9D8B030D-6E8A-4147-A177-3AD203B41FA5}">
                      <a16:colId xmlns:a16="http://schemas.microsoft.com/office/drawing/2014/main" val="20000"/>
                    </a:ext>
                  </a:extLst>
                </a:gridCol>
                <a:gridCol w="3332693">
                  <a:extLst>
                    <a:ext uri="{9D8B030D-6E8A-4147-A177-3AD203B41FA5}">
                      <a16:colId xmlns:a16="http://schemas.microsoft.com/office/drawing/2014/main" val="20001"/>
                    </a:ext>
                  </a:extLst>
                </a:gridCol>
                <a:gridCol w="1134406">
                  <a:extLst>
                    <a:ext uri="{9D8B030D-6E8A-4147-A177-3AD203B41FA5}">
                      <a16:colId xmlns:a16="http://schemas.microsoft.com/office/drawing/2014/main" val="20002"/>
                    </a:ext>
                  </a:extLst>
                </a:gridCol>
                <a:gridCol w="1203158">
                  <a:extLst>
                    <a:ext uri="{9D8B030D-6E8A-4147-A177-3AD203B41FA5}">
                      <a16:colId xmlns:a16="http://schemas.microsoft.com/office/drawing/2014/main" val="20003"/>
                    </a:ext>
                  </a:extLst>
                </a:gridCol>
                <a:gridCol w="1134406">
                  <a:extLst>
                    <a:ext uri="{9D8B030D-6E8A-4147-A177-3AD203B41FA5}">
                      <a16:colId xmlns:a16="http://schemas.microsoft.com/office/drawing/2014/main" val="20004"/>
                    </a:ext>
                  </a:extLst>
                </a:gridCol>
              </a:tblGrid>
              <a:tr h="294060">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250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a:t>FS_UAS_Ph3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a:t>Study on Phase 3 for UAS, UAV and UAM</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15% -&gt; </a:t>
                      </a:r>
                      <a:r>
                        <a:rPr lang="en-US" sz="1200" b="1" kern="1200">
                          <a:solidFill>
                            <a:srgbClr val="7030A0"/>
                          </a:solidFill>
                          <a:latin typeface="+mn-lt"/>
                          <a:ea typeface="+mn-ea"/>
                          <a:cs typeface="+mn-cs"/>
                        </a:rPr>
                        <a:t>50%</a:t>
                      </a:r>
                      <a:endParaRPr lang="en-US" sz="12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a:t>June 2024</a:t>
                      </a:r>
                      <a:endParaRPr lang="en-GB" sz="1200" b="1" dirty="0"/>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altLang="ko-KR" sz="1200" b="1" dirty="0"/>
                        <a:t>SP-231801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706624986"/>
      </p:ext>
    </p:extLst>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AA0C41-FB2F-832F-E9DD-D50426349EC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8EDC979-F3CA-CC63-176E-6FF77955F546}"/>
              </a:ext>
            </a:extLst>
          </p:cNvPr>
          <p:cNvSpPr>
            <a:spLocks noGrp="1"/>
          </p:cNvSpPr>
          <p:nvPr>
            <p:ph type="title"/>
          </p:nvPr>
        </p:nvSpPr>
        <p:spPr>
          <a:xfrm>
            <a:off x="159283" y="289786"/>
            <a:ext cx="7291602" cy="632637"/>
          </a:xfrm>
        </p:spPr>
        <p:txBody>
          <a:bodyPr/>
          <a:lstStyle/>
          <a:p>
            <a:pPr algn="l"/>
            <a:r>
              <a:rPr lang="en-US" altLang="de-DE" b="1" err="1"/>
              <a:t>FS</a:t>
            </a:r>
            <a:r>
              <a:rPr lang="en-US" altLang="de-DE" b="1"/>
              <a:t>_UAS_Ph3 </a:t>
            </a:r>
            <a:r>
              <a:rPr lang="en-US" altLang="de-DE" b="1" dirty="0"/>
              <a:t>Status </a:t>
            </a:r>
            <a:r>
              <a:rPr lang="en-US" altLang="de-DE" b="1"/>
              <a:t>after SA2#160AH-e</a:t>
            </a:r>
            <a:endParaRPr lang="en-US" dirty="0"/>
          </a:p>
        </p:txBody>
      </p:sp>
      <p:sp>
        <p:nvSpPr>
          <p:cNvPr id="6" name="Content Placeholder 7">
            <a:extLst>
              <a:ext uri="{FF2B5EF4-FFF2-40B4-BE49-F238E27FC236}">
                <a16:creationId xmlns:a16="http://schemas.microsoft.com/office/drawing/2014/main" id="{8124E0F5-2A58-3249-5924-2B9181D2DE96}"/>
              </a:ext>
            </a:extLst>
          </p:cNvPr>
          <p:cNvSpPr>
            <a:spLocks noGrp="1"/>
          </p:cNvSpPr>
          <p:nvPr>
            <p:ph sz="half" idx="4294967295"/>
          </p:nvPr>
        </p:nvSpPr>
        <p:spPr>
          <a:xfrm>
            <a:off x="231689" y="2086704"/>
            <a:ext cx="8810067" cy="4155447"/>
          </a:xfrm>
          <a:prstGeom prst="rect">
            <a:avLst/>
          </a:prstGeom>
        </p:spPr>
        <p:txBody>
          <a:bodyPr>
            <a:noAutofit/>
          </a:bodyPr>
          <a:lstStyle/>
          <a:p>
            <a:pPr marL="457200" lvl="1" indent="-457200">
              <a:spcBef>
                <a:spcPts val="0"/>
              </a:spcBef>
              <a:spcAft>
                <a:spcPts val="0"/>
              </a:spcAft>
              <a:buBlip>
                <a:blip r:embed="rId2"/>
              </a:buBlip>
            </a:pPr>
            <a:r>
              <a:rPr lang="en-US" altLang="ko-KR" sz="1600" b="1" dirty="0">
                <a:solidFill>
                  <a:prstClr val="black"/>
                </a:solidFill>
              </a:rPr>
              <a:t>Progress since SA2#160AH-e</a:t>
            </a:r>
            <a:endParaRPr lang="de-DE" altLang="ko-KR" sz="1600" dirty="0">
              <a:solidFill>
                <a:prstClr val="black"/>
              </a:solidFill>
            </a:endParaRPr>
          </a:p>
          <a:p>
            <a:pPr lvl="1">
              <a:spcBef>
                <a:spcPts val="0"/>
              </a:spcBef>
              <a:spcAft>
                <a:spcPts val="0"/>
              </a:spcAft>
            </a:pPr>
            <a:r>
              <a:rPr lang="en-US" altLang="de-DE" sz="1400" dirty="0"/>
              <a:t>Study started with SA2#160AH-e.</a:t>
            </a:r>
          </a:p>
          <a:p>
            <a:pPr lvl="1">
              <a:spcBef>
                <a:spcPts val="0"/>
              </a:spcBef>
              <a:spcAft>
                <a:spcPts val="0"/>
              </a:spcAft>
            </a:pPr>
            <a:r>
              <a:rPr lang="en-US" altLang="de-DE" sz="1400" kern="0" dirty="0"/>
              <a:t>TR 23.700-59 v0.1.0 is available.</a:t>
            </a:r>
          </a:p>
          <a:p>
            <a:pPr lvl="1">
              <a:spcBef>
                <a:spcPts val="0"/>
              </a:spcBef>
              <a:spcAft>
                <a:spcPts val="0"/>
              </a:spcAft>
            </a:pPr>
            <a:r>
              <a:rPr lang="en-US" altLang="de-DE" sz="1400" dirty="0"/>
              <a:t>22 </a:t>
            </a:r>
            <a:r>
              <a:rPr lang="en-US" altLang="de-DE" sz="1400" dirty="0" err="1"/>
              <a:t>TDocs</a:t>
            </a:r>
            <a:r>
              <a:rPr lang="en-US" altLang="de-DE" sz="1400" dirty="0"/>
              <a:t> were submitted and 2 Tdocs proposing new KIs could not be handled due to TU budget/quota.</a:t>
            </a:r>
          </a:p>
          <a:p>
            <a:pPr lvl="2">
              <a:spcBef>
                <a:spcPts val="0"/>
              </a:spcBef>
              <a:spcAft>
                <a:spcPts val="0"/>
              </a:spcAft>
            </a:pPr>
            <a:r>
              <a:rPr lang="en-US" altLang="de-DE" sz="1200" dirty="0"/>
              <a:t>The contents of the not handled Tdocs were also considered when discussing the related new Key Issues. </a:t>
            </a:r>
          </a:p>
          <a:p>
            <a:pPr lvl="1">
              <a:spcBef>
                <a:spcPts val="0"/>
              </a:spcBef>
              <a:spcAft>
                <a:spcPts val="0"/>
              </a:spcAft>
            </a:pPr>
            <a:r>
              <a:rPr lang="en-US" altLang="de-DE" sz="1400" dirty="0"/>
              <a:t>pCRs for TR skeleton, Scope, Terms, Architecture Assumptions/Requirements, </a:t>
            </a:r>
            <a:r>
              <a:rPr lang="en-US" altLang="zh-CN" sz="1400" dirty="0">
                <a:cs typeface="+mn-ea"/>
              </a:rPr>
              <a:t>3 Key Issues </a:t>
            </a:r>
            <a:r>
              <a:rPr lang="en-US" altLang="zh-CN" sz="1400" dirty="0">
                <a:cs typeface="+mn-ea"/>
                <a:sym typeface="+mn-ea"/>
              </a:rPr>
              <a:t>to cover the WTs in the SID and Annex including background information about </a:t>
            </a:r>
            <a:r>
              <a:rPr lang="en-US" altLang="de-DE" sz="1400" dirty="0"/>
              <a:t>No-Transmit Zones</a:t>
            </a:r>
            <a:r>
              <a:rPr lang="en-US" altLang="zh-CN" sz="1400" dirty="0">
                <a:cs typeface="+mn-ea"/>
                <a:sym typeface="+mn-ea"/>
              </a:rPr>
              <a:t> </a:t>
            </a:r>
            <a:r>
              <a:rPr lang="en-US" altLang="zh-CN" sz="1400" dirty="0">
                <a:cs typeface="+mn-ea"/>
              </a:rPr>
              <a:t>have been agreed.</a:t>
            </a:r>
          </a:p>
          <a:p>
            <a:pPr lvl="1">
              <a:spcBef>
                <a:spcPts val="0"/>
              </a:spcBef>
              <a:spcAft>
                <a:spcPts val="0"/>
              </a:spcAft>
            </a:pPr>
            <a:r>
              <a:rPr lang="en-US" altLang="zh-CN" sz="1400" dirty="0">
                <a:cs typeface="+mn-ea"/>
              </a:rPr>
              <a:t>Key Issue related to No-Transmit </a:t>
            </a:r>
            <a:r>
              <a:rPr lang="en-US" altLang="zh-CN" sz="1400">
                <a:cs typeface="+mn-ea"/>
              </a:rPr>
              <a:t>Zones has pending EN </a:t>
            </a:r>
            <a:r>
              <a:rPr lang="en-US" altLang="zh-CN" sz="1400" dirty="0">
                <a:cs typeface="+mn-ea"/>
              </a:rPr>
              <a:t>to be resolved.</a:t>
            </a:r>
          </a:p>
          <a:p>
            <a:pPr lvl="1">
              <a:spcBef>
                <a:spcPts val="0"/>
              </a:spcBef>
              <a:spcAft>
                <a:spcPts val="0"/>
              </a:spcAft>
            </a:pPr>
            <a:r>
              <a:rPr lang="en-US" altLang="de-DE" sz="1400" dirty="0"/>
              <a:t>Reply LS sent to SA6 on Coordination of work for UAS_Ph3.</a:t>
            </a:r>
          </a:p>
          <a:p>
            <a:pPr lvl="1">
              <a:spcBef>
                <a:spcPts val="0"/>
              </a:spcBef>
              <a:spcAft>
                <a:spcPts val="0"/>
              </a:spcAft>
            </a:pPr>
            <a:r>
              <a:rPr lang="en-US" altLang="de-DE" sz="1400" dirty="0"/>
              <a:t>LS sent to ETSI TC MSG/TFES on No-Transmit Zones according to ECC decision 22(07).</a:t>
            </a:r>
          </a:p>
          <a:p>
            <a:pPr lvl="1">
              <a:spcBef>
                <a:spcPts val="0"/>
              </a:spcBef>
              <a:spcAft>
                <a:spcPts val="0"/>
              </a:spcAft>
            </a:pPr>
            <a:endParaRPr lang="en-US" altLang="de-DE" sz="1400" dirty="0"/>
          </a:p>
          <a:p>
            <a:pPr marL="457200" lvl="1" indent="-457200">
              <a:spcBef>
                <a:spcPts val="0"/>
              </a:spcBef>
              <a:spcAft>
                <a:spcPts val="0"/>
              </a:spcAft>
              <a:buBlip>
                <a:blip r:embed="rId2"/>
              </a:buBlip>
            </a:pPr>
            <a:r>
              <a:rPr lang="en-US" altLang="ko-KR" sz="1600" b="1" dirty="0">
                <a:solidFill>
                  <a:prstClr val="black"/>
                </a:solidFill>
              </a:rPr>
              <a:t>RAN impacts and dependencies</a:t>
            </a:r>
            <a:endParaRPr lang="de-DE" altLang="ko-KR" sz="1600" dirty="0">
              <a:solidFill>
                <a:prstClr val="black"/>
              </a:solidFill>
            </a:endParaRPr>
          </a:p>
          <a:p>
            <a:pPr lvl="1">
              <a:spcBef>
                <a:spcPts val="0"/>
              </a:spcBef>
              <a:spcAft>
                <a:spcPts val="0"/>
              </a:spcAft>
            </a:pPr>
            <a:r>
              <a:rPr lang="en-US" altLang="zh-CN" sz="1400" dirty="0">
                <a:solidFill>
                  <a:prstClr val="black"/>
                </a:solidFill>
                <a:sym typeface="+mn-ea"/>
              </a:rPr>
              <a:t>RAN dependency is expected related to No-Transmit Zones</a:t>
            </a:r>
          </a:p>
          <a:p>
            <a:pPr lvl="1">
              <a:spcBef>
                <a:spcPts val="0"/>
              </a:spcBef>
              <a:spcAft>
                <a:spcPts val="0"/>
              </a:spcAft>
            </a:pPr>
            <a:endParaRPr lang="en-US" altLang="de-DE" sz="1400" dirty="0">
              <a:solidFill>
                <a:prstClr val="black"/>
              </a:solidFill>
              <a:sym typeface="+mn-ea"/>
            </a:endParaRPr>
          </a:p>
          <a:p>
            <a:pPr>
              <a:spcBef>
                <a:spcPts val="0"/>
              </a:spcBef>
              <a:spcAft>
                <a:spcPts val="0"/>
              </a:spcAft>
            </a:pPr>
            <a:r>
              <a:rPr lang="de-DE" altLang="ko-KR" sz="1600" b="1" kern="0" dirty="0"/>
              <a:t>Contentious issues</a:t>
            </a:r>
          </a:p>
          <a:p>
            <a:pPr lvl="1">
              <a:spcBef>
                <a:spcPts val="0"/>
              </a:spcBef>
              <a:spcAft>
                <a:spcPts val="0"/>
              </a:spcAft>
            </a:pPr>
            <a:r>
              <a:rPr lang="de-DE" altLang="ko-KR" sz="1400" kern="0" dirty="0"/>
              <a:t>None</a:t>
            </a:r>
            <a:endParaRPr lang="de-DE" altLang="ko-KR" sz="1100" kern="0" dirty="0"/>
          </a:p>
          <a:p>
            <a:pPr lvl="1">
              <a:spcBef>
                <a:spcPts val="0"/>
              </a:spcBef>
              <a:spcAft>
                <a:spcPts val="0"/>
              </a:spcAft>
            </a:pPr>
            <a:endParaRPr lang="de-DE" altLang="ko-KR" sz="1100" kern="0" dirty="0"/>
          </a:p>
          <a:p>
            <a:pPr>
              <a:spcBef>
                <a:spcPts val="0"/>
              </a:spcBef>
              <a:spcAft>
                <a:spcPts val="0"/>
              </a:spcAft>
            </a:pPr>
            <a:r>
              <a:rPr lang="de-DE" altLang="ko-KR" sz="1600" b="1" kern="0" dirty="0"/>
              <a:t>Next steps</a:t>
            </a:r>
          </a:p>
          <a:p>
            <a:pPr lvl="1">
              <a:spcBef>
                <a:spcPts val="0"/>
              </a:spcBef>
              <a:spcAft>
                <a:spcPts val="0"/>
              </a:spcAft>
              <a:defRPr/>
            </a:pPr>
            <a:r>
              <a:rPr lang="en-US" altLang="ko-KR" sz="1400" kern="0" dirty="0"/>
              <a:t>Start solution discussions for agreed Key Issues in next meeting</a:t>
            </a:r>
            <a:endParaRPr lang="en-US" altLang="de-DE" sz="1800" dirty="0"/>
          </a:p>
        </p:txBody>
      </p:sp>
      <p:graphicFrame>
        <p:nvGraphicFramePr>
          <p:cNvPr id="3" name="Content Placeholder 8">
            <a:extLst>
              <a:ext uri="{FF2B5EF4-FFF2-40B4-BE49-F238E27FC236}">
                <a16:creationId xmlns:a16="http://schemas.microsoft.com/office/drawing/2014/main" id="{94FE58E5-31FD-A96F-0F0F-1EF26337430C}"/>
              </a:ext>
            </a:extLst>
          </p:cNvPr>
          <p:cNvGraphicFramePr>
            <a:graphicFrameLocks/>
          </p:cNvGraphicFramePr>
          <p:nvPr/>
        </p:nvGraphicFramePr>
        <p:xfrm>
          <a:off x="348566" y="1354033"/>
          <a:ext cx="8266044" cy="698296"/>
        </p:xfrm>
        <a:graphic>
          <a:graphicData uri="http://schemas.openxmlformats.org/drawingml/2006/table">
            <a:tbl>
              <a:tblPr firstRow="1" bandRow="1">
                <a:tableStyleId>{8FD4443E-F989-4FC4-A0C8-D5A2AF1F390B}</a:tableStyleId>
              </a:tblPr>
              <a:tblGrid>
                <a:gridCol w="1461381">
                  <a:extLst>
                    <a:ext uri="{9D8B030D-6E8A-4147-A177-3AD203B41FA5}">
                      <a16:colId xmlns:a16="http://schemas.microsoft.com/office/drawing/2014/main" val="20000"/>
                    </a:ext>
                  </a:extLst>
                </a:gridCol>
                <a:gridCol w="3332693">
                  <a:extLst>
                    <a:ext uri="{9D8B030D-6E8A-4147-A177-3AD203B41FA5}">
                      <a16:colId xmlns:a16="http://schemas.microsoft.com/office/drawing/2014/main" val="20001"/>
                    </a:ext>
                  </a:extLst>
                </a:gridCol>
                <a:gridCol w="1134406">
                  <a:extLst>
                    <a:ext uri="{9D8B030D-6E8A-4147-A177-3AD203B41FA5}">
                      <a16:colId xmlns:a16="http://schemas.microsoft.com/office/drawing/2014/main" val="20002"/>
                    </a:ext>
                  </a:extLst>
                </a:gridCol>
                <a:gridCol w="1203158">
                  <a:extLst>
                    <a:ext uri="{9D8B030D-6E8A-4147-A177-3AD203B41FA5}">
                      <a16:colId xmlns:a16="http://schemas.microsoft.com/office/drawing/2014/main" val="20003"/>
                    </a:ext>
                  </a:extLst>
                </a:gridCol>
                <a:gridCol w="1134406">
                  <a:extLst>
                    <a:ext uri="{9D8B030D-6E8A-4147-A177-3AD203B41FA5}">
                      <a16:colId xmlns:a16="http://schemas.microsoft.com/office/drawing/2014/main" val="20004"/>
                    </a:ext>
                  </a:extLst>
                </a:gridCol>
              </a:tblGrid>
              <a:tr h="294060">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250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a:t>FS_UAS_Ph3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a:t>Study on Phase 3 for UAS, UAV and UAM</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0% </a:t>
                      </a:r>
                      <a:r>
                        <a:rPr lang="en-US" sz="1200" b="1" kern="1200">
                          <a:solidFill>
                            <a:srgbClr val="7030A0"/>
                          </a:solidFill>
                          <a:latin typeface="+mn-lt"/>
                          <a:ea typeface="+mn-ea"/>
                          <a:cs typeface="+mn-cs"/>
                        </a:rPr>
                        <a:t>-&gt; 15%</a:t>
                      </a:r>
                      <a:endParaRPr lang="en-US" sz="12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a:t>June 2024</a:t>
                      </a:r>
                      <a:endParaRPr lang="en-GB" sz="1200" b="1" dirty="0"/>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altLang="ko-KR" sz="1200" b="1"/>
                        <a:t>SP-231801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4072214945"/>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595032" y="2194370"/>
            <a:ext cx="5566488" cy="2572939"/>
          </a:xfrm>
        </p:spPr>
        <p:txBody>
          <a:bodyPr>
            <a:noAutofit/>
          </a:bodyPr>
          <a:lstStyle/>
          <a:p>
            <a:pPr>
              <a:defRPr/>
            </a:pPr>
            <a:r>
              <a:rPr lang="en-GB" sz="3600" b="1" i="1">
                <a:effectLst>
                  <a:outerShdw blurRad="38100" dist="38100" dir="2700000" algn="tl">
                    <a:srgbClr val="C0C0C0"/>
                  </a:outerShdw>
                </a:effectLst>
              </a:rPr>
              <a:t>BACKUP</a:t>
            </a:r>
            <a:endParaRPr lang="en-GB" sz="2400" b="1" dirty="0"/>
          </a:p>
        </p:txBody>
      </p:sp>
    </p:spTree>
    <p:extLst>
      <p:ext uri="{BB962C8B-B14F-4D97-AF65-F5344CB8AC3E}">
        <p14:creationId xmlns:p14="http://schemas.microsoft.com/office/powerpoint/2010/main" val="656168095"/>
      </p:ext>
    </p:extLst>
  </p:cSld>
  <p:clrMapOvr>
    <a:masterClrMapping/>
  </p:clrMapOvr>
  <p:transition spd="slow">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2BAB92-4648-BE6C-6DDE-76659AF8D758}"/>
            </a:ext>
          </a:extLst>
        </p:cNvPr>
        <p:cNvGrpSpPr/>
        <p:nvPr/>
      </p:nvGrpSpPr>
      <p:grpSpPr>
        <a:xfrm>
          <a:off x="0" y="0"/>
          <a:ext cx="0" cy="0"/>
          <a:chOff x="0" y="0"/>
          <a:chExt cx="0" cy="0"/>
        </a:xfrm>
      </p:grpSpPr>
      <p:sp>
        <p:nvSpPr>
          <p:cNvPr id="10242" name="Title 1">
            <a:extLst>
              <a:ext uri="{FF2B5EF4-FFF2-40B4-BE49-F238E27FC236}">
                <a16:creationId xmlns:a16="http://schemas.microsoft.com/office/drawing/2014/main" id="{8A136045-5B26-5F55-EDAA-462BF7E21EC9}"/>
              </a:ext>
            </a:extLst>
          </p:cNvPr>
          <p:cNvSpPr>
            <a:spLocks noGrp="1"/>
          </p:cNvSpPr>
          <p:nvPr>
            <p:ph type="title"/>
          </p:nvPr>
        </p:nvSpPr>
        <p:spPr>
          <a:xfrm>
            <a:off x="129128" y="0"/>
            <a:ext cx="7548057" cy="974558"/>
          </a:xfrm>
        </p:spPr>
        <p:txBody>
          <a:bodyPr/>
          <a:lstStyle/>
          <a:p>
            <a:pPr algn="l" eaLnBrk="1" hangingPunct="1"/>
            <a:r>
              <a:rPr lang="en-US" altLang="de-DE" b="1" dirty="0"/>
              <a:t>UAS_Ph3 Status at SA#110</a:t>
            </a:r>
            <a:endParaRPr lang="de-DE" altLang="de-DE" b="1" dirty="0"/>
          </a:p>
        </p:txBody>
      </p:sp>
      <p:sp>
        <p:nvSpPr>
          <p:cNvPr id="5" name="Content Placeholder 7">
            <a:extLst>
              <a:ext uri="{FF2B5EF4-FFF2-40B4-BE49-F238E27FC236}">
                <a16:creationId xmlns:a16="http://schemas.microsoft.com/office/drawing/2014/main" id="{4BF2621F-6589-EB39-8E4A-519789387EA3}"/>
              </a:ext>
            </a:extLst>
          </p:cNvPr>
          <p:cNvSpPr txBox="1">
            <a:spLocks/>
          </p:cNvSpPr>
          <p:nvPr/>
        </p:nvSpPr>
        <p:spPr>
          <a:xfrm>
            <a:off x="238980" y="2130405"/>
            <a:ext cx="8756626" cy="4303950"/>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200"/>
              </a:spcAft>
            </a:pPr>
            <a:r>
              <a:rPr lang="de-DE" altLang="de-DE" sz="1600" b="1" kern="0" dirty="0"/>
              <a:t>Progress since SA#109</a:t>
            </a:r>
            <a:endParaRPr lang="de-DE" altLang="de-DE" sz="1600" b="1" kern="0" dirty="0">
              <a:solidFill>
                <a:srgbClr val="FF0000"/>
              </a:solidFill>
            </a:endParaRPr>
          </a:p>
          <a:p>
            <a:pPr lvl="1">
              <a:spcBef>
                <a:spcPts val="0"/>
              </a:spcBef>
              <a:spcAft>
                <a:spcPts val="200"/>
              </a:spcAft>
            </a:pPr>
            <a:r>
              <a:rPr lang="en-US" altLang="de-DE" sz="1400" dirty="0"/>
              <a:t>1 CR to TS 23.256 was agreed.</a:t>
            </a:r>
          </a:p>
          <a:p>
            <a:pPr lvl="1">
              <a:spcBef>
                <a:spcPts val="0"/>
              </a:spcBef>
              <a:spcAft>
                <a:spcPts val="200"/>
              </a:spcAft>
            </a:pPr>
            <a:r>
              <a:rPr lang="en-US" altLang="zh-CN" sz="1400" dirty="0">
                <a:solidFill>
                  <a:prstClr val="black"/>
                </a:solidFill>
                <a:sym typeface="+mn-ea"/>
              </a:rPr>
              <a:t>Reply LS on USS changeover procedure was sent to SA3.</a:t>
            </a:r>
          </a:p>
          <a:p>
            <a:pPr lvl="1">
              <a:spcBef>
                <a:spcPts val="0"/>
              </a:spcBef>
              <a:spcAft>
                <a:spcPts val="200"/>
              </a:spcAft>
            </a:pPr>
            <a:r>
              <a:rPr lang="en-US" altLang="zh-CN" sz="1400" dirty="0">
                <a:solidFill>
                  <a:prstClr val="black"/>
                </a:solidFill>
                <a:sym typeface="+mn-ea"/>
              </a:rPr>
              <a:t>Reply LS on clarification of UAV regulation was sent to RAN3.</a:t>
            </a:r>
          </a:p>
          <a:p>
            <a:pPr lvl="1">
              <a:spcBef>
                <a:spcPts val="0"/>
              </a:spcBef>
              <a:spcAft>
                <a:spcPts val="200"/>
              </a:spcAft>
            </a:pPr>
            <a:r>
              <a:rPr lang="en-US" altLang="de-DE" sz="1400" kern="0" dirty="0"/>
              <a:t>The following two incoming LSs related to NTZ (No-Transmit Zone) were forwarded to TSG SA and TSG RAN for information with no action requested.</a:t>
            </a:r>
          </a:p>
          <a:p>
            <a:pPr marL="893763" lvl="2" indent="-173038">
              <a:spcBef>
                <a:spcPts val="0"/>
              </a:spcBef>
              <a:spcAft>
                <a:spcPts val="200"/>
              </a:spcAft>
            </a:pPr>
            <a:r>
              <a:rPr lang="en-US" altLang="de-DE" sz="1200" kern="0" dirty="0"/>
              <a:t>LS from ECC Project Team 1 on </a:t>
            </a:r>
            <a:r>
              <a:rPr lang="en-US" altLang="de-DE" sz="1200" kern="0" dirty="0" err="1"/>
              <a:t>Harmonised</a:t>
            </a:r>
            <a:r>
              <a:rPr lang="en-US" altLang="de-DE" sz="1200" kern="0" dirty="0"/>
              <a:t> standard of relevant components of ECC Decision (22)07 on '</a:t>
            </a:r>
            <a:r>
              <a:rPr lang="en-US" altLang="de-DE" sz="1200" kern="0" dirty="0" err="1"/>
              <a:t>Harmonised</a:t>
            </a:r>
            <a:r>
              <a:rPr lang="en-US" altLang="de-DE" sz="1200" kern="0" dirty="0"/>
              <a:t> framework on aerial UE usage in MFCN </a:t>
            </a:r>
            <a:r>
              <a:rPr lang="en-US" altLang="de-DE" sz="1200" kern="0" dirty="0" err="1"/>
              <a:t>harmonised</a:t>
            </a:r>
            <a:r>
              <a:rPr lang="en-US" altLang="de-DE" sz="1200" kern="0" dirty="0"/>
              <a:t> bands'</a:t>
            </a:r>
          </a:p>
          <a:p>
            <a:pPr marL="893763" lvl="2" indent="-173038">
              <a:spcBef>
                <a:spcPts val="0"/>
              </a:spcBef>
              <a:spcAft>
                <a:spcPts val="200"/>
              </a:spcAft>
            </a:pPr>
            <a:r>
              <a:rPr lang="en-US" altLang="de-DE" sz="1200" dirty="0"/>
              <a:t>LS from ETSI TC MSG/TFES: Reply Liaison Statement on </a:t>
            </a:r>
            <a:r>
              <a:rPr lang="en-US" altLang="de-DE" sz="1200" dirty="0" err="1"/>
              <a:t>harmonised</a:t>
            </a:r>
            <a:r>
              <a:rPr lang="en-US" altLang="de-DE" sz="1200" dirty="0"/>
              <a:t> standard of relevant components of ECC Decision (22)07 on '</a:t>
            </a:r>
            <a:r>
              <a:rPr lang="en-US" altLang="de-DE" sz="1200" dirty="0" err="1"/>
              <a:t>Harmonised</a:t>
            </a:r>
            <a:r>
              <a:rPr lang="en-US" altLang="de-DE" sz="1200" dirty="0"/>
              <a:t> framework on aerial UE usage in MFCN </a:t>
            </a:r>
            <a:r>
              <a:rPr lang="en-US" altLang="de-DE" sz="1200" dirty="0" err="1"/>
              <a:t>harmonised</a:t>
            </a:r>
            <a:r>
              <a:rPr lang="en-US" altLang="de-DE" sz="1200" dirty="0"/>
              <a:t> bands'</a:t>
            </a:r>
          </a:p>
          <a:p>
            <a:pPr marL="720725" lvl="2" indent="-180975">
              <a:spcBef>
                <a:spcPts val="0"/>
              </a:spcBef>
              <a:spcAft>
                <a:spcPts val="200"/>
              </a:spcAft>
              <a:buNone/>
            </a:pPr>
            <a:r>
              <a:rPr lang="en-US" altLang="de-DE" sz="1200" i="1" dirty="0">
                <a:sym typeface="Wingdings" panose="05000000000000000000" pitchFamily="2" charset="2"/>
              </a:rPr>
              <a:t> </a:t>
            </a:r>
            <a:r>
              <a:rPr lang="en-US" altLang="de-DE" sz="1200" i="1" dirty="0"/>
              <a:t>Since 3GPP consolidated response has been already sent from SA#109 (SP-251254), SA2 does not expect SA and RAN to provide any additional LS response to ECC CEPT and ETSI TC MSG/TFES.</a:t>
            </a:r>
            <a:endParaRPr lang="en-US" altLang="de-DE" sz="1200" i="1" kern="0" dirty="0"/>
          </a:p>
          <a:p>
            <a:pPr marL="457200" lvl="1" indent="-457200">
              <a:spcBef>
                <a:spcPts val="0"/>
              </a:spcBef>
              <a:spcAft>
                <a:spcPts val="200"/>
              </a:spcAft>
              <a:buBlip>
                <a:blip r:embed="rId2"/>
              </a:buBlip>
            </a:pPr>
            <a:r>
              <a:rPr lang="en-US" sz="1600" b="1" dirty="0"/>
              <a:t>Impacts and dependencies on other WGs</a:t>
            </a:r>
            <a:endParaRPr lang="de-DE" sz="1600" b="1" dirty="0"/>
          </a:p>
          <a:p>
            <a:pPr lvl="1">
              <a:spcBef>
                <a:spcPts val="0"/>
              </a:spcBef>
              <a:spcAft>
                <a:spcPts val="200"/>
              </a:spcAft>
            </a:pPr>
            <a:r>
              <a:rPr lang="en-US" altLang="de-DE" sz="1400" dirty="0">
                <a:solidFill>
                  <a:prstClr val="black"/>
                </a:solidFill>
                <a:sym typeface="+mn-ea"/>
              </a:rPr>
              <a:t>None.</a:t>
            </a:r>
          </a:p>
          <a:p>
            <a:pPr>
              <a:spcBef>
                <a:spcPts val="0"/>
              </a:spcBef>
              <a:spcAft>
                <a:spcPts val="200"/>
              </a:spcAft>
            </a:pPr>
            <a:r>
              <a:rPr lang="de-DE" sz="1600" b="1" kern="0" dirty="0"/>
              <a:t>Outstanding issues</a:t>
            </a:r>
          </a:p>
          <a:p>
            <a:pPr marL="742950" marR="0" lvl="1" indent="-285750" algn="l" defTabSz="914400" rtl="0" eaLnBrk="0" fontAlgn="base" latinLnBrk="0" hangingPunct="0">
              <a:spcBef>
                <a:spcPts val="0"/>
              </a:spcBef>
              <a:spcAft>
                <a:spcPts val="200"/>
              </a:spcAft>
              <a:buClr>
                <a:srgbClr val="C00000"/>
              </a:buClr>
              <a:buSzTx/>
              <a:buFont typeface="Arial" panose="020B0604020202020204" pitchFamily="34" charset="0"/>
              <a:buChar char="•"/>
              <a:tabLst/>
              <a:defRPr/>
            </a:pPr>
            <a:r>
              <a:rPr lang="en-US" altLang="zh-CN" sz="1400" dirty="0">
                <a:solidFill>
                  <a:prstClr val="black"/>
                </a:solidFill>
                <a:sym typeface="+mn-ea"/>
              </a:rPr>
              <a:t>None</a:t>
            </a:r>
            <a:r>
              <a:rPr kumimoji="0" lang="en-US" altLang="ko-KR" sz="1400" b="0" i="0" u="none" strike="noStrike" kern="0" cap="none" spc="0" normalizeH="0" baseline="0" noProof="0" dirty="0">
                <a:ln>
                  <a:noFill/>
                </a:ln>
                <a:solidFill>
                  <a:prstClr val="black"/>
                </a:solidFill>
                <a:effectLst/>
                <a:uLnTx/>
                <a:uFillTx/>
              </a:rPr>
              <a:t>.</a:t>
            </a:r>
            <a:endParaRPr kumimoji="0" lang="de-DE" altLang="ko-KR" sz="1400" b="0" i="0" u="none" strike="noStrike" kern="0" cap="none" spc="0" normalizeH="0" baseline="0" noProof="0" dirty="0">
              <a:ln>
                <a:noFill/>
              </a:ln>
              <a:solidFill>
                <a:prstClr val="black"/>
              </a:solidFill>
              <a:effectLst/>
              <a:uLnTx/>
              <a:uFillTx/>
            </a:endParaRPr>
          </a:p>
          <a:p>
            <a:pPr>
              <a:spcBef>
                <a:spcPts val="0"/>
              </a:spcBef>
              <a:spcAft>
                <a:spcPts val="200"/>
              </a:spcAft>
            </a:pPr>
            <a:r>
              <a:rPr lang="de-DE" sz="1600" b="1" kern="0" dirty="0"/>
              <a:t>Next steps</a:t>
            </a:r>
          </a:p>
          <a:p>
            <a:pPr lvl="1">
              <a:spcBef>
                <a:spcPts val="0"/>
              </a:spcBef>
              <a:spcAft>
                <a:spcPts val="200"/>
              </a:spcAft>
              <a:defRPr/>
            </a:pPr>
            <a:r>
              <a:rPr lang="en-US" altLang="ko-KR" sz="1400" kern="100" dirty="0">
                <a:effectLst/>
                <a:latin typeface="Calibri" panose="020F0502020204030204" pitchFamily="34" charset="0"/>
                <a:ea typeface="Calibri" panose="020F0502020204030204" pitchFamily="34" charset="0"/>
                <a:cs typeface="Calibri" panose="020F0502020204030204" pitchFamily="34" charset="0"/>
              </a:rPr>
              <a:t>Maintenance work and alignments based on feedback from and progress in other WGs.</a:t>
            </a:r>
            <a:endParaRPr lang="en-US" altLang="ko-KR" sz="1400" kern="100" dirty="0">
              <a:effectLst/>
              <a:highlight>
                <a:srgbClr val="FFFF00"/>
              </a:highlight>
              <a:latin typeface="Calibri" panose="020F0502020204030204" pitchFamily="34" charset="0"/>
              <a:ea typeface="Calibri" panose="020F0502020204030204" pitchFamily="34" charset="0"/>
              <a:cs typeface="Calibri" panose="020F0502020204030204" pitchFamily="34" charset="0"/>
            </a:endParaRPr>
          </a:p>
        </p:txBody>
      </p:sp>
      <p:graphicFrame>
        <p:nvGraphicFramePr>
          <p:cNvPr id="2" name="Table 4">
            <a:extLst>
              <a:ext uri="{FF2B5EF4-FFF2-40B4-BE49-F238E27FC236}">
                <a16:creationId xmlns:a16="http://schemas.microsoft.com/office/drawing/2014/main" id="{FE0AC2DC-6E37-5D4F-C81C-C1BF1EF0F4C2}"/>
              </a:ext>
            </a:extLst>
          </p:cNvPr>
          <p:cNvGraphicFramePr>
            <a:graphicFrameLocks noGrp="1"/>
          </p:cNvGraphicFramePr>
          <p:nvPr/>
        </p:nvGraphicFramePr>
        <p:xfrm>
          <a:off x="303213" y="1109663"/>
          <a:ext cx="8180387" cy="738888"/>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3024282">
                  <a:extLst>
                    <a:ext uri="{9D8B030D-6E8A-4147-A177-3AD203B41FA5}">
                      <a16:colId xmlns:a16="http://schemas.microsoft.com/office/drawing/2014/main" val="20001"/>
                    </a:ext>
                  </a:extLst>
                </a:gridCol>
                <a:gridCol w="859399">
                  <a:extLst>
                    <a:ext uri="{9D8B030D-6E8A-4147-A177-3AD203B41FA5}">
                      <a16:colId xmlns:a16="http://schemas.microsoft.com/office/drawing/2014/main" val="20002"/>
                    </a:ext>
                  </a:extLst>
                </a:gridCol>
                <a:gridCol w="777988">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(dd/mm/</a:t>
                      </a:r>
                      <a:r>
                        <a:rPr lang="en-GB" sz="900" dirty="0" err="1"/>
                        <a:t>yyyy</a:t>
                      </a:r>
                      <a:r>
                        <a:rPr lang="en-GB" sz="900" dirty="0"/>
                        <a: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900" b="0" i="0" u="none" strike="noStrike" dirty="0">
                          <a:solidFill>
                            <a:srgbClr val="000000"/>
                          </a:solidFill>
                          <a:effectLst/>
                          <a:latin typeface="Arial" panose="020B0604020202020204" pitchFamily="34" charset="0"/>
                        </a:rPr>
                        <a:t>1020069</a:t>
                      </a:r>
                    </a:p>
                  </a:txBody>
                  <a:tcPr marL="9525" marR="9525" marT="9515" marB="0" anchor="ctr"/>
                </a:tc>
                <a:tc>
                  <a:txBody>
                    <a:bodyPr/>
                    <a:lstStyle/>
                    <a:p>
                      <a:pPr algn="l" fontAlgn="t"/>
                      <a:r>
                        <a:rPr lang="en-GB" sz="900" b="0" i="1" u="none" strike="noStrike" dirty="0">
                          <a:solidFill>
                            <a:srgbClr val="000000"/>
                          </a:solidFill>
                          <a:effectLst/>
                          <a:latin typeface="Arial" panose="020B0604020202020204" pitchFamily="34" charset="0"/>
                        </a:rPr>
                        <a:t>   </a:t>
                      </a:r>
                      <a:r>
                        <a:rPr lang="en-GB" sz="900" b="0" i="0" u="none" strike="noStrike" dirty="0">
                          <a:solidFill>
                            <a:srgbClr val="000000"/>
                          </a:solidFill>
                          <a:effectLst/>
                          <a:latin typeface="Arial" panose="020B0604020202020204" pitchFamily="34" charset="0"/>
                        </a:rPr>
                        <a:t>Study on (Stage 2 of) Phase 3 for UAS, UAV and UAM </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FS_UAS_Ph3</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09/09/2024</a:t>
                      </a:r>
                    </a:p>
                  </a:txBody>
                  <a:tcPr marL="9525" marR="9525" marT="9515" marB="0" anchor="ctr"/>
                </a:tc>
                <a:tc>
                  <a:txBody>
                    <a:bodyPr/>
                    <a:lstStyle/>
                    <a:p>
                      <a:pPr algn="ctr" fontAlgn="t"/>
                      <a:r>
                        <a:rPr lang="en-GB" sz="900" b="0" i="0" u="none" strike="noStrike" dirty="0">
                          <a:solidFill>
                            <a:srgbClr val="000000"/>
                          </a:solidFill>
                          <a:effectLst/>
                          <a:latin typeface="Arial" panose="020B0604020202020204" pitchFamily="34" charset="0"/>
                        </a:rPr>
                        <a:t>100%</a:t>
                      </a:r>
                    </a:p>
                  </a:txBody>
                  <a:tcPr marL="9525" marR="9525" marT="9515" marB="0" anchor="ctr"/>
                </a:tc>
                <a:tc>
                  <a:txBody>
                    <a:bodyPr/>
                    <a:lstStyle/>
                    <a:p>
                      <a:pPr algn="l" fontAlgn="t"/>
                      <a:r>
                        <a:rPr lang="en-GB" sz="900" b="0" i="0" u="sng" strike="noStrike">
                          <a:solidFill>
                            <a:srgbClr val="0563C1"/>
                          </a:solidFill>
                          <a:effectLst/>
                          <a:latin typeface="Calibri" panose="020F0502020204030204" pitchFamily="34" charset="0"/>
                          <a:hlinkClick r:id="rId3"/>
                        </a:rPr>
                        <a:t>SP-231801</a:t>
                      </a:r>
                      <a:endParaRPr lang="en-GB" sz="900" b="0" i="0" u="sng" strike="noStrike">
                        <a:solidFill>
                          <a:srgbClr val="0563C1"/>
                        </a:solidFill>
                        <a:effectLst/>
                        <a:latin typeface="Calibri" panose="020F0502020204030204" pitchFamily="34" charset="0"/>
                      </a:endParaRPr>
                    </a:p>
                  </a:txBody>
                  <a:tcPr marL="9525" marR="9525" marT="9515" marB="0" anchor="ctr"/>
                </a:tc>
                <a:tc>
                  <a:txBody>
                    <a:bodyPr/>
                    <a:lstStyle/>
                    <a:p>
                      <a:pPr algn="ctr" fontAlgn="t"/>
                      <a:r>
                        <a:rPr lang="en-GB" altLang="ko-KR" sz="900" b="0" i="0" u="none" strike="noStrike">
                          <a:solidFill>
                            <a:srgbClr val="000000"/>
                          </a:solidFill>
                          <a:effectLst/>
                          <a:latin typeface="Arial" panose="020B0604020202020204" pitchFamily="34" charset="0"/>
                        </a:rPr>
                        <a:t>100%</a:t>
                      </a:r>
                      <a:endParaRPr lang="en-GB" altLang="ko-KR" sz="900" b="0" i="0" u="none" strike="noStrike" dirty="0">
                        <a:solidFill>
                          <a:srgbClr val="000000"/>
                        </a:solidFill>
                        <a:effectLst/>
                        <a:latin typeface="Arial" panose="020B0604020202020204" pitchFamily="34" charset="0"/>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10001"/>
                  </a:ext>
                </a:extLst>
              </a:tr>
              <a:tr h="225934">
                <a:tc>
                  <a:txBody>
                    <a:bodyPr/>
                    <a:lstStyle/>
                    <a:p>
                      <a:pPr algn="l" fontAlgn="t"/>
                      <a:r>
                        <a:rPr lang="en-GB" sz="900" b="0" i="0" u="none" strike="noStrike">
                          <a:solidFill>
                            <a:srgbClr val="000000"/>
                          </a:solidFill>
                          <a:effectLst/>
                          <a:latin typeface="Arial" panose="020B0604020202020204" pitchFamily="34" charset="0"/>
                        </a:rPr>
                        <a:t>1040037</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   (Stage 2 of) UAS, UAV and UAM Phase 3 </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UAS_Ph3</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12/12/2024</a:t>
                      </a:r>
                    </a:p>
                  </a:txBody>
                  <a:tcPr marL="9525" marR="9525" marT="9515" marB="0" anchor="ctr"/>
                </a:tc>
                <a:tc>
                  <a:txBody>
                    <a:bodyPr/>
                    <a:lstStyle/>
                    <a:p>
                      <a:pPr algn="ctr" fontAlgn="t"/>
                      <a:r>
                        <a:rPr lang="en-GB" sz="900" b="0" i="0" u="none" strike="noStrike">
                          <a:solidFill>
                            <a:srgbClr val="000000"/>
                          </a:solidFill>
                          <a:effectLst/>
                          <a:latin typeface="Arial" panose="020B0604020202020204" pitchFamily="34" charset="0"/>
                        </a:rPr>
                        <a:t>100%</a:t>
                      </a:r>
                      <a:endParaRPr lang="en-GB" sz="900" b="0" i="0" u="none" strike="noStrike" dirty="0">
                        <a:solidFill>
                          <a:srgbClr val="000000"/>
                        </a:solidFill>
                        <a:effectLst/>
                        <a:latin typeface="Arial" panose="020B0604020202020204" pitchFamily="34" charset="0"/>
                      </a:endParaRPr>
                    </a:p>
                  </a:txBody>
                  <a:tcPr marL="9525" marR="9525" marT="9515" marB="0" anchor="ctr"/>
                </a:tc>
                <a:tc>
                  <a:txBody>
                    <a:bodyPr/>
                    <a:lstStyle/>
                    <a:p>
                      <a:pPr algn="l" fontAlgn="t"/>
                      <a:r>
                        <a:rPr lang="en-GB" sz="900" b="0" i="0" u="sng" strike="noStrike" dirty="0">
                          <a:solidFill>
                            <a:srgbClr val="0563C1"/>
                          </a:solidFill>
                          <a:effectLst/>
                          <a:latin typeface="Calibri" panose="020F0502020204030204" pitchFamily="34" charset="0"/>
                          <a:hlinkClick r:id="rId4"/>
                        </a:rPr>
                        <a:t>SP-240997</a:t>
                      </a:r>
                      <a:endParaRPr lang="en-GB" sz="900" b="0" i="0" u="sng" strike="noStrike" dirty="0">
                        <a:solidFill>
                          <a:srgbClr val="0563C1"/>
                        </a:solidFill>
                        <a:effectLst/>
                        <a:latin typeface="Calibri" panose="020F0502020204030204" pitchFamily="34" charset="0"/>
                      </a:endParaRPr>
                    </a:p>
                  </a:txBody>
                  <a:tcPr marL="9525" marR="9525" marT="9515" marB="0" anchor="ctr"/>
                </a:tc>
                <a:tc>
                  <a:txBody>
                    <a:bodyPr/>
                    <a:lstStyle/>
                    <a:p>
                      <a:pPr algn="ctr" fontAlgn="t"/>
                      <a:r>
                        <a:rPr lang="en-GB" altLang="ko-KR" sz="900" b="0" i="0" u="none" strike="noStrike">
                          <a:solidFill>
                            <a:srgbClr val="000000"/>
                          </a:solidFill>
                          <a:effectLst/>
                          <a:latin typeface="Arial" panose="020B0604020202020204" pitchFamily="34" charset="0"/>
                        </a:rPr>
                        <a:t>100%</a:t>
                      </a:r>
                      <a:endParaRPr lang="en-GB" altLang="ko-KR" sz="900" b="0" i="0" u="none" strike="noStrike" dirty="0">
                        <a:solidFill>
                          <a:srgbClr val="000000"/>
                        </a:solidFill>
                        <a:effectLst/>
                        <a:latin typeface="Arial" panose="020B0604020202020204" pitchFamily="34" charset="0"/>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bl>
          </a:graphicData>
        </a:graphic>
      </p:graphicFrame>
    </p:spTree>
    <p:extLst>
      <p:ext uri="{BB962C8B-B14F-4D97-AF65-F5344CB8AC3E}">
        <p14:creationId xmlns:p14="http://schemas.microsoft.com/office/powerpoint/2010/main" val="311176994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76C638-F9CB-C3D7-5919-876F945A5BC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E490534-E173-01BB-8A31-BC0881C01610}"/>
              </a:ext>
            </a:extLst>
          </p:cNvPr>
          <p:cNvSpPr>
            <a:spLocks noGrp="1"/>
          </p:cNvSpPr>
          <p:nvPr>
            <p:ph type="title"/>
          </p:nvPr>
        </p:nvSpPr>
        <p:spPr>
          <a:xfrm>
            <a:off x="159283" y="289786"/>
            <a:ext cx="7291602" cy="632637"/>
          </a:xfrm>
        </p:spPr>
        <p:txBody>
          <a:bodyPr/>
          <a:lstStyle/>
          <a:p>
            <a:pPr algn="l"/>
            <a:r>
              <a:rPr lang="en-US" altLang="de-DE" b="1" dirty="0"/>
              <a:t>UAS_Ph3 Status </a:t>
            </a:r>
            <a:r>
              <a:rPr lang="en-US" altLang="de-DE" b="1"/>
              <a:t>after SA2#172</a:t>
            </a:r>
            <a:endParaRPr lang="en-US" dirty="0"/>
          </a:p>
        </p:txBody>
      </p:sp>
      <p:sp>
        <p:nvSpPr>
          <p:cNvPr id="6" name="Content Placeholder 7">
            <a:extLst>
              <a:ext uri="{FF2B5EF4-FFF2-40B4-BE49-F238E27FC236}">
                <a16:creationId xmlns:a16="http://schemas.microsoft.com/office/drawing/2014/main" id="{F7856850-376F-842C-B441-A8F5689ACB84}"/>
              </a:ext>
            </a:extLst>
          </p:cNvPr>
          <p:cNvSpPr>
            <a:spLocks noGrp="1"/>
          </p:cNvSpPr>
          <p:nvPr>
            <p:ph sz="half" idx="4294967295"/>
          </p:nvPr>
        </p:nvSpPr>
        <p:spPr>
          <a:xfrm>
            <a:off x="254382" y="2035791"/>
            <a:ext cx="8752114" cy="4294237"/>
          </a:xfrm>
          <a:prstGeom prst="rect">
            <a:avLst/>
          </a:prstGeom>
        </p:spPr>
        <p:txBody>
          <a:bodyPr>
            <a:noAutofit/>
          </a:bodyPr>
          <a:lstStyle/>
          <a:p>
            <a:pPr marL="457200" lvl="1" indent="-457200">
              <a:spcBef>
                <a:spcPts val="0"/>
              </a:spcBef>
              <a:spcAft>
                <a:spcPts val="600"/>
              </a:spcAft>
              <a:buBlip>
                <a:blip r:embed="rId2"/>
              </a:buBlip>
            </a:pPr>
            <a:r>
              <a:rPr lang="en-US" altLang="ko-KR" sz="1600" b="1" dirty="0">
                <a:solidFill>
                  <a:prstClr val="black"/>
                </a:solidFill>
              </a:rPr>
              <a:t>Progress at SA2#172</a:t>
            </a:r>
            <a:endParaRPr lang="de-DE" altLang="ko-KR" sz="1600" dirty="0">
              <a:solidFill>
                <a:prstClr val="black"/>
              </a:solidFill>
            </a:endParaRPr>
          </a:p>
          <a:p>
            <a:pPr lvl="1">
              <a:spcBef>
                <a:spcPts val="0"/>
              </a:spcBef>
              <a:spcAft>
                <a:spcPts val="600"/>
              </a:spcAft>
            </a:pPr>
            <a:r>
              <a:rPr lang="en-US" altLang="de-DE" sz="1400" dirty="0"/>
              <a:t>One CR to TS 23.256 was agreed.</a:t>
            </a:r>
          </a:p>
          <a:p>
            <a:pPr lvl="1">
              <a:spcBef>
                <a:spcPts val="0"/>
              </a:spcBef>
              <a:spcAft>
                <a:spcPts val="600"/>
              </a:spcAft>
            </a:pPr>
            <a:r>
              <a:rPr lang="en-US" altLang="zh-CN" sz="1400" dirty="0">
                <a:solidFill>
                  <a:prstClr val="black"/>
                </a:solidFill>
                <a:sym typeface="+mn-ea"/>
              </a:rPr>
              <a:t>Reply LS on clarification of UAV regulation was sent to RAN3.</a:t>
            </a:r>
          </a:p>
          <a:p>
            <a:pPr lvl="1">
              <a:spcBef>
                <a:spcPts val="0"/>
              </a:spcBef>
              <a:spcAft>
                <a:spcPts val="600"/>
              </a:spcAft>
            </a:pPr>
            <a:r>
              <a:rPr lang="en-US" altLang="de-DE" sz="1400" kern="0" dirty="0"/>
              <a:t>The following incoming LS was forwarded </a:t>
            </a:r>
            <a:r>
              <a:rPr lang="en-US" altLang="de-DE" sz="1400" kern="0"/>
              <a:t>to TSG SA and TSG RAN </a:t>
            </a:r>
            <a:r>
              <a:rPr lang="en-US" altLang="de-DE" sz="1400" kern="0" dirty="0"/>
              <a:t>for information with no action requested.</a:t>
            </a:r>
          </a:p>
          <a:p>
            <a:pPr marL="893763" lvl="2" indent="-177800">
              <a:spcBef>
                <a:spcPts val="0"/>
              </a:spcBef>
              <a:spcAft>
                <a:spcPts val="600"/>
              </a:spcAft>
              <a:defRPr/>
            </a:pPr>
            <a:r>
              <a:rPr lang="en-US" altLang="de-DE" sz="1200" dirty="0"/>
              <a:t>LS from ETSI TC MSG/TFES: Reply Liaison Statement on </a:t>
            </a:r>
            <a:r>
              <a:rPr lang="en-US" altLang="de-DE" sz="1200" dirty="0" err="1"/>
              <a:t>harmonised</a:t>
            </a:r>
            <a:r>
              <a:rPr lang="en-US" altLang="de-DE" sz="1200" dirty="0"/>
              <a:t> standard of relevant components of ECC Decision (22)07 on '</a:t>
            </a:r>
            <a:r>
              <a:rPr lang="en-US" altLang="de-DE" sz="1200" dirty="0" err="1"/>
              <a:t>Harmonised</a:t>
            </a:r>
            <a:r>
              <a:rPr lang="en-US" altLang="de-DE" sz="1200" dirty="0"/>
              <a:t> framework on aerial UE usage in MFCN </a:t>
            </a:r>
            <a:r>
              <a:rPr lang="en-US" altLang="de-DE" sz="1200" dirty="0" err="1"/>
              <a:t>harmonised</a:t>
            </a:r>
            <a:r>
              <a:rPr lang="en-US" altLang="de-DE" sz="1200" dirty="0"/>
              <a:t> bands'</a:t>
            </a:r>
            <a:endParaRPr lang="en-US" altLang="de-DE" sz="1300" dirty="0">
              <a:ea typeface="+mn-ea"/>
              <a:cs typeface="Arial" panose="020B0604020202020204" pitchFamily="34" charset="0"/>
            </a:endParaRPr>
          </a:p>
          <a:p>
            <a:pPr marL="457200" lvl="1" indent="-457200">
              <a:spcBef>
                <a:spcPts val="0"/>
              </a:spcBef>
              <a:spcAft>
                <a:spcPts val="600"/>
              </a:spcAft>
              <a:buBlip>
                <a:blip r:embed="rId2"/>
              </a:buBlip>
            </a:pPr>
            <a:r>
              <a:rPr lang="en-US" altLang="ko-KR" sz="1600" b="1" dirty="0">
                <a:solidFill>
                  <a:prstClr val="black"/>
                </a:solidFill>
              </a:rPr>
              <a:t>Impacts and dependencies on other WGs</a:t>
            </a:r>
            <a:endParaRPr lang="de-DE" altLang="ko-KR" sz="1600" dirty="0">
              <a:solidFill>
                <a:prstClr val="black"/>
              </a:solidFill>
            </a:endParaRPr>
          </a:p>
          <a:p>
            <a:pPr lvl="1">
              <a:spcBef>
                <a:spcPts val="0"/>
              </a:spcBef>
              <a:spcAft>
                <a:spcPts val="600"/>
              </a:spcAft>
            </a:pPr>
            <a:r>
              <a:rPr lang="en-US" altLang="zh-CN" sz="1400" dirty="0">
                <a:solidFill>
                  <a:prstClr val="black"/>
                </a:solidFill>
                <a:sym typeface="+mn-ea"/>
              </a:rPr>
              <a:t>None.</a:t>
            </a:r>
            <a:endParaRPr lang="en-US" altLang="de-DE" sz="1400" kern="1200" dirty="0">
              <a:ea typeface="+mn-ea"/>
              <a:cs typeface="Arial" panose="020B0604020202020204" pitchFamily="34" charset="0"/>
            </a:endParaRPr>
          </a:p>
          <a:p>
            <a:pPr>
              <a:spcBef>
                <a:spcPts val="0"/>
              </a:spcBef>
              <a:spcAft>
                <a:spcPts val="600"/>
              </a:spcAft>
            </a:pPr>
            <a:r>
              <a:rPr lang="de-DE" altLang="ko-KR" sz="1600" b="1" kern="0" dirty="0"/>
              <a:t>Outstanding issues</a:t>
            </a:r>
          </a:p>
          <a:p>
            <a:pPr lvl="1">
              <a:spcBef>
                <a:spcPts val="0"/>
              </a:spcBef>
              <a:spcAft>
                <a:spcPts val="600"/>
              </a:spcAft>
            </a:pPr>
            <a:r>
              <a:rPr lang="en-US" altLang="zh-CN" sz="1400" dirty="0">
                <a:solidFill>
                  <a:prstClr val="black"/>
                </a:solidFill>
                <a:sym typeface="+mn-ea"/>
              </a:rPr>
              <a:t>None</a:t>
            </a:r>
            <a:r>
              <a:rPr kumimoji="0" lang="en-US" altLang="ko-KR" sz="1400" b="0" i="0" u="none" strike="noStrike" kern="0" cap="none" spc="0" normalizeH="0" baseline="0" noProof="0" dirty="0">
                <a:ln>
                  <a:noFill/>
                </a:ln>
                <a:solidFill>
                  <a:prstClr val="black"/>
                </a:solidFill>
                <a:effectLst/>
                <a:uLnTx/>
                <a:uFillTx/>
              </a:rPr>
              <a:t>. </a:t>
            </a:r>
            <a:endParaRPr lang="de-DE" altLang="ko-KR" sz="1400" strike="sngStrike" kern="0" dirty="0"/>
          </a:p>
          <a:p>
            <a:pPr>
              <a:spcBef>
                <a:spcPts val="0"/>
              </a:spcBef>
              <a:spcAft>
                <a:spcPts val="600"/>
              </a:spcAft>
            </a:pPr>
            <a:r>
              <a:rPr lang="de-DE" altLang="ko-KR" sz="1600" b="1" kern="0" dirty="0"/>
              <a:t>Next steps</a:t>
            </a:r>
          </a:p>
          <a:p>
            <a:pPr lvl="1">
              <a:spcBef>
                <a:spcPts val="0"/>
              </a:spcBef>
              <a:spcAft>
                <a:spcPts val="600"/>
              </a:spcAft>
              <a:defRPr/>
            </a:pPr>
            <a:r>
              <a:rPr lang="en-US" altLang="ko-KR" sz="1400" kern="100" dirty="0">
                <a:effectLst/>
                <a:latin typeface="Calibri" panose="020F0502020204030204" pitchFamily="34" charset="0"/>
                <a:ea typeface="Calibri" panose="020F0502020204030204" pitchFamily="34" charset="0"/>
                <a:cs typeface="Calibri" panose="020F0502020204030204" pitchFamily="34" charset="0"/>
              </a:rPr>
              <a:t>Maintenance work and alignments based on feedback from and progress in other WGs.</a:t>
            </a:r>
            <a:endParaRPr lang="en-US" altLang="ko-KR" sz="1300" i="1" dirty="0">
              <a:solidFill>
                <a:srgbClr val="FF33CC"/>
              </a:solidFill>
              <a:ea typeface="+mn-ea"/>
              <a:cs typeface="Arial" panose="020B0604020202020204" pitchFamily="34" charset="0"/>
            </a:endParaRPr>
          </a:p>
        </p:txBody>
      </p:sp>
      <p:graphicFrame>
        <p:nvGraphicFramePr>
          <p:cNvPr id="3" name="Table 4">
            <a:extLst>
              <a:ext uri="{FF2B5EF4-FFF2-40B4-BE49-F238E27FC236}">
                <a16:creationId xmlns:a16="http://schemas.microsoft.com/office/drawing/2014/main" id="{111F7B98-8E90-2EE7-364C-19A00DF1F235}"/>
              </a:ext>
            </a:extLst>
          </p:cNvPr>
          <p:cNvGraphicFramePr>
            <a:graphicFrameLocks noGrp="1"/>
          </p:cNvGraphicFramePr>
          <p:nvPr/>
        </p:nvGraphicFramePr>
        <p:xfrm>
          <a:off x="303213" y="1109663"/>
          <a:ext cx="8180387" cy="738888"/>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3024282">
                  <a:extLst>
                    <a:ext uri="{9D8B030D-6E8A-4147-A177-3AD203B41FA5}">
                      <a16:colId xmlns:a16="http://schemas.microsoft.com/office/drawing/2014/main" val="20001"/>
                    </a:ext>
                  </a:extLst>
                </a:gridCol>
                <a:gridCol w="797522">
                  <a:extLst>
                    <a:ext uri="{9D8B030D-6E8A-4147-A177-3AD203B41FA5}">
                      <a16:colId xmlns:a16="http://schemas.microsoft.com/office/drawing/2014/main" val="20002"/>
                    </a:ext>
                  </a:extLst>
                </a:gridCol>
                <a:gridCol w="83986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(dd/mm/</a:t>
                      </a:r>
                      <a:r>
                        <a:rPr lang="en-GB" sz="900" dirty="0" err="1"/>
                        <a:t>yyyy</a:t>
                      </a:r>
                      <a:r>
                        <a:rPr lang="en-GB" sz="900" dirty="0"/>
                        <a: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900" b="0" i="0" u="none" strike="noStrike" dirty="0">
                          <a:solidFill>
                            <a:srgbClr val="000000"/>
                          </a:solidFill>
                          <a:effectLst/>
                          <a:latin typeface="Arial" panose="020B0604020202020204" pitchFamily="34" charset="0"/>
                        </a:rPr>
                        <a:t>1020069</a:t>
                      </a:r>
                    </a:p>
                  </a:txBody>
                  <a:tcPr marL="9525" marR="9525" marT="9515" marB="0" anchor="ctr"/>
                </a:tc>
                <a:tc>
                  <a:txBody>
                    <a:bodyPr/>
                    <a:lstStyle/>
                    <a:p>
                      <a:pPr algn="l" fontAlgn="t"/>
                      <a:r>
                        <a:rPr lang="en-GB" sz="900" b="0" i="1" u="none" strike="noStrike" dirty="0">
                          <a:solidFill>
                            <a:srgbClr val="000000"/>
                          </a:solidFill>
                          <a:effectLst/>
                          <a:latin typeface="Arial" panose="020B0604020202020204" pitchFamily="34" charset="0"/>
                        </a:rPr>
                        <a:t>   </a:t>
                      </a:r>
                      <a:r>
                        <a:rPr lang="en-GB" sz="900" b="0" i="0" u="none" strike="noStrike" dirty="0">
                          <a:solidFill>
                            <a:srgbClr val="000000"/>
                          </a:solidFill>
                          <a:effectLst/>
                          <a:latin typeface="Arial" panose="020B0604020202020204" pitchFamily="34" charset="0"/>
                        </a:rPr>
                        <a:t>Study on (Stage 2 of) Phase 3 for UAS, UAV and UAM </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FS_UAS_Ph3</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09/09/2024</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100%</a:t>
                      </a:r>
                    </a:p>
                  </a:txBody>
                  <a:tcPr marL="9525" marR="9525" marT="9515" marB="0" anchor="ctr"/>
                </a:tc>
                <a:tc>
                  <a:txBody>
                    <a:bodyPr/>
                    <a:lstStyle/>
                    <a:p>
                      <a:pPr algn="l" fontAlgn="t"/>
                      <a:r>
                        <a:rPr lang="en-GB" sz="900" b="0" i="0" u="sng" strike="noStrike">
                          <a:solidFill>
                            <a:srgbClr val="0563C1"/>
                          </a:solidFill>
                          <a:effectLst/>
                          <a:latin typeface="Calibri" panose="020F0502020204030204" pitchFamily="34" charset="0"/>
                          <a:hlinkClick r:id="rId3"/>
                        </a:rPr>
                        <a:t>SP-231801</a:t>
                      </a:r>
                      <a:endParaRPr lang="en-GB" sz="900" b="0" i="0" u="sng" strike="noStrike">
                        <a:solidFill>
                          <a:srgbClr val="0563C1"/>
                        </a:solidFill>
                        <a:effectLst/>
                        <a:latin typeface="Calibri" panose="020F0502020204030204" pitchFamily="34" charset="0"/>
                      </a:endParaRPr>
                    </a:p>
                  </a:txBody>
                  <a:tcPr marL="9525" marR="9525" marT="9515" marB="0" anchor="ctr"/>
                </a:tc>
                <a:tc>
                  <a:txBody>
                    <a:bodyPr/>
                    <a:lstStyle/>
                    <a:p>
                      <a:pPr algn="ctr"/>
                      <a:r>
                        <a:rPr lang="en-GB" sz="900" kern="1200" dirty="0">
                          <a:solidFill>
                            <a:schemeClr val="tx1"/>
                          </a:solidFill>
                          <a:latin typeface="Arial" panose="020B0604020202020204" pitchFamily="34" charset="0"/>
                          <a:ea typeface="+mn-ea"/>
                          <a:cs typeface="Arial" panose="020B0604020202020204" pitchFamily="34" charset="0"/>
                        </a:rPr>
                        <a:t>100%</a:t>
                      </a: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10001"/>
                  </a:ext>
                </a:extLst>
              </a:tr>
              <a:tr h="225934">
                <a:tc>
                  <a:txBody>
                    <a:bodyPr/>
                    <a:lstStyle/>
                    <a:p>
                      <a:pPr algn="l" fontAlgn="t"/>
                      <a:r>
                        <a:rPr lang="en-GB" sz="900" b="0" i="0" u="none" strike="noStrike">
                          <a:solidFill>
                            <a:srgbClr val="000000"/>
                          </a:solidFill>
                          <a:effectLst/>
                          <a:latin typeface="Arial" panose="020B0604020202020204" pitchFamily="34" charset="0"/>
                        </a:rPr>
                        <a:t>1040037</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   (Stage 2 of) UAS, UAV and UAM Phase 3 </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UAS_Ph3</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12/12/2024</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100%</a:t>
                      </a:r>
                      <a:endParaRPr lang="en-GB" sz="900" b="0" i="0" u="none" strike="noStrike" dirty="0">
                        <a:solidFill>
                          <a:srgbClr val="000000"/>
                        </a:solidFill>
                        <a:effectLst/>
                        <a:latin typeface="Arial" panose="020B0604020202020204" pitchFamily="34" charset="0"/>
                      </a:endParaRPr>
                    </a:p>
                  </a:txBody>
                  <a:tcPr marL="9525" marR="9525" marT="9515" marB="0" anchor="ctr"/>
                </a:tc>
                <a:tc>
                  <a:txBody>
                    <a:bodyPr/>
                    <a:lstStyle/>
                    <a:p>
                      <a:pPr algn="l" fontAlgn="t"/>
                      <a:r>
                        <a:rPr lang="en-GB" sz="900" b="0" i="0" u="sng" strike="noStrike" dirty="0">
                          <a:solidFill>
                            <a:srgbClr val="0563C1"/>
                          </a:solidFill>
                          <a:effectLst/>
                          <a:latin typeface="Calibri" panose="020F0502020204030204" pitchFamily="34" charset="0"/>
                          <a:hlinkClick r:id="rId4"/>
                        </a:rPr>
                        <a:t>SP-240997</a:t>
                      </a:r>
                      <a:endParaRPr lang="en-GB" sz="900" b="0" i="0" u="sng" strike="noStrike" dirty="0">
                        <a:solidFill>
                          <a:srgbClr val="0563C1"/>
                        </a:solidFill>
                        <a:effectLst/>
                        <a:latin typeface="Calibri" panose="020F0502020204030204" pitchFamily="34" charset="0"/>
                      </a:endParaRPr>
                    </a:p>
                  </a:txBody>
                  <a:tcPr marL="9525" marR="9525" marT="9515" marB="0" anchor="ctr"/>
                </a:tc>
                <a:tc>
                  <a:txBody>
                    <a:bodyPr/>
                    <a:lstStyle/>
                    <a:p>
                      <a:pPr algn="ctr"/>
                      <a:r>
                        <a:rPr lang="en-GB" sz="900" kern="1200">
                          <a:solidFill>
                            <a:schemeClr val="tx1"/>
                          </a:solidFill>
                          <a:latin typeface="Arial" panose="020B0604020202020204" pitchFamily="34" charset="0"/>
                          <a:ea typeface="+mn-ea"/>
                          <a:cs typeface="Arial" panose="020B0604020202020204" pitchFamily="34" charset="0"/>
                        </a:rPr>
                        <a:t>100%</a:t>
                      </a:r>
                      <a:endParaRPr lang="en-GB" sz="900" kern="1200" dirty="0">
                        <a:solidFill>
                          <a:schemeClr val="tx1"/>
                        </a:solidFill>
                        <a:latin typeface="Arial" panose="020B0604020202020204" pitchFamily="34" charset="0"/>
                        <a:ea typeface="+mn-ea"/>
                        <a:cs typeface="Arial" panose="020B0604020202020204" pitchFamily="34" charset="0"/>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bl>
          </a:graphicData>
        </a:graphic>
      </p:graphicFrame>
    </p:spTree>
    <p:extLst>
      <p:ext uri="{BB962C8B-B14F-4D97-AF65-F5344CB8AC3E}">
        <p14:creationId xmlns:p14="http://schemas.microsoft.com/office/powerpoint/2010/main" val="3032508007"/>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05CDD5-0C1E-D247-72B9-E00F7212F43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E792FD1-43E8-1EE2-ACE9-97C14B56569B}"/>
              </a:ext>
            </a:extLst>
          </p:cNvPr>
          <p:cNvSpPr>
            <a:spLocks noGrp="1"/>
          </p:cNvSpPr>
          <p:nvPr>
            <p:ph type="title"/>
          </p:nvPr>
        </p:nvSpPr>
        <p:spPr>
          <a:xfrm>
            <a:off x="159283" y="289786"/>
            <a:ext cx="7291602" cy="632637"/>
          </a:xfrm>
        </p:spPr>
        <p:txBody>
          <a:bodyPr/>
          <a:lstStyle/>
          <a:p>
            <a:pPr algn="l"/>
            <a:r>
              <a:rPr lang="en-US" altLang="de-DE" b="1" dirty="0"/>
              <a:t>UAS_Ph3 Status after SA2#171</a:t>
            </a:r>
            <a:endParaRPr lang="en-US" dirty="0"/>
          </a:p>
        </p:txBody>
      </p:sp>
      <p:sp>
        <p:nvSpPr>
          <p:cNvPr id="6" name="Content Placeholder 7">
            <a:extLst>
              <a:ext uri="{FF2B5EF4-FFF2-40B4-BE49-F238E27FC236}">
                <a16:creationId xmlns:a16="http://schemas.microsoft.com/office/drawing/2014/main" id="{88C00DB8-E3EC-49C5-E6B1-262E7178F450}"/>
              </a:ext>
            </a:extLst>
          </p:cNvPr>
          <p:cNvSpPr>
            <a:spLocks noGrp="1"/>
          </p:cNvSpPr>
          <p:nvPr>
            <p:ph sz="half" idx="4294967295"/>
          </p:nvPr>
        </p:nvSpPr>
        <p:spPr>
          <a:xfrm>
            <a:off x="254382" y="2035791"/>
            <a:ext cx="8752114" cy="4294237"/>
          </a:xfrm>
          <a:prstGeom prst="rect">
            <a:avLst/>
          </a:prstGeom>
        </p:spPr>
        <p:txBody>
          <a:bodyPr>
            <a:noAutofit/>
          </a:bodyPr>
          <a:lstStyle/>
          <a:p>
            <a:pPr marL="457200" lvl="1" indent="-457200">
              <a:spcBef>
                <a:spcPts val="0"/>
              </a:spcBef>
              <a:spcAft>
                <a:spcPts val="200"/>
              </a:spcAft>
              <a:buBlip>
                <a:blip r:embed="rId2"/>
              </a:buBlip>
            </a:pPr>
            <a:r>
              <a:rPr lang="en-US" altLang="ko-KR" sz="1600" b="1" dirty="0">
                <a:solidFill>
                  <a:prstClr val="black"/>
                </a:solidFill>
              </a:rPr>
              <a:t>Progress at SA2#171</a:t>
            </a:r>
            <a:endParaRPr lang="de-DE" altLang="ko-KR" sz="1600" dirty="0">
              <a:solidFill>
                <a:prstClr val="black"/>
              </a:solidFill>
            </a:endParaRPr>
          </a:p>
          <a:p>
            <a:pPr lvl="1">
              <a:spcBef>
                <a:spcPts val="0"/>
              </a:spcBef>
              <a:spcAft>
                <a:spcPts val="200"/>
              </a:spcAft>
            </a:pPr>
            <a:r>
              <a:rPr lang="en-US" altLang="de-DE" sz="1400" dirty="0"/>
              <a:t>No CR was agreed.</a:t>
            </a:r>
          </a:p>
          <a:p>
            <a:pPr lvl="1">
              <a:spcBef>
                <a:spcPts val="0"/>
              </a:spcBef>
              <a:spcAft>
                <a:spcPts val="200"/>
              </a:spcAft>
            </a:pPr>
            <a:r>
              <a:rPr lang="en-US" altLang="zh-CN" sz="1400" dirty="0">
                <a:solidFill>
                  <a:prstClr val="black"/>
                </a:solidFill>
                <a:sym typeface="+mn-ea"/>
              </a:rPr>
              <a:t>Reply LS on USS changeover procedure was sent to SA3.</a:t>
            </a:r>
          </a:p>
          <a:p>
            <a:pPr lvl="1">
              <a:spcBef>
                <a:spcPts val="0"/>
              </a:spcBef>
              <a:spcAft>
                <a:spcPts val="200"/>
              </a:spcAft>
            </a:pPr>
            <a:r>
              <a:rPr lang="en-US" altLang="de-DE" sz="1400" kern="0" dirty="0"/>
              <a:t>LS from ECC Project Team 1 on </a:t>
            </a:r>
            <a:r>
              <a:rPr lang="en-US" altLang="de-DE" sz="1400" kern="0" dirty="0" err="1"/>
              <a:t>Harmonised</a:t>
            </a:r>
            <a:r>
              <a:rPr lang="en-US" altLang="de-DE" sz="1400" kern="0" dirty="0"/>
              <a:t> standard of relevant components of ECC Decision (22)07 on "</a:t>
            </a:r>
            <a:r>
              <a:rPr lang="en-US" altLang="de-DE" sz="1400" kern="0" dirty="0" err="1"/>
              <a:t>Harmonised</a:t>
            </a:r>
            <a:r>
              <a:rPr lang="en-US" altLang="de-DE" sz="1400" kern="0" dirty="0"/>
              <a:t> framework on aerial UE usage in MFCN </a:t>
            </a:r>
            <a:r>
              <a:rPr lang="en-US" altLang="de-DE" sz="1400" kern="0" dirty="0" err="1"/>
              <a:t>harmonised</a:t>
            </a:r>
            <a:r>
              <a:rPr lang="en-US" altLang="de-DE" sz="1400" kern="0" dirty="0"/>
              <a:t> bands" was forwarded to SA and RAN for information with no action requested.</a:t>
            </a:r>
          </a:p>
          <a:p>
            <a:pPr marL="893763" lvl="2" indent="-177800">
              <a:spcBef>
                <a:spcPts val="0"/>
              </a:spcBef>
              <a:spcAft>
                <a:spcPts val="200"/>
              </a:spcAft>
              <a:defRPr/>
            </a:pPr>
            <a:r>
              <a:rPr lang="en-US" altLang="de-DE" sz="1300" dirty="0">
                <a:ea typeface="+mn-ea"/>
                <a:cs typeface="Arial" panose="020B0604020202020204" pitchFamily="34" charset="0"/>
              </a:rPr>
              <a:t>Since 3GPP consolidated response has been already sent from SA#109 (SP-251254), SA2 does not expect TSG RAN and TSG SA to provide any additional LS response to ECC CEPT.</a:t>
            </a:r>
          </a:p>
          <a:p>
            <a:pPr marL="457200" lvl="1" indent="-457200">
              <a:spcBef>
                <a:spcPts val="0"/>
              </a:spcBef>
              <a:spcAft>
                <a:spcPts val="200"/>
              </a:spcAft>
              <a:buBlip>
                <a:blip r:embed="rId2"/>
              </a:buBlip>
            </a:pPr>
            <a:r>
              <a:rPr lang="en-US" altLang="ko-KR" sz="1600" b="1" dirty="0">
                <a:solidFill>
                  <a:prstClr val="black"/>
                </a:solidFill>
              </a:rPr>
              <a:t>Impacts and dependencies on other WGs</a:t>
            </a:r>
            <a:endParaRPr lang="de-DE" altLang="ko-KR" sz="1600" dirty="0">
              <a:solidFill>
                <a:prstClr val="black"/>
              </a:solidFill>
            </a:endParaRPr>
          </a:p>
          <a:p>
            <a:pPr lvl="1">
              <a:spcBef>
                <a:spcPts val="0"/>
              </a:spcBef>
              <a:spcAft>
                <a:spcPts val="200"/>
              </a:spcAft>
            </a:pPr>
            <a:r>
              <a:rPr lang="en-US" altLang="de-DE" sz="1400" dirty="0">
                <a:solidFill>
                  <a:prstClr val="black"/>
                </a:solidFill>
                <a:sym typeface="+mn-ea"/>
              </a:rPr>
              <a:t>RAN3: Procedures for altitude reporting for aerial UEs</a:t>
            </a:r>
            <a:endParaRPr lang="en-US" altLang="de-DE" sz="1400" kern="1200" dirty="0">
              <a:ea typeface="+mn-ea"/>
              <a:cs typeface="Arial" panose="020B0604020202020204" pitchFamily="34" charset="0"/>
            </a:endParaRPr>
          </a:p>
          <a:p>
            <a:pPr>
              <a:spcBef>
                <a:spcPts val="0"/>
              </a:spcBef>
              <a:spcAft>
                <a:spcPts val="200"/>
              </a:spcAft>
            </a:pPr>
            <a:r>
              <a:rPr lang="de-DE" altLang="ko-KR" sz="1600" b="1" kern="0" dirty="0"/>
              <a:t>Outstanding issues</a:t>
            </a:r>
          </a:p>
          <a:p>
            <a:pPr lvl="1">
              <a:spcBef>
                <a:spcPts val="0"/>
              </a:spcBef>
              <a:spcAft>
                <a:spcPts val="200"/>
              </a:spcAft>
            </a:pPr>
            <a:r>
              <a:rPr lang="en-US" altLang="zh-CN" sz="1400" dirty="0">
                <a:solidFill>
                  <a:prstClr val="black"/>
                </a:solidFill>
                <a:sym typeface="+mn-ea"/>
              </a:rPr>
              <a:t>None</a:t>
            </a:r>
            <a:r>
              <a:rPr kumimoji="0" lang="en-US" altLang="ko-KR" sz="1400" b="0" i="0" u="none" strike="noStrike" kern="0" cap="none" spc="0" normalizeH="0" baseline="0" noProof="0" dirty="0">
                <a:ln>
                  <a:noFill/>
                </a:ln>
                <a:solidFill>
                  <a:prstClr val="black"/>
                </a:solidFill>
                <a:effectLst/>
                <a:uLnTx/>
                <a:uFillTx/>
              </a:rPr>
              <a:t>. </a:t>
            </a:r>
            <a:endParaRPr lang="de-DE" altLang="ko-KR" sz="1400" strike="sngStrike" kern="0" dirty="0"/>
          </a:p>
          <a:p>
            <a:pPr>
              <a:spcBef>
                <a:spcPts val="0"/>
              </a:spcBef>
              <a:spcAft>
                <a:spcPts val="200"/>
              </a:spcAft>
            </a:pPr>
            <a:r>
              <a:rPr lang="de-DE" altLang="ko-KR" sz="1600" b="1" kern="0" dirty="0"/>
              <a:t>Next steps</a:t>
            </a:r>
          </a:p>
          <a:p>
            <a:pPr lvl="1">
              <a:spcBef>
                <a:spcPts val="0"/>
              </a:spcBef>
              <a:spcAft>
                <a:spcPts val="200"/>
              </a:spcAft>
              <a:defRPr/>
            </a:pPr>
            <a:r>
              <a:rPr lang="en-US" altLang="ko-KR" sz="1400" kern="100" dirty="0">
                <a:effectLst/>
                <a:latin typeface="Calibri" panose="020F0502020204030204" pitchFamily="34" charset="0"/>
                <a:ea typeface="Calibri" panose="020F0502020204030204" pitchFamily="34" charset="0"/>
                <a:cs typeface="Calibri" panose="020F0502020204030204" pitchFamily="34" charset="0"/>
              </a:rPr>
              <a:t>Maintenance work and alignments based on feedback from and progress in other WGs including:</a:t>
            </a:r>
          </a:p>
          <a:p>
            <a:pPr marL="893763" lvl="2" indent="-177800">
              <a:spcBef>
                <a:spcPts val="0"/>
              </a:spcBef>
              <a:spcAft>
                <a:spcPts val="200"/>
              </a:spcAft>
              <a:defRPr/>
            </a:pPr>
            <a:r>
              <a:rPr lang="en-US" altLang="ko-KR" sz="1300" dirty="0">
                <a:ea typeface="+mn-ea"/>
                <a:cs typeface="Arial" panose="020B0604020202020204" pitchFamily="34" charset="0"/>
              </a:rPr>
              <a:t>Response to RAN3 LS on clarification of UAV regulation (related to altitude reporting for aerial UEs).</a:t>
            </a:r>
          </a:p>
          <a:p>
            <a:pPr marL="715963" lvl="2" indent="0">
              <a:spcBef>
                <a:spcPts val="0"/>
              </a:spcBef>
              <a:spcAft>
                <a:spcPts val="200"/>
              </a:spcAft>
              <a:buNone/>
              <a:defRPr/>
            </a:pPr>
            <a:r>
              <a:rPr lang="en-US" altLang="ko-KR" sz="1300" i="1" dirty="0">
                <a:solidFill>
                  <a:srgbClr val="FF33CC"/>
                </a:solidFill>
                <a:ea typeface="+mn-ea"/>
                <a:cs typeface="Arial" panose="020B0604020202020204" pitchFamily="34" charset="0"/>
                <a:sym typeface="Wingdings" panose="05000000000000000000" pitchFamily="2" charset="2"/>
              </a:rPr>
              <a:t> UAS_Ph3 is not on SA2#172 agenda (Please refer to S2-2509751), so the postponed RAN3 LS needs to be handled under AI#19.49 at SA2#172.</a:t>
            </a:r>
            <a:endParaRPr lang="en-US" altLang="ko-KR" sz="1300" i="1" dirty="0">
              <a:solidFill>
                <a:srgbClr val="FF33CC"/>
              </a:solidFill>
              <a:ea typeface="+mn-ea"/>
              <a:cs typeface="Arial" panose="020B0604020202020204" pitchFamily="34" charset="0"/>
            </a:endParaRPr>
          </a:p>
        </p:txBody>
      </p:sp>
      <p:graphicFrame>
        <p:nvGraphicFramePr>
          <p:cNvPr id="3" name="Table 4">
            <a:extLst>
              <a:ext uri="{FF2B5EF4-FFF2-40B4-BE49-F238E27FC236}">
                <a16:creationId xmlns:a16="http://schemas.microsoft.com/office/drawing/2014/main" id="{1349E006-1173-974F-3AF8-229B3BAAB97A}"/>
              </a:ext>
            </a:extLst>
          </p:cNvPr>
          <p:cNvGraphicFramePr>
            <a:graphicFrameLocks noGrp="1"/>
          </p:cNvGraphicFramePr>
          <p:nvPr/>
        </p:nvGraphicFramePr>
        <p:xfrm>
          <a:off x="303213" y="1109663"/>
          <a:ext cx="8180387" cy="738888"/>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3024282">
                  <a:extLst>
                    <a:ext uri="{9D8B030D-6E8A-4147-A177-3AD203B41FA5}">
                      <a16:colId xmlns:a16="http://schemas.microsoft.com/office/drawing/2014/main" val="20001"/>
                    </a:ext>
                  </a:extLst>
                </a:gridCol>
                <a:gridCol w="797522">
                  <a:extLst>
                    <a:ext uri="{9D8B030D-6E8A-4147-A177-3AD203B41FA5}">
                      <a16:colId xmlns:a16="http://schemas.microsoft.com/office/drawing/2014/main" val="20002"/>
                    </a:ext>
                  </a:extLst>
                </a:gridCol>
                <a:gridCol w="83986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(dd/mm/</a:t>
                      </a:r>
                      <a:r>
                        <a:rPr lang="en-GB" sz="900" dirty="0" err="1"/>
                        <a:t>yyyy</a:t>
                      </a:r>
                      <a:r>
                        <a:rPr lang="en-GB" sz="900" dirty="0"/>
                        <a: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900" b="0" i="0" u="none" strike="noStrike" dirty="0">
                          <a:solidFill>
                            <a:srgbClr val="000000"/>
                          </a:solidFill>
                          <a:effectLst/>
                          <a:latin typeface="Arial" panose="020B0604020202020204" pitchFamily="34" charset="0"/>
                        </a:rPr>
                        <a:t>1020069</a:t>
                      </a:r>
                    </a:p>
                  </a:txBody>
                  <a:tcPr marL="9525" marR="9525" marT="9515" marB="0" anchor="ctr"/>
                </a:tc>
                <a:tc>
                  <a:txBody>
                    <a:bodyPr/>
                    <a:lstStyle/>
                    <a:p>
                      <a:pPr algn="l" fontAlgn="t"/>
                      <a:r>
                        <a:rPr lang="en-GB" sz="900" b="0" i="1" u="none" strike="noStrike" dirty="0">
                          <a:solidFill>
                            <a:srgbClr val="000000"/>
                          </a:solidFill>
                          <a:effectLst/>
                          <a:latin typeface="Arial" panose="020B0604020202020204" pitchFamily="34" charset="0"/>
                        </a:rPr>
                        <a:t>   </a:t>
                      </a:r>
                      <a:r>
                        <a:rPr lang="en-GB" sz="900" b="0" i="0" u="none" strike="noStrike" dirty="0">
                          <a:solidFill>
                            <a:srgbClr val="000000"/>
                          </a:solidFill>
                          <a:effectLst/>
                          <a:latin typeface="Arial" panose="020B0604020202020204" pitchFamily="34" charset="0"/>
                        </a:rPr>
                        <a:t>Study on (Stage 2 of) Phase 3 for UAS, UAV and UAM </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FS_UAS_Ph3</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09/09/2024</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100%</a:t>
                      </a:r>
                    </a:p>
                  </a:txBody>
                  <a:tcPr marL="9525" marR="9525" marT="9515" marB="0" anchor="ctr"/>
                </a:tc>
                <a:tc>
                  <a:txBody>
                    <a:bodyPr/>
                    <a:lstStyle/>
                    <a:p>
                      <a:pPr algn="l" fontAlgn="t"/>
                      <a:r>
                        <a:rPr lang="en-GB" sz="900" b="0" i="0" u="sng" strike="noStrike">
                          <a:solidFill>
                            <a:srgbClr val="0563C1"/>
                          </a:solidFill>
                          <a:effectLst/>
                          <a:latin typeface="Calibri" panose="020F0502020204030204" pitchFamily="34" charset="0"/>
                          <a:hlinkClick r:id="rId3"/>
                        </a:rPr>
                        <a:t>SP-231801</a:t>
                      </a:r>
                      <a:endParaRPr lang="en-GB" sz="900" b="0" i="0" u="sng" strike="noStrike">
                        <a:solidFill>
                          <a:srgbClr val="0563C1"/>
                        </a:solidFill>
                        <a:effectLst/>
                        <a:latin typeface="Calibri" panose="020F0502020204030204" pitchFamily="34" charset="0"/>
                      </a:endParaRPr>
                    </a:p>
                  </a:txBody>
                  <a:tcPr marL="9525" marR="9525" marT="9515" marB="0" anchor="ctr"/>
                </a:tc>
                <a:tc>
                  <a:txBody>
                    <a:bodyPr/>
                    <a:lstStyle/>
                    <a:p>
                      <a:pPr algn="ctr"/>
                      <a:r>
                        <a:rPr lang="en-GB" sz="900" kern="1200" dirty="0">
                          <a:solidFill>
                            <a:schemeClr val="tx1"/>
                          </a:solidFill>
                          <a:latin typeface="Arial" panose="020B0604020202020204" pitchFamily="34" charset="0"/>
                          <a:ea typeface="+mn-ea"/>
                          <a:cs typeface="Arial" panose="020B0604020202020204" pitchFamily="34" charset="0"/>
                        </a:rPr>
                        <a:t>100%</a:t>
                      </a: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10001"/>
                  </a:ext>
                </a:extLst>
              </a:tr>
              <a:tr h="225934">
                <a:tc>
                  <a:txBody>
                    <a:bodyPr/>
                    <a:lstStyle/>
                    <a:p>
                      <a:pPr algn="l" fontAlgn="t"/>
                      <a:r>
                        <a:rPr lang="en-GB" sz="900" b="0" i="0" u="none" strike="noStrike">
                          <a:solidFill>
                            <a:srgbClr val="000000"/>
                          </a:solidFill>
                          <a:effectLst/>
                          <a:latin typeface="Arial" panose="020B0604020202020204" pitchFamily="34" charset="0"/>
                        </a:rPr>
                        <a:t>1040037</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   (Stage 2 of) UAS, UAV and UAM Phase 3 </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UAS_Ph3</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12/12/2024</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100%</a:t>
                      </a:r>
                      <a:endParaRPr lang="en-GB" sz="900" b="0" i="0" u="none" strike="noStrike" dirty="0">
                        <a:solidFill>
                          <a:srgbClr val="000000"/>
                        </a:solidFill>
                        <a:effectLst/>
                        <a:latin typeface="Arial" panose="020B0604020202020204" pitchFamily="34" charset="0"/>
                      </a:endParaRPr>
                    </a:p>
                  </a:txBody>
                  <a:tcPr marL="9525" marR="9525" marT="9515" marB="0" anchor="ctr"/>
                </a:tc>
                <a:tc>
                  <a:txBody>
                    <a:bodyPr/>
                    <a:lstStyle/>
                    <a:p>
                      <a:pPr algn="l" fontAlgn="t"/>
                      <a:r>
                        <a:rPr lang="en-GB" sz="900" b="0" i="0" u="sng" strike="noStrike" dirty="0">
                          <a:solidFill>
                            <a:srgbClr val="0563C1"/>
                          </a:solidFill>
                          <a:effectLst/>
                          <a:latin typeface="Calibri" panose="020F0502020204030204" pitchFamily="34" charset="0"/>
                          <a:hlinkClick r:id="rId4"/>
                        </a:rPr>
                        <a:t>SP-240997</a:t>
                      </a:r>
                      <a:endParaRPr lang="en-GB" sz="900" b="0" i="0" u="sng" strike="noStrike" dirty="0">
                        <a:solidFill>
                          <a:srgbClr val="0563C1"/>
                        </a:solidFill>
                        <a:effectLst/>
                        <a:latin typeface="Calibri" panose="020F0502020204030204" pitchFamily="34" charset="0"/>
                      </a:endParaRPr>
                    </a:p>
                  </a:txBody>
                  <a:tcPr marL="9525" marR="9525" marT="9515" marB="0" anchor="ctr"/>
                </a:tc>
                <a:tc>
                  <a:txBody>
                    <a:bodyPr/>
                    <a:lstStyle/>
                    <a:p>
                      <a:pPr algn="ctr"/>
                      <a:r>
                        <a:rPr lang="en-GB" sz="900" kern="1200">
                          <a:solidFill>
                            <a:schemeClr val="tx1"/>
                          </a:solidFill>
                          <a:latin typeface="Arial" panose="020B0604020202020204" pitchFamily="34" charset="0"/>
                          <a:ea typeface="+mn-ea"/>
                          <a:cs typeface="Arial" panose="020B0604020202020204" pitchFamily="34" charset="0"/>
                        </a:rPr>
                        <a:t>100%</a:t>
                      </a:r>
                      <a:endParaRPr lang="en-GB" sz="900" kern="1200" dirty="0">
                        <a:solidFill>
                          <a:schemeClr val="tx1"/>
                        </a:solidFill>
                        <a:latin typeface="Arial" panose="020B0604020202020204" pitchFamily="34" charset="0"/>
                        <a:ea typeface="+mn-ea"/>
                        <a:cs typeface="Arial" panose="020B0604020202020204" pitchFamily="34" charset="0"/>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bl>
          </a:graphicData>
        </a:graphic>
      </p:graphicFrame>
    </p:spTree>
    <p:extLst>
      <p:ext uri="{BB962C8B-B14F-4D97-AF65-F5344CB8AC3E}">
        <p14:creationId xmlns:p14="http://schemas.microsoft.com/office/powerpoint/2010/main" val="1598549969"/>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DC3C6D-FF24-9E2F-4C27-8496049EE8C4}"/>
            </a:ext>
          </a:extLst>
        </p:cNvPr>
        <p:cNvGrpSpPr/>
        <p:nvPr/>
      </p:nvGrpSpPr>
      <p:grpSpPr>
        <a:xfrm>
          <a:off x="0" y="0"/>
          <a:ext cx="0" cy="0"/>
          <a:chOff x="0" y="0"/>
          <a:chExt cx="0" cy="0"/>
        </a:xfrm>
      </p:grpSpPr>
      <p:sp>
        <p:nvSpPr>
          <p:cNvPr id="5" name="Content Placeholder 7">
            <a:extLst>
              <a:ext uri="{FF2B5EF4-FFF2-40B4-BE49-F238E27FC236}">
                <a16:creationId xmlns:a16="http://schemas.microsoft.com/office/drawing/2014/main" id="{9DAF02E6-3216-A678-077D-C84DB27747B2}"/>
              </a:ext>
            </a:extLst>
          </p:cNvPr>
          <p:cNvSpPr txBox="1">
            <a:spLocks/>
          </p:cNvSpPr>
          <p:nvPr/>
        </p:nvSpPr>
        <p:spPr>
          <a:xfrm>
            <a:off x="294758" y="5953912"/>
            <a:ext cx="5853307" cy="304989"/>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buFont typeface="Arial" panose="020B0604020202020204" pitchFamily="34" charset="0"/>
              <a:buChar char="•"/>
            </a:pPr>
            <a:r>
              <a:rPr lang="en-US" altLang="zh-CN" sz="1400" kern="0"/>
              <a:t>WID Estimated TUs: Total 3 </a:t>
            </a:r>
            <a:r>
              <a:rPr lang="en-US" altLang="zh-CN" sz="1400" kern="0" dirty="0"/>
              <a:t>TUs for Normative Work</a:t>
            </a:r>
          </a:p>
        </p:txBody>
      </p:sp>
      <p:sp>
        <p:nvSpPr>
          <p:cNvPr id="3" name="Title 1">
            <a:extLst>
              <a:ext uri="{FF2B5EF4-FFF2-40B4-BE49-F238E27FC236}">
                <a16:creationId xmlns:a16="http://schemas.microsoft.com/office/drawing/2014/main" id="{A2C5E5DE-7FAF-BA90-3B75-9886FF1D2D8E}"/>
              </a:ext>
            </a:extLst>
          </p:cNvPr>
          <p:cNvSpPr txBox="1">
            <a:spLocks/>
          </p:cNvSpPr>
          <p:nvPr/>
        </p:nvSpPr>
        <p:spPr bwMode="auto">
          <a:xfrm>
            <a:off x="294758" y="184635"/>
            <a:ext cx="7721777" cy="675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a:lstStyle>
          <a:p>
            <a:pPr algn="l"/>
            <a:r>
              <a:rPr lang="en-US" altLang="de-DE" sz="2800" b="1" kern="0"/>
              <a:t>UAS_</a:t>
            </a:r>
            <a:r>
              <a:rPr lang="en-US" altLang="de-DE" sz="2800" b="1" kern="0" dirty="0"/>
              <a:t>Ph3 Work plan</a:t>
            </a:r>
            <a:endParaRPr lang="en-US" kern="0" dirty="0"/>
          </a:p>
        </p:txBody>
      </p:sp>
      <p:graphicFrame>
        <p:nvGraphicFramePr>
          <p:cNvPr id="2" name="Table 1">
            <a:extLst>
              <a:ext uri="{FF2B5EF4-FFF2-40B4-BE49-F238E27FC236}">
                <a16:creationId xmlns:a16="http://schemas.microsoft.com/office/drawing/2014/main" id="{6551BF98-B771-40AD-9EC2-0359C46DEE07}"/>
              </a:ext>
            </a:extLst>
          </p:cNvPr>
          <p:cNvGraphicFramePr>
            <a:graphicFrameLocks noGrp="1"/>
          </p:cNvGraphicFramePr>
          <p:nvPr/>
        </p:nvGraphicFramePr>
        <p:xfrm>
          <a:off x="172740" y="1215836"/>
          <a:ext cx="8798520" cy="4494475"/>
        </p:xfrm>
        <a:graphic>
          <a:graphicData uri="http://schemas.openxmlformats.org/drawingml/2006/table">
            <a:tbl>
              <a:tblPr firstRow="1" bandRow="1">
                <a:tableStyleId>{5940675A-B579-460E-94D1-54222C63F5DA}</a:tableStyleId>
              </a:tblPr>
              <a:tblGrid>
                <a:gridCol w="1250424">
                  <a:extLst>
                    <a:ext uri="{9D8B030D-6E8A-4147-A177-3AD203B41FA5}">
                      <a16:colId xmlns:a16="http://schemas.microsoft.com/office/drawing/2014/main" val="20000"/>
                    </a:ext>
                  </a:extLst>
                </a:gridCol>
                <a:gridCol w="1134406">
                  <a:extLst>
                    <a:ext uri="{9D8B030D-6E8A-4147-A177-3AD203B41FA5}">
                      <a16:colId xmlns:a16="http://schemas.microsoft.com/office/drawing/2014/main" val="20001"/>
                    </a:ext>
                  </a:extLst>
                </a:gridCol>
                <a:gridCol w="893216">
                  <a:extLst>
                    <a:ext uri="{9D8B030D-6E8A-4147-A177-3AD203B41FA5}">
                      <a16:colId xmlns:a16="http://schemas.microsoft.com/office/drawing/2014/main" val="20002"/>
                    </a:ext>
                  </a:extLst>
                </a:gridCol>
                <a:gridCol w="896327">
                  <a:extLst>
                    <a:ext uri="{9D8B030D-6E8A-4147-A177-3AD203B41FA5}">
                      <a16:colId xmlns:a16="http://schemas.microsoft.com/office/drawing/2014/main" val="20003"/>
                    </a:ext>
                  </a:extLst>
                </a:gridCol>
                <a:gridCol w="4624147">
                  <a:extLst>
                    <a:ext uri="{9D8B030D-6E8A-4147-A177-3AD203B41FA5}">
                      <a16:colId xmlns:a16="http://schemas.microsoft.com/office/drawing/2014/main" val="20004"/>
                    </a:ext>
                  </a:extLst>
                </a:gridCol>
              </a:tblGrid>
              <a:tr h="255454">
                <a:tc>
                  <a:txBody>
                    <a:bodyPr/>
                    <a:lstStyle/>
                    <a:p>
                      <a:r>
                        <a:rPr lang="en-US" sz="1200" b="1" dirty="0"/>
                        <a:t>Meeting</a:t>
                      </a:r>
                    </a:p>
                  </a:txBody>
                  <a:tcPr marL="36000" marR="36000" marT="18000" marB="18000" anchor="ctr">
                    <a:solidFill>
                      <a:srgbClr val="FFCCFF"/>
                    </a:solidFill>
                  </a:tcPr>
                </a:tc>
                <a:tc>
                  <a:txBody>
                    <a:bodyPr/>
                    <a:lstStyle/>
                    <a:p>
                      <a:r>
                        <a:rPr lang="en-US" sz="1200" b="1" dirty="0"/>
                        <a:t>Date</a:t>
                      </a:r>
                    </a:p>
                  </a:txBody>
                  <a:tcPr marL="36000" marR="36000" marT="18000" marB="18000" anchor="ctr">
                    <a:solidFill>
                      <a:srgbClr val="FFCCFF"/>
                    </a:solidFill>
                  </a:tcPr>
                </a:tc>
                <a:tc>
                  <a:txBody>
                    <a:bodyPr/>
                    <a:lstStyle/>
                    <a:p>
                      <a:pPr algn="ctr"/>
                      <a:r>
                        <a:rPr lang="en-US" sz="1200" b="1"/>
                        <a:t>Planned</a:t>
                      </a:r>
                      <a:r>
                        <a:rPr lang="en-US" sz="1200" b="1" baseline="0"/>
                        <a:t> TU’s</a:t>
                      </a:r>
                      <a:endParaRPr lang="en-US" sz="1200" b="1" dirty="0"/>
                    </a:p>
                  </a:txBody>
                  <a:tcPr marL="36000" marR="36000" marT="18000" marB="18000" anchor="ctr">
                    <a:solidFill>
                      <a:srgbClr val="FFCCFF"/>
                    </a:solidFill>
                  </a:tcPr>
                </a:tc>
                <a:tc>
                  <a:txBody>
                    <a:bodyPr/>
                    <a:lstStyle/>
                    <a:p>
                      <a:pPr algn="ctr"/>
                      <a:r>
                        <a:rPr lang="en-US" sz="1200" b="1" dirty="0"/>
                        <a:t>Actual TU’s</a:t>
                      </a:r>
                    </a:p>
                  </a:txBody>
                  <a:tcPr marL="36000" marR="36000" marT="18000" marB="18000" anchor="ctr">
                    <a:solidFill>
                      <a:srgbClr val="FFCCFF"/>
                    </a:solidFill>
                  </a:tcPr>
                </a:tc>
                <a:tc>
                  <a:txBody>
                    <a:bodyPr/>
                    <a:lstStyle/>
                    <a:p>
                      <a:r>
                        <a:rPr lang="en-US" sz="1200" b="1" dirty="0"/>
                        <a:t>Action plan</a:t>
                      </a:r>
                    </a:p>
                  </a:txBody>
                  <a:tcPr marL="36000" marR="36000" marT="18000" marB="18000" anchor="ctr">
                    <a:solidFill>
                      <a:srgbClr val="FFCCFF"/>
                    </a:solidFill>
                  </a:tcPr>
                </a:tc>
                <a:extLst>
                  <a:ext uri="{0D108BD9-81ED-4DB2-BD59-A6C34878D82A}">
                    <a16:rowId xmlns:a16="http://schemas.microsoft.com/office/drawing/2014/main" val="10000"/>
                  </a:ext>
                </a:extLst>
              </a:tr>
              <a:tr h="216839">
                <a:tc>
                  <a:txBody>
                    <a:bodyPr/>
                    <a:lstStyle/>
                    <a:p>
                      <a:r>
                        <a:rPr lang="en-US" sz="1200" b="0"/>
                        <a:t>SA2#164</a:t>
                      </a:r>
                      <a:endParaRPr lang="en-US" sz="1200" b="0" dirty="0"/>
                    </a:p>
                  </a:txBody>
                  <a:tcPr marL="36000" marR="36000" marT="18000" marB="18000">
                    <a:solidFill>
                      <a:srgbClr val="D9D9D9"/>
                    </a:solidFill>
                  </a:tcPr>
                </a:tc>
                <a:tc>
                  <a:txBody>
                    <a:bodyPr/>
                    <a:lstStyle/>
                    <a:p>
                      <a:r>
                        <a:rPr lang="en-US" sz="1200" b="0"/>
                        <a:t>August </a:t>
                      </a:r>
                      <a:r>
                        <a:rPr lang="en-US" sz="1200" b="0" dirty="0"/>
                        <a:t>2024</a:t>
                      </a:r>
                    </a:p>
                  </a:txBody>
                  <a:tcPr marL="36000" marR="36000" marT="18000" marB="18000">
                    <a:solidFill>
                      <a:srgbClr val="D9D9D9"/>
                    </a:solidFill>
                  </a:tcPr>
                </a:tc>
                <a:tc>
                  <a:txBody>
                    <a:bodyPr/>
                    <a:lstStyle/>
                    <a:p>
                      <a:pPr algn="ctr"/>
                      <a:r>
                        <a:rPr lang="en-US" sz="1200" dirty="0"/>
                        <a:t>1</a:t>
                      </a:r>
                    </a:p>
                  </a:txBody>
                  <a:tcPr marL="36000" marR="36000" marT="18000" marB="18000">
                    <a:solidFill>
                      <a:srgbClr val="D9D9D9"/>
                    </a:solidFill>
                  </a:tcPr>
                </a:tc>
                <a:tc>
                  <a:txBody>
                    <a:bodyPr/>
                    <a:lstStyle/>
                    <a:p>
                      <a:pPr algn="ctr"/>
                      <a:r>
                        <a:rPr lang="en-US" sz="1200"/>
                        <a:t>1</a:t>
                      </a:r>
                      <a:endParaRPr lang="en-US" sz="1200" dirty="0"/>
                    </a:p>
                  </a:txBody>
                  <a:tcPr marL="36000" marR="36000" marT="18000" marB="18000">
                    <a:solidFill>
                      <a:srgbClr val="D9D9D9"/>
                    </a:solidFill>
                  </a:tcPr>
                </a:tc>
                <a:tc>
                  <a:txBody>
                    <a:bodyPr/>
                    <a:lstStyle/>
                    <a:p>
                      <a:pPr marL="0" marR="0">
                        <a:lnSpc>
                          <a:spcPct val="107000"/>
                        </a:lnSpc>
                        <a:spcBef>
                          <a:spcPts val="0"/>
                        </a:spcBef>
                        <a:spcAft>
                          <a:spcPts val="0"/>
                        </a:spcAft>
                      </a:pPr>
                      <a:r>
                        <a:rPr lang="en-US" sz="1200" kern="100">
                          <a:effectLst/>
                          <a:latin typeface="Calibri" panose="020F0502020204030204" pitchFamily="34" charset="0"/>
                          <a:ea typeface="Calibri" panose="020F0502020204030204" pitchFamily="34" charset="0"/>
                          <a:cs typeface="Times New Roman" panose="02020603050405020304" pitchFamily="18" charset="0"/>
                        </a:rPr>
                        <a:t>Start normative work</a:t>
                      </a:r>
                      <a:endParaRPr lang="en-US" sz="12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36000" marR="36000" marT="18000" marB="18000" anchor="ctr">
                    <a:solidFill>
                      <a:srgbClr val="D9D9D9"/>
                    </a:solidFill>
                  </a:tcPr>
                </a:tc>
                <a:extLst>
                  <a:ext uri="{0D108BD9-81ED-4DB2-BD59-A6C34878D82A}">
                    <a16:rowId xmlns:a16="http://schemas.microsoft.com/office/drawing/2014/main" val="10004"/>
                  </a:ext>
                </a:extLst>
              </a:tr>
              <a:tr h="195631">
                <a:tc>
                  <a:txBody>
                    <a:bodyPr/>
                    <a:lstStyle/>
                    <a:p>
                      <a:r>
                        <a:rPr lang="en-US" sz="1200" b="0"/>
                        <a:t>SA2#165</a:t>
                      </a:r>
                      <a:endParaRPr lang="en-US" sz="1200" b="0" dirty="0"/>
                    </a:p>
                  </a:txBody>
                  <a:tcPr marL="36000" marR="36000" marT="18000" marB="18000">
                    <a:solidFill>
                      <a:srgbClr val="D9D9D9"/>
                    </a:solidFill>
                  </a:tcPr>
                </a:tc>
                <a:tc>
                  <a:txBody>
                    <a:bodyPr/>
                    <a:lstStyle/>
                    <a:p>
                      <a:r>
                        <a:rPr lang="en-US" sz="1200" b="0"/>
                        <a:t>October </a:t>
                      </a:r>
                      <a:r>
                        <a:rPr lang="en-US" sz="1200" b="0" dirty="0"/>
                        <a:t>2024</a:t>
                      </a:r>
                    </a:p>
                  </a:txBody>
                  <a:tcPr marL="36000" marR="36000" marT="18000" marB="18000">
                    <a:solidFill>
                      <a:srgbClr val="D9D9D9"/>
                    </a:solidFill>
                  </a:tcPr>
                </a:tc>
                <a:tc>
                  <a:txBody>
                    <a:bodyPr/>
                    <a:lstStyle/>
                    <a:p>
                      <a:pPr algn="ctr"/>
                      <a:r>
                        <a:rPr lang="en-US" sz="1200"/>
                        <a:t>1</a:t>
                      </a:r>
                      <a:endParaRPr lang="en-US" sz="1200" dirty="0"/>
                    </a:p>
                  </a:txBody>
                  <a:tcPr marL="36000" marR="36000" marT="18000" marB="18000">
                    <a:solidFill>
                      <a:srgbClr val="D9D9D9"/>
                    </a:solidFill>
                  </a:tcPr>
                </a:tc>
                <a:tc>
                  <a:txBody>
                    <a:bodyPr/>
                    <a:lstStyle/>
                    <a:p>
                      <a:pPr algn="ctr"/>
                      <a:r>
                        <a:rPr lang="en-US" sz="1200"/>
                        <a:t>1</a:t>
                      </a:r>
                      <a:endParaRPr lang="en-US" sz="1200" dirty="0"/>
                    </a:p>
                  </a:txBody>
                  <a:tcPr marL="36000" marR="36000" marT="18000" marB="18000">
                    <a:solidFill>
                      <a:srgbClr val="D9D9D9"/>
                    </a:solidFill>
                  </a:tcPr>
                </a:tc>
                <a:tc>
                  <a:txBody>
                    <a:bodyPr/>
                    <a:lstStyle/>
                    <a:p>
                      <a:pPr marL="0" marR="0">
                        <a:lnSpc>
                          <a:spcPct val="107000"/>
                        </a:lnSpc>
                        <a:spcBef>
                          <a:spcPts val="0"/>
                        </a:spcBef>
                        <a:spcAft>
                          <a:spcPts val="0"/>
                        </a:spcAft>
                      </a:pPr>
                      <a:r>
                        <a:rPr lang="en-US" sz="1200" kern="100">
                          <a:effectLst/>
                          <a:latin typeface="Calibri" panose="020F0502020204030204" pitchFamily="34" charset="0"/>
                          <a:ea typeface="Calibri" panose="020F0502020204030204" pitchFamily="34" charset="0"/>
                          <a:cs typeface="Times New Roman" panose="02020603050405020304" pitchFamily="18" charset="0"/>
                        </a:rPr>
                        <a:t>Continue normative work</a:t>
                      </a:r>
                      <a:endParaRPr lang="en-US" sz="12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36000" marR="36000" marT="18000" marB="18000" anchor="ctr">
                    <a:solidFill>
                      <a:srgbClr val="D9D9D9"/>
                    </a:solidFill>
                  </a:tcPr>
                </a:tc>
                <a:extLst>
                  <a:ext uri="{0D108BD9-81ED-4DB2-BD59-A6C34878D82A}">
                    <a16:rowId xmlns:a16="http://schemas.microsoft.com/office/drawing/2014/main" val="10005"/>
                  </a:ext>
                </a:extLst>
              </a:tr>
              <a:tr h="394316">
                <a:tc>
                  <a:txBody>
                    <a:bodyPr/>
                    <a:lstStyle/>
                    <a:p>
                      <a:r>
                        <a:rPr lang="en-US" sz="1200" b="0"/>
                        <a:t>SA2#166</a:t>
                      </a:r>
                      <a:endParaRPr lang="en-US" sz="1200" b="0" dirty="0"/>
                    </a:p>
                  </a:txBody>
                  <a:tcPr marL="36000" marR="36000" marT="18000" marB="18000">
                    <a:solidFill>
                      <a:srgbClr val="D9D9D9"/>
                    </a:solidFill>
                  </a:tcPr>
                </a:tc>
                <a:tc>
                  <a:txBody>
                    <a:bodyPr/>
                    <a:lstStyle/>
                    <a:p>
                      <a:r>
                        <a:rPr lang="en-US" sz="1200" b="0"/>
                        <a:t>November</a:t>
                      </a:r>
                      <a:r>
                        <a:rPr lang="ko-KR" altLang="en-US" sz="1200" b="0"/>
                        <a:t> </a:t>
                      </a:r>
                      <a:r>
                        <a:rPr lang="en-US" altLang="ko-KR" sz="1200" b="0"/>
                        <a:t>2</a:t>
                      </a:r>
                      <a:r>
                        <a:rPr lang="en-US" sz="1200" b="0"/>
                        <a:t>024</a:t>
                      </a:r>
                      <a:endParaRPr lang="en-US" sz="1200" b="0" dirty="0"/>
                    </a:p>
                  </a:txBody>
                  <a:tcPr marL="36000" marR="36000" marT="18000" marB="18000">
                    <a:solidFill>
                      <a:srgbClr val="D9D9D9"/>
                    </a:solidFill>
                  </a:tcPr>
                </a:tc>
                <a:tc>
                  <a:txBody>
                    <a:bodyPr/>
                    <a:lstStyle/>
                    <a:p>
                      <a:pPr algn="ctr"/>
                      <a:r>
                        <a:rPr lang="en-US" sz="1200" dirty="0"/>
                        <a:t>1</a:t>
                      </a:r>
                    </a:p>
                  </a:txBody>
                  <a:tcPr marL="36000" marR="36000" marT="18000" marB="18000">
                    <a:solidFill>
                      <a:srgbClr val="D9D9D9"/>
                    </a:solidFill>
                  </a:tcPr>
                </a:tc>
                <a:tc>
                  <a:txBody>
                    <a:bodyPr/>
                    <a:lstStyle/>
                    <a:p>
                      <a:pPr algn="ctr"/>
                      <a:r>
                        <a:rPr lang="en-US" sz="1200"/>
                        <a:t>1</a:t>
                      </a:r>
                      <a:endParaRPr lang="en-US" sz="1200" dirty="0"/>
                    </a:p>
                  </a:txBody>
                  <a:tcPr marL="36000" marR="36000" marT="18000" marB="18000">
                    <a:solidFill>
                      <a:srgbClr val="D9D9D9"/>
                    </a:solidFill>
                  </a:tcPr>
                </a:tc>
                <a:tc>
                  <a:txBody>
                    <a:bodyPr/>
                    <a:lstStyle/>
                    <a:p>
                      <a:pPr marL="0" marR="0">
                        <a:lnSpc>
                          <a:spcPct val="107000"/>
                        </a:lnSpc>
                        <a:spcBef>
                          <a:spcPts val="0"/>
                        </a:spcBef>
                        <a:spcAft>
                          <a:spcPts val="0"/>
                        </a:spcAft>
                      </a:pPr>
                      <a:r>
                        <a:rPr lang="en-US" altLang="ko-KR" sz="1200" kern="100">
                          <a:effectLst/>
                          <a:latin typeface="+mn-lt"/>
                          <a:ea typeface="Calibri" panose="020F0502020204030204" pitchFamily="34" charset="0"/>
                          <a:cs typeface="Times New Roman" panose="02020603050405020304" pitchFamily="18" charset="0"/>
                        </a:rPr>
                        <a:t>Complete 99% of normative work including the exiting ENs resolution</a:t>
                      </a:r>
                    </a:p>
                    <a:p>
                      <a:pPr marL="0" marR="0">
                        <a:lnSpc>
                          <a:spcPct val="107000"/>
                        </a:lnSpc>
                        <a:spcBef>
                          <a:spcPts val="0"/>
                        </a:spcBef>
                        <a:spcAft>
                          <a:spcPts val="0"/>
                        </a:spcAft>
                      </a:pPr>
                      <a:r>
                        <a:rPr lang="en-US" sz="1100" kern="100">
                          <a:effectLst/>
                          <a:latin typeface="+mn-lt"/>
                          <a:ea typeface="Calibri" panose="020F0502020204030204" pitchFamily="34" charset="0"/>
                          <a:cs typeface="Times New Roman" panose="02020603050405020304" pitchFamily="18" charset="0"/>
                        </a:rPr>
                        <a:t>   • In TS 23.256, three ENs in:</a:t>
                      </a:r>
                    </a:p>
                    <a:p>
                      <a:pPr marL="0" marR="0">
                        <a:lnSpc>
                          <a:spcPct val="107000"/>
                        </a:lnSpc>
                        <a:spcBef>
                          <a:spcPts val="0"/>
                        </a:spcBef>
                        <a:spcAft>
                          <a:spcPts val="0"/>
                        </a:spcAft>
                      </a:pPr>
                      <a:r>
                        <a:rPr lang="en-US" sz="1100" kern="100">
                          <a:effectLst/>
                          <a:latin typeface="+mn-lt"/>
                          <a:ea typeface="Calibri" panose="020F0502020204030204" pitchFamily="34" charset="0"/>
                          <a:cs typeface="Times New Roman" panose="02020603050405020304" pitchFamily="18" charset="0"/>
                        </a:rPr>
                        <a:t>        - </a:t>
                      </a:r>
                      <a:r>
                        <a:rPr lang="en-US" altLang="ko-KR" sz="1100" kern="100">
                          <a:effectLst/>
                          <a:latin typeface="+mn-lt"/>
                          <a:ea typeface="LG스마트체 Regular" panose="020B0600000101010101" pitchFamily="50" charset="-127"/>
                          <a:cs typeface="Times New Roman" panose="02020603050405020304" pitchFamily="18" charset="0"/>
                        </a:rPr>
                        <a:t>§</a:t>
                      </a:r>
                      <a:r>
                        <a:rPr lang="en-US" sz="1100" kern="100">
                          <a:effectLst/>
                          <a:latin typeface="+mn-lt"/>
                          <a:ea typeface="Calibri" panose="020F0502020204030204" pitchFamily="34" charset="0"/>
                          <a:cs typeface="Times New Roman" panose="02020603050405020304" pitchFamily="18" charset="0"/>
                        </a:rPr>
                        <a:t>New 4.4.1.1.X (USS changeover, pre-flight planning </a:t>
                      </a:r>
                      <a:r>
                        <a:rPr lang="en-US" altLang="ko-KR" sz="1100" kern="100">
                          <a:effectLst/>
                          <a:latin typeface="+mn-lt"/>
                          <a:ea typeface="Calibri" panose="020F0502020204030204" pitchFamily="34" charset="0"/>
                          <a:cs typeface="Times New Roman" panose="02020603050405020304" pitchFamily="18" charset="0"/>
                        </a:rPr>
                        <a:t>related)</a:t>
                      </a:r>
                      <a:endParaRPr lang="en-US" sz="1100" kern="100">
                        <a:effectLst/>
                        <a:latin typeface="+mn-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100" kern="100">
                          <a:effectLst/>
                          <a:latin typeface="+mn-lt"/>
                          <a:ea typeface="Calibri" panose="020F0502020204030204" pitchFamily="34" charset="0"/>
                          <a:cs typeface="Times New Roman" panose="02020603050405020304" pitchFamily="18" charset="0"/>
                        </a:rPr>
                        <a:t>        - </a:t>
                      </a:r>
                      <a:r>
                        <a:rPr lang="en-US" altLang="ko-KR" sz="1100" kern="100">
                          <a:effectLst/>
                          <a:latin typeface="+mn-lt"/>
                          <a:ea typeface="LG스마트체 Regular" panose="020B0600000101010101" pitchFamily="50" charset="-127"/>
                          <a:cs typeface="Times New Roman" panose="02020603050405020304" pitchFamily="18" charset="0"/>
                        </a:rPr>
                        <a:t>§</a:t>
                      </a:r>
                      <a:r>
                        <a:rPr lang="en-US" sz="1100" kern="100">
                          <a:effectLst/>
                          <a:latin typeface="+mn-lt"/>
                          <a:ea typeface="Calibri" panose="020F0502020204030204" pitchFamily="34" charset="0"/>
                          <a:cs typeface="Times New Roman" panose="02020603050405020304" pitchFamily="18" charset="0"/>
                        </a:rPr>
                        <a:t>5.2.2.2, </a:t>
                      </a:r>
                      <a:r>
                        <a:rPr lang="en-US" altLang="ko-KR" sz="1100" kern="100">
                          <a:effectLst/>
                          <a:latin typeface="+mn-lt"/>
                          <a:ea typeface="LG스마트체 Regular" panose="020B0600000101010101" pitchFamily="50" charset="-127"/>
                          <a:cs typeface="Times New Roman" panose="02020603050405020304" pitchFamily="18" charset="0"/>
                        </a:rPr>
                        <a:t>§</a:t>
                      </a:r>
                      <a:r>
                        <a:rPr lang="en-US" sz="1100" kern="100">
                          <a:effectLst/>
                          <a:latin typeface="+mn-lt"/>
                          <a:ea typeface="Calibri" panose="020F0502020204030204" pitchFamily="34" charset="0"/>
                          <a:cs typeface="Times New Roman" panose="02020603050405020304" pitchFamily="18" charset="0"/>
                        </a:rPr>
                        <a:t>5.13.1 (USS changeover related)</a:t>
                      </a:r>
                    </a:p>
                    <a:p>
                      <a:pPr marL="0" marR="0">
                        <a:lnSpc>
                          <a:spcPct val="107000"/>
                        </a:lnSpc>
                        <a:spcBef>
                          <a:spcPts val="0"/>
                        </a:spcBef>
                        <a:spcAft>
                          <a:spcPts val="0"/>
                        </a:spcAft>
                      </a:pPr>
                      <a:r>
                        <a:rPr lang="en-US" sz="1100" kern="100">
                          <a:effectLst/>
                          <a:latin typeface="+mn-lt"/>
                          <a:ea typeface="Calibri" panose="020F0502020204030204" pitchFamily="34" charset="0"/>
                          <a:cs typeface="Times New Roman" panose="02020603050405020304" pitchFamily="18" charset="0"/>
                        </a:rPr>
                        <a:t>   </a:t>
                      </a:r>
                      <a:r>
                        <a:rPr lang="en-US" altLang="ko-KR" sz="1100" kern="100">
                          <a:effectLst/>
                          <a:latin typeface="+mn-lt"/>
                          <a:ea typeface="Calibri" panose="020F0502020204030204" pitchFamily="34" charset="0"/>
                          <a:cs typeface="Times New Roman" panose="02020603050405020304" pitchFamily="18" charset="0"/>
                        </a:rPr>
                        <a:t>•</a:t>
                      </a:r>
                      <a:r>
                        <a:rPr lang="en-US" sz="1100" kern="100">
                          <a:effectLst/>
                          <a:latin typeface="+mn-lt"/>
                          <a:ea typeface="Calibri" panose="020F0502020204030204" pitchFamily="34" charset="0"/>
                          <a:cs typeface="Times New Roman" panose="02020603050405020304" pitchFamily="18" charset="0"/>
                        </a:rPr>
                        <a:t> In TS 23.502, one EN in:</a:t>
                      </a:r>
                    </a:p>
                    <a:p>
                      <a:pPr marL="0" marR="0">
                        <a:lnSpc>
                          <a:spcPct val="107000"/>
                        </a:lnSpc>
                        <a:spcBef>
                          <a:spcPts val="0"/>
                        </a:spcBef>
                        <a:spcAft>
                          <a:spcPts val="0"/>
                        </a:spcAft>
                      </a:pPr>
                      <a:r>
                        <a:rPr lang="en-US" sz="1100" kern="100">
                          <a:effectLst/>
                          <a:latin typeface="+mn-lt"/>
                          <a:ea typeface="Calibri" panose="020F0502020204030204" pitchFamily="34" charset="0"/>
                          <a:cs typeface="Times New Roman" panose="02020603050405020304" pitchFamily="18" charset="0"/>
                        </a:rPr>
                        <a:t>        - </a:t>
                      </a:r>
                      <a:r>
                        <a:rPr lang="en-US" sz="1100" kern="100">
                          <a:effectLst/>
                          <a:latin typeface="+mn-lt"/>
                          <a:ea typeface="LG스마트체 Regular" panose="020B0600000101010101" pitchFamily="50" charset="-127"/>
                          <a:cs typeface="Times New Roman" panose="02020603050405020304" pitchFamily="18" charset="0"/>
                        </a:rPr>
                        <a:t>§</a:t>
                      </a:r>
                      <a:r>
                        <a:rPr lang="en-US" sz="1100" kern="100">
                          <a:effectLst/>
                          <a:latin typeface="+mn-lt"/>
                          <a:ea typeface="Calibri" panose="020F0502020204030204" pitchFamily="34" charset="0"/>
                          <a:cs typeface="Times New Roman" panose="02020603050405020304" pitchFamily="18" charset="0"/>
                        </a:rPr>
                        <a:t>5.2.2.3.1 (USS changeover related)</a:t>
                      </a:r>
                      <a:endParaRPr lang="en-US" sz="1200" kern="100" dirty="0">
                        <a:effectLst/>
                        <a:latin typeface="+mn-lt"/>
                        <a:ea typeface="Calibri" panose="020F0502020204030204" pitchFamily="34" charset="0"/>
                        <a:cs typeface="Times New Roman" panose="02020603050405020304" pitchFamily="18" charset="0"/>
                      </a:endParaRPr>
                    </a:p>
                  </a:txBody>
                  <a:tcPr marL="36000" marR="36000" marT="18000" marB="18000" anchor="ctr">
                    <a:solidFill>
                      <a:srgbClr val="D9D9D9"/>
                    </a:solidFill>
                  </a:tcPr>
                </a:tc>
                <a:extLst>
                  <a:ext uri="{0D108BD9-81ED-4DB2-BD59-A6C34878D82A}">
                    <a16:rowId xmlns:a16="http://schemas.microsoft.com/office/drawing/2014/main" val="2273759181"/>
                  </a:ext>
                </a:extLst>
              </a:tr>
              <a:tr h="183789">
                <a:tc>
                  <a:txBody>
                    <a:bodyPr/>
                    <a:lstStyle/>
                    <a:p>
                      <a:r>
                        <a:rPr lang="en-US" sz="1200" b="0">
                          <a:solidFill>
                            <a:srgbClr val="0000FF"/>
                          </a:solidFill>
                        </a:rPr>
                        <a:t>TSG SA#106</a:t>
                      </a:r>
                      <a:endParaRPr lang="en-US" sz="1200" b="0" dirty="0">
                        <a:solidFill>
                          <a:srgbClr val="0000FF"/>
                        </a:solidFill>
                      </a:endParaRPr>
                    </a:p>
                  </a:txBody>
                  <a:tcPr marL="36000" marR="36000" marT="18000" marB="18000">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200" b="0">
                          <a:solidFill>
                            <a:srgbClr val="0000FF"/>
                          </a:solidFill>
                        </a:rPr>
                        <a:t>December 2024</a:t>
                      </a:r>
                    </a:p>
                  </a:txBody>
                  <a:tcPr marL="36000" marR="36000" marT="18000" marB="18000">
                    <a:noFill/>
                  </a:tcPr>
                </a:tc>
                <a:tc>
                  <a:txBody>
                    <a:bodyPr/>
                    <a:lstStyle/>
                    <a:p>
                      <a:pPr algn="ctr"/>
                      <a:endParaRPr lang="en-US" sz="1200" dirty="0">
                        <a:solidFill>
                          <a:srgbClr val="0000FF"/>
                        </a:solidFill>
                      </a:endParaRPr>
                    </a:p>
                  </a:txBody>
                  <a:tcPr marL="36000" marR="36000" marT="18000" marB="18000">
                    <a:noFill/>
                  </a:tcPr>
                </a:tc>
                <a:tc>
                  <a:txBody>
                    <a:bodyPr/>
                    <a:lstStyle/>
                    <a:p>
                      <a:pPr algn="ctr"/>
                      <a:endParaRPr lang="en-US" sz="1200" dirty="0">
                        <a:solidFill>
                          <a:srgbClr val="0000FF"/>
                        </a:solidFill>
                      </a:endParaRPr>
                    </a:p>
                  </a:txBody>
                  <a:tcPr marL="36000" marR="36000" marT="18000" marB="18000">
                    <a:noFill/>
                  </a:tcPr>
                </a:tc>
                <a:tc>
                  <a:txBody>
                    <a:bodyPr/>
                    <a:lstStyle/>
                    <a:p>
                      <a:pPr marL="0" marR="0">
                        <a:lnSpc>
                          <a:spcPct val="107000"/>
                        </a:lnSpc>
                        <a:spcBef>
                          <a:spcPts val="0"/>
                        </a:spcBef>
                        <a:spcAft>
                          <a:spcPts val="0"/>
                        </a:spcAft>
                      </a:pPr>
                      <a:r>
                        <a:rPr lang="en-US" sz="1200" kern="100">
                          <a:solidFill>
                            <a:srgbClr val="0000FF"/>
                          </a:solidFill>
                          <a:effectLst/>
                          <a:latin typeface="+mn-lt"/>
                          <a:ea typeface="Calibri" panose="020F0502020204030204" pitchFamily="34" charset="0"/>
                          <a:cs typeface="Times New Roman" panose="02020603050405020304" pitchFamily="18" charset="0"/>
                        </a:rPr>
                        <a:t>Rel-19 Stage 2 freeze</a:t>
                      </a:r>
                      <a:endParaRPr lang="en-US" sz="1200" kern="100" dirty="0">
                        <a:solidFill>
                          <a:srgbClr val="0000FF"/>
                        </a:solidFill>
                        <a:effectLst/>
                        <a:latin typeface="+mn-lt"/>
                        <a:ea typeface="Calibri" panose="020F0502020204030204" pitchFamily="34" charset="0"/>
                        <a:cs typeface="Times New Roman" panose="02020603050405020304" pitchFamily="18" charset="0"/>
                      </a:endParaRPr>
                    </a:p>
                  </a:txBody>
                  <a:tcPr marL="36000" marR="36000" marT="18000" marB="18000" anchor="ctr">
                    <a:noFill/>
                  </a:tcPr>
                </a:tc>
                <a:extLst>
                  <a:ext uri="{0D108BD9-81ED-4DB2-BD59-A6C34878D82A}">
                    <a16:rowId xmlns:a16="http://schemas.microsoft.com/office/drawing/2014/main" val="2065928562"/>
                  </a:ext>
                </a:extLst>
              </a:tr>
              <a:tr h="21162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200"/>
                        <a:t>SA2#166-Ad Hoc-e</a:t>
                      </a:r>
                    </a:p>
                    <a:p>
                      <a:endParaRPr lang="en-US" sz="1200" b="0" dirty="0"/>
                    </a:p>
                  </a:txBody>
                  <a:tcPr marL="36000" marR="36000" marT="18000" marB="18000">
                    <a:solidFill>
                      <a:srgbClr val="D9D9D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200" b="0"/>
                        <a:t>January 2025</a:t>
                      </a:r>
                    </a:p>
                  </a:txBody>
                  <a:tcPr marL="36000" marR="36000" marT="18000" marB="18000">
                    <a:solidFill>
                      <a:srgbClr val="D9D9D9"/>
                    </a:solidFill>
                  </a:tcPr>
                </a:tc>
                <a:tc>
                  <a:txBody>
                    <a:bodyPr/>
                    <a:lstStyle/>
                    <a:p>
                      <a:pPr algn="ctr"/>
                      <a:r>
                        <a:rPr lang="en-US" sz="1200"/>
                        <a:t>1.5</a:t>
                      </a:r>
                      <a:endParaRPr lang="en-US" sz="1200" dirty="0"/>
                    </a:p>
                  </a:txBody>
                  <a:tcPr marL="36000" marR="36000" marT="18000" marB="18000">
                    <a:solidFill>
                      <a:srgbClr val="D9D9D9"/>
                    </a:solidFill>
                  </a:tcPr>
                </a:tc>
                <a:tc>
                  <a:txBody>
                    <a:bodyPr/>
                    <a:lstStyle/>
                    <a:p>
                      <a:pPr algn="ctr"/>
                      <a:r>
                        <a:rPr lang="en-US" sz="1200"/>
                        <a:t>0.5 (14 CRs, 1 LS in and 1 LS out)</a:t>
                      </a:r>
                      <a:endParaRPr lang="en-US" sz="1200" dirty="0"/>
                    </a:p>
                  </a:txBody>
                  <a:tcPr marL="36000" marR="36000" marT="18000" marB="18000">
                    <a:solidFill>
                      <a:srgbClr val="D9D9D9"/>
                    </a:solidFill>
                  </a:tcPr>
                </a:tc>
                <a:tc>
                  <a:txBody>
                    <a:bodyPr/>
                    <a:lstStyle/>
                    <a:p>
                      <a:pPr marL="0" marR="0">
                        <a:lnSpc>
                          <a:spcPct val="107000"/>
                        </a:lnSpc>
                        <a:spcBef>
                          <a:spcPts val="0"/>
                        </a:spcBef>
                        <a:spcAft>
                          <a:spcPts val="0"/>
                        </a:spcAft>
                      </a:pPr>
                      <a:r>
                        <a:rPr lang="en-US" sz="1200" kern="100">
                          <a:effectLst/>
                          <a:latin typeface="+mn-lt"/>
                          <a:ea typeface="Calibri" panose="020F0502020204030204" pitchFamily="34" charset="0"/>
                          <a:cs typeface="Times New Roman" panose="02020603050405020304" pitchFamily="18" charset="0"/>
                        </a:rPr>
                        <a:t>Maintenance work and </a:t>
                      </a:r>
                      <a:r>
                        <a:rPr lang="en-US" altLang="ko-KR" sz="1200" kern="100">
                          <a:effectLst/>
                          <a:latin typeface="+mn-lt"/>
                          <a:ea typeface="Calibri" panose="020F0502020204030204" pitchFamily="34" charset="0"/>
                          <a:cs typeface="Times New Roman" panose="02020603050405020304" pitchFamily="18" charset="0"/>
                        </a:rPr>
                        <a:t>normative work including the remaining EN resolution</a:t>
                      </a:r>
                    </a:p>
                    <a:p>
                      <a:pPr marL="0" marR="0">
                        <a:lnSpc>
                          <a:spcPct val="107000"/>
                        </a:lnSpc>
                        <a:spcBef>
                          <a:spcPts val="0"/>
                        </a:spcBef>
                        <a:spcAft>
                          <a:spcPts val="0"/>
                        </a:spcAft>
                      </a:pPr>
                      <a:r>
                        <a:rPr lang="en-US" altLang="ko-KR" sz="1100" kern="100">
                          <a:effectLst/>
                          <a:latin typeface="+mn-lt"/>
                          <a:ea typeface="Calibri" panose="020F0502020204030204" pitchFamily="34" charset="0"/>
                          <a:cs typeface="Times New Roman" panose="02020603050405020304" pitchFamily="18" charset="0"/>
                        </a:rPr>
                        <a:t>   • In TS 23.256 </a:t>
                      </a:r>
                      <a:r>
                        <a:rPr lang="en-US" altLang="ko-KR" sz="1100" kern="100">
                          <a:effectLst/>
                          <a:latin typeface="+mn-lt"/>
                          <a:ea typeface="LG스마트체 Regular" panose="020B0600000101010101" pitchFamily="50" charset="-127"/>
                          <a:cs typeface="Times New Roman" panose="02020603050405020304" pitchFamily="18" charset="0"/>
                        </a:rPr>
                        <a:t>§5.13.2</a:t>
                      </a:r>
                      <a:r>
                        <a:rPr lang="en-US" altLang="ko-KR" sz="1100" kern="100">
                          <a:effectLst/>
                          <a:latin typeface="+mn-lt"/>
                          <a:ea typeface="Calibri" panose="020F0502020204030204" pitchFamily="34" charset="0"/>
                          <a:cs typeface="Times New Roman" panose="02020603050405020304" pitchFamily="18" charset="0"/>
                        </a:rPr>
                        <a:t> (USS changeover)</a:t>
                      </a:r>
                      <a:endParaRPr lang="en-US" sz="1100" kern="100" dirty="0">
                        <a:effectLst/>
                        <a:latin typeface="+mn-lt"/>
                        <a:ea typeface="Calibri" panose="020F0502020204030204" pitchFamily="34" charset="0"/>
                        <a:cs typeface="Times New Roman" panose="02020603050405020304" pitchFamily="18" charset="0"/>
                      </a:endParaRPr>
                    </a:p>
                  </a:txBody>
                  <a:tcPr marL="36000" marR="36000" marT="18000" marB="18000" anchor="ctr">
                    <a:solidFill>
                      <a:srgbClr val="D9D9D9"/>
                    </a:solidFill>
                  </a:tcPr>
                </a:tc>
                <a:extLst>
                  <a:ext uri="{0D108BD9-81ED-4DB2-BD59-A6C34878D82A}">
                    <a16:rowId xmlns:a16="http://schemas.microsoft.com/office/drawing/2014/main" val="2783422515"/>
                  </a:ext>
                </a:extLst>
              </a:tr>
              <a:tr h="154590">
                <a:tc>
                  <a:txBody>
                    <a:bodyPr/>
                    <a:lstStyle/>
                    <a:p>
                      <a:r>
                        <a:rPr lang="en-US" sz="1200" b="0"/>
                        <a:t>SA2#167</a:t>
                      </a:r>
                      <a:endParaRPr lang="en-US" sz="1200" b="0" dirty="0"/>
                    </a:p>
                  </a:txBody>
                  <a:tcPr marL="36000" marR="36000" marT="18000" marB="18000">
                    <a:solidFill>
                      <a:srgbClr val="D9D9D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200" b="0"/>
                        <a:t>February 2025</a:t>
                      </a:r>
                    </a:p>
                  </a:txBody>
                  <a:tcPr marL="36000" marR="36000" marT="18000" marB="18000">
                    <a:solidFill>
                      <a:srgbClr val="D9D9D9"/>
                    </a:solidFill>
                  </a:tcPr>
                </a:tc>
                <a:tc>
                  <a:txBody>
                    <a:bodyPr/>
                    <a:lstStyle/>
                    <a:p>
                      <a:pPr algn="ctr"/>
                      <a:endParaRPr lang="en-US" sz="1200" dirty="0"/>
                    </a:p>
                  </a:txBody>
                  <a:tcPr marL="36000" marR="36000" marT="18000" marB="18000">
                    <a:solidFill>
                      <a:srgbClr val="D9D9D9"/>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200"/>
                        <a:t>3 CRs</a:t>
                      </a:r>
                      <a:endParaRPr lang="en-US" sz="1200" dirty="0"/>
                    </a:p>
                  </a:txBody>
                  <a:tcPr marL="36000" marR="36000" marT="18000" marB="18000">
                    <a:solidFill>
                      <a:srgbClr val="D9D9D9"/>
                    </a:solidFill>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altLang="ko-KR" sz="1200" kern="100">
                          <a:effectLst/>
                          <a:latin typeface="+mn-lt"/>
                          <a:ea typeface="Calibri" panose="020F0502020204030204" pitchFamily="34" charset="0"/>
                          <a:cs typeface="Times New Roman" panose="02020603050405020304" pitchFamily="18" charset="0"/>
                        </a:rPr>
                        <a:t>Maintenance work and Complete 100% of normative work</a:t>
                      </a:r>
                    </a:p>
                  </a:txBody>
                  <a:tcPr marL="36000" marR="36000" marT="18000" marB="18000" anchor="ctr">
                    <a:solidFill>
                      <a:srgbClr val="D9D9D9"/>
                    </a:solidFill>
                  </a:tcPr>
                </a:tc>
                <a:extLst>
                  <a:ext uri="{0D108BD9-81ED-4DB2-BD59-A6C34878D82A}">
                    <a16:rowId xmlns:a16="http://schemas.microsoft.com/office/drawing/2014/main" val="3901664905"/>
                  </a:ext>
                </a:extLst>
              </a:tr>
              <a:tr h="180504">
                <a:tc>
                  <a:txBody>
                    <a:bodyPr/>
                    <a:lstStyle/>
                    <a:p>
                      <a:r>
                        <a:rPr lang="en-US" sz="1200">
                          <a:latin typeface="+mn-lt"/>
                        </a:rPr>
                        <a:t>SA2#168</a:t>
                      </a:r>
                      <a:endParaRPr lang="en-US" sz="1200" dirty="0">
                        <a:latin typeface="+mn-lt"/>
                      </a:endParaRPr>
                    </a:p>
                  </a:txBody>
                  <a:tcPr marL="36000" marR="36000" marT="18000" marB="18000">
                    <a:solidFill>
                      <a:srgbClr val="D9D9D9"/>
                    </a:solidFill>
                  </a:tcPr>
                </a:tc>
                <a:tc>
                  <a:txBody>
                    <a:bodyPr/>
                    <a:lstStyle/>
                    <a:p>
                      <a:r>
                        <a:rPr lang="en-US" sz="1200">
                          <a:latin typeface="+mn-lt"/>
                        </a:rPr>
                        <a:t>April 2025</a:t>
                      </a:r>
                      <a:endParaRPr lang="en-US" sz="1200" dirty="0">
                        <a:latin typeface="+mn-lt"/>
                      </a:endParaRPr>
                    </a:p>
                  </a:txBody>
                  <a:tcPr marL="36000" marR="36000" marT="18000" marB="18000">
                    <a:solidFill>
                      <a:srgbClr val="D9D9D9"/>
                    </a:solidFill>
                  </a:tcPr>
                </a:tc>
                <a:tc>
                  <a:txBody>
                    <a:bodyPr/>
                    <a:lstStyle/>
                    <a:p>
                      <a:pPr algn="ctr"/>
                      <a:r>
                        <a:rPr lang="en-US" sz="1200">
                          <a:latin typeface="+mn-lt"/>
                        </a:rPr>
                        <a:t>0.5</a:t>
                      </a:r>
                      <a:endParaRPr lang="en-US" sz="1200" dirty="0">
                        <a:latin typeface="+mn-lt"/>
                      </a:endParaRPr>
                    </a:p>
                  </a:txBody>
                  <a:tcPr marL="36000" marR="36000" marT="18000" marB="18000">
                    <a:solidFill>
                      <a:srgbClr val="D9D9D9"/>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200">
                          <a:latin typeface="+mn-lt"/>
                        </a:rPr>
                        <a:t>0.5</a:t>
                      </a:r>
                    </a:p>
                  </a:txBody>
                  <a:tcPr marL="36000" marR="36000" marT="18000" marB="18000">
                    <a:solidFill>
                      <a:srgbClr val="D9D9D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200" kern="100">
                          <a:effectLst/>
                          <a:latin typeface="+mn-lt"/>
                          <a:ea typeface="Calibri" panose="020F0502020204030204" pitchFamily="34" charset="0"/>
                          <a:cs typeface="Times New Roman" panose="02020603050405020304" pitchFamily="18" charset="0"/>
                        </a:rPr>
                        <a:t>Maintenance work and alignments/clarification based on feedback/question from and progress in other WGs.</a:t>
                      </a:r>
                    </a:p>
                  </a:txBody>
                  <a:tcPr marL="36000" marR="36000" marT="18000" marB="18000">
                    <a:solidFill>
                      <a:srgbClr val="D9D9D9"/>
                    </a:solidFill>
                  </a:tcPr>
                </a:tc>
                <a:extLst>
                  <a:ext uri="{0D108BD9-81ED-4DB2-BD59-A6C34878D82A}">
                    <a16:rowId xmlns:a16="http://schemas.microsoft.com/office/drawing/2014/main" val="10007"/>
                  </a:ext>
                </a:extLst>
              </a:tr>
              <a:tr h="180504">
                <a:tc>
                  <a:txBody>
                    <a:bodyPr/>
                    <a:lstStyle/>
                    <a:p>
                      <a:r>
                        <a:rPr lang="en-US" sz="1200">
                          <a:latin typeface="+mn-lt"/>
                        </a:rPr>
                        <a:t>SA2#169</a:t>
                      </a:r>
                      <a:endParaRPr lang="en-US" sz="1200" dirty="0">
                        <a:latin typeface="+mn-lt"/>
                      </a:endParaRPr>
                    </a:p>
                  </a:txBody>
                  <a:tcPr marL="36000" marR="36000" marT="18000" marB="18000">
                    <a:solidFill>
                      <a:srgbClr val="D9D9D9"/>
                    </a:solidFill>
                  </a:tcPr>
                </a:tc>
                <a:tc>
                  <a:txBody>
                    <a:bodyPr/>
                    <a:lstStyle/>
                    <a:p>
                      <a:r>
                        <a:rPr lang="en-US" sz="1200">
                          <a:latin typeface="+mn-lt"/>
                        </a:rPr>
                        <a:t>May 2025</a:t>
                      </a:r>
                      <a:endParaRPr lang="en-US" sz="1200" dirty="0">
                        <a:latin typeface="+mn-lt"/>
                      </a:endParaRPr>
                    </a:p>
                  </a:txBody>
                  <a:tcPr marL="36000" marR="36000" marT="18000" marB="18000">
                    <a:solidFill>
                      <a:srgbClr val="D9D9D9"/>
                    </a:solidFill>
                  </a:tcPr>
                </a:tc>
                <a:tc>
                  <a:txBody>
                    <a:bodyPr/>
                    <a:lstStyle/>
                    <a:p>
                      <a:pPr algn="ctr"/>
                      <a:r>
                        <a:rPr lang="en-US" sz="1200">
                          <a:latin typeface="+mn-lt"/>
                        </a:rPr>
                        <a:t>0</a:t>
                      </a:r>
                      <a:endParaRPr lang="en-US" sz="1200" dirty="0">
                        <a:latin typeface="+mn-lt"/>
                      </a:endParaRPr>
                    </a:p>
                  </a:txBody>
                  <a:tcPr marL="36000" marR="36000" marT="18000" marB="18000">
                    <a:solidFill>
                      <a:srgbClr val="D9D9D9"/>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200">
                          <a:latin typeface="+mn-lt"/>
                        </a:rPr>
                        <a:t>0</a:t>
                      </a:r>
                    </a:p>
                  </a:txBody>
                  <a:tcPr marL="36000" marR="36000" marT="18000" marB="18000">
                    <a:solidFill>
                      <a:srgbClr val="D9D9D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de-DE" sz="1200" kern="0"/>
                        <a:t>Not on the agenda and n</a:t>
                      </a:r>
                      <a:r>
                        <a:rPr lang="en-US" altLang="ko-KR" sz="1200" kern="100">
                          <a:effectLst/>
                          <a:latin typeface="+mn-lt"/>
                          <a:ea typeface="Calibri" panose="020F0502020204030204" pitchFamily="34" charset="0"/>
                          <a:cs typeface="Times New Roman" panose="02020603050405020304" pitchFamily="18" charset="0"/>
                        </a:rPr>
                        <a:t>o progress</a:t>
                      </a:r>
                    </a:p>
                  </a:txBody>
                  <a:tcPr marL="36000" marR="36000" marT="18000" marB="18000">
                    <a:solidFill>
                      <a:srgbClr val="D9D9D9"/>
                    </a:solidFill>
                  </a:tcPr>
                </a:tc>
                <a:extLst>
                  <a:ext uri="{0D108BD9-81ED-4DB2-BD59-A6C34878D82A}">
                    <a16:rowId xmlns:a16="http://schemas.microsoft.com/office/drawing/2014/main" val="4072992791"/>
                  </a:ext>
                </a:extLst>
              </a:tr>
              <a:tr h="180504">
                <a:tc>
                  <a:txBody>
                    <a:bodyPr/>
                    <a:lstStyle/>
                    <a:p>
                      <a:r>
                        <a:rPr lang="en-US" sz="1200" dirty="0">
                          <a:latin typeface="+mn-lt"/>
                        </a:rPr>
                        <a:t>SA2#170</a:t>
                      </a:r>
                    </a:p>
                  </a:txBody>
                  <a:tcPr marL="36000" marR="36000" marT="18000" marB="18000">
                    <a:solidFill>
                      <a:srgbClr val="D9D9D9"/>
                    </a:solidFill>
                  </a:tcPr>
                </a:tc>
                <a:tc>
                  <a:txBody>
                    <a:bodyPr/>
                    <a:lstStyle/>
                    <a:p>
                      <a:r>
                        <a:rPr lang="en-US" sz="1200" dirty="0">
                          <a:latin typeface="+mn-lt"/>
                        </a:rPr>
                        <a:t>August 2025</a:t>
                      </a:r>
                    </a:p>
                  </a:txBody>
                  <a:tcPr marL="36000" marR="36000" marT="18000" marB="18000">
                    <a:solidFill>
                      <a:srgbClr val="D9D9D9"/>
                    </a:solidFill>
                  </a:tcPr>
                </a:tc>
                <a:tc>
                  <a:txBody>
                    <a:bodyPr/>
                    <a:lstStyle/>
                    <a:p>
                      <a:pPr algn="ctr"/>
                      <a:r>
                        <a:rPr lang="en-US" sz="1200" dirty="0">
                          <a:latin typeface="+mn-lt"/>
                        </a:rPr>
                        <a:t>0.5</a:t>
                      </a:r>
                    </a:p>
                  </a:txBody>
                  <a:tcPr marL="36000" marR="36000" marT="18000" marB="18000">
                    <a:solidFill>
                      <a:srgbClr val="D9D9D9"/>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200" dirty="0">
                          <a:latin typeface="+mn-lt"/>
                        </a:rPr>
                        <a:t>0.5</a:t>
                      </a:r>
                    </a:p>
                  </a:txBody>
                  <a:tcPr marL="36000" marR="36000" marT="18000" marB="18000">
                    <a:solidFill>
                      <a:srgbClr val="D9D9D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200" kern="100" dirty="0">
                          <a:effectLst/>
                          <a:latin typeface="Calibri" panose="020F0502020204030204" pitchFamily="34" charset="0"/>
                          <a:ea typeface="Calibri" panose="020F0502020204030204" pitchFamily="34" charset="0"/>
                          <a:cs typeface="Calibri" panose="020F0502020204030204" pitchFamily="34" charset="0"/>
                        </a:rPr>
                        <a:t>Maintenance work and alignments based on feedback from and progress in other WGs including:</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100" kern="100" dirty="0">
                          <a:effectLst/>
                          <a:latin typeface="Calibri" panose="020F0502020204030204" pitchFamily="34" charset="0"/>
                          <a:ea typeface="Calibri" panose="020F0502020204030204" pitchFamily="34" charset="0"/>
                          <a:cs typeface="Calibri" panose="020F0502020204030204" pitchFamily="34" charset="0"/>
                        </a:rPr>
                        <a:t>   </a:t>
                      </a:r>
                      <a:r>
                        <a:rPr lang="en-US" altLang="ko-KR" sz="1100" kern="100" dirty="0">
                          <a:effectLst/>
                          <a:latin typeface="+mn-lt"/>
                          <a:ea typeface="Calibri" panose="020F0502020204030204" pitchFamily="34" charset="0"/>
                          <a:cs typeface="Times New Roman" panose="02020603050405020304" pitchFamily="18" charset="0"/>
                        </a:rPr>
                        <a:t>• </a:t>
                      </a:r>
                      <a:r>
                        <a:rPr lang="en-US" altLang="ko-KR" sz="1100" kern="100" dirty="0">
                          <a:solidFill>
                            <a:schemeClr val="tx1"/>
                          </a:solidFill>
                          <a:effectLst/>
                          <a:latin typeface="+mn-lt"/>
                          <a:ea typeface="Calibri" panose="020F0502020204030204" pitchFamily="34" charset="0"/>
                          <a:cs typeface="Times New Roman" panose="02020603050405020304" pitchFamily="18" charset="0"/>
                        </a:rPr>
                        <a:t>Work related to CT3 LS on Time To Collision prediction accuracy.</a:t>
                      </a:r>
                    </a:p>
                  </a:txBody>
                  <a:tcPr marL="36000" marR="36000" marT="18000" marB="18000">
                    <a:solidFill>
                      <a:srgbClr val="D9D9D9"/>
                    </a:solidFill>
                  </a:tcPr>
                </a:tc>
                <a:extLst>
                  <a:ext uri="{0D108BD9-81ED-4DB2-BD59-A6C34878D82A}">
                    <a16:rowId xmlns:a16="http://schemas.microsoft.com/office/drawing/2014/main" val="4152477428"/>
                  </a:ext>
                </a:extLst>
              </a:tr>
              <a:tr h="180504">
                <a:tc>
                  <a:txBody>
                    <a:bodyPr/>
                    <a:lstStyle/>
                    <a:p>
                      <a:r>
                        <a:rPr lang="en-US" sz="1200" dirty="0">
                          <a:latin typeface="+mn-lt"/>
                        </a:rPr>
                        <a:t>SA2#171</a:t>
                      </a:r>
                    </a:p>
                  </a:txBody>
                  <a:tcPr marL="36000" marR="36000" marT="18000" marB="18000">
                    <a:solidFill>
                      <a:srgbClr val="D9D9D9"/>
                    </a:solidFill>
                  </a:tcPr>
                </a:tc>
                <a:tc>
                  <a:txBody>
                    <a:bodyPr/>
                    <a:lstStyle/>
                    <a:p>
                      <a:r>
                        <a:rPr lang="en-US" sz="1200" dirty="0">
                          <a:latin typeface="+mn-lt"/>
                        </a:rPr>
                        <a:t>October 2025</a:t>
                      </a:r>
                    </a:p>
                  </a:txBody>
                  <a:tcPr marL="36000" marR="36000" marT="18000" marB="18000">
                    <a:solidFill>
                      <a:srgbClr val="D9D9D9"/>
                    </a:solidFill>
                  </a:tcPr>
                </a:tc>
                <a:tc>
                  <a:txBody>
                    <a:bodyPr/>
                    <a:lstStyle/>
                    <a:p>
                      <a:pPr algn="ctr"/>
                      <a:r>
                        <a:rPr lang="en-US" sz="1200" dirty="0">
                          <a:latin typeface="+mn-lt"/>
                        </a:rPr>
                        <a:t>0.5</a:t>
                      </a:r>
                    </a:p>
                  </a:txBody>
                  <a:tcPr marL="36000" marR="36000" marT="18000" marB="18000">
                    <a:solidFill>
                      <a:srgbClr val="D9D9D9"/>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200" dirty="0">
                          <a:latin typeface="+mn-lt"/>
                        </a:rPr>
                        <a:t>0.5</a:t>
                      </a:r>
                    </a:p>
                  </a:txBody>
                  <a:tcPr marL="36000" marR="36000" marT="18000" marB="18000">
                    <a:solidFill>
                      <a:srgbClr val="D9D9D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00" dirty="0">
                          <a:solidFill>
                            <a:prstClr val="black"/>
                          </a:solidFill>
                          <a:effectLst/>
                          <a:latin typeface="Calibri" panose="020F0502020204030204" pitchFamily="34" charset="0"/>
                          <a:ea typeface="Calibri" panose="020F0502020204030204" pitchFamily="34" charset="0"/>
                          <a:cs typeface="Calibri" panose="020F0502020204030204" pitchFamily="34" charset="0"/>
                          <a:sym typeface="+mn-ea"/>
                        </a:rPr>
                        <a:t>R</a:t>
                      </a:r>
                      <a:r>
                        <a:rPr lang="en-US" altLang="zh-CN" sz="1200" dirty="0">
                          <a:solidFill>
                            <a:prstClr val="black"/>
                          </a:solidFill>
                          <a:latin typeface="Calibri" panose="020F0502020204030204" pitchFamily="34" charset="0"/>
                          <a:ea typeface="Calibri" panose="020F0502020204030204" pitchFamily="34" charset="0"/>
                          <a:cs typeface="Calibri" panose="020F0502020204030204" pitchFamily="34" charset="0"/>
                          <a:sym typeface="+mn-ea"/>
                        </a:rPr>
                        <a:t>eply LS on USS changeover procedure was sent to SA3.</a:t>
                      </a:r>
                      <a:endParaRPr lang="en-US" altLang="ko-KR" sz="1200" kern="1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36000" marR="36000" marT="18000" marB="18000">
                    <a:solidFill>
                      <a:srgbClr val="D9D9D9"/>
                    </a:solidFill>
                  </a:tcPr>
                </a:tc>
                <a:extLst>
                  <a:ext uri="{0D108BD9-81ED-4DB2-BD59-A6C34878D82A}">
                    <a16:rowId xmlns:a16="http://schemas.microsoft.com/office/drawing/2014/main" val="3501641022"/>
                  </a:ext>
                </a:extLst>
              </a:tr>
              <a:tr h="0">
                <a:tc>
                  <a:txBody>
                    <a:bodyPr/>
                    <a:lstStyle/>
                    <a:p>
                      <a:endParaRPr lang="en-US" sz="1200" dirty="0">
                        <a:latin typeface="+mn-lt"/>
                      </a:endParaRPr>
                    </a:p>
                  </a:txBody>
                  <a:tcPr marL="36000" marR="36000" marT="18000" marB="18000"/>
                </a:tc>
                <a:tc>
                  <a:txBody>
                    <a:bodyPr/>
                    <a:lstStyle/>
                    <a:p>
                      <a:r>
                        <a:rPr lang="en-US" sz="1200" dirty="0">
                          <a:latin typeface="+mn-lt"/>
                        </a:rPr>
                        <a:t>Total</a:t>
                      </a:r>
                    </a:p>
                  </a:txBody>
                  <a:tcPr marL="36000" marR="36000" marT="18000" marB="18000"/>
                </a:tc>
                <a:tc>
                  <a:txBody>
                    <a:bodyPr/>
                    <a:lstStyle/>
                    <a:p>
                      <a:pPr algn="ctr"/>
                      <a:r>
                        <a:rPr lang="en-US" sz="1200" dirty="0">
                          <a:latin typeface="+mn-lt"/>
                        </a:rPr>
                        <a:t>3+3</a:t>
                      </a:r>
                    </a:p>
                  </a:txBody>
                  <a:tcPr marL="36000" marR="36000" marT="18000" marB="1800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200" dirty="0">
                          <a:latin typeface="+mn-lt"/>
                        </a:rPr>
                        <a:t>3+2</a:t>
                      </a:r>
                    </a:p>
                  </a:txBody>
                  <a:tcPr marL="36000" marR="36000" marT="18000" marB="18000"/>
                </a:tc>
                <a:tc>
                  <a:txBody>
                    <a:bodyPr/>
                    <a:lstStyle/>
                    <a:p>
                      <a:endParaRPr lang="en-US" sz="1200" dirty="0">
                        <a:latin typeface="+mn-lt"/>
                      </a:endParaRPr>
                    </a:p>
                  </a:txBody>
                  <a:tcPr marL="36000" marR="36000" marT="18000" marB="18000"/>
                </a:tc>
                <a:extLst>
                  <a:ext uri="{0D108BD9-81ED-4DB2-BD59-A6C34878D82A}">
                    <a16:rowId xmlns:a16="http://schemas.microsoft.com/office/drawing/2014/main" val="3680528877"/>
                  </a:ext>
                </a:extLst>
              </a:tr>
            </a:tbl>
          </a:graphicData>
        </a:graphic>
      </p:graphicFrame>
    </p:spTree>
    <p:extLst>
      <p:ext uri="{BB962C8B-B14F-4D97-AF65-F5344CB8AC3E}">
        <p14:creationId xmlns:p14="http://schemas.microsoft.com/office/powerpoint/2010/main" val="28796817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F7A465-6273-3F46-35C9-ACFCB8DBDF39}"/>
            </a:ext>
          </a:extLst>
        </p:cNvPr>
        <p:cNvGrpSpPr/>
        <p:nvPr/>
      </p:nvGrpSpPr>
      <p:grpSpPr>
        <a:xfrm>
          <a:off x="0" y="0"/>
          <a:ext cx="0" cy="0"/>
          <a:chOff x="0" y="0"/>
          <a:chExt cx="0" cy="0"/>
        </a:xfrm>
      </p:grpSpPr>
      <p:sp>
        <p:nvSpPr>
          <p:cNvPr id="10242" name="Title 1">
            <a:extLst>
              <a:ext uri="{FF2B5EF4-FFF2-40B4-BE49-F238E27FC236}">
                <a16:creationId xmlns:a16="http://schemas.microsoft.com/office/drawing/2014/main" id="{631C3C6B-386E-2FB4-ACE9-A90CCA9DBF3C}"/>
              </a:ext>
            </a:extLst>
          </p:cNvPr>
          <p:cNvSpPr>
            <a:spLocks noGrp="1"/>
          </p:cNvSpPr>
          <p:nvPr>
            <p:ph type="title"/>
          </p:nvPr>
        </p:nvSpPr>
        <p:spPr>
          <a:xfrm>
            <a:off x="129128" y="0"/>
            <a:ext cx="7548057" cy="974558"/>
          </a:xfrm>
        </p:spPr>
        <p:txBody>
          <a:bodyPr/>
          <a:lstStyle/>
          <a:p>
            <a:pPr algn="l" eaLnBrk="1" hangingPunct="1"/>
            <a:r>
              <a:rPr lang="en-US" altLang="de-DE" b="1"/>
              <a:t>UAS</a:t>
            </a:r>
            <a:r>
              <a:rPr lang="en-US" altLang="de-DE" b="1" dirty="0"/>
              <a:t>_Ph3 Status at SA</a:t>
            </a:r>
            <a:r>
              <a:rPr lang="en-US" altLang="de-DE" b="1"/>
              <a:t>#109</a:t>
            </a:r>
            <a:endParaRPr lang="de-DE" altLang="de-DE" b="1" dirty="0"/>
          </a:p>
        </p:txBody>
      </p:sp>
      <p:sp>
        <p:nvSpPr>
          <p:cNvPr id="5" name="Content Placeholder 7">
            <a:extLst>
              <a:ext uri="{FF2B5EF4-FFF2-40B4-BE49-F238E27FC236}">
                <a16:creationId xmlns:a16="http://schemas.microsoft.com/office/drawing/2014/main" id="{C607F43A-3699-4D19-B09A-C5A61E424B75}"/>
              </a:ext>
            </a:extLst>
          </p:cNvPr>
          <p:cNvSpPr txBox="1">
            <a:spLocks/>
          </p:cNvSpPr>
          <p:nvPr/>
        </p:nvSpPr>
        <p:spPr>
          <a:xfrm>
            <a:off x="238980" y="2130405"/>
            <a:ext cx="8756626" cy="4303950"/>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300"/>
              </a:spcAft>
            </a:pPr>
            <a:r>
              <a:rPr lang="de-DE" altLang="de-DE" sz="1600" b="1" kern="0" dirty="0"/>
              <a:t>Progress since SA</a:t>
            </a:r>
            <a:r>
              <a:rPr lang="de-DE" altLang="de-DE" sz="1600" b="1" kern="0"/>
              <a:t>#108</a:t>
            </a:r>
            <a:endParaRPr lang="de-DE" altLang="de-DE" sz="1600" b="1" kern="0" dirty="0">
              <a:solidFill>
                <a:srgbClr val="FF0000"/>
              </a:solidFill>
            </a:endParaRPr>
          </a:p>
          <a:p>
            <a:pPr lvl="1">
              <a:spcBef>
                <a:spcPts val="0"/>
              </a:spcBef>
              <a:spcAft>
                <a:spcPts val="400"/>
              </a:spcAft>
            </a:pPr>
            <a:r>
              <a:rPr lang="en-US" altLang="de-DE" sz="1400"/>
              <a:t>3 CRs to TS 23.256 and 2 CRs to TS 23.288 were agreed.</a:t>
            </a:r>
          </a:p>
          <a:p>
            <a:pPr lvl="1">
              <a:spcBef>
                <a:spcPts val="0"/>
              </a:spcBef>
              <a:spcAft>
                <a:spcPts val="400"/>
              </a:spcAft>
            </a:pPr>
            <a:r>
              <a:rPr lang="en-US" altLang="zh-CN" sz="1400">
                <a:solidFill>
                  <a:prstClr val="black"/>
                </a:solidFill>
                <a:sym typeface="+mn-ea"/>
              </a:rPr>
              <a:t>Reply LS on time to collision prediction accuracy was sent to CT3.</a:t>
            </a:r>
          </a:p>
          <a:p>
            <a:pPr lvl="1">
              <a:spcBef>
                <a:spcPts val="0"/>
              </a:spcBef>
              <a:spcAft>
                <a:spcPts val="400"/>
              </a:spcAft>
            </a:pPr>
            <a:r>
              <a:rPr lang="en-US" altLang="de-DE" sz="1400" kern="0"/>
              <a:t>LS was sent to RAN and SA to request guidance on Reply Liaison Statement on harmonised standard of relevant components of ECC Decision (22)07 on “Harmonised framework on aerial UE usage in MFCN” harmonised bands.</a:t>
            </a:r>
          </a:p>
          <a:p>
            <a:pPr marL="457200" lvl="1" indent="-457200">
              <a:spcBef>
                <a:spcPts val="0"/>
              </a:spcBef>
              <a:spcAft>
                <a:spcPts val="300"/>
              </a:spcAft>
              <a:buBlip>
                <a:blip r:embed="rId2"/>
              </a:buBlip>
            </a:pPr>
            <a:r>
              <a:rPr lang="en-US" sz="1600" b="1"/>
              <a:t>Impacts </a:t>
            </a:r>
            <a:r>
              <a:rPr lang="en-US" sz="1600" b="1" dirty="0"/>
              <a:t>and dependencies on other WGs</a:t>
            </a:r>
            <a:endParaRPr lang="de-DE" sz="1600" b="1" dirty="0"/>
          </a:p>
          <a:p>
            <a:pPr lvl="1">
              <a:spcBef>
                <a:spcPts val="0"/>
              </a:spcBef>
              <a:spcAft>
                <a:spcPts val="400"/>
              </a:spcAft>
            </a:pPr>
            <a:r>
              <a:rPr lang="en-US" altLang="de-DE" sz="1400">
                <a:solidFill>
                  <a:prstClr val="black"/>
                </a:solidFill>
                <a:sym typeface="+mn-ea"/>
              </a:rPr>
              <a:t>RAN3: Procedures for altitude reporting for aerial UEs</a:t>
            </a:r>
            <a:endParaRPr lang="en-US" altLang="de-DE" sz="1400"/>
          </a:p>
          <a:p>
            <a:pPr lvl="1">
              <a:spcBef>
                <a:spcPts val="0"/>
              </a:spcBef>
              <a:spcAft>
                <a:spcPts val="400"/>
              </a:spcAft>
            </a:pPr>
            <a:r>
              <a:rPr lang="en-US" altLang="ko-KR" sz="1400">
                <a:solidFill>
                  <a:prstClr val="black"/>
                </a:solidFill>
              </a:rPr>
              <a:t>SA3: </a:t>
            </a:r>
            <a:r>
              <a:rPr lang="en-US" altLang="ko-KR" sz="1400"/>
              <a:t>USS changeover procedure</a:t>
            </a:r>
            <a:endParaRPr lang="en-US" altLang="de-DE" sz="1400">
              <a:solidFill>
                <a:prstClr val="black"/>
              </a:solidFill>
              <a:sym typeface="+mn-ea"/>
            </a:endParaRPr>
          </a:p>
          <a:p>
            <a:pPr>
              <a:spcBef>
                <a:spcPts val="0"/>
              </a:spcBef>
              <a:spcAft>
                <a:spcPts val="300"/>
              </a:spcAft>
            </a:pPr>
            <a:r>
              <a:rPr lang="de-DE" sz="1600" b="1" kern="0"/>
              <a:t>Outstanding </a:t>
            </a:r>
            <a:r>
              <a:rPr lang="de-DE" sz="1600" b="1" kern="0" dirty="0"/>
              <a:t>issues</a:t>
            </a:r>
          </a:p>
          <a:p>
            <a:pPr marL="742950" marR="0" lvl="1" indent="-285750" algn="l" defTabSz="914400" rtl="0" eaLnBrk="0" fontAlgn="base" latinLnBrk="0" hangingPunct="0">
              <a:spcBef>
                <a:spcPts val="0"/>
              </a:spcBef>
              <a:spcAft>
                <a:spcPts val="300"/>
              </a:spcAft>
              <a:buClr>
                <a:srgbClr val="C00000"/>
              </a:buClr>
              <a:buSzTx/>
              <a:buFont typeface="Arial" panose="020B0604020202020204" pitchFamily="34" charset="0"/>
              <a:buChar char="•"/>
              <a:tabLst/>
              <a:defRPr/>
            </a:pPr>
            <a:r>
              <a:rPr lang="en-US" altLang="zh-CN" sz="1400" dirty="0">
                <a:solidFill>
                  <a:prstClr val="black"/>
                </a:solidFill>
                <a:sym typeface="+mn-ea"/>
              </a:rPr>
              <a:t>None</a:t>
            </a:r>
            <a:r>
              <a:rPr kumimoji="0" lang="en-US" altLang="ko-KR" sz="1400" b="0" i="0" u="none" strike="noStrike" kern="0" cap="none" spc="0" normalizeH="0" baseline="0" noProof="0" dirty="0">
                <a:ln>
                  <a:noFill/>
                </a:ln>
                <a:solidFill>
                  <a:prstClr val="black"/>
                </a:solidFill>
                <a:effectLst/>
                <a:uLnTx/>
                <a:uFillTx/>
              </a:rPr>
              <a:t>.</a:t>
            </a:r>
            <a:endParaRPr kumimoji="0" lang="de-DE" altLang="ko-KR" sz="1400" b="0" i="0" u="none" strike="noStrike" kern="0" cap="none" spc="0" normalizeH="0" baseline="0" noProof="0" dirty="0">
              <a:ln>
                <a:noFill/>
              </a:ln>
              <a:solidFill>
                <a:prstClr val="black"/>
              </a:solidFill>
              <a:effectLst/>
              <a:uLnTx/>
              <a:uFillTx/>
            </a:endParaRPr>
          </a:p>
          <a:p>
            <a:pPr>
              <a:spcBef>
                <a:spcPts val="0"/>
              </a:spcBef>
              <a:spcAft>
                <a:spcPts val="300"/>
              </a:spcAft>
            </a:pPr>
            <a:r>
              <a:rPr lang="de-DE" sz="1600" b="1" kern="0" dirty="0"/>
              <a:t>Next steps</a:t>
            </a:r>
          </a:p>
          <a:p>
            <a:pPr lvl="1">
              <a:spcBef>
                <a:spcPts val="0"/>
              </a:spcBef>
              <a:spcAft>
                <a:spcPts val="300"/>
              </a:spcAft>
              <a:defRPr/>
            </a:pPr>
            <a:r>
              <a:rPr lang="en-US" altLang="ko-KR" sz="1400" kern="100">
                <a:effectLst/>
                <a:latin typeface="Calibri" panose="020F0502020204030204" pitchFamily="34" charset="0"/>
                <a:ea typeface="Calibri" panose="020F0502020204030204" pitchFamily="34" charset="0"/>
                <a:cs typeface="Calibri" panose="020F0502020204030204" pitchFamily="34" charset="0"/>
              </a:rPr>
              <a:t>Maintenance work and alignments based on feedback from and progress in other WGs.</a:t>
            </a:r>
            <a:endParaRPr lang="en-US" altLang="ko-KR" sz="1400" kern="100">
              <a:effectLst/>
              <a:highlight>
                <a:srgbClr val="FFFF00"/>
              </a:highlight>
              <a:latin typeface="Calibri" panose="020F0502020204030204" pitchFamily="34" charset="0"/>
              <a:ea typeface="Calibri" panose="020F0502020204030204" pitchFamily="34" charset="0"/>
              <a:cs typeface="Calibri" panose="020F0502020204030204" pitchFamily="34" charset="0"/>
            </a:endParaRPr>
          </a:p>
        </p:txBody>
      </p:sp>
      <p:graphicFrame>
        <p:nvGraphicFramePr>
          <p:cNvPr id="2" name="Table 4">
            <a:extLst>
              <a:ext uri="{FF2B5EF4-FFF2-40B4-BE49-F238E27FC236}">
                <a16:creationId xmlns:a16="http://schemas.microsoft.com/office/drawing/2014/main" id="{F0E98E84-A883-1829-3B7D-EDCEB1455272}"/>
              </a:ext>
            </a:extLst>
          </p:cNvPr>
          <p:cNvGraphicFramePr>
            <a:graphicFrameLocks noGrp="1"/>
          </p:cNvGraphicFramePr>
          <p:nvPr/>
        </p:nvGraphicFramePr>
        <p:xfrm>
          <a:off x="303213" y="1109663"/>
          <a:ext cx="8180387" cy="738888"/>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3024282">
                  <a:extLst>
                    <a:ext uri="{9D8B030D-6E8A-4147-A177-3AD203B41FA5}">
                      <a16:colId xmlns:a16="http://schemas.microsoft.com/office/drawing/2014/main" val="20001"/>
                    </a:ext>
                  </a:extLst>
                </a:gridCol>
                <a:gridCol w="859399">
                  <a:extLst>
                    <a:ext uri="{9D8B030D-6E8A-4147-A177-3AD203B41FA5}">
                      <a16:colId xmlns:a16="http://schemas.microsoft.com/office/drawing/2014/main" val="20002"/>
                    </a:ext>
                  </a:extLst>
                </a:gridCol>
                <a:gridCol w="777988">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(dd/mm/</a:t>
                      </a:r>
                      <a:r>
                        <a:rPr lang="en-GB" sz="900" dirty="0" err="1"/>
                        <a:t>yyyy</a:t>
                      </a:r>
                      <a:r>
                        <a:rPr lang="en-GB" sz="900" dirty="0"/>
                        <a: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900" b="0" i="0" u="none" strike="noStrike" dirty="0">
                          <a:solidFill>
                            <a:srgbClr val="000000"/>
                          </a:solidFill>
                          <a:effectLst/>
                          <a:latin typeface="Arial" panose="020B0604020202020204" pitchFamily="34" charset="0"/>
                        </a:rPr>
                        <a:t>1020069</a:t>
                      </a:r>
                    </a:p>
                  </a:txBody>
                  <a:tcPr marL="9525" marR="9525" marT="9515" marB="0" anchor="ctr"/>
                </a:tc>
                <a:tc>
                  <a:txBody>
                    <a:bodyPr/>
                    <a:lstStyle/>
                    <a:p>
                      <a:pPr algn="l" fontAlgn="t"/>
                      <a:r>
                        <a:rPr lang="en-GB" sz="900" b="0" i="1" u="none" strike="noStrike" dirty="0">
                          <a:solidFill>
                            <a:srgbClr val="000000"/>
                          </a:solidFill>
                          <a:effectLst/>
                          <a:latin typeface="Arial" panose="020B0604020202020204" pitchFamily="34" charset="0"/>
                        </a:rPr>
                        <a:t>   </a:t>
                      </a:r>
                      <a:r>
                        <a:rPr lang="en-GB" sz="900" b="0" i="0" u="none" strike="noStrike" dirty="0">
                          <a:solidFill>
                            <a:srgbClr val="000000"/>
                          </a:solidFill>
                          <a:effectLst/>
                          <a:latin typeface="Arial" panose="020B0604020202020204" pitchFamily="34" charset="0"/>
                        </a:rPr>
                        <a:t>Study on (Stage 2 of) Phase 3 for UAS, UAV and UAM </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FS_UAS_Ph3</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09/09/2024</a:t>
                      </a:r>
                    </a:p>
                  </a:txBody>
                  <a:tcPr marL="9525" marR="9525" marT="9515" marB="0" anchor="ctr"/>
                </a:tc>
                <a:tc>
                  <a:txBody>
                    <a:bodyPr/>
                    <a:lstStyle/>
                    <a:p>
                      <a:pPr algn="ctr" fontAlgn="t"/>
                      <a:r>
                        <a:rPr lang="en-GB" sz="900" b="0" i="0" u="none" strike="noStrike" dirty="0">
                          <a:solidFill>
                            <a:srgbClr val="000000"/>
                          </a:solidFill>
                          <a:effectLst/>
                          <a:latin typeface="Arial" panose="020B0604020202020204" pitchFamily="34" charset="0"/>
                        </a:rPr>
                        <a:t>100%</a:t>
                      </a:r>
                    </a:p>
                  </a:txBody>
                  <a:tcPr marL="9525" marR="9525" marT="9515" marB="0" anchor="ctr"/>
                </a:tc>
                <a:tc>
                  <a:txBody>
                    <a:bodyPr/>
                    <a:lstStyle/>
                    <a:p>
                      <a:pPr algn="l" fontAlgn="t"/>
                      <a:r>
                        <a:rPr lang="en-GB" sz="900" b="0" i="0" u="sng" strike="noStrike">
                          <a:solidFill>
                            <a:srgbClr val="0563C1"/>
                          </a:solidFill>
                          <a:effectLst/>
                          <a:latin typeface="Calibri" panose="020F0502020204030204" pitchFamily="34" charset="0"/>
                          <a:hlinkClick r:id="rId3"/>
                        </a:rPr>
                        <a:t>SP-231801</a:t>
                      </a:r>
                      <a:endParaRPr lang="en-GB" sz="900" b="0" i="0" u="sng" strike="noStrike">
                        <a:solidFill>
                          <a:srgbClr val="0563C1"/>
                        </a:solidFill>
                        <a:effectLst/>
                        <a:latin typeface="Calibri" panose="020F0502020204030204" pitchFamily="34" charset="0"/>
                      </a:endParaRPr>
                    </a:p>
                  </a:txBody>
                  <a:tcPr marL="9525" marR="9525" marT="9515" marB="0" anchor="ctr"/>
                </a:tc>
                <a:tc>
                  <a:txBody>
                    <a:bodyPr/>
                    <a:lstStyle/>
                    <a:p>
                      <a:pPr algn="ctr" fontAlgn="t"/>
                      <a:r>
                        <a:rPr lang="en-GB" altLang="ko-KR" sz="900" b="0" i="0" u="none" strike="noStrike">
                          <a:solidFill>
                            <a:srgbClr val="000000"/>
                          </a:solidFill>
                          <a:effectLst/>
                          <a:latin typeface="Arial" panose="020B0604020202020204" pitchFamily="34" charset="0"/>
                        </a:rPr>
                        <a:t>100%</a:t>
                      </a:r>
                      <a:endParaRPr lang="en-GB" altLang="ko-KR" sz="900" b="0" i="0" u="none" strike="noStrike" dirty="0">
                        <a:solidFill>
                          <a:srgbClr val="000000"/>
                        </a:solidFill>
                        <a:effectLst/>
                        <a:latin typeface="Arial" panose="020B0604020202020204" pitchFamily="34" charset="0"/>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10001"/>
                  </a:ext>
                </a:extLst>
              </a:tr>
              <a:tr h="225934">
                <a:tc>
                  <a:txBody>
                    <a:bodyPr/>
                    <a:lstStyle/>
                    <a:p>
                      <a:pPr algn="l" fontAlgn="t"/>
                      <a:r>
                        <a:rPr lang="en-GB" sz="900" b="0" i="0" u="none" strike="noStrike">
                          <a:solidFill>
                            <a:srgbClr val="000000"/>
                          </a:solidFill>
                          <a:effectLst/>
                          <a:latin typeface="Arial" panose="020B0604020202020204" pitchFamily="34" charset="0"/>
                        </a:rPr>
                        <a:t>1040037</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   (Stage 2 of) UAS, UAV and UAM Phase 3 </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UAS_Ph3</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12/12/2024</a:t>
                      </a:r>
                    </a:p>
                  </a:txBody>
                  <a:tcPr marL="9525" marR="9525" marT="9515" marB="0" anchor="ctr"/>
                </a:tc>
                <a:tc>
                  <a:txBody>
                    <a:bodyPr/>
                    <a:lstStyle/>
                    <a:p>
                      <a:pPr algn="ctr" fontAlgn="t"/>
                      <a:r>
                        <a:rPr lang="en-GB" sz="900" b="0" i="0" u="none" strike="noStrike">
                          <a:solidFill>
                            <a:srgbClr val="000000"/>
                          </a:solidFill>
                          <a:effectLst/>
                          <a:latin typeface="Arial" panose="020B0604020202020204" pitchFamily="34" charset="0"/>
                        </a:rPr>
                        <a:t>100%</a:t>
                      </a:r>
                      <a:endParaRPr lang="en-GB" sz="900" b="0" i="0" u="none" strike="noStrike" dirty="0">
                        <a:solidFill>
                          <a:srgbClr val="000000"/>
                        </a:solidFill>
                        <a:effectLst/>
                        <a:latin typeface="Arial" panose="020B0604020202020204" pitchFamily="34" charset="0"/>
                      </a:endParaRPr>
                    </a:p>
                  </a:txBody>
                  <a:tcPr marL="9525" marR="9525" marT="9515" marB="0" anchor="ctr"/>
                </a:tc>
                <a:tc>
                  <a:txBody>
                    <a:bodyPr/>
                    <a:lstStyle/>
                    <a:p>
                      <a:pPr algn="l" fontAlgn="t"/>
                      <a:r>
                        <a:rPr lang="en-GB" sz="900" b="0" i="0" u="sng" strike="noStrike" dirty="0">
                          <a:solidFill>
                            <a:srgbClr val="0563C1"/>
                          </a:solidFill>
                          <a:effectLst/>
                          <a:latin typeface="Calibri" panose="020F0502020204030204" pitchFamily="34" charset="0"/>
                          <a:hlinkClick r:id="rId4"/>
                        </a:rPr>
                        <a:t>SP-240997</a:t>
                      </a:r>
                      <a:endParaRPr lang="en-GB" sz="900" b="0" i="0" u="sng" strike="noStrike" dirty="0">
                        <a:solidFill>
                          <a:srgbClr val="0563C1"/>
                        </a:solidFill>
                        <a:effectLst/>
                        <a:latin typeface="Calibri" panose="020F0502020204030204" pitchFamily="34" charset="0"/>
                      </a:endParaRPr>
                    </a:p>
                  </a:txBody>
                  <a:tcPr marL="9525" marR="9525" marT="9515" marB="0" anchor="ctr"/>
                </a:tc>
                <a:tc>
                  <a:txBody>
                    <a:bodyPr/>
                    <a:lstStyle/>
                    <a:p>
                      <a:pPr algn="ctr" fontAlgn="t"/>
                      <a:r>
                        <a:rPr lang="en-GB" altLang="ko-KR" sz="900" b="0" i="0" u="none" strike="noStrike">
                          <a:solidFill>
                            <a:srgbClr val="000000"/>
                          </a:solidFill>
                          <a:effectLst/>
                          <a:latin typeface="Arial" panose="020B0604020202020204" pitchFamily="34" charset="0"/>
                        </a:rPr>
                        <a:t>100%</a:t>
                      </a:r>
                      <a:endParaRPr lang="en-GB" altLang="ko-KR" sz="900" b="0" i="0" u="none" strike="noStrike" dirty="0">
                        <a:solidFill>
                          <a:srgbClr val="000000"/>
                        </a:solidFill>
                        <a:effectLst/>
                        <a:latin typeface="Arial" panose="020B0604020202020204" pitchFamily="34" charset="0"/>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bl>
          </a:graphicData>
        </a:graphic>
      </p:graphicFrame>
    </p:spTree>
    <p:extLst>
      <p:ext uri="{BB962C8B-B14F-4D97-AF65-F5344CB8AC3E}">
        <p14:creationId xmlns:p14="http://schemas.microsoft.com/office/powerpoint/2010/main" val="44911495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3A08C6E7E0CB5C40B3C0F55B9E8294C3" ma:contentTypeVersion="6" ma:contentTypeDescription="Create a new document." ma:contentTypeScope="" ma:versionID="08e23bae4a5af0d7c7e055733b027c37">
  <xsd:schema xmlns:xsd="http://www.w3.org/2001/XMLSchema" xmlns:xs="http://www.w3.org/2001/XMLSchema" xmlns:p="http://schemas.microsoft.com/office/2006/metadata/properties" xmlns:ns2="dcc30912-d230-4cc2-b11f-bb5ca2a6b6f5" xmlns:ns3="09cef1fd-e61b-4dbf-b745-21988b13f978" targetNamespace="http://schemas.microsoft.com/office/2006/metadata/properties" ma:root="true" ma:fieldsID="612b51cb82d05804ae60e054f989111e" ns2:_="" ns3:_="">
    <xsd:import namespace="dcc30912-d230-4cc2-b11f-bb5ca2a6b6f5"/>
    <xsd:import namespace="09cef1fd-e61b-4dbf-b745-21988b13f978"/>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cc30912-d230-4cc2-b11f-bb5ca2a6b6f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9cef1fd-e61b-4dbf-b745-21988b13f978"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FB747E2-E6AD-4495-A381-6244FA11EF86}">
  <ds:schemaRefs>
    <ds:schemaRef ds:uri="http://schemas.microsoft.com/sharepoint/v3/contenttype/forms"/>
  </ds:schemaRefs>
</ds:datastoreItem>
</file>

<file path=customXml/itemProps2.xml><?xml version="1.0" encoding="utf-8"?>
<ds:datastoreItem xmlns:ds="http://schemas.openxmlformats.org/officeDocument/2006/customXml" ds:itemID="{982E10A3-DB35-414F-83C1-BF5FB8647349}">
  <ds:schemaRef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dcc30912-d230-4cc2-b11f-bb5ca2a6b6f5"/>
    <ds:schemaRef ds:uri="09cef1fd-e61b-4dbf-b745-21988b13f978"/>
    <ds:schemaRef ds:uri="http://www.w3.org/XML/1998/namespace"/>
    <ds:schemaRef ds:uri="http://purl.org/dc/dcmitype/"/>
  </ds:schemaRefs>
</ds:datastoreItem>
</file>

<file path=customXml/itemProps3.xml><?xml version="1.0" encoding="utf-8"?>
<ds:datastoreItem xmlns:ds="http://schemas.openxmlformats.org/officeDocument/2006/customXml" ds:itemID="{FB06B07D-423A-4012-A7AA-33F90EA5F8B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cc30912-d230-4cc2-b11f-bb5ca2a6b6f5"/>
    <ds:schemaRef ds:uri="09cef1fd-e61b-4dbf-b745-21988b13f97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92e84ceb-fbfd-47ab-be52-080c6b87953f}" enabled="0" method="" siteId="{92e84ceb-fbfd-47ab-be52-080c6b87953f}" removed="1"/>
</clbl:labelList>
</file>

<file path=docProps/app.xml><?xml version="1.0" encoding="utf-8"?>
<Properties xmlns="http://schemas.openxmlformats.org/officeDocument/2006/extended-properties" xmlns:vt="http://schemas.openxmlformats.org/officeDocument/2006/docPropsVTypes">
  <Template/>
  <TotalTime>4111</TotalTime>
  <Words>6800</Words>
  <Application>Microsoft Office PowerPoint</Application>
  <PresentationFormat>화면 슬라이드 쇼(4:3)</PresentationFormat>
  <Paragraphs>1150</Paragraphs>
  <Slides>34</Slides>
  <Notes>2</Notes>
  <HiddenSlides>0</HiddenSlides>
  <MMClips>0</MMClips>
  <ScaleCrop>false</ScaleCrop>
  <HeadingPairs>
    <vt:vector size="6" baseType="variant">
      <vt:variant>
        <vt:lpstr>사용한 글꼴</vt:lpstr>
      </vt:variant>
      <vt:variant>
        <vt:i4>6</vt:i4>
      </vt:variant>
      <vt:variant>
        <vt:lpstr>테마</vt:lpstr>
      </vt:variant>
      <vt:variant>
        <vt:i4>1</vt:i4>
      </vt:variant>
      <vt:variant>
        <vt:lpstr>슬라이드 제목</vt:lpstr>
      </vt:variant>
      <vt:variant>
        <vt:i4>34</vt:i4>
      </vt:variant>
    </vt:vector>
  </HeadingPairs>
  <TitlesOfParts>
    <vt:vector size="41" baseType="lpstr">
      <vt:lpstr>LG스마트체 Regular</vt:lpstr>
      <vt:lpstr>Arial</vt:lpstr>
      <vt:lpstr>Calibri</vt:lpstr>
      <vt:lpstr>Segoe UI Symbol</vt:lpstr>
      <vt:lpstr>Times New Roman</vt:lpstr>
      <vt:lpstr>Wingdings</vt:lpstr>
      <vt:lpstr>Office Theme</vt:lpstr>
      <vt:lpstr> 🛩🛩 UAS_Ph3 🛩🛩 Status Report</vt:lpstr>
      <vt:lpstr>UAS_Ph3 Status at SA#111</vt:lpstr>
      <vt:lpstr>UAS_Ph3 Status after SA2#173</vt:lpstr>
      <vt:lpstr>BACKUP</vt:lpstr>
      <vt:lpstr>UAS_Ph3 Status at SA#110</vt:lpstr>
      <vt:lpstr>UAS_Ph3 Status after SA2#172</vt:lpstr>
      <vt:lpstr>UAS_Ph3 Status after SA2#171</vt:lpstr>
      <vt:lpstr>PowerPoint 프레젠테이션</vt:lpstr>
      <vt:lpstr>UAS_Ph3 Status at SA#109</vt:lpstr>
      <vt:lpstr>UAS_Ph3 Status after SA2#170</vt:lpstr>
      <vt:lpstr>PowerPoint 프레젠테이션</vt:lpstr>
      <vt:lpstr>UAS_Ph3 Status at SA#108</vt:lpstr>
      <vt:lpstr>UAS_Ph3 Status after SA2#169</vt:lpstr>
      <vt:lpstr>PowerPoint 프레젠테이션</vt:lpstr>
      <vt:lpstr>UAS_Ph3 Status after SA2#168</vt:lpstr>
      <vt:lpstr>PowerPoint 프레젠테이션</vt:lpstr>
      <vt:lpstr>UAS_Ph3 Status at SA#107</vt:lpstr>
      <vt:lpstr>UAS_Ph3 Status after SA2#167</vt:lpstr>
      <vt:lpstr>PowerPoint 프레젠테이션</vt:lpstr>
      <vt:lpstr>UAS_Ph3 Status at SA#106</vt:lpstr>
      <vt:lpstr>UAS_Ph3 Status after SA2#166</vt:lpstr>
      <vt:lpstr>PowerPoint 프레젠테이션</vt:lpstr>
      <vt:lpstr>UAS_Ph3 Status after SA2#165</vt:lpstr>
      <vt:lpstr>PowerPoint 프레젠테이션</vt:lpstr>
      <vt:lpstr>FS_UAS_Ph3 &amp; UAS_Ph3 Status at SA#105</vt:lpstr>
      <vt:lpstr>FS_UAS_Ph3 Status after SA2#164</vt:lpstr>
      <vt:lpstr>UAS_Ph3 Status after SA2#164</vt:lpstr>
      <vt:lpstr>FS_UAS_Ph3 Status at SA#104</vt:lpstr>
      <vt:lpstr>FS_UAS_Ph3 Status after SA2#163</vt:lpstr>
      <vt:lpstr>PowerPoint 프레젠테이션</vt:lpstr>
      <vt:lpstr>FS_UAS_Ph3 Status after SA2#162</vt:lpstr>
      <vt:lpstr>FS_UAS_Ph3 Status at SA#103</vt:lpstr>
      <vt:lpstr>FS_UAS_Ph3 Status after SA2#161</vt:lpstr>
      <vt:lpstr>FS_UAS_Ph3 Status after SA2#160AH-e</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cp:keywords>CTPClassification=CTP_NT</cp:keywords>
  <dc:description>© 2009  All rights reserved</dc:description>
  <cp:lastModifiedBy>LaeYoung (LG Electronics)</cp:lastModifiedBy>
  <cp:revision>2324</cp:revision>
  <dcterms:created xsi:type="dcterms:W3CDTF">2008-08-30T09:32:10Z</dcterms:created>
  <dcterms:modified xsi:type="dcterms:W3CDTF">2026-02-17T08:15:05Z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1559122847</vt:lpwstr>
  </property>
  <property fmtid="{D5CDD505-2E9C-101B-9397-08002B2CF9AE}" pid="6" name="TitusGUID">
    <vt:lpwstr>2c7635f8-94c0-4125-af53-3ffb066031e5</vt:lpwstr>
  </property>
  <property fmtid="{D5CDD505-2E9C-101B-9397-08002B2CF9AE}" pid="7" name="CTP_TimeStamp">
    <vt:lpwstr>2020-01-29 20:41:49Z</vt:lpwstr>
  </property>
  <property fmtid="{D5CDD505-2E9C-101B-9397-08002B2CF9AE}" pid="8" name="CTP_BU">
    <vt:lpwstr>NA</vt:lpwstr>
  </property>
  <property fmtid="{D5CDD505-2E9C-101B-9397-08002B2CF9AE}" pid="9" name="CTP_IDSID">
    <vt:lpwstr>NA</vt:lpwstr>
  </property>
  <property fmtid="{D5CDD505-2E9C-101B-9397-08002B2CF9AE}" pid="10" name="CTP_WWID">
    <vt:lpwstr>NA</vt:lpwstr>
  </property>
  <property fmtid="{D5CDD505-2E9C-101B-9397-08002B2CF9AE}" pid="11" name="CTPClassification">
    <vt:lpwstr>CTP_NT</vt:lpwstr>
  </property>
  <property fmtid="{D5CDD505-2E9C-101B-9397-08002B2CF9AE}" pid="12" name="ContentTypeId">
    <vt:lpwstr>0x0101003A08C6E7E0CB5C40B3C0F55B9E8294C3</vt:lpwstr>
  </property>
  <property fmtid="{D5CDD505-2E9C-101B-9397-08002B2CF9AE}" pid="13" name="MSIP_Label_cf20372f-9ab3-4551-9149-9f9b12e2c27e_Enabled">
    <vt:lpwstr>true</vt:lpwstr>
  </property>
  <property fmtid="{D5CDD505-2E9C-101B-9397-08002B2CF9AE}" pid="14" name="MSIP_Label_cf20372f-9ab3-4551-9149-9f9b12e2c27e_SetDate">
    <vt:lpwstr>2023-09-04T08:35:13Z</vt:lpwstr>
  </property>
  <property fmtid="{D5CDD505-2E9C-101B-9397-08002B2CF9AE}" pid="15" name="MSIP_Label_cf20372f-9ab3-4551-9149-9f9b12e2c27e_Method">
    <vt:lpwstr>Privileged</vt:lpwstr>
  </property>
  <property fmtid="{D5CDD505-2E9C-101B-9397-08002B2CF9AE}" pid="16" name="MSIP_Label_cf20372f-9ab3-4551-9149-9f9b12e2c27e_Name">
    <vt:lpwstr>DIS OPEN</vt:lpwstr>
  </property>
  <property fmtid="{D5CDD505-2E9C-101B-9397-08002B2CF9AE}" pid="17" name="MSIP_Label_cf20372f-9ab3-4551-9149-9f9b12e2c27e_SiteId">
    <vt:lpwstr>6e603289-5e46-4e26-ac7c-03a85420a9a5</vt:lpwstr>
  </property>
  <property fmtid="{D5CDD505-2E9C-101B-9397-08002B2CF9AE}" pid="18" name="MSIP_Label_cf20372f-9ab3-4551-9149-9f9b12e2c27e_ActionId">
    <vt:lpwstr>6ff34d0e-ee55-4bcf-b7be-adf1b7050f61</vt:lpwstr>
  </property>
  <property fmtid="{D5CDD505-2E9C-101B-9397-08002B2CF9AE}" pid="19" name="MSIP_Label_cf20372f-9ab3-4551-9149-9f9b12e2c27e_ContentBits">
    <vt:lpwstr>0</vt:lpwstr>
  </property>
</Properties>
</file>