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28" r:id="rId4"/>
    <p:sldId id="1130" r:id="rId5"/>
    <p:sldId id="1125" r:id="rId6"/>
    <p:sldId id="1120" r:id="rId7"/>
    <p:sldId id="1124" r:id="rId8"/>
    <p:sldId id="1129" r:id="rId9"/>
    <p:sldId id="1117" r:id="rId10"/>
    <p:sldId id="1126" r:id="rId11"/>
  </p:sldIdLst>
  <p:sldSz cx="12192000" cy="6858000"/>
  <p:notesSz cx="7104063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r">
              <a:defRPr sz="1300"/>
            </a:lvl1pPr>
          </a:lstStyle>
          <a:p>
            <a:fld id="{A4948FFD-DDE0-4E13-8CF4-6D833C916B90}" type="datetimeFigureOut">
              <a:rPr lang="en-US" smtClean="0"/>
              <a:t>2/8/2026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225" tIns="49112" rIns="98225" bIns="491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8225" tIns="49112" rIns="98225" bIns="4911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r">
              <a:defRPr sz="13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8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6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66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8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S2-2600729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173 Goa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13,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General guidance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Informal </a:t>
            </a:r>
            <a:r>
              <a:rPr lang="en-GB" sz="2400" dirty="0"/>
              <a:t>drafting (corridor discussions) strongly encouraged. If one is planned please share the coordinates on the EMEET </a:t>
            </a:r>
            <a:r>
              <a:rPr lang="en-GB" sz="2400" dirty="0" smtClean="0"/>
              <a:t>reflector</a:t>
            </a:r>
            <a:endParaRPr lang="en-GB" sz="24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If there are sustained objections then I will ask for the text to be provided by the end of that day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71208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Guidance on 6G penholder </a:t>
            </a:r>
            <a:r>
              <a:rPr lang="en-US" sz="2800" dirty="0" err="1" smtClean="0"/>
              <a:t>tdoc</a:t>
            </a:r>
            <a:r>
              <a:rPr lang="en-US" sz="2800" dirty="0" smtClean="0"/>
              <a:t> handling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Versions for discussion online </a:t>
            </a:r>
            <a:r>
              <a:rPr lang="en-GB" sz="2400" dirty="0"/>
              <a:t>are to be uploaded to the </a:t>
            </a:r>
            <a:r>
              <a:rPr lang="en-GB" sz="2400" dirty="0" smtClean="0"/>
              <a:t>INBOX</a:t>
            </a:r>
            <a:endParaRPr lang="en-GB" sz="24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 </a:t>
            </a:r>
            <a:r>
              <a:rPr lang="en-GB" sz="2400" dirty="0"/>
              <a:t>files should use the numbers allocated, with sources as per the penholder table, and should be zipped in the usual way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During </a:t>
            </a:r>
            <a:r>
              <a:rPr lang="en-GB" sz="2400" dirty="0"/>
              <a:t>the meeting we will only open the penholder papers from the INBOX (no revisions from the DRAFTS folder)</a:t>
            </a:r>
          </a:p>
          <a:p>
            <a:pPr lvl="1">
              <a:lnSpc>
                <a:spcPct val="110000"/>
              </a:lnSpc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888105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In addition to the opening plenary session there are as usual three 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Wednesday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Thursday Q5</a:t>
            </a:r>
            <a:endParaRPr lang="en-US" sz="20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435" dirty="0" smtClean="0"/>
              <a:t>Friday Q3</a:t>
            </a:r>
            <a:endParaRPr lang="en-US" sz="28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67" dirty="0" smtClean="0"/>
              <a:t>There is also 6G single stream session Wednesday Q3</a:t>
            </a:r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Q5</a:t>
            </a:r>
            <a:endParaRPr lang="en-US" sz="2800" dirty="0"/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Urgent LS’s for approval (if any)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Work </a:t>
            </a:r>
            <a:r>
              <a:rPr lang="en-US" sz="2400" dirty="0"/>
              <a:t>planning </a:t>
            </a:r>
            <a:r>
              <a:rPr lang="en-US" sz="2400" dirty="0" smtClean="0"/>
              <a:t>slides and spreadsheet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/>
              <a:t>6G planning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TEI20 proposals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Other plenary topics</a:t>
            </a: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Thursday Q5</a:t>
            </a:r>
            <a:endParaRPr lang="en-US" sz="2800" dirty="0"/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5G Advanced</a:t>
            </a:r>
          </a:p>
          <a:p>
            <a:pPr lvl="2"/>
            <a:r>
              <a:rPr lang="en-US" sz="1600" dirty="0" smtClean="0"/>
              <a:t>Set A studies should all be completed and new or updated WIDs approved at this meeting</a:t>
            </a:r>
          </a:p>
          <a:p>
            <a:pPr lvl="3"/>
            <a:r>
              <a:rPr lang="en-US" sz="1400" dirty="0" smtClean="0"/>
              <a:t>FS_5GSAT_Ph4_ARC</a:t>
            </a:r>
            <a:endParaRPr lang="en-GB" sz="1400" dirty="0"/>
          </a:p>
          <a:p>
            <a:pPr lvl="3"/>
            <a:r>
              <a:rPr lang="en-US" sz="1400" dirty="0" err="1" smtClean="0"/>
              <a:t>FS_Sensing_ARC</a:t>
            </a:r>
            <a:endParaRPr lang="en-GB" sz="1400" dirty="0"/>
          </a:p>
          <a:p>
            <a:pPr lvl="3"/>
            <a:r>
              <a:rPr lang="en-US" sz="1400" dirty="0" smtClean="0"/>
              <a:t>FS_AIML_CN_Ph2</a:t>
            </a:r>
            <a:endParaRPr lang="en-GB" sz="1400" dirty="0"/>
          </a:p>
          <a:p>
            <a:pPr lvl="3"/>
            <a:r>
              <a:rPr lang="en-US" sz="1400" dirty="0"/>
              <a:t>FS_EnergySys_Ph2</a:t>
            </a:r>
            <a:endParaRPr lang="en-GB" sz="1400" dirty="0"/>
          </a:p>
          <a:p>
            <a:pPr lvl="2"/>
            <a:r>
              <a:rPr lang="en-US" sz="1600" dirty="0" smtClean="0"/>
              <a:t>Set </a:t>
            </a:r>
            <a:r>
              <a:rPr lang="en-US" sz="1600" dirty="0"/>
              <a:t>B </a:t>
            </a:r>
            <a:r>
              <a:rPr lang="en-US" sz="1600" dirty="0" smtClean="0"/>
              <a:t>studies should all be completed and WIDs approved at this meeting</a:t>
            </a:r>
            <a:endParaRPr lang="en-GB" sz="965" dirty="0"/>
          </a:p>
          <a:p>
            <a:pPr lvl="3"/>
            <a:r>
              <a:rPr lang="en-US" sz="1400" dirty="0"/>
              <a:t>FS_AmbientIoT_Ph2_ARC</a:t>
            </a:r>
            <a:endParaRPr lang="en-GB" sz="1400" dirty="0"/>
          </a:p>
          <a:p>
            <a:pPr lvl="3"/>
            <a:r>
              <a:rPr lang="en-US" sz="1400" dirty="0"/>
              <a:t>FS_NG_RTC_Ph3_ARC</a:t>
            </a:r>
            <a:endParaRPr lang="en-GB" sz="1400" dirty="0"/>
          </a:p>
          <a:p>
            <a:pPr lvl="3"/>
            <a:r>
              <a:rPr lang="en-US" sz="1400" dirty="0" smtClean="0"/>
              <a:t>FS_SMS2EC_ARC</a:t>
            </a:r>
          </a:p>
          <a:p>
            <a:pPr lvl="2"/>
            <a:r>
              <a:rPr lang="en-US" sz="1565" dirty="0" smtClean="0"/>
              <a:t>For Set B studies, discuss whether any study aspects can continue for the next meeting</a:t>
            </a:r>
          </a:p>
          <a:p>
            <a:pPr lvl="2"/>
            <a:r>
              <a:rPr lang="en-US" sz="1565" dirty="0" smtClean="0"/>
              <a:t>For Set A studies, all study aspects should be completed (unless there is a dependency </a:t>
            </a:r>
            <a:r>
              <a:rPr lang="en-US" sz="1565" smtClean="0"/>
              <a:t>on another WG/SDO)</a:t>
            </a:r>
            <a:endParaRPr lang="en-GB" sz="1565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TEI20 proposals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Other </a:t>
            </a:r>
            <a:r>
              <a:rPr lang="en-GB" sz="2000" dirty="0"/>
              <a:t>plenary </a:t>
            </a:r>
            <a:r>
              <a:rPr lang="en-GB" sz="2000" dirty="0" smtClean="0"/>
              <a:t>topics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1927770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Q3 (6G single stream session)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Will work with the rapporteurs during Monday and Tuesday to plan this session</a:t>
            </a:r>
            <a:endParaRPr lang="en-US" sz="2368" dirty="0"/>
          </a:p>
          <a:p>
            <a:pPr lvl="1">
              <a:lnSpc>
                <a:spcPct val="110000"/>
              </a:lnSpc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8362939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</a:t>
            </a:r>
            <a:r>
              <a:rPr lang="en-GB" sz="2400" dirty="0" smtClean="0"/>
              <a:t>(see next slide)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Coversheets for 5GA studies</a:t>
            </a:r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SA2#173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6638158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</a:t>
            </a:r>
            <a:r>
              <a:rPr lang="en-GB" sz="2400" dirty="0" smtClean="0"/>
              <a:t>Rel-19 </a:t>
            </a:r>
            <a:r>
              <a:rPr lang="en-GB" sz="2400" dirty="0"/>
              <a:t>items </a:t>
            </a:r>
            <a:r>
              <a:rPr lang="en-GB" sz="2400" dirty="0" smtClean="0"/>
              <a:t>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Status reports for Rel-20 items</a:t>
            </a:r>
          </a:p>
          <a:p>
            <a:pPr lvl="1">
              <a:lnSpc>
                <a:spcPct val="110000"/>
              </a:lnSpc>
              <a:defRPr/>
            </a:pPr>
            <a:endParaRPr lang="en-GB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807036"/>
              </p:ext>
            </p:extLst>
          </p:nvPr>
        </p:nvGraphicFramePr>
        <p:xfrm>
          <a:off x="6907428" y="1382347"/>
          <a:ext cx="4501508" cy="4968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73144">
                  <a:extLst>
                    <a:ext uri="{9D8B030D-6E8A-4147-A177-3AD203B41FA5}">
                      <a16:colId xmlns:a16="http://schemas.microsoft.com/office/drawing/2014/main" val="2634242016"/>
                    </a:ext>
                  </a:extLst>
                </a:gridCol>
                <a:gridCol w="1428364">
                  <a:extLst>
                    <a:ext uri="{9D8B030D-6E8A-4147-A177-3AD203B41FA5}">
                      <a16:colId xmlns:a16="http://schemas.microsoft.com/office/drawing/2014/main" val="1336881634"/>
                    </a:ext>
                  </a:extLst>
                </a:gridCol>
              </a:tblGrid>
              <a:tr h="253765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 items</a:t>
                      </a:r>
                      <a:endParaRPr lang="en-GB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report?</a:t>
                      </a:r>
                      <a:endParaRPr lang="en-GB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03183435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267199833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(FS_)5GSAT_Ph4_ARC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434596003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FS_Sensing_ARC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070025509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(FS_)AIML_CN_Ph2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900502927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(FS_)EnergySys_Ph2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93411883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FS_AmbientIoT_Ph2_ARC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419474524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FS_NG_RTC_Ph3_ARC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42557831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853595114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MPS_IOT-ARC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219755932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TEI20_NetShare_Ph2-ARC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964616258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TEI20_5G_ProSe_Ph4-ARC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69066218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 Metrics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063891460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TEI20_Eth4MWAB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595068335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TEI20_DAMP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476086228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TEI20_DNU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524864858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TEI20_NRLTEREST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31862192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TEI20_MACSUB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959058051"/>
                  </a:ext>
                </a:extLst>
              </a:tr>
              <a:tr h="25376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TEI20_NEPS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721868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2837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177357</TotalTime>
  <Words>438</Words>
  <Application>Microsoft Office PowerPoint</Application>
  <PresentationFormat>Widescreen</PresentationFormat>
  <Paragraphs>103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SA2#173</vt:lpstr>
      <vt:lpstr>Plan for SA2#173</vt:lpstr>
      <vt:lpstr>Plan for SA2#173</vt:lpstr>
      <vt:lpstr>Plan for SA2#173</vt:lpstr>
      <vt:lpstr>Plan for SA2#173</vt:lpstr>
      <vt:lpstr>Plan for SA2#173</vt:lpstr>
      <vt:lpstr>Plan for SA2#173</vt:lpstr>
      <vt:lpstr>Plan for SA2#173</vt:lpstr>
      <vt:lpstr>Plan for SA2#173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1134</cp:revision>
  <cp:lastPrinted>2023-08-02T08:25:48Z</cp:lastPrinted>
  <dcterms:created xsi:type="dcterms:W3CDTF">2018-05-24T11:49:12Z</dcterms:created>
  <dcterms:modified xsi:type="dcterms:W3CDTF">2026-02-08T11:17:32Z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