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6"/>
  </p:notesMasterIdLst>
  <p:sldIdLst>
    <p:sldId id="260" r:id="rId2"/>
    <p:sldId id="257" r:id="rId3"/>
    <p:sldId id="261" r:id="rId4"/>
    <p:sldId id="259" r:id="rId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006" autoAdjust="0"/>
    <p:restoredTop sz="94660"/>
  </p:normalViewPr>
  <p:slideViewPr>
    <p:cSldViewPr snapToGrid="0">
      <p:cViewPr varScale="1">
        <p:scale>
          <a:sx n="111" d="100"/>
          <a:sy n="111" d="100"/>
        </p:scale>
        <p:origin x="53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7B5FEBD-F78B-48BA-AF10-C8E870D076E6}" type="datetimeFigureOut">
              <a:rPr lang="zh-CN" altLang="en-US" smtClean="0"/>
              <a:t>2026/2/16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C0DAD65-7B33-452F-9671-7057961A687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417201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415394826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484" y="1"/>
            <a:ext cx="5145616" cy="6330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37136" y="3812215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515" indent="0" algn="ctr">
              <a:buNone/>
              <a:defRPr/>
            </a:lvl2pPr>
            <a:lvl3pPr marL="1219031" indent="0" algn="ctr">
              <a:buNone/>
              <a:defRPr/>
            </a:lvl3pPr>
            <a:lvl4pPr marL="1828546" indent="0" algn="ctr">
              <a:buNone/>
              <a:defRPr/>
            </a:lvl4pPr>
            <a:lvl5pPr marL="2438062" indent="0" algn="ctr">
              <a:buNone/>
              <a:defRPr/>
            </a:lvl5pPr>
            <a:lvl6pPr marL="3047577" indent="0" algn="ctr">
              <a:buNone/>
              <a:defRPr/>
            </a:lvl6pPr>
            <a:lvl7pPr marL="3657093" indent="0" algn="ctr">
              <a:buNone/>
              <a:defRPr/>
            </a:lvl7pPr>
            <a:lvl8pPr marL="4266608" indent="0" algn="ctr">
              <a:buNone/>
              <a:defRPr/>
            </a:lvl8pPr>
            <a:lvl9pPr marL="4876123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93493363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457137" indent="-457137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2044705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26605851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397933" y="84667"/>
            <a:ext cx="77470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l" defTabSz="121917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sv-SE" altLang="en-US" sz="1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 "/>
              <a:ea typeface="MS PGothic" panose="020B0600070205080204" pitchFamily="34" charset="-128"/>
              <a:cs typeface="Arial" panose="020B0604020202020204" pitchFamily="34" charset="0"/>
            </a:endParaRPr>
          </a:p>
          <a:p>
            <a:pPr marL="0" marR="0" lvl="0" indent="0" algn="l" defTabSz="121917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"/>
                <a:ea typeface="MS PGothic" panose="020B0600070205080204" pitchFamily="34" charset="-128"/>
                <a:cs typeface="Arial" panose="020B0604020202020204" pitchFamily="34" charset="0"/>
              </a:rPr>
              <a:t>3GPP TSG-SA WG2 Meeting #173</a:t>
            </a:r>
          </a:p>
          <a:p>
            <a:pPr marL="0" marR="0" lvl="0" indent="0" algn="l" defTabSz="121917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"/>
                <a:ea typeface="MS PGothic" panose="020B0600070205080204" pitchFamily="34" charset="-128"/>
                <a:cs typeface="Arial" panose="020B0604020202020204" pitchFamily="34" charset="0"/>
              </a:rPr>
              <a:t>9 - 13 </a:t>
            </a:r>
            <a:r>
              <a:rPr kumimoji="0" lang="en-US" altLang="zh-CN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"/>
                <a:ea typeface="MS PGothic" panose="020B0600070205080204" pitchFamily="34" charset="-128"/>
                <a:cs typeface="Arial" panose="020B0604020202020204" pitchFamily="34" charset="0"/>
              </a:rPr>
              <a:t>Feb.</a:t>
            </a:r>
            <a:r>
              <a:rPr kumimoji="0" lang="de-DE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"/>
                <a:ea typeface="MS PGothic" panose="020B0600070205080204" pitchFamily="34" charset="-128"/>
                <a:cs typeface="Arial" panose="020B0604020202020204" pitchFamily="34" charset="0"/>
              </a:rPr>
              <a:t> 2026, GOA, INDIA</a:t>
            </a:r>
            <a:endParaRPr kumimoji="0" lang="sv-SE" altLang="en-US" sz="1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 "/>
              <a:ea typeface="MS PGothic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7471834" y="323852"/>
            <a:ext cx="1951567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r" defTabSz="121917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S2-2601678</a:t>
            </a:r>
            <a:endParaRPr kumimoji="0" lang="en-GB" altLang="en-US" sz="1400" b="1" i="0" u="none" strike="noStrike" kern="1200" cap="none" spc="0" normalizeH="0" baseline="0" noProof="0" dirty="0">
              <a:ln>
                <a:noFill/>
              </a:ln>
              <a:solidFill>
                <a:srgbClr val="EEECE1"/>
              </a:solidFill>
              <a:effectLst/>
              <a:uLnTx/>
              <a:uFillTx/>
              <a:latin typeface="Arial" panose="020B0604020202020204" pitchFamily="34" charset="0"/>
              <a:ea typeface="MS PGothic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8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189" indent="0" algn="ctr">
              <a:buNone/>
              <a:defRPr/>
            </a:lvl2pPr>
            <a:lvl3pPr marL="914377" indent="0" algn="ctr">
              <a:buNone/>
              <a:defRPr/>
            </a:lvl3pPr>
            <a:lvl4pPr marL="1371566" indent="0" algn="ctr">
              <a:buNone/>
              <a:defRPr/>
            </a:lvl4pPr>
            <a:lvl5pPr marL="1828754" indent="0" algn="ctr">
              <a:buNone/>
              <a:defRPr/>
            </a:lvl5pPr>
            <a:lvl6pPr marL="2285943" indent="0" algn="ctr">
              <a:buNone/>
              <a:defRPr/>
            </a:lvl6pPr>
            <a:lvl7pPr marL="2743131" indent="0" algn="ctr">
              <a:buNone/>
              <a:defRPr/>
            </a:lvl7pPr>
            <a:lvl8pPr marL="3200320" indent="0" algn="ctr">
              <a:buNone/>
              <a:defRPr/>
            </a:lvl8pPr>
            <a:lvl9pPr marL="3657509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23209519"/>
      </p:ext>
    </p:extLst>
  </p:cSld>
  <p:clrMapOvr>
    <a:masterClrMapping/>
  </p:clrMapOvr>
  <p:transition spd="slow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042858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651933" y="228600"/>
            <a:ext cx="9103784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47700" y="1454152"/>
            <a:ext cx="11184467" cy="4830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030" name="Rectangle 15"/>
          <p:cNvSpPr>
            <a:spLocks noChangeArrowheads="1"/>
          </p:cNvSpPr>
          <p:nvPr/>
        </p:nvSpPr>
        <p:spPr bwMode="auto">
          <a:xfrm>
            <a:off x="5448301" y="3304117"/>
            <a:ext cx="1299497" cy="328217"/>
          </a:xfrm>
          <a:prstGeom prst="rect">
            <a:avLst/>
          </a:prstGeom>
          <a:noFill/>
          <a:ln>
            <a:noFill/>
          </a:ln>
        </p:spPr>
        <p:txBody>
          <a:bodyPr wrap="none" lIns="121907" tIns="60953" rIns="121907" bIns="60953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marL="0" marR="0" lvl="0" indent="0" algn="l" defTabSz="121917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en-US" sz="1333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charset="0"/>
                <a:ea typeface="ＭＳ Ｐゴシック" charset="-128"/>
                <a:cs typeface="+mn-cs"/>
              </a:rPr>
              <a:t>© 3GPP 2012</a:t>
            </a:r>
            <a:endParaRPr kumimoji="0" lang="en-GB" altLang="en-US" sz="1333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ＭＳ Ｐゴシック" charset="-128"/>
              <a:cs typeface="+mn-cs"/>
            </a:endParaRPr>
          </a:p>
        </p:txBody>
      </p:sp>
      <p:pic>
        <p:nvPicPr>
          <p:cNvPr id="1029" name="Picture 1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98617" y="306918"/>
            <a:ext cx="1583267" cy="9207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3" name="Oval 11"/>
          <p:cNvSpPr>
            <a:spLocks noChangeArrowheads="1"/>
          </p:cNvSpPr>
          <p:nvPr/>
        </p:nvSpPr>
        <p:spPr bwMode="auto">
          <a:xfrm>
            <a:off x="11078633" y="6364818"/>
            <a:ext cx="812800" cy="419100"/>
          </a:xfrm>
          <a:prstGeom prst="ellipse">
            <a:avLst/>
          </a:prstGeom>
          <a:solidFill>
            <a:schemeClr val="bg1">
              <a:alpha val="50195"/>
            </a:schemeClr>
          </a:solidFill>
          <a:ln>
            <a:noFill/>
          </a:ln>
        </p:spPr>
        <p:txBody>
          <a:bodyPr lIns="121907" tIns="60953" rIns="121907" bIns="60953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marL="0" marR="0" lvl="0" indent="0" algn="ctr" defTabSz="121917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1541CF1-6CEE-450E-A873-90FA5356A1E7}" type="slidenum">
              <a:rPr kumimoji="0" lang="en-GB" altLang="en-US" sz="1333" b="1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altLang="en-US" sz="1333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MS PGothic" panose="020B0600070205080204" pitchFamily="34" charset="-128"/>
              <a:cs typeface="+mn-cs"/>
            </a:endParaRPr>
          </a:p>
          <a:p>
            <a:pPr marL="0" marR="0" lvl="0" indent="0" algn="l" defTabSz="121917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altLang="en-US" sz="1333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MS PGothic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167460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+mj-lt"/>
          <a:ea typeface="MS PGothic" panose="020B0600070205080204" pitchFamily="34" charset="-128"/>
          <a:cs typeface="ＭＳ Ｐゴシック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5pPr>
      <a:lvl6pPr marL="609515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6pPr>
      <a:lvl7pPr marL="1219031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7pPr>
      <a:lvl8pPr marL="1828546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8pPr>
      <a:lvl9pPr marL="2438062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9pPr>
    </p:titleStyle>
    <p:bodyStyle>
      <a:lvl1pPr marL="455073" indent="-455073" algn="l" rtl="0" eaLnBrk="0" fontAlgn="base" hangingPunct="0">
        <a:spcBef>
          <a:spcPct val="20000"/>
        </a:spcBef>
        <a:spcAft>
          <a:spcPct val="0"/>
        </a:spcAft>
        <a:buBlip>
          <a:blip r:embed="rId8"/>
        </a:buBlip>
        <a:defRPr sz="3733">
          <a:solidFill>
            <a:schemeClr val="tx1"/>
          </a:solidFill>
          <a:latin typeface="+mn-lt"/>
          <a:ea typeface="MS PGothic" panose="020B0600070205080204" pitchFamily="34" charset="-128"/>
          <a:cs typeface="ＭＳ Ｐゴシック" charset="0"/>
        </a:defRPr>
      </a:lvl1pPr>
      <a:lvl2pPr marL="988459" indent="-378875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3200">
          <a:solidFill>
            <a:schemeClr val="tx1"/>
          </a:solidFill>
          <a:latin typeface="+mn-lt"/>
          <a:ea typeface="MS PGothic" panose="020B0600070205080204" pitchFamily="34" charset="-128"/>
        </a:defRPr>
      </a:lvl2pPr>
      <a:lvl3pPr marL="1521846" indent="-302676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667">
          <a:solidFill>
            <a:schemeClr val="tx1"/>
          </a:solidFill>
          <a:latin typeface="+mn-lt"/>
          <a:ea typeface="MS PGothic" panose="020B0600070205080204" pitchFamily="34" charset="-128"/>
        </a:defRPr>
      </a:lvl3pPr>
      <a:lvl4pPr marL="2131431" indent="-302676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67">
          <a:solidFill>
            <a:schemeClr val="tx1"/>
          </a:solidFill>
          <a:latin typeface="+mn-lt"/>
          <a:ea typeface="MS PGothic" panose="020B0600070205080204" pitchFamily="34" charset="-128"/>
        </a:defRPr>
      </a:lvl4pPr>
      <a:lvl5pPr marL="2741015" indent="-302676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33">
          <a:solidFill>
            <a:schemeClr val="tx1"/>
          </a:solidFill>
          <a:latin typeface="+mn-lt"/>
          <a:ea typeface="MS PGothic" panose="020B0600070205080204" pitchFamily="34" charset="-128"/>
        </a:defRPr>
      </a:lvl5pPr>
      <a:lvl6pPr marL="3352335" indent="-30475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6pPr>
      <a:lvl7pPr marL="3961850" indent="-30475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7pPr>
      <a:lvl8pPr marL="4571366" indent="-30475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8pPr>
      <a:lvl9pPr marL="5180881" indent="-30475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1219031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15" algn="l" defTabSz="1219031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031" algn="l" defTabSz="1219031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546" algn="l" defTabSz="1219031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062" algn="l" defTabSz="1219031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577" algn="l" defTabSz="1219031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093" algn="l" defTabSz="1219031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608" algn="l" defTabSz="1219031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123" algn="l" defTabSz="1219031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Relationship Id="rId4" Type="http://schemas.openxmlformats.org/officeDocument/2006/relationships/hyperlink" Target="https://www.3gpp.org/ftp/tsg_sa/TSG_SA/TSGS_107_Incheon_2025-03/Docs/SP-250417.zip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Relationship Id="rId4" Type="http://schemas.openxmlformats.org/officeDocument/2006/relationships/hyperlink" Target="https://www.3gpp.org/ftp/tsg_sa/TSG_SA/TSGS_107_Incheon_2025-03/Docs/SP-250417.zip" TargetMode="Externa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900519" y="2194371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altLang="de-DE" b="1" dirty="0"/>
              <a:t>Status report for </a:t>
            </a:r>
            <a:r>
              <a:rPr lang="en-US" altLang="de-DE" b="1" dirty="0" err="1"/>
              <a:t>EnergySys</a:t>
            </a:r>
            <a:r>
              <a:rPr lang="en-US" altLang="de-DE" b="1" dirty="0"/>
              <a:t> Phase 2 </a:t>
            </a:r>
            <a:endParaRPr lang="en-GB" sz="20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3065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000" dirty="0">
                <a:latin typeface="+mj-lt"/>
              </a:rPr>
            </a:br>
            <a:r>
              <a:rPr lang="en-US" altLang="en-US" sz="2000" dirty="0">
                <a:latin typeface="+mj-lt"/>
              </a:rPr>
              <a:t>Konstantinos Samdanis (Lenovo)</a:t>
            </a:r>
          </a:p>
          <a:p>
            <a:pPr>
              <a:lnSpc>
                <a:spcPct val="80000"/>
              </a:lnSpc>
            </a:pPr>
            <a:r>
              <a:rPr lang="en-US" altLang="en-US" sz="2000" dirty="0" err="1">
                <a:latin typeface="+mj-lt"/>
              </a:rPr>
              <a:t>Zhuoyi</a:t>
            </a:r>
            <a:r>
              <a:rPr lang="en-US" altLang="en-US" sz="2000" dirty="0">
                <a:latin typeface="+mj-lt"/>
              </a:rPr>
              <a:t> Chen (China Telecom)</a:t>
            </a:r>
          </a:p>
        </p:txBody>
      </p:sp>
    </p:spTree>
    <p:extLst>
      <p:ext uri="{BB962C8B-B14F-4D97-AF65-F5344CB8AC3E}">
        <p14:creationId xmlns:p14="http://schemas.microsoft.com/office/powerpoint/2010/main" val="1869116067"/>
      </p:ext>
    </p:extLst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Title 1"/>
          <p:cNvSpPr>
            <a:spLocks noGrp="1"/>
          </p:cNvSpPr>
          <p:nvPr>
            <p:ph type="title"/>
          </p:nvPr>
        </p:nvSpPr>
        <p:spPr>
          <a:xfrm>
            <a:off x="-67734" y="228600"/>
            <a:ext cx="10380133" cy="1143000"/>
          </a:xfrm>
        </p:spPr>
        <p:txBody>
          <a:bodyPr/>
          <a:lstStyle/>
          <a:p>
            <a:r>
              <a:rPr lang="en-US" altLang="de-DE" sz="3600" dirty="0">
                <a:solidFill>
                  <a:schemeClr val="tx1"/>
                </a:solidFill>
              </a:rPr>
              <a:t>FS_EnergySys_Ph2/EnergySys_Ph2-ARC at SA2#173</a:t>
            </a:r>
            <a:endParaRPr lang="en-GB" altLang="en-US" sz="3600" dirty="0">
              <a:solidFill>
                <a:schemeClr val="tx1"/>
              </a:solidFill>
            </a:endParaRPr>
          </a:p>
        </p:txBody>
      </p:sp>
      <p:sp>
        <p:nvSpPr>
          <p:cNvPr id="4" name="Content Placeholder 7"/>
          <p:cNvSpPr txBox="1">
            <a:spLocks/>
          </p:cNvSpPr>
          <p:nvPr/>
        </p:nvSpPr>
        <p:spPr>
          <a:xfrm>
            <a:off x="404285" y="2553929"/>
            <a:ext cx="11000316" cy="3879851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455073" indent="-455073" defTabSz="1219170"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>
                <a:solidFill>
                  <a:prstClr val="black"/>
                </a:solidFill>
                <a:latin typeface="Calibri"/>
              </a:rPr>
              <a:t>Progress since SA2#172 </a:t>
            </a:r>
          </a:p>
          <a:p>
            <a:pPr marL="988459" lvl="1" indent="-378875" defTabSz="1219170">
              <a:spcBef>
                <a:spcPts val="0"/>
              </a:spcBef>
              <a:spcAft>
                <a:spcPts val="400"/>
              </a:spcAft>
              <a:defRPr/>
            </a:pPr>
            <a:r>
              <a:rPr lang="en-US" altLang="ko-KR" sz="1467" dirty="0">
                <a:solidFill>
                  <a:prstClr val="black"/>
                </a:solidFill>
                <a:latin typeface="Calibri"/>
              </a:rPr>
              <a:t>Approved </a:t>
            </a:r>
            <a:r>
              <a:rPr lang="en-US" altLang="ko-KR" sz="1467" dirty="0">
                <a:latin typeface="Calibri"/>
              </a:rPr>
              <a:t>14 </a:t>
            </a:r>
            <a:r>
              <a:rPr lang="en-US" altLang="ko-KR" sz="1467" dirty="0">
                <a:solidFill>
                  <a:prstClr val="black"/>
                </a:solidFill>
                <a:latin typeface="Calibri"/>
              </a:rPr>
              <a:t>CRs, 5 of KI#1 (Exposure), 7 of KI#2 (Policy),  2 of KI#3 (Traffic </a:t>
            </a:r>
            <a:r>
              <a:rPr lang="en-US" altLang="zh-CN" sz="1467" dirty="0">
                <a:solidFill>
                  <a:prstClr val="black"/>
                </a:solidFill>
                <a:latin typeface="Calibri"/>
              </a:rPr>
              <a:t>steering</a:t>
            </a:r>
            <a:r>
              <a:rPr lang="en-US" altLang="ko-KR" sz="1467" dirty="0">
                <a:solidFill>
                  <a:prstClr val="black"/>
                </a:solidFill>
                <a:latin typeface="Calibri"/>
              </a:rPr>
              <a:t>)</a:t>
            </a:r>
          </a:p>
          <a:p>
            <a:pPr marL="988459" lvl="1" indent="-378875" defTabSz="1219170">
              <a:spcBef>
                <a:spcPts val="0"/>
              </a:spcBef>
              <a:spcAft>
                <a:spcPts val="400"/>
              </a:spcAft>
              <a:defRPr/>
            </a:pPr>
            <a:r>
              <a:rPr lang="de-DE" altLang="de-DE" sz="1467" kern="0" dirty="0">
                <a:solidFill>
                  <a:prstClr val="black"/>
                </a:solidFill>
                <a:latin typeface="Calibri"/>
              </a:rPr>
              <a:t>1 LS-out approved to CT4 regarding NF profile enhancement </a:t>
            </a:r>
          </a:p>
          <a:p>
            <a:pPr marL="988459" lvl="1" indent="-378875" defTabSz="1219170">
              <a:spcBef>
                <a:spcPts val="0"/>
              </a:spcBef>
              <a:spcAft>
                <a:spcPts val="400"/>
              </a:spcAft>
              <a:defRPr/>
            </a:pPr>
            <a:endParaRPr lang="de-DE" altLang="de-DE" sz="1100" kern="0" dirty="0">
              <a:solidFill>
                <a:prstClr val="black"/>
              </a:solidFill>
              <a:latin typeface="Calibri"/>
            </a:endParaRPr>
          </a:p>
          <a:p>
            <a:pPr marL="609585" lvl="1" indent="-609585" defTabSz="1219170">
              <a:spcBef>
                <a:spcPts val="0"/>
              </a:spcBef>
              <a:spcAft>
                <a:spcPts val="400"/>
              </a:spcAft>
              <a:buBlip>
                <a:blip r:embed="rId3"/>
              </a:buBlip>
            </a:pPr>
            <a:r>
              <a:rPr lang="en-US" altLang="ko-KR" sz="1600" b="1" dirty="0">
                <a:solidFill>
                  <a:prstClr val="black"/>
                </a:solidFill>
                <a:latin typeface="Calibri"/>
              </a:rPr>
              <a:t>Impacts and dependencies on other WGs</a:t>
            </a:r>
            <a:endParaRPr lang="de-DE" altLang="ko-KR" sz="1600" dirty="0">
              <a:solidFill>
                <a:prstClr val="black"/>
              </a:solidFill>
              <a:latin typeface="Calibri"/>
            </a:endParaRPr>
          </a:p>
          <a:p>
            <a:pPr marL="988459" lvl="1" indent="-378875" defTabSz="1219170">
              <a:spcBef>
                <a:spcPts val="0"/>
              </a:spcBef>
              <a:spcAft>
                <a:spcPts val="400"/>
              </a:spcAft>
              <a:defRPr/>
            </a:pPr>
            <a:r>
              <a:rPr lang="en-US" altLang="zh-CN" sz="1467" dirty="0">
                <a:solidFill>
                  <a:prstClr val="black"/>
                </a:solidFill>
                <a:latin typeface="Calibri"/>
                <a:sym typeface="+mn-ea"/>
              </a:rPr>
              <a:t>Dependency on RAN related to AQP</a:t>
            </a:r>
          </a:p>
          <a:p>
            <a:pPr marL="988459" lvl="1" indent="-378875" defTabSz="1219170">
              <a:spcBef>
                <a:spcPts val="0"/>
              </a:spcBef>
              <a:spcAft>
                <a:spcPts val="400"/>
              </a:spcAft>
              <a:defRPr/>
            </a:pPr>
            <a:r>
              <a:rPr lang="en-US" altLang="zh-CN" sz="1467" dirty="0">
                <a:solidFill>
                  <a:prstClr val="black"/>
                </a:solidFill>
                <a:latin typeface="Calibri"/>
                <a:sym typeface="+mn-ea"/>
              </a:rPr>
              <a:t>Dependency on CT4 related to NF profile enhancement</a:t>
            </a:r>
          </a:p>
          <a:p>
            <a:pPr marL="988459" lvl="1" indent="-378875" defTabSz="1219170">
              <a:spcBef>
                <a:spcPts val="0"/>
              </a:spcBef>
              <a:spcAft>
                <a:spcPts val="400"/>
              </a:spcAft>
              <a:defRPr/>
            </a:pPr>
            <a:endParaRPr lang="en-US" altLang="zh-CN" sz="1100" dirty="0">
              <a:solidFill>
                <a:prstClr val="black"/>
              </a:solidFill>
              <a:latin typeface="Calibri"/>
              <a:sym typeface="+mn-ea"/>
            </a:endParaRPr>
          </a:p>
          <a:p>
            <a:pPr marL="455073" indent="-455073" defTabSz="1219170">
              <a:spcBef>
                <a:spcPts val="0"/>
              </a:spcBef>
              <a:spcAft>
                <a:spcPts val="400"/>
              </a:spcAft>
              <a:defRPr/>
            </a:pPr>
            <a:r>
              <a:rPr lang="de-DE" altLang="zh-CN" sz="1600" b="1" kern="0" dirty="0">
                <a:solidFill>
                  <a:prstClr val="black"/>
                </a:solidFill>
                <a:latin typeface="Calibri"/>
              </a:rPr>
              <a:t>Contentious issues</a:t>
            </a:r>
          </a:p>
          <a:p>
            <a:pPr marL="988459" lvl="1" indent="-378875" defTabSz="1219170"/>
            <a:r>
              <a:rPr lang="en-US" altLang="zh-CN" sz="1467" spc="-27" dirty="0">
                <a:solidFill>
                  <a:prstClr val="black"/>
                </a:solidFill>
                <a:latin typeface="Calibri"/>
              </a:rPr>
              <a:t>Clarify terminology, i.e., Energy Saving Indicator is overloaded</a:t>
            </a:r>
          </a:p>
          <a:p>
            <a:pPr marL="988459" lvl="1" indent="-378875" defTabSz="1219170"/>
            <a:r>
              <a:rPr lang="en-GB" altLang="zh-CN" sz="1467" spc="-27" dirty="0">
                <a:solidFill>
                  <a:prstClr val="black"/>
                </a:solidFill>
              </a:rPr>
              <a:t>How the PCF obtains the </a:t>
            </a:r>
            <a:r>
              <a:rPr lang="en-US" altLang="zh-CN" sz="1467" spc="-27" dirty="0">
                <a:solidFill>
                  <a:prstClr val="black"/>
                </a:solidFill>
              </a:rPr>
              <a:t>Energy Saving Indicator – UDR and/or SMF</a:t>
            </a:r>
          </a:p>
          <a:p>
            <a:pPr marL="988459" lvl="1" indent="-378875" defTabSz="1219170"/>
            <a:r>
              <a:rPr lang="en-GB" altLang="zh-CN" sz="1467" kern="0" spc="-27" dirty="0">
                <a:solidFill>
                  <a:prstClr val="black"/>
                </a:solidFill>
              </a:rPr>
              <a:t>Whether support UE policy adjustment </a:t>
            </a:r>
            <a:r>
              <a:rPr lang="en-US" altLang="zh-CN" sz="1467" kern="0" spc="-27" dirty="0">
                <a:solidFill>
                  <a:prstClr val="black"/>
                </a:solidFill>
              </a:rPr>
              <a:t>for energy saving is allowed</a:t>
            </a:r>
          </a:p>
          <a:p>
            <a:pPr marL="988459" lvl="1" indent="-378875" defTabSz="1219170"/>
            <a:r>
              <a:rPr lang="en-GB" altLang="zh-CN" sz="1467" spc="-27" dirty="0">
                <a:solidFill>
                  <a:prstClr val="black"/>
                </a:solidFill>
              </a:rPr>
              <a:t>Whether PCF requests energy consumption information from OAM</a:t>
            </a:r>
            <a:r>
              <a:rPr lang="en-US" altLang="zh-CN" sz="1467" spc="-27" dirty="0">
                <a:solidFill>
                  <a:prstClr val="black"/>
                </a:solidFill>
                <a:latin typeface="Calibri"/>
              </a:rPr>
              <a:t> </a:t>
            </a:r>
            <a:endParaRPr lang="en-US" altLang="zh-CN" sz="1467" kern="0" spc="-27" dirty="0">
              <a:solidFill>
                <a:prstClr val="black"/>
              </a:solidFill>
              <a:latin typeface="Calibri"/>
            </a:endParaRPr>
          </a:p>
          <a:p>
            <a:pPr marL="988459" lvl="1" indent="-378875" defTabSz="1219170"/>
            <a:endParaRPr lang="en-US" altLang="zh-CN" sz="1100" kern="0" dirty="0">
              <a:solidFill>
                <a:prstClr val="black"/>
              </a:solidFill>
              <a:latin typeface="Calibri"/>
            </a:endParaRPr>
          </a:p>
          <a:p>
            <a:pPr marL="455073" indent="-455073" defTabSz="1219170">
              <a:spcBef>
                <a:spcPts val="0"/>
              </a:spcBef>
              <a:spcAft>
                <a:spcPts val="0"/>
              </a:spcAft>
            </a:pPr>
            <a:r>
              <a:rPr lang="de-DE" altLang="zh-CN" sz="1600" b="1" kern="0" dirty="0">
                <a:solidFill>
                  <a:prstClr val="black"/>
                </a:solidFill>
                <a:latin typeface="Calibri"/>
              </a:rPr>
              <a:t>Next Steps</a:t>
            </a:r>
          </a:p>
          <a:p>
            <a:pPr marL="988459" lvl="1" indent="-378875" defTabSz="1219170">
              <a:spcBef>
                <a:spcPts val="0"/>
              </a:spcBef>
              <a:spcAft>
                <a:spcPts val="400"/>
              </a:spcAft>
            </a:pPr>
            <a:r>
              <a:rPr lang="en-US" altLang="ko-KR" sz="1467" spc="-27" dirty="0">
                <a:solidFill>
                  <a:prstClr val="black"/>
                </a:solidFill>
                <a:latin typeface="Calibri"/>
                <a:sym typeface="+mn-ea"/>
              </a:rPr>
              <a:t>Continue normative work</a:t>
            </a:r>
            <a:endParaRPr lang="en-US" altLang="zh-CN" sz="1467" kern="0" dirty="0">
              <a:solidFill>
                <a:prstClr val="black"/>
              </a:solidFill>
              <a:latin typeface="Calibri"/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20545070"/>
              </p:ext>
            </p:extLst>
          </p:nvPr>
        </p:nvGraphicFramePr>
        <p:xfrm>
          <a:off x="404285" y="1345722"/>
          <a:ext cx="11000315" cy="1155663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565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6257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1190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2654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6941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3860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64268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2070465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46973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latin typeface="Arial "/>
                          <a:cs typeface="Arial" panose="020B0604020202020204" pitchFamily="34" charset="0"/>
                        </a:rPr>
                        <a:t>UID</a:t>
                      </a:r>
                    </a:p>
                  </a:txBody>
                  <a:tcPr marL="60960" marR="60960" marT="60960" marB="6096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latin typeface="Arial "/>
                          <a:cs typeface="Arial" panose="020B0604020202020204" pitchFamily="34" charset="0"/>
                        </a:rPr>
                        <a:t>Name</a:t>
                      </a:r>
                    </a:p>
                  </a:txBody>
                  <a:tcPr marL="60960" marR="60960" marT="60960" marB="6096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latin typeface="Arial "/>
                          <a:cs typeface="Arial" panose="020B0604020202020204" pitchFamily="34" charset="0"/>
                        </a:rPr>
                        <a:t>Acronym</a:t>
                      </a:r>
                    </a:p>
                  </a:txBody>
                  <a:tcPr marL="60960" marR="60960" marT="60960" marB="6096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latin typeface="Arial "/>
                          <a:cs typeface="Arial" panose="020B0604020202020204" pitchFamily="34" charset="0"/>
                        </a:rPr>
                        <a:t>Target (dd/mm/</a:t>
                      </a:r>
                      <a:r>
                        <a:rPr lang="en-GB" sz="1100" dirty="0" err="1">
                          <a:latin typeface="Arial "/>
                          <a:cs typeface="Arial" panose="020B0604020202020204" pitchFamily="34" charset="0"/>
                        </a:rPr>
                        <a:t>yyyy</a:t>
                      </a:r>
                      <a:r>
                        <a:rPr lang="en-GB" sz="1100" dirty="0">
                          <a:latin typeface="Arial "/>
                          <a:cs typeface="Arial" panose="020B0604020202020204" pitchFamily="34" charset="0"/>
                        </a:rPr>
                        <a:t>)</a:t>
                      </a:r>
                    </a:p>
                  </a:txBody>
                  <a:tcPr marL="60960" marR="60960" marT="60960" marB="6096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latin typeface="Arial "/>
                          <a:cs typeface="Arial" panose="020B0604020202020204" pitchFamily="34" charset="0"/>
                        </a:rPr>
                        <a:t>Old %</a:t>
                      </a:r>
                    </a:p>
                  </a:txBody>
                  <a:tcPr marL="60960" marR="60960" marT="60960" marB="6096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b="1" kern="1200" dirty="0">
                          <a:solidFill>
                            <a:schemeClr val="lt1"/>
                          </a:solidFill>
                          <a:latin typeface="Arial "/>
                          <a:ea typeface="+mn-ea"/>
                          <a:cs typeface="Arial" panose="020B0604020202020204" pitchFamily="34" charset="0"/>
                        </a:rPr>
                        <a:t>WID</a:t>
                      </a:r>
                      <a:endParaRPr lang="en-GB" sz="1100" dirty="0">
                        <a:solidFill>
                          <a:srgbClr val="FF0000"/>
                        </a:solidFill>
                        <a:latin typeface="Arial "/>
                        <a:cs typeface="Arial" panose="020B0604020202020204" pitchFamily="34" charset="0"/>
                      </a:endParaRPr>
                    </a:p>
                  </a:txBody>
                  <a:tcPr marL="60960" marR="60960" marT="60960" marB="6096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  <a:latin typeface="Arial "/>
                          <a:cs typeface="Arial" panose="020B0604020202020204" pitchFamily="34" charset="0"/>
                        </a:rPr>
                        <a:t>New %</a:t>
                      </a:r>
                      <a:endParaRPr lang="en-GB" sz="1100" b="1" kern="1200" dirty="0">
                        <a:solidFill>
                          <a:schemeClr val="lt1"/>
                        </a:solidFill>
                        <a:latin typeface="Arial 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0960" marR="60960" marT="60960" marB="6096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  <a:latin typeface="Arial "/>
                          <a:cs typeface="Arial" panose="020B0604020202020204" pitchFamily="34" charset="0"/>
                        </a:rPr>
                        <a:t>Change or comment</a:t>
                      </a:r>
                    </a:p>
                  </a:txBody>
                  <a:tcPr marL="60960" marR="60960" marT="60960" marB="6096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8015">
                <a:tc>
                  <a:txBody>
                    <a:bodyPr/>
                    <a:lstStyle/>
                    <a:p>
                      <a:pPr algn="ctr"/>
                      <a:r>
                        <a:rPr kumimoji="0" lang="en-US" sz="11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rial "/>
                          <a:ea typeface="+mn-ea"/>
                          <a:cs typeface="+mn-cs"/>
                        </a:rPr>
                        <a:t>1070058</a:t>
                      </a:r>
                    </a:p>
                  </a:txBody>
                  <a:tcPr marL="12700" marR="12700" marT="12637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100" b="0" dirty="0">
                          <a:latin typeface="Arial "/>
                        </a:rPr>
                        <a:t> New SID on Energy Efficiency and Energy Saving Phase 2</a:t>
                      </a:r>
                    </a:p>
                  </a:txBody>
                  <a:tcPr marL="12700" marR="12700" marT="12637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dirty="0">
                          <a:latin typeface="Arial "/>
                        </a:rPr>
                        <a:t>FS_EnergySys_Ph2</a:t>
                      </a:r>
                    </a:p>
                  </a:txBody>
                  <a:tcPr marL="12700" marR="12700" marT="12637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dirty="0">
                          <a:latin typeface="Arial "/>
                        </a:rPr>
                        <a:t>12/12/2025</a:t>
                      </a:r>
                    </a:p>
                  </a:txBody>
                  <a:tcPr marL="12700" marR="12700" marT="12637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dirty="0">
                          <a:latin typeface="Arial "/>
                        </a:rPr>
                        <a:t>85%</a:t>
                      </a:r>
                    </a:p>
                  </a:txBody>
                  <a:tcPr marL="12700" marR="12700" marT="12637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100" kern="1200" dirty="0">
                          <a:solidFill>
                            <a:schemeClr val="tx1"/>
                          </a:solidFill>
                          <a:latin typeface="Arial "/>
                          <a:ea typeface="+mn-ea"/>
                          <a:cs typeface="+mn-cs"/>
                          <a:hlinkClick r:id="rId4"/>
                        </a:rPr>
                        <a:t>SP-250417</a:t>
                      </a:r>
                      <a:endParaRPr lang="en-GB" sz="1100" kern="1200" dirty="0">
                        <a:solidFill>
                          <a:schemeClr val="tx1"/>
                        </a:solidFill>
                        <a:latin typeface="Arial "/>
                        <a:ea typeface="+mn-ea"/>
                        <a:cs typeface="+mn-cs"/>
                      </a:endParaRPr>
                    </a:p>
                  </a:txBody>
                  <a:tcPr marL="12700" marR="12700" marT="12637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dirty="0">
                          <a:solidFill>
                            <a:srgbClr val="FF0000"/>
                          </a:solidFill>
                          <a:latin typeface="Arial "/>
                        </a:rPr>
                        <a:t>100</a:t>
                      </a:r>
                      <a:r>
                        <a:rPr lang="en-GB" sz="1100" dirty="0">
                          <a:solidFill>
                            <a:srgbClr val="FF0000"/>
                          </a:solidFill>
                          <a:latin typeface="Arial "/>
                        </a:rPr>
                        <a:t>%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  <a:latin typeface="Arial "/>
                        </a:rPr>
                        <a:t>Study completed</a:t>
                      </a:r>
                    </a:p>
                  </a:txBody>
                  <a:tcPr marL="48004" marR="48004" marT="0" marB="0" anchor="ctr"/>
                </a:tc>
                <a:extLst>
                  <a:ext uri="{0D108BD9-81ED-4DB2-BD59-A6C34878D82A}">
                    <a16:rowId xmlns:a16="http://schemas.microsoft.com/office/drawing/2014/main" val="1135270158"/>
                  </a:ext>
                </a:extLst>
              </a:tr>
              <a:tr h="338015">
                <a:tc>
                  <a:txBody>
                    <a:bodyPr/>
                    <a:lstStyle/>
                    <a:p>
                      <a:pPr algn="ctr"/>
                      <a:r>
                        <a:rPr kumimoji="0" lang="en-US" sz="11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rial "/>
                          <a:ea typeface="+mn-ea"/>
                          <a:cs typeface="+mn-cs"/>
                        </a:rPr>
                        <a:t>1100002</a:t>
                      </a:r>
                    </a:p>
                  </a:txBody>
                  <a:tcPr marL="12700" marR="12700" marT="12637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100" b="0" dirty="0">
                          <a:latin typeface="Arial "/>
                        </a:rPr>
                        <a:t>New WID</a:t>
                      </a:r>
                      <a:r>
                        <a:rPr lang="en-US" sz="1100" b="0" baseline="0" dirty="0">
                          <a:latin typeface="Arial "/>
                        </a:rPr>
                        <a:t> on </a:t>
                      </a:r>
                      <a:r>
                        <a:rPr lang="en-US" sz="1100" b="0" dirty="0">
                          <a:latin typeface="Arial "/>
                        </a:rPr>
                        <a:t>Energy Efficiency and Energy Saving Phase 2</a:t>
                      </a:r>
                    </a:p>
                  </a:txBody>
                  <a:tcPr marL="12700" marR="12700" marT="12637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dirty="0">
                          <a:latin typeface="Arial "/>
                        </a:rPr>
                        <a:t>EnergySys_Ph2-ARC</a:t>
                      </a:r>
                    </a:p>
                  </a:txBody>
                  <a:tcPr marL="12700" marR="12700" marT="12637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dirty="0">
                          <a:latin typeface="Arial "/>
                        </a:rPr>
                        <a:t>2026/9/9</a:t>
                      </a:r>
                    </a:p>
                  </a:txBody>
                  <a:tcPr marL="12700" marR="12700" marT="12637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dirty="0">
                          <a:latin typeface="Arial "/>
                        </a:rPr>
                        <a:t>0%</a:t>
                      </a:r>
                    </a:p>
                  </a:txBody>
                  <a:tcPr marL="12700" marR="12700" marT="12637" marB="0" anchor="ctr"/>
                </a:tc>
                <a:tc>
                  <a:txBody>
                    <a:bodyPr/>
                    <a:lstStyle/>
                    <a:p>
                      <a:pPr marL="0" marR="0" indent="0" algn="ctr" defTabSz="12190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kern="1200">
                          <a:solidFill>
                            <a:schemeClr val="tx1"/>
                          </a:solidFill>
                          <a:latin typeface="Arial "/>
                          <a:ea typeface="+mn-ea"/>
                          <a:cs typeface="+mn-cs"/>
                          <a:hlinkClick r:id="rId4"/>
                        </a:rPr>
                        <a:t>SP-25167</a:t>
                      </a:r>
                      <a:r>
                        <a:rPr lang="en-US" altLang="zh-CN" sz="1100" kern="1200">
                          <a:solidFill>
                            <a:schemeClr val="tx1"/>
                          </a:solidFill>
                          <a:latin typeface="Arial "/>
                          <a:ea typeface="+mn-ea"/>
                          <a:cs typeface="+mn-cs"/>
                        </a:rPr>
                        <a:t>0</a:t>
                      </a:r>
                      <a:endParaRPr lang="en-GB" altLang="zh-CN" sz="1100" kern="1200">
                        <a:solidFill>
                          <a:schemeClr val="tx1"/>
                        </a:solidFill>
                        <a:latin typeface="Arial "/>
                        <a:ea typeface="+mn-ea"/>
                        <a:cs typeface="+mn-cs"/>
                      </a:endParaRPr>
                    </a:p>
                  </a:txBody>
                  <a:tcPr marL="12700" marR="12700" marT="12637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  <a:latin typeface="Arial "/>
                        </a:rPr>
                        <a:t>30%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rgbClr val="FF0000"/>
                        </a:solidFill>
                        <a:latin typeface="Arial "/>
                      </a:endParaRPr>
                    </a:p>
                  </a:txBody>
                  <a:tcPr marL="48004" marR="48004" marT="0" marB="0" anchor="ctr"/>
                </a:tc>
                <a:extLst>
                  <a:ext uri="{0D108BD9-81ED-4DB2-BD59-A6C34878D82A}">
                    <a16:rowId xmlns:a16="http://schemas.microsoft.com/office/drawing/2014/main" val="350066610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86081840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Title 1"/>
          <p:cNvSpPr>
            <a:spLocks noGrp="1"/>
          </p:cNvSpPr>
          <p:nvPr>
            <p:ph type="title"/>
          </p:nvPr>
        </p:nvSpPr>
        <p:spPr>
          <a:xfrm>
            <a:off x="-67734" y="228600"/>
            <a:ext cx="10380133" cy="1143000"/>
          </a:xfrm>
        </p:spPr>
        <p:txBody>
          <a:bodyPr/>
          <a:lstStyle/>
          <a:p>
            <a:r>
              <a:rPr lang="en-US" altLang="de-DE" sz="3600" dirty="0">
                <a:solidFill>
                  <a:schemeClr val="tx1"/>
                </a:solidFill>
              </a:rPr>
              <a:t>FS_EnergySys_Ph2/EnergySys_Ph2-ARC at SA#111</a:t>
            </a:r>
            <a:endParaRPr lang="en-GB" altLang="en-US" sz="3600" dirty="0">
              <a:solidFill>
                <a:schemeClr val="tx1"/>
              </a:solidFill>
            </a:endParaRPr>
          </a:p>
        </p:txBody>
      </p:sp>
      <p:sp>
        <p:nvSpPr>
          <p:cNvPr id="4" name="Content Placeholder 7"/>
          <p:cNvSpPr txBox="1">
            <a:spLocks/>
          </p:cNvSpPr>
          <p:nvPr/>
        </p:nvSpPr>
        <p:spPr>
          <a:xfrm>
            <a:off x="404285" y="2510799"/>
            <a:ext cx="11000316" cy="3879851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455073" indent="-455073" defTabSz="1219170"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>
                <a:solidFill>
                  <a:prstClr val="black"/>
                </a:solidFill>
                <a:latin typeface="Calibri"/>
              </a:rPr>
              <a:t>Progress since SA2#172 </a:t>
            </a:r>
          </a:p>
          <a:p>
            <a:pPr marL="988459" lvl="1" indent="-378875" defTabSz="1219170">
              <a:spcBef>
                <a:spcPts val="0"/>
              </a:spcBef>
              <a:spcAft>
                <a:spcPts val="400"/>
              </a:spcAft>
              <a:defRPr/>
            </a:pPr>
            <a:r>
              <a:rPr lang="en-US" altLang="ko-KR" sz="1467" dirty="0">
                <a:solidFill>
                  <a:prstClr val="black"/>
                </a:solidFill>
                <a:latin typeface="Calibri"/>
              </a:rPr>
              <a:t>Approved </a:t>
            </a:r>
            <a:r>
              <a:rPr lang="en-US" altLang="ko-KR" sz="1467" dirty="0">
                <a:latin typeface="Calibri"/>
              </a:rPr>
              <a:t>14 </a:t>
            </a:r>
            <a:r>
              <a:rPr lang="en-US" altLang="ko-KR" sz="1467" dirty="0">
                <a:solidFill>
                  <a:prstClr val="black"/>
                </a:solidFill>
                <a:latin typeface="Calibri"/>
              </a:rPr>
              <a:t>CRs, 5 of KI#1 (Exposure), 7 of KI#2 (Policy),  2 of KI#3 (Traffic </a:t>
            </a:r>
            <a:r>
              <a:rPr lang="en-US" altLang="zh-CN" sz="1467" dirty="0">
                <a:solidFill>
                  <a:prstClr val="black"/>
                </a:solidFill>
                <a:latin typeface="Calibri"/>
              </a:rPr>
              <a:t>steering</a:t>
            </a:r>
            <a:r>
              <a:rPr lang="en-US" altLang="ko-KR" sz="1467" dirty="0">
                <a:solidFill>
                  <a:prstClr val="black"/>
                </a:solidFill>
                <a:latin typeface="Calibri"/>
              </a:rPr>
              <a:t>)</a:t>
            </a:r>
          </a:p>
          <a:p>
            <a:pPr marL="988459" lvl="1" indent="-378875" defTabSz="1219170">
              <a:spcBef>
                <a:spcPts val="0"/>
              </a:spcBef>
              <a:spcAft>
                <a:spcPts val="400"/>
              </a:spcAft>
              <a:defRPr/>
            </a:pPr>
            <a:r>
              <a:rPr lang="de-DE" altLang="de-DE" sz="1467" kern="0" dirty="0">
                <a:solidFill>
                  <a:prstClr val="black"/>
                </a:solidFill>
                <a:latin typeface="Calibri"/>
              </a:rPr>
              <a:t>1 LS-out approved to CT4 regarding NF profile enhancement </a:t>
            </a:r>
          </a:p>
          <a:p>
            <a:pPr marL="988459" lvl="1" indent="-378875" defTabSz="1219170">
              <a:spcBef>
                <a:spcPts val="0"/>
              </a:spcBef>
              <a:spcAft>
                <a:spcPts val="400"/>
              </a:spcAft>
              <a:defRPr/>
            </a:pPr>
            <a:endParaRPr lang="de-DE" altLang="de-DE" sz="800" kern="0" dirty="0">
              <a:solidFill>
                <a:prstClr val="black"/>
              </a:solidFill>
              <a:latin typeface="Calibri"/>
            </a:endParaRPr>
          </a:p>
          <a:p>
            <a:pPr marL="609585" lvl="1" indent="-609585" defTabSz="1219170">
              <a:spcBef>
                <a:spcPts val="0"/>
              </a:spcBef>
              <a:spcAft>
                <a:spcPts val="400"/>
              </a:spcAft>
              <a:buBlip>
                <a:blip r:embed="rId3"/>
              </a:buBlip>
            </a:pPr>
            <a:r>
              <a:rPr lang="en-US" altLang="ko-KR" sz="1600" b="1" dirty="0">
                <a:solidFill>
                  <a:prstClr val="black"/>
                </a:solidFill>
                <a:latin typeface="Calibri"/>
              </a:rPr>
              <a:t>Impacts and dependencies on other WGs</a:t>
            </a:r>
            <a:endParaRPr lang="de-DE" altLang="ko-KR" sz="1600" dirty="0">
              <a:solidFill>
                <a:prstClr val="black"/>
              </a:solidFill>
              <a:latin typeface="Calibri"/>
            </a:endParaRPr>
          </a:p>
          <a:p>
            <a:pPr marL="988459" lvl="1" indent="-378875" defTabSz="1219170">
              <a:spcBef>
                <a:spcPts val="0"/>
              </a:spcBef>
              <a:spcAft>
                <a:spcPts val="400"/>
              </a:spcAft>
              <a:defRPr/>
            </a:pPr>
            <a:r>
              <a:rPr lang="en-US" altLang="zh-CN" sz="1467" dirty="0">
                <a:solidFill>
                  <a:prstClr val="black"/>
                </a:solidFill>
                <a:latin typeface="Calibri"/>
                <a:sym typeface="+mn-ea"/>
              </a:rPr>
              <a:t>Dependency on RAN related to AQP</a:t>
            </a:r>
          </a:p>
          <a:p>
            <a:pPr marL="988459" lvl="1" indent="-378875" defTabSz="1219170">
              <a:spcBef>
                <a:spcPts val="0"/>
              </a:spcBef>
              <a:spcAft>
                <a:spcPts val="400"/>
              </a:spcAft>
              <a:defRPr/>
            </a:pPr>
            <a:r>
              <a:rPr lang="en-US" altLang="zh-CN" sz="1467" dirty="0">
                <a:solidFill>
                  <a:prstClr val="black"/>
                </a:solidFill>
                <a:latin typeface="Calibri"/>
                <a:sym typeface="+mn-ea"/>
              </a:rPr>
              <a:t>Dependency on CT4 related to NF profile enhancement</a:t>
            </a:r>
          </a:p>
          <a:p>
            <a:pPr marL="988459" lvl="1" indent="-378875" defTabSz="1219170">
              <a:spcBef>
                <a:spcPts val="0"/>
              </a:spcBef>
              <a:spcAft>
                <a:spcPts val="400"/>
              </a:spcAft>
              <a:defRPr/>
            </a:pPr>
            <a:r>
              <a:rPr lang="en-US" altLang="zh-CN" sz="1467" dirty="0">
                <a:solidFill>
                  <a:prstClr val="black"/>
                </a:solidFill>
                <a:latin typeface="Calibri"/>
                <a:sym typeface="+mn-ea"/>
              </a:rPr>
              <a:t>Dependency on SA5 for CHF interactions</a:t>
            </a:r>
          </a:p>
          <a:p>
            <a:pPr marL="988459" lvl="1" indent="-378875" defTabSz="1219170">
              <a:spcBef>
                <a:spcPts val="0"/>
              </a:spcBef>
              <a:spcAft>
                <a:spcPts val="400"/>
              </a:spcAft>
              <a:defRPr/>
            </a:pPr>
            <a:endParaRPr lang="en-US" altLang="zh-CN" sz="800" dirty="0">
              <a:solidFill>
                <a:prstClr val="black"/>
              </a:solidFill>
              <a:latin typeface="Calibri"/>
              <a:sym typeface="+mn-ea"/>
            </a:endParaRPr>
          </a:p>
          <a:p>
            <a:pPr marL="455073" indent="-455073" defTabSz="1219170">
              <a:spcBef>
                <a:spcPts val="0"/>
              </a:spcBef>
              <a:spcAft>
                <a:spcPts val="400"/>
              </a:spcAft>
              <a:defRPr/>
            </a:pPr>
            <a:r>
              <a:rPr lang="de-DE" altLang="zh-CN" sz="1600" b="1" kern="0" dirty="0">
                <a:solidFill>
                  <a:prstClr val="black"/>
                </a:solidFill>
                <a:latin typeface="Calibri"/>
              </a:rPr>
              <a:t>Contentious issues</a:t>
            </a:r>
          </a:p>
          <a:p>
            <a:pPr marL="988459" lvl="1" indent="-378875" defTabSz="1219170"/>
            <a:r>
              <a:rPr lang="en-US" altLang="zh-CN" sz="1467" spc="-27" dirty="0">
                <a:solidFill>
                  <a:prstClr val="black"/>
                </a:solidFill>
              </a:rPr>
              <a:t>Clarify terminology, i.e., Energy Saving Indicator is overloaded</a:t>
            </a:r>
          </a:p>
          <a:p>
            <a:pPr marL="988459" lvl="1" indent="-378875" defTabSz="1219170"/>
            <a:r>
              <a:rPr lang="en-GB" altLang="zh-CN" sz="1467" spc="-27" dirty="0">
                <a:solidFill>
                  <a:prstClr val="black"/>
                </a:solidFill>
              </a:rPr>
              <a:t>How the PCF obtains the </a:t>
            </a:r>
            <a:r>
              <a:rPr lang="en-US" altLang="zh-CN" sz="1467" spc="-27" dirty="0">
                <a:solidFill>
                  <a:prstClr val="black"/>
                </a:solidFill>
              </a:rPr>
              <a:t>Energy Saving Indicator – UDR and/or SMF</a:t>
            </a:r>
          </a:p>
          <a:p>
            <a:pPr marL="988459" lvl="1" indent="-378875" defTabSz="1219170"/>
            <a:r>
              <a:rPr lang="en-GB" altLang="zh-CN" sz="1467" kern="0" spc="-27" dirty="0">
                <a:solidFill>
                  <a:prstClr val="black"/>
                </a:solidFill>
              </a:rPr>
              <a:t>Whether support UE policy adjustment </a:t>
            </a:r>
            <a:r>
              <a:rPr lang="en-US" altLang="zh-CN" sz="1467" kern="0" spc="-27" dirty="0">
                <a:solidFill>
                  <a:prstClr val="black"/>
                </a:solidFill>
              </a:rPr>
              <a:t>for energy saving is allowed</a:t>
            </a:r>
          </a:p>
          <a:p>
            <a:pPr marL="988459" lvl="1" indent="-378875" defTabSz="1219170"/>
            <a:r>
              <a:rPr lang="en-GB" altLang="zh-CN" sz="1467" spc="-27" dirty="0">
                <a:solidFill>
                  <a:prstClr val="black"/>
                </a:solidFill>
                <a:latin typeface="Calibri"/>
              </a:rPr>
              <a:t>Whether PCF requests energy consumption information from OAM</a:t>
            </a:r>
          </a:p>
          <a:p>
            <a:pPr marL="988459" lvl="1" indent="-378875" defTabSz="1219170"/>
            <a:endParaRPr lang="en-US" altLang="zh-CN" sz="800" kern="0" dirty="0">
              <a:solidFill>
                <a:prstClr val="black"/>
              </a:solidFill>
              <a:latin typeface="Calibri"/>
            </a:endParaRPr>
          </a:p>
          <a:p>
            <a:pPr marL="455073" indent="-455073" defTabSz="1219170">
              <a:spcBef>
                <a:spcPts val="0"/>
              </a:spcBef>
              <a:spcAft>
                <a:spcPts val="0"/>
              </a:spcAft>
            </a:pPr>
            <a:r>
              <a:rPr lang="de-DE" altLang="zh-CN" sz="1600" b="1" kern="0" dirty="0">
                <a:solidFill>
                  <a:prstClr val="black"/>
                </a:solidFill>
                <a:latin typeface="Calibri"/>
              </a:rPr>
              <a:t>Next Steps</a:t>
            </a:r>
          </a:p>
          <a:p>
            <a:pPr marL="988459" lvl="1" indent="-378875" defTabSz="1219170">
              <a:spcBef>
                <a:spcPts val="0"/>
              </a:spcBef>
              <a:spcAft>
                <a:spcPts val="400"/>
              </a:spcAft>
            </a:pPr>
            <a:r>
              <a:rPr lang="en-US" altLang="ko-KR" sz="1467" spc="-27" dirty="0">
                <a:solidFill>
                  <a:prstClr val="black"/>
                </a:solidFill>
                <a:latin typeface="Calibri"/>
                <a:sym typeface="+mn-ea"/>
              </a:rPr>
              <a:t>Continue normative work</a:t>
            </a:r>
            <a:endParaRPr lang="en-US" altLang="zh-CN" sz="1467" kern="0" dirty="0">
              <a:solidFill>
                <a:prstClr val="black"/>
              </a:solidFill>
              <a:latin typeface="Calibri"/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07076541"/>
              </p:ext>
            </p:extLst>
          </p:nvPr>
        </p:nvGraphicFramePr>
        <p:xfrm>
          <a:off x="404285" y="1345722"/>
          <a:ext cx="11000315" cy="1155663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565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6257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032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7830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2628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3860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64268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2070465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46973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latin typeface="Arial "/>
                          <a:cs typeface="Arial" panose="020B0604020202020204" pitchFamily="34" charset="0"/>
                        </a:rPr>
                        <a:t>UID</a:t>
                      </a:r>
                    </a:p>
                  </a:txBody>
                  <a:tcPr marL="60960" marR="60960" marT="60960" marB="6096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latin typeface="Arial "/>
                          <a:cs typeface="Arial" panose="020B0604020202020204" pitchFamily="34" charset="0"/>
                        </a:rPr>
                        <a:t>Name</a:t>
                      </a:r>
                    </a:p>
                  </a:txBody>
                  <a:tcPr marL="60960" marR="60960" marT="60960" marB="6096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latin typeface="Arial "/>
                          <a:cs typeface="Arial" panose="020B0604020202020204" pitchFamily="34" charset="0"/>
                        </a:rPr>
                        <a:t>Acronym</a:t>
                      </a:r>
                    </a:p>
                  </a:txBody>
                  <a:tcPr marL="60960" marR="60960" marT="60960" marB="6096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latin typeface="Arial "/>
                          <a:cs typeface="Arial" panose="020B0604020202020204" pitchFamily="34" charset="0"/>
                        </a:rPr>
                        <a:t>Target (dd/mm/</a:t>
                      </a:r>
                      <a:r>
                        <a:rPr lang="en-GB" sz="1100" dirty="0" err="1">
                          <a:latin typeface="Arial "/>
                          <a:cs typeface="Arial" panose="020B0604020202020204" pitchFamily="34" charset="0"/>
                        </a:rPr>
                        <a:t>yyyy</a:t>
                      </a:r>
                      <a:r>
                        <a:rPr lang="en-GB" sz="1100" dirty="0">
                          <a:latin typeface="Arial "/>
                          <a:cs typeface="Arial" panose="020B0604020202020204" pitchFamily="34" charset="0"/>
                        </a:rPr>
                        <a:t>)</a:t>
                      </a:r>
                    </a:p>
                  </a:txBody>
                  <a:tcPr marL="60960" marR="60960" marT="60960" marB="6096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latin typeface="Arial "/>
                          <a:cs typeface="Arial" panose="020B0604020202020204" pitchFamily="34" charset="0"/>
                        </a:rPr>
                        <a:t>Old %</a:t>
                      </a:r>
                    </a:p>
                  </a:txBody>
                  <a:tcPr marL="60960" marR="60960" marT="60960" marB="6096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b="1" kern="1200" dirty="0">
                          <a:solidFill>
                            <a:schemeClr val="lt1"/>
                          </a:solidFill>
                          <a:latin typeface="Arial "/>
                          <a:ea typeface="+mn-ea"/>
                          <a:cs typeface="Arial" panose="020B0604020202020204" pitchFamily="34" charset="0"/>
                        </a:rPr>
                        <a:t>WID</a:t>
                      </a:r>
                      <a:endParaRPr lang="en-GB" sz="1100" dirty="0">
                        <a:solidFill>
                          <a:srgbClr val="FF0000"/>
                        </a:solidFill>
                        <a:latin typeface="Arial "/>
                        <a:cs typeface="Arial" panose="020B0604020202020204" pitchFamily="34" charset="0"/>
                      </a:endParaRPr>
                    </a:p>
                  </a:txBody>
                  <a:tcPr marL="60960" marR="60960" marT="60960" marB="6096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  <a:latin typeface="Arial "/>
                          <a:cs typeface="Arial" panose="020B0604020202020204" pitchFamily="34" charset="0"/>
                        </a:rPr>
                        <a:t>New %</a:t>
                      </a:r>
                      <a:endParaRPr lang="en-GB" sz="1100" b="1" kern="1200" dirty="0">
                        <a:solidFill>
                          <a:schemeClr val="lt1"/>
                        </a:solidFill>
                        <a:latin typeface="Arial 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0960" marR="60960" marT="60960" marB="6096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  <a:latin typeface="Arial "/>
                          <a:cs typeface="Arial" panose="020B0604020202020204" pitchFamily="34" charset="0"/>
                        </a:rPr>
                        <a:t>Change or comment</a:t>
                      </a:r>
                    </a:p>
                  </a:txBody>
                  <a:tcPr marL="60960" marR="60960" marT="60960" marB="6096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8015">
                <a:tc>
                  <a:txBody>
                    <a:bodyPr/>
                    <a:lstStyle/>
                    <a:p>
                      <a:pPr algn="ctr"/>
                      <a:r>
                        <a:rPr kumimoji="0" lang="en-US" sz="11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rial "/>
                          <a:ea typeface="+mn-ea"/>
                          <a:cs typeface="+mn-cs"/>
                        </a:rPr>
                        <a:t>1070058</a:t>
                      </a:r>
                    </a:p>
                  </a:txBody>
                  <a:tcPr marL="12700" marR="12700" marT="12637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100" b="0" dirty="0">
                          <a:latin typeface="Arial "/>
                        </a:rPr>
                        <a:t> New SID on Energy Efficiency and Energy Saving Phase 2</a:t>
                      </a:r>
                    </a:p>
                  </a:txBody>
                  <a:tcPr marL="12700" marR="12700" marT="12637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dirty="0">
                          <a:latin typeface="Arial "/>
                        </a:rPr>
                        <a:t>FS_EnergySys_Ph2</a:t>
                      </a:r>
                    </a:p>
                  </a:txBody>
                  <a:tcPr marL="12700" marR="12700" marT="12637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dirty="0">
                          <a:latin typeface="Arial "/>
                        </a:rPr>
                        <a:t>12/12/2025</a:t>
                      </a:r>
                    </a:p>
                  </a:txBody>
                  <a:tcPr marL="12700" marR="12700" marT="12637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dirty="0">
                          <a:latin typeface="Arial "/>
                        </a:rPr>
                        <a:t>85%</a:t>
                      </a:r>
                    </a:p>
                  </a:txBody>
                  <a:tcPr marL="12700" marR="12700" marT="12637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100" kern="1200" dirty="0">
                          <a:solidFill>
                            <a:schemeClr val="tx1"/>
                          </a:solidFill>
                          <a:latin typeface="Arial "/>
                          <a:ea typeface="+mn-ea"/>
                          <a:cs typeface="+mn-cs"/>
                          <a:hlinkClick r:id="rId4"/>
                        </a:rPr>
                        <a:t>SP-250417</a:t>
                      </a:r>
                      <a:endParaRPr lang="en-GB" sz="1100" kern="1200" dirty="0">
                        <a:solidFill>
                          <a:schemeClr val="tx1"/>
                        </a:solidFill>
                        <a:latin typeface="Arial "/>
                        <a:ea typeface="+mn-ea"/>
                        <a:cs typeface="+mn-cs"/>
                      </a:endParaRPr>
                    </a:p>
                  </a:txBody>
                  <a:tcPr marL="12700" marR="12700" marT="12637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dirty="0">
                          <a:solidFill>
                            <a:srgbClr val="FF0000"/>
                          </a:solidFill>
                          <a:latin typeface="Arial "/>
                        </a:rPr>
                        <a:t>100</a:t>
                      </a:r>
                      <a:r>
                        <a:rPr lang="en-GB" sz="1100" dirty="0">
                          <a:solidFill>
                            <a:srgbClr val="FF0000"/>
                          </a:solidFill>
                          <a:latin typeface="Arial "/>
                        </a:rPr>
                        <a:t>%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  <a:latin typeface="Arial "/>
                        </a:rPr>
                        <a:t>Study completed</a:t>
                      </a:r>
                    </a:p>
                  </a:txBody>
                  <a:tcPr marL="48004" marR="48004" marT="0" marB="0" anchor="ctr"/>
                </a:tc>
                <a:extLst>
                  <a:ext uri="{0D108BD9-81ED-4DB2-BD59-A6C34878D82A}">
                    <a16:rowId xmlns:a16="http://schemas.microsoft.com/office/drawing/2014/main" val="1135270158"/>
                  </a:ext>
                </a:extLst>
              </a:tr>
              <a:tr h="338015">
                <a:tc>
                  <a:txBody>
                    <a:bodyPr/>
                    <a:lstStyle/>
                    <a:p>
                      <a:pPr algn="ctr"/>
                      <a:r>
                        <a:rPr kumimoji="0" lang="en-US" sz="11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rial "/>
                          <a:ea typeface="+mn-ea"/>
                          <a:cs typeface="+mn-cs"/>
                        </a:rPr>
                        <a:t>1100002</a:t>
                      </a:r>
                    </a:p>
                  </a:txBody>
                  <a:tcPr marL="12700" marR="12700" marT="12637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100" b="0" dirty="0">
                          <a:latin typeface="Arial "/>
                        </a:rPr>
                        <a:t>New WID</a:t>
                      </a:r>
                      <a:r>
                        <a:rPr lang="en-US" sz="1100" b="0" baseline="0" dirty="0">
                          <a:latin typeface="Arial "/>
                        </a:rPr>
                        <a:t> on </a:t>
                      </a:r>
                      <a:r>
                        <a:rPr lang="en-US" sz="1100" b="0" dirty="0">
                          <a:latin typeface="Arial "/>
                        </a:rPr>
                        <a:t>Energy Efficiency and Energy Saving Phase 2</a:t>
                      </a:r>
                    </a:p>
                  </a:txBody>
                  <a:tcPr marL="12700" marR="12700" marT="12637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dirty="0">
                          <a:latin typeface="Arial "/>
                        </a:rPr>
                        <a:t>EnergySys_Ph2-ARC</a:t>
                      </a:r>
                    </a:p>
                  </a:txBody>
                  <a:tcPr marL="12700" marR="12700" marT="12637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dirty="0">
                          <a:latin typeface="Arial "/>
                        </a:rPr>
                        <a:t>2026/9/9</a:t>
                      </a:r>
                    </a:p>
                  </a:txBody>
                  <a:tcPr marL="12700" marR="12700" marT="12637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dirty="0">
                          <a:latin typeface="Arial "/>
                        </a:rPr>
                        <a:t>0%</a:t>
                      </a:r>
                    </a:p>
                  </a:txBody>
                  <a:tcPr marL="12700" marR="12700" marT="12637" marB="0" anchor="ctr"/>
                </a:tc>
                <a:tc>
                  <a:txBody>
                    <a:bodyPr/>
                    <a:lstStyle/>
                    <a:p>
                      <a:pPr marL="0" marR="0" indent="0" algn="ctr" defTabSz="12190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kern="1200">
                          <a:solidFill>
                            <a:schemeClr val="tx1"/>
                          </a:solidFill>
                          <a:latin typeface="Arial "/>
                          <a:ea typeface="+mn-ea"/>
                          <a:cs typeface="+mn-cs"/>
                          <a:hlinkClick r:id="rId4"/>
                        </a:rPr>
                        <a:t>SP-25167</a:t>
                      </a:r>
                      <a:r>
                        <a:rPr lang="en-US" altLang="zh-CN" sz="1100" kern="1200">
                          <a:solidFill>
                            <a:schemeClr val="tx1"/>
                          </a:solidFill>
                          <a:latin typeface="Arial "/>
                          <a:ea typeface="+mn-ea"/>
                          <a:cs typeface="+mn-cs"/>
                        </a:rPr>
                        <a:t>0</a:t>
                      </a:r>
                      <a:endParaRPr lang="en-GB" altLang="zh-CN" sz="1100" kern="1200">
                        <a:solidFill>
                          <a:schemeClr val="tx1"/>
                        </a:solidFill>
                        <a:latin typeface="Arial "/>
                        <a:ea typeface="+mn-ea"/>
                        <a:cs typeface="+mn-cs"/>
                      </a:endParaRPr>
                    </a:p>
                  </a:txBody>
                  <a:tcPr marL="12700" marR="12700" marT="12637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  <a:latin typeface="Arial "/>
                        </a:rPr>
                        <a:t>30%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rgbClr val="FF0000"/>
                        </a:solidFill>
                        <a:latin typeface="Arial "/>
                      </a:endParaRPr>
                    </a:p>
                  </a:txBody>
                  <a:tcPr marL="48004" marR="48004" marT="0" marB="0" anchor="ctr"/>
                </a:tc>
                <a:extLst>
                  <a:ext uri="{0D108BD9-81ED-4DB2-BD59-A6C34878D82A}">
                    <a16:rowId xmlns:a16="http://schemas.microsoft.com/office/drawing/2014/main" val="350066610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57372069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30990201"/>
              </p:ext>
            </p:extLst>
          </p:nvPr>
        </p:nvGraphicFramePr>
        <p:xfrm>
          <a:off x="683307" y="1183217"/>
          <a:ext cx="9228338" cy="5511172"/>
        </p:xfrm>
        <a:graphic>
          <a:graphicData uri="http://schemas.openxmlformats.org/drawingml/2006/table">
            <a:tbl>
              <a:tblPr/>
              <a:tblGrid>
                <a:gridCol w="828653">
                  <a:extLst>
                    <a:ext uri="{9D8B030D-6E8A-4147-A177-3AD203B41FA5}">
                      <a16:colId xmlns:a16="http://schemas.microsoft.com/office/drawing/2014/main" val="4133421947"/>
                    </a:ext>
                  </a:extLst>
                </a:gridCol>
                <a:gridCol w="989710">
                  <a:extLst>
                    <a:ext uri="{9D8B030D-6E8A-4147-A177-3AD203B41FA5}">
                      <a16:colId xmlns:a16="http://schemas.microsoft.com/office/drawing/2014/main" val="1269602514"/>
                    </a:ext>
                  </a:extLst>
                </a:gridCol>
                <a:gridCol w="1041124">
                  <a:extLst>
                    <a:ext uri="{9D8B030D-6E8A-4147-A177-3AD203B41FA5}">
                      <a16:colId xmlns:a16="http://schemas.microsoft.com/office/drawing/2014/main" val="3530758943"/>
                    </a:ext>
                  </a:extLst>
                </a:gridCol>
                <a:gridCol w="1266273">
                  <a:extLst>
                    <a:ext uri="{9D8B030D-6E8A-4147-A177-3AD203B41FA5}">
                      <a16:colId xmlns:a16="http://schemas.microsoft.com/office/drawing/2014/main" val="890382580"/>
                    </a:ext>
                  </a:extLst>
                </a:gridCol>
                <a:gridCol w="5102578">
                  <a:extLst>
                    <a:ext uri="{9D8B030D-6E8A-4147-A177-3AD203B41FA5}">
                      <a16:colId xmlns:a16="http://schemas.microsoft.com/office/drawing/2014/main" val="2957953938"/>
                    </a:ext>
                  </a:extLst>
                </a:gridCol>
              </a:tblGrid>
              <a:tr h="311838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chemeClr val="bg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Meeting</a:t>
                      </a:r>
                      <a:endParaRPr lang="en-US" sz="1050" dirty="0">
                        <a:solidFill>
                          <a:schemeClr val="bg1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chemeClr val="bg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Date</a:t>
                      </a:r>
                      <a:endParaRPr lang="en-US" sz="1050" dirty="0">
                        <a:solidFill>
                          <a:schemeClr val="bg1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chemeClr val="bg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Planned TUs</a:t>
                      </a:r>
                      <a:endParaRPr lang="en-US" sz="1050" dirty="0">
                        <a:solidFill>
                          <a:schemeClr val="bg1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000" b="1" kern="1200" dirty="0">
                          <a:solidFill>
                            <a:schemeClr val="bg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Actual Used TUs</a:t>
                      </a: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chemeClr val="bg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Action plan</a:t>
                      </a:r>
                      <a:endParaRPr lang="en-US" sz="1050" dirty="0">
                        <a:solidFill>
                          <a:schemeClr val="bg1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83192363"/>
                  </a:ext>
                </a:extLst>
              </a:tr>
              <a:tr h="346046"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SA2#168</a:t>
                      </a: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Apr. 2025</a:t>
                      </a: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900" kern="120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1</a:t>
                      </a: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1</a:t>
                      </a: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TR skeleton, scope, Terms, Architectural assumptions &amp; Requirements</a:t>
                      </a:r>
                    </a:p>
                    <a:p>
                      <a:pPr marL="0" algn="just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Key Issues for all WTs.</a:t>
                      </a: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82254319"/>
                  </a:ext>
                </a:extLst>
              </a:tr>
              <a:tr h="346046"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SA2#169</a:t>
                      </a: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May 2025</a:t>
                      </a: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2</a:t>
                      </a: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2</a:t>
                      </a: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Key Issue updates (if necessary),</a:t>
                      </a:r>
                    </a:p>
                    <a:p>
                      <a:pPr marL="0" algn="just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New solutions for approved Key Issues.</a:t>
                      </a: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31414736"/>
                  </a:ext>
                </a:extLst>
              </a:tr>
              <a:tr h="320685"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900" kern="120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SA2#170</a:t>
                      </a: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Aug. 2025</a:t>
                      </a: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1</a:t>
                      </a: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1</a:t>
                      </a: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New solutions and solution updates. Last meeting for new solutions.</a:t>
                      </a: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81196426"/>
                  </a:ext>
                </a:extLst>
              </a:tr>
              <a:tr h="332015"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900" kern="120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SA#109</a:t>
                      </a: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Sep. 2025</a:t>
                      </a: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900" kern="1200" dirty="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-</a:t>
                      </a:r>
                      <a:br>
                        <a:rPr lang="zh-CN" altLang="en-US" sz="900" kern="1200" dirty="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</a:br>
                      <a:endParaRPr lang="zh-CN" altLang="en-US" sz="900" kern="1200" dirty="0">
                        <a:solidFill>
                          <a:schemeClr val="tx1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-</a:t>
                      </a: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For information</a:t>
                      </a: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9094507"/>
                  </a:ext>
                </a:extLst>
              </a:tr>
              <a:tr h="440871"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SA2#171</a:t>
                      </a: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Oct. 2025</a:t>
                      </a: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900" kern="120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1</a:t>
                      </a: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1</a:t>
                      </a: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Solution updates.</a:t>
                      </a:r>
                    </a:p>
                    <a:p>
                      <a:pPr marL="0" algn="just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Evaluation and conclusion.</a:t>
                      </a: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88300704"/>
                  </a:ext>
                </a:extLst>
              </a:tr>
              <a:tr h="346046"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SA2#172</a:t>
                      </a: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Nov.2025</a:t>
                      </a: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1</a:t>
                      </a: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1</a:t>
                      </a: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Conclusion.</a:t>
                      </a: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16989248"/>
                  </a:ext>
                </a:extLst>
              </a:tr>
              <a:tr h="346046"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900" kern="120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SA#110</a:t>
                      </a: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Dec 2025</a:t>
                      </a: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900" kern="1200" dirty="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-</a:t>
                      </a:r>
                      <a:endParaRPr lang="zh-CN" altLang="en-US" sz="900" kern="1200" dirty="0">
                        <a:solidFill>
                          <a:schemeClr val="tx1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-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endParaRPr lang="en-US" sz="9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For Approval, FS_EnergySys_Ph2</a:t>
                      </a:r>
                      <a:r>
                        <a:rPr lang="en-US" sz="900" kern="1200" baseline="0" dirty="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 complete.</a:t>
                      </a:r>
                      <a:endParaRPr lang="en-US" sz="900" kern="1200" dirty="0">
                        <a:solidFill>
                          <a:schemeClr val="tx1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44050671"/>
                  </a:ext>
                </a:extLst>
              </a:tr>
              <a:tr h="346046"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0"/>
                        </a:spcAft>
                      </a:pPr>
                      <a:endParaRPr lang="en-US" sz="900" kern="1200" dirty="0">
                        <a:solidFill>
                          <a:schemeClr val="tx1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Total</a:t>
                      </a: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6</a:t>
                      </a: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900" kern="1200" dirty="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6</a:t>
                      </a:r>
                      <a:endParaRPr lang="zh-CN" altLang="en-US" sz="900" kern="1200" dirty="0">
                        <a:solidFill>
                          <a:schemeClr val="tx1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0"/>
                        </a:spcAft>
                      </a:pPr>
                      <a:endParaRPr lang="en-US" sz="900" kern="1200" dirty="0">
                        <a:solidFill>
                          <a:schemeClr val="tx1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6476612"/>
                  </a:ext>
                </a:extLst>
              </a:tr>
              <a:tr h="346046"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SA2#173</a:t>
                      </a: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900" kern="1200" dirty="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Feb. 2026</a:t>
                      </a:r>
                      <a:endParaRPr lang="en-US" sz="900" kern="1200" dirty="0">
                        <a:solidFill>
                          <a:schemeClr val="tx1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900" kern="1200" dirty="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1.5</a:t>
                      </a:r>
                      <a:endParaRPr lang="zh-CN" altLang="en-US" sz="900" kern="1200" dirty="0">
                        <a:solidFill>
                          <a:schemeClr val="tx1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1.5</a:t>
                      </a: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900" kern="1200" dirty="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Start normative</a:t>
                      </a:r>
                      <a:r>
                        <a:rPr lang="en-US" altLang="zh-CN" sz="900" kern="1200" baseline="0" dirty="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 work</a:t>
                      </a:r>
                      <a:endParaRPr lang="en-US" sz="900" kern="1200" dirty="0">
                        <a:solidFill>
                          <a:schemeClr val="tx1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83539564"/>
                  </a:ext>
                </a:extLst>
              </a:tr>
              <a:tr h="346046"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SA2#174</a:t>
                      </a: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Apr. 2026</a:t>
                      </a: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900" kern="1200" dirty="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1.5</a:t>
                      </a:r>
                      <a:endParaRPr lang="zh-CN" altLang="en-US" sz="900" kern="1200" dirty="0">
                        <a:solidFill>
                          <a:schemeClr val="tx1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9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kern="1200" dirty="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Continue normative</a:t>
                      </a:r>
                      <a:r>
                        <a:rPr lang="en-US" altLang="zh-CN" sz="900" kern="1200" baseline="0" dirty="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 work</a:t>
                      </a:r>
                      <a:endParaRPr lang="en-US" altLang="zh-CN" sz="900" kern="1200" dirty="0">
                        <a:solidFill>
                          <a:schemeClr val="tx1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8624342"/>
                  </a:ext>
                </a:extLst>
              </a:tr>
              <a:tr h="346046"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SA2#175</a:t>
                      </a: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May. 2026</a:t>
                      </a: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900" kern="1200" dirty="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1.5</a:t>
                      </a:r>
                      <a:endParaRPr lang="zh-CN" altLang="en-US" sz="900" kern="1200" dirty="0">
                        <a:solidFill>
                          <a:schemeClr val="tx1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9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kern="1200" dirty="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Continue normative</a:t>
                      </a:r>
                      <a:r>
                        <a:rPr lang="en-US" altLang="zh-CN" sz="900" kern="1200" baseline="0" dirty="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 work</a:t>
                      </a:r>
                      <a:endParaRPr lang="en-US" altLang="zh-CN" sz="900" kern="1200" dirty="0">
                        <a:solidFill>
                          <a:schemeClr val="tx1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+mn-cs"/>
                      </a:endParaRPr>
                    </a:p>
                    <a:p>
                      <a:pPr marL="0" algn="just" defTabSz="914400" rtl="0" eaLnBrk="1" latinLnBrk="0" hangingPunct="1">
                        <a:spcAft>
                          <a:spcPts val="0"/>
                        </a:spcAft>
                      </a:pPr>
                      <a:endParaRPr lang="en-US" sz="900" kern="1200" dirty="0">
                        <a:solidFill>
                          <a:schemeClr val="tx1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41397025"/>
                  </a:ext>
                </a:extLst>
              </a:tr>
              <a:tr h="346046"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SA2#175-AH</a:t>
                      </a: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Jun.</a:t>
                      </a:r>
                      <a:r>
                        <a:rPr lang="en-US" sz="900" kern="1200" baseline="0" dirty="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 2026</a:t>
                      </a:r>
                      <a:endParaRPr lang="en-US" sz="900" kern="1200" dirty="0">
                        <a:solidFill>
                          <a:schemeClr val="tx1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900" kern="1200" dirty="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0</a:t>
                      </a:r>
                      <a:endParaRPr lang="zh-CN" altLang="en-US" sz="900" kern="1200" dirty="0">
                        <a:solidFill>
                          <a:schemeClr val="tx1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9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0"/>
                        </a:spcAft>
                      </a:pPr>
                      <a:endParaRPr lang="en-US" sz="900" kern="1200" dirty="0">
                        <a:solidFill>
                          <a:schemeClr val="tx1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0056831"/>
                  </a:ext>
                </a:extLst>
              </a:tr>
              <a:tr h="346046"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SA2#176</a:t>
                      </a: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Aug.</a:t>
                      </a:r>
                      <a:r>
                        <a:rPr lang="en-US" sz="900" kern="1200" baseline="0" dirty="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 2026</a:t>
                      </a:r>
                      <a:endParaRPr lang="en-US" sz="900" kern="1200" dirty="0">
                        <a:solidFill>
                          <a:schemeClr val="tx1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900" kern="1200" dirty="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1.5</a:t>
                      </a:r>
                      <a:endParaRPr lang="zh-CN" altLang="en-US" sz="900" kern="1200" dirty="0">
                        <a:solidFill>
                          <a:schemeClr val="tx1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9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Complete normative</a:t>
                      </a:r>
                      <a:r>
                        <a:rPr lang="en-US" sz="900" kern="1200" baseline="0" dirty="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 work</a:t>
                      </a:r>
                      <a:endParaRPr lang="en-US" sz="900" kern="1200" dirty="0">
                        <a:solidFill>
                          <a:schemeClr val="tx1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40905961"/>
                  </a:ext>
                </a:extLst>
              </a:tr>
              <a:tr h="346046"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SA#113</a:t>
                      </a: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Sep. 2026</a:t>
                      </a: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0"/>
                        </a:spcAft>
                      </a:pPr>
                      <a:endParaRPr lang="zh-CN" altLang="en-US" sz="900" kern="1200" dirty="0">
                        <a:solidFill>
                          <a:schemeClr val="tx1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9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EnergySys_Ph2-ARC</a:t>
                      </a:r>
                      <a:r>
                        <a:rPr lang="en-US" sz="900" kern="1200" baseline="0" dirty="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 complete</a:t>
                      </a:r>
                      <a:endParaRPr lang="en-US" sz="900" kern="1200" dirty="0">
                        <a:solidFill>
                          <a:schemeClr val="tx1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14812220"/>
                  </a:ext>
                </a:extLst>
              </a:tr>
              <a:tr h="285562"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0"/>
                        </a:spcAft>
                      </a:pPr>
                      <a:endParaRPr lang="zh-CN" altLang="en-US" sz="900" kern="1200" dirty="0">
                        <a:solidFill>
                          <a:schemeClr val="tx1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Total</a:t>
                      </a: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6</a:t>
                      </a: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900" kern="1200" dirty="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1.5</a:t>
                      </a:r>
                      <a:endParaRPr lang="zh-CN" altLang="en-US" sz="900" kern="1200" dirty="0">
                        <a:solidFill>
                          <a:schemeClr val="tx1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0"/>
                        </a:spcAft>
                      </a:pPr>
                      <a:endParaRPr lang="zh-CN" altLang="en-US" sz="900" kern="1200" dirty="0">
                        <a:solidFill>
                          <a:schemeClr val="tx1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02433525"/>
                  </a:ext>
                </a:extLst>
              </a:tr>
            </a:tbl>
          </a:graphicData>
        </a:graphic>
      </p:graphicFrame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-67734" y="228600"/>
            <a:ext cx="10380133" cy="1143000"/>
          </a:xfrm>
        </p:spPr>
        <p:txBody>
          <a:bodyPr/>
          <a:lstStyle/>
          <a:p>
            <a:r>
              <a:rPr lang="en-US" altLang="de-DE" sz="3600" dirty="0">
                <a:solidFill>
                  <a:schemeClr val="tx1"/>
                </a:solidFill>
              </a:rPr>
              <a:t>FS_EnergySys_Ph2/EnergySys_Ph2-ARC Work Plan</a:t>
            </a:r>
            <a:endParaRPr lang="en-GB" altLang="en-US" sz="36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1448956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584</Words>
  <Application>Microsoft Office PowerPoint</Application>
  <PresentationFormat>Widescreen</PresentationFormat>
  <Paragraphs>158</Paragraphs>
  <Slides>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等线</vt:lpstr>
      <vt:lpstr>Arial</vt:lpstr>
      <vt:lpstr>Arial </vt:lpstr>
      <vt:lpstr>Calibri</vt:lpstr>
      <vt:lpstr>Office Theme</vt:lpstr>
      <vt:lpstr>Status report for EnergySys Phase 2 </vt:lpstr>
      <vt:lpstr>FS_EnergySys_Ph2/EnergySys_Ph2-ARC at SA2#173</vt:lpstr>
      <vt:lpstr>FS_EnergySys_Ph2/EnergySys_Ph2-ARC at SA#111</vt:lpstr>
      <vt:lpstr>FS_EnergySys_Ph2/EnergySys_Ph2-ARC Work Plan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FS_EnergySys_Ph2/EnergySys_Ph2-ARC</dc:title>
  <dc:creator>CT</dc:creator>
  <cp:lastModifiedBy>Konstantinos Samdanis</cp:lastModifiedBy>
  <cp:revision>8</cp:revision>
  <dcterms:created xsi:type="dcterms:W3CDTF">2026-02-14T00:48:35Z</dcterms:created>
  <dcterms:modified xsi:type="dcterms:W3CDTF">2026-02-16T08:41:51Z</dcterms:modified>
</cp:coreProperties>
</file>