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11"/>
  </p:notesMasterIdLst>
  <p:sldIdLst>
    <p:sldId id="434" r:id="rId3"/>
    <p:sldId id="1115" r:id="rId4"/>
    <p:sldId id="1116" r:id="rId5"/>
    <p:sldId id="1121" r:id="rId6"/>
    <p:sldId id="1119" r:id="rId7"/>
    <p:sldId id="1120" r:id="rId8"/>
    <p:sldId id="1117" r:id="rId9"/>
    <p:sldId id="1118" r:id="rId10"/>
  </p:sldIdLst>
  <p:sldSz cx="12192000" cy="6858000"/>
  <p:notesSz cx="7102475" cy="9037638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63CF63-221A-4D8A-B8AF-104F710276E0}" v="4" dt="2022-11-20T19:48:43.6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59" autoAdjust="0"/>
    <p:restoredTop sz="94660"/>
  </p:normalViewPr>
  <p:slideViewPr>
    <p:cSldViewPr snapToGrid="0">
      <p:cViewPr varScale="1">
        <p:scale>
          <a:sx n="64" d="100"/>
          <a:sy n="64" d="100"/>
        </p:scale>
        <p:origin x="90" y="6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microsoft.com/office/2016/11/relationships/changesInfo" Target="changesInfos/changesInfo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3563CF63-221A-4D8A-B8AF-104F710276E0}"/>
    <pc:docChg chg="undo custSel modSld">
      <pc:chgData name="Jain, Puneet" userId="75cd3f4f-f229-4449-9d1d-578b6f6df20f" providerId="ADAL" clId="{3563CF63-221A-4D8A-B8AF-104F710276E0}" dt="2022-11-20T19:51:09.470" v="85" actId="20577"/>
      <pc:docMkLst>
        <pc:docMk/>
      </pc:docMkLst>
      <pc:sldChg chg="modSp mod">
        <pc:chgData name="Jain, Puneet" userId="75cd3f4f-f229-4449-9d1d-578b6f6df20f" providerId="ADAL" clId="{3563CF63-221A-4D8A-B8AF-104F710276E0}" dt="2022-11-20T19:51:09.470" v="85" actId="20577"/>
        <pc:sldMkLst>
          <pc:docMk/>
          <pc:sldMk cId="3204802576" sldId="934"/>
        </pc:sldMkLst>
        <pc:spChg chg="mod">
          <ac:chgData name="Jain, Puneet" userId="75cd3f4f-f229-4449-9d1d-578b6f6df20f" providerId="ADAL" clId="{3563CF63-221A-4D8A-B8AF-104F710276E0}" dt="2022-11-20T19:48:43.617" v="59" actId="1076"/>
          <ac:spMkLst>
            <pc:docMk/>
            <pc:sldMk cId="3204802576" sldId="934"/>
            <ac:spMk id="2" creationId="{BD83F52A-3621-4544-9570-67A180D25B1B}"/>
          </ac:spMkLst>
        </pc:spChg>
        <pc:graphicFrameChg chg="mod modGraphic">
          <ac:chgData name="Jain, Puneet" userId="75cd3f4f-f229-4449-9d1d-578b6f6df20f" providerId="ADAL" clId="{3563CF63-221A-4D8A-B8AF-104F710276E0}" dt="2022-11-20T19:51:09.470" v="85" actId="20577"/>
          <ac:graphicFrameMkLst>
            <pc:docMk/>
            <pc:sldMk cId="3204802576" sldId="934"/>
            <ac:graphicFrameMk id="3" creationId="{967DC7A1-6DA2-4BEB-A9C9-BE5C747BEBF9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1/29/2026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349363"/>
            <a:ext cx="5681980" cy="355857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7290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65114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29078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34007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10026502" y="223284"/>
            <a:ext cx="1839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dirty="0" smtClean="0"/>
              <a:t>S2-2600730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31801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5.xml"/><Relationship Id="rId4" Type="http://schemas.openxmlformats.org/officeDocument/2006/relationships/hyperlink" Target="https://www.3gpp.org/ftp/Information/WI_Sheet/SP-240997.zip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31801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5.xml"/><Relationship Id="rId4" Type="http://schemas.openxmlformats.org/officeDocument/2006/relationships/hyperlink" Target="https://www.3gpp.org/ftp/Information/WI_Sheet/SP-240997.zip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8_Prague_2025-06/Docs/SP-250806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Status report template and guidance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1410" y="3568414"/>
            <a:ext cx="9669180" cy="1424938"/>
          </a:xfrm>
        </p:spPr>
        <p:txBody>
          <a:bodyPr/>
          <a:lstStyle/>
          <a:p>
            <a:r>
              <a:rPr lang="en-US" dirty="0" smtClean="0"/>
              <a:t>Andy Bennett</a:t>
            </a:r>
            <a:endParaRPr lang="en-US" dirty="0"/>
          </a:p>
          <a:p>
            <a:r>
              <a:rPr lang="en-US" dirty="0"/>
              <a:t>SA2 Chair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4C07CE-5B29-4702-9D1C-D0C398AA13C3}"/>
              </a:ext>
            </a:extLst>
          </p:cNvPr>
          <p:cNvSpPr txBox="1"/>
          <p:nvPr/>
        </p:nvSpPr>
        <p:spPr>
          <a:xfrm>
            <a:off x="8601740" y="822255"/>
            <a:ext cx="3481216" cy="632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 WG2 Meeting 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#173 Goa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	</a:t>
            </a:r>
            <a:endParaRPr lang="en-GB" sz="1463" b="1" dirty="0" smtClean="0">
              <a:solidFill>
                <a:srgbClr val="000000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February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0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9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– 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February 13, 2026</a:t>
            </a:r>
            <a:endParaRPr lang="en-US" sz="1463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Status report template and guidance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There are two audiences for the status reports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000" dirty="0" smtClean="0"/>
              <a:t>Directly - the officials and delegates of SA2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000" dirty="0" smtClean="0"/>
              <a:t>Indirectly – the officials and delegates of TSG SA</a:t>
            </a:r>
          </a:p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The SA2 audience needs the information after each meeting</a:t>
            </a:r>
          </a:p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The TSG SA audience needs the information once a quarter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968" dirty="0" smtClean="0"/>
              <a:t>The information is provided to TSG SA in the SA2 report to TSG SA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968" dirty="0" smtClean="0"/>
              <a:t>Each Study + Work Item in the current release has one slide (taken from the rapporteur status reports) and is also included in summary slides based on the information in that slide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968" dirty="0" smtClean="0"/>
              <a:t>Consistency of format and content is important – and should fit on one </a:t>
            </a:r>
            <a:r>
              <a:rPr lang="en-US" sz="1968" dirty="0" smtClean="0"/>
              <a:t>slide</a:t>
            </a:r>
          </a:p>
        </p:txBody>
      </p:sp>
    </p:spTree>
    <p:extLst>
      <p:ext uri="{BB962C8B-B14F-4D97-AF65-F5344CB8AC3E}">
        <p14:creationId xmlns:p14="http://schemas.microsoft.com/office/powerpoint/2010/main" val="288934897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/>
              <a:t>Status report template and guidance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1968" dirty="0" smtClean="0"/>
              <a:t>So there needs to be a slide in </a:t>
            </a:r>
            <a:r>
              <a:rPr lang="en-US" sz="1968" dirty="0" smtClean="0"/>
              <a:t>one of the formats (shown on the next slides) </a:t>
            </a:r>
            <a:r>
              <a:rPr lang="en-US" sz="1968" dirty="0" smtClean="0"/>
              <a:t>in the status report for the meeting </a:t>
            </a:r>
            <a:r>
              <a:rPr lang="en-US" sz="1968" dirty="0" smtClean="0"/>
              <a:t>immediately </a:t>
            </a:r>
            <a:r>
              <a:rPr lang="en-US" sz="1968" b="1" dirty="0" smtClean="0"/>
              <a:t>prior</a:t>
            </a:r>
            <a:r>
              <a:rPr lang="en-US" sz="1968" dirty="0" smtClean="0"/>
              <a:t> </a:t>
            </a:r>
            <a:r>
              <a:rPr lang="en-US" sz="1968" dirty="0" smtClean="0"/>
              <a:t>to the Plenary</a:t>
            </a:r>
          </a:p>
          <a:p>
            <a:pPr>
              <a:lnSpc>
                <a:spcPct val="110000"/>
              </a:lnSpc>
              <a:defRPr/>
            </a:pPr>
            <a:r>
              <a:rPr lang="en-US" sz="1968" dirty="0" smtClean="0"/>
              <a:t>If the target dates have changed then this should be shown on this </a:t>
            </a:r>
            <a:r>
              <a:rPr lang="en-US" sz="1968" dirty="0" smtClean="0"/>
              <a:t>slide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The next slides show the </a:t>
            </a:r>
            <a:r>
              <a:rPr lang="en-US" sz="2000" dirty="0"/>
              <a:t>new SA report template to be used by all Working </a:t>
            </a:r>
            <a:r>
              <a:rPr lang="en-US" sz="2000" dirty="0" smtClean="0"/>
              <a:t>Groups</a:t>
            </a:r>
            <a:r>
              <a:rPr lang="en-US" sz="1968" dirty="0"/>
              <a:t> </a:t>
            </a:r>
            <a:r>
              <a:rPr lang="en-US" sz="1968" dirty="0" smtClean="0"/>
              <a:t>and the </a:t>
            </a:r>
          </a:p>
          <a:p>
            <a:pPr>
              <a:lnSpc>
                <a:spcPct val="110000"/>
              </a:lnSpc>
              <a:defRPr/>
            </a:pPr>
            <a:r>
              <a:rPr lang="en-US" sz="1968" dirty="0" smtClean="0"/>
              <a:t>It is suggested to keep the details to a level that they fit on a single slide (6G is likely to be an exception to this)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966044528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7FD694-B621-E0CC-59D5-2D5D1C99C6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84351494-518C-8366-8CAC-FB4F4ED458DF}"/>
              </a:ext>
            </a:extLst>
          </p:cNvPr>
          <p:cNvSpPr txBox="1">
            <a:spLocks/>
          </p:cNvSpPr>
          <p:nvPr/>
        </p:nvSpPr>
        <p:spPr>
          <a:xfrm>
            <a:off x="404285" y="2768351"/>
            <a:ext cx="11000316" cy="3723467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67" b="1" kern="0" dirty="0"/>
              <a:t>Progress since SA#109</a:t>
            </a:r>
            <a:endParaRPr lang="de-DE" altLang="de-DE" sz="1867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dirty="0"/>
              <a:t>Blah Blah</a:t>
            </a:r>
            <a:endParaRPr lang="en-US" altLang="de-DE" sz="1600" kern="0" dirty="0"/>
          </a:p>
          <a:p>
            <a:pPr>
              <a:spcBef>
                <a:spcPts val="0"/>
              </a:spcBef>
              <a:spcAft>
                <a:spcPts val="533"/>
              </a:spcAft>
            </a:pPr>
            <a:r>
              <a:rPr lang="en-US" sz="1867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dirty="0"/>
              <a:t>Blah Blah</a:t>
            </a:r>
            <a:endParaRPr lang="en-US" altLang="de-DE" sz="16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67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dirty="0"/>
              <a:t>Blah Blah</a:t>
            </a:r>
            <a:endParaRPr lang="en-US" altLang="de-DE" sz="16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67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dirty="0"/>
              <a:t>Blah Blah</a:t>
            </a:r>
            <a:endParaRPr lang="en-US" altLang="de-DE" sz="1600" kern="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B5033E1-A2B9-0120-CC91-C61B756DB3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1257" y="1"/>
            <a:ext cx="9971315" cy="867228"/>
          </a:xfrm>
        </p:spPr>
        <p:txBody>
          <a:bodyPr/>
          <a:lstStyle/>
          <a:p>
            <a:pPr algn="l" eaLnBrk="1" hangingPunct="1"/>
            <a:r>
              <a:rPr lang="en-US" altLang="de-DE" sz="3733" b="1" dirty="0">
                <a:solidFill>
                  <a:schemeClr val="tx1"/>
                </a:solidFill>
              </a:rPr>
              <a:t>2.2) </a:t>
            </a:r>
            <a:r>
              <a:rPr lang="en-GB" altLang="en-US" sz="3733" b="1" dirty="0">
                <a:solidFill>
                  <a:schemeClr val="tx1"/>
                </a:solidFill>
              </a:rPr>
              <a:t>Rel-19 SID/WID: </a:t>
            </a:r>
            <a:r>
              <a:rPr lang="en-US" altLang="de-DE" sz="3733" dirty="0">
                <a:solidFill>
                  <a:schemeClr val="tx1"/>
                </a:solidFill>
              </a:rPr>
              <a:t>FS_UAS_Ph3/UAS_Ph3</a:t>
            </a:r>
            <a:endParaRPr lang="en-US" altLang="de-DE" sz="3733" b="1" dirty="0">
              <a:solidFill>
                <a:schemeClr val="tx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48E6DEF-66AF-8E1D-4E49-9BB0D7D629B9}"/>
              </a:ext>
            </a:extLst>
          </p:cNvPr>
          <p:cNvSpPr txBox="1"/>
          <p:nvPr/>
        </p:nvSpPr>
        <p:spPr>
          <a:xfrm rot="20695506">
            <a:off x="6350816" y="3932461"/>
            <a:ext cx="4697789" cy="76963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marL="0" lvl="1"/>
            <a:r>
              <a:rPr lang="en-US" altLang="ko-KR" sz="1467" dirty="0">
                <a:solidFill>
                  <a:srgbClr val="FF00FF"/>
                </a:solidFill>
                <a:latin typeface="Aptos" panose="020B0004020202020204" pitchFamily="34" charset="0"/>
                <a:ea typeface="굴림" panose="020B0600000101010101" pitchFamily="50" charset="-127"/>
                <a:cs typeface="굴림" panose="020B0600000101010101" pitchFamily="50" charset="-127"/>
              </a:rPr>
              <a:t>Rel-19 5G-Advanced Work and Maintenance</a:t>
            </a:r>
          </a:p>
          <a:p>
            <a:pPr marL="0" lvl="1"/>
            <a:r>
              <a:rPr lang="en-US" altLang="ko-KR" sz="1467" dirty="0">
                <a:solidFill>
                  <a:srgbClr val="FF00FF"/>
                </a:solidFill>
                <a:latin typeface="Aptos" panose="020B0004020202020204" pitchFamily="34" charset="0"/>
                <a:ea typeface="굴림" panose="020B0600000101010101" pitchFamily="50" charset="-127"/>
                <a:cs typeface="굴림" panose="020B0600000101010101" pitchFamily="50" charset="-127"/>
              </a:rPr>
              <a:t>   - [Optional] detail slides for each Rel-20 5GA SID/WID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F098F8-ABD5-2301-4DC0-1FE8FD7E4A48}"/>
              </a:ext>
            </a:extLst>
          </p:cNvPr>
          <p:cNvSpPr txBox="1">
            <a:spLocks/>
          </p:cNvSpPr>
          <p:nvPr/>
        </p:nvSpPr>
        <p:spPr bwMode="auto">
          <a:xfrm>
            <a:off x="905936" y="757465"/>
            <a:ext cx="5190064" cy="5370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07" tIns="60953" rIns="121907" bIns="60953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endParaRPr lang="en-GB" altLang="en-US" kern="0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FF2A4D8E-0B22-5163-0AA1-16A514675640}"/>
              </a:ext>
            </a:extLst>
          </p:cNvPr>
          <p:cNvGraphicFramePr>
            <a:graphicFrameLocks noGrp="1"/>
          </p:cNvGraphicFramePr>
          <p:nvPr/>
        </p:nvGraphicFramePr>
        <p:xfrm>
          <a:off x="404285" y="1479551"/>
          <a:ext cx="10907183" cy="99390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28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56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11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67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05293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913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1020069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(Stage 2 of) Phase 3 for UAS, UAV and UAM 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FS_UAS_Ph3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SP-231801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2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1040037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(Stage 2 of) UAS, UAV and UAM Phase 3 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UAS_Ph3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4"/>
                        </a:rPr>
                        <a:t>SP-240997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2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6D4039BF-71A6-A153-70AE-40FD505B7544}"/>
              </a:ext>
            </a:extLst>
          </p:cNvPr>
          <p:cNvSpPr txBox="1"/>
          <p:nvPr/>
        </p:nvSpPr>
        <p:spPr>
          <a:xfrm rot="20695506">
            <a:off x="5262970" y="1131906"/>
            <a:ext cx="1066969" cy="31810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marL="0" lvl="1"/>
            <a:r>
              <a:rPr lang="en-US" altLang="ko-KR" sz="1467" dirty="0">
                <a:solidFill>
                  <a:srgbClr val="C00000"/>
                </a:solidFill>
                <a:latin typeface="Aptos" panose="020B0004020202020204" pitchFamily="34" charset="0"/>
                <a:ea typeface="굴림" panose="020B0600000101010101" pitchFamily="50" charset="-127"/>
                <a:cs typeface="굴림" panose="020B0600000101010101" pitchFamily="50" charset="-127"/>
              </a:rPr>
              <a:t>Sample~</a:t>
            </a:r>
          </a:p>
        </p:txBody>
      </p:sp>
    </p:spTree>
    <p:extLst>
      <p:ext uri="{BB962C8B-B14F-4D97-AF65-F5344CB8AC3E}">
        <p14:creationId xmlns:p14="http://schemas.microsoft.com/office/powerpoint/2010/main" val="2324757151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404285" y="2768351"/>
            <a:ext cx="11000316" cy="3723467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67" b="1" kern="0" dirty="0"/>
              <a:t>Progress since SA#109</a:t>
            </a:r>
            <a:endParaRPr lang="de-DE" altLang="de-DE" sz="1867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dirty="0"/>
              <a:t>Blah Blah</a:t>
            </a:r>
            <a:endParaRPr lang="en-US" altLang="de-DE" sz="1600" kern="0" dirty="0"/>
          </a:p>
          <a:p>
            <a:pPr>
              <a:spcBef>
                <a:spcPts val="0"/>
              </a:spcBef>
              <a:spcAft>
                <a:spcPts val="533"/>
              </a:spcAft>
            </a:pPr>
            <a:r>
              <a:rPr lang="en-US" sz="1867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dirty="0"/>
              <a:t>Blah Blah</a:t>
            </a:r>
            <a:endParaRPr lang="en-US" altLang="de-DE" sz="16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67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dirty="0"/>
              <a:t>Blah Blah</a:t>
            </a:r>
            <a:endParaRPr lang="en-US" altLang="de-DE" sz="16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67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dirty="0"/>
              <a:t>Blah Blah</a:t>
            </a:r>
            <a:endParaRPr lang="en-US" altLang="de-DE" sz="1600" kern="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1257" y="1"/>
            <a:ext cx="9971315" cy="867228"/>
          </a:xfrm>
        </p:spPr>
        <p:txBody>
          <a:bodyPr/>
          <a:lstStyle/>
          <a:p>
            <a:pPr algn="l" eaLnBrk="1" hangingPunct="1"/>
            <a:r>
              <a:rPr lang="en-US" altLang="de-DE" sz="3733" b="1" dirty="0" smtClean="0">
                <a:solidFill>
                  <a:schemeClr val="tx1"/>
                </a:solidFill>
              </a:rPr>
              <a:t>2.3) Rel-20 </a:t>
            </a:r>
            <a:r>
              <a:rPr lang="en-US" altLang="de-DE" sz="3733" b="1" dirty="0">
                <a:solidFill>
                  <a:schemeClr val="tx1"/>
                </a:solidFill>
              </a:rPr>
              <a:t>5G-A SID/WID: </a:t>
            </a:r>
            <a:r>
              <a:rPr lang="en-US" altLang="de-DE" sz="3733" dirty="0">
                <a:solidFill>
                  <a:schemeClr val="tx1"/>
                </a:solidFill>
              </a:rPr>
              <a:t>FS_UAS_Ph3/UAS_Ph3</a:t>
            </a:r>
            <a:endParaRPr lang="en-US" altLang="de-DE" sz="3733" b="1" dirty="0">
              <a:solidFill>
                <a:schemeClr val="tx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89922E0-6DC8-27C4-AFEC-D43128D14FD7}"/>
              </a:ext>
            </a:extLst>
          </p:cNvPr>
          <p:cNvSpPr txBox="1"/>
          <p:nvPr/>
        </p:nvSpPr>
        <p:spPr>
          <a:xfrm rot="20695506">
            <a:off x="6350816" y="3932463"/>
            <a:ext cx="4697789" cy="76963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marL="0" lvl="1"/>
            <a:r>
              <a:rPr lang="en-US" altLang="ko-KR" sz="1467" dirty="0">
                <a:solidFill>
                  <a:srgbClr val="FF00FF"/>
                </a:solidFill>
                <a:latin typeface="Aptos" panose="020B0004020202020204" pitchFamily="34" charset="0"/>
                <a:ea typeface="굴림" panose="020B0600000101010101" pitchFamily="50" charset="-127"/>
                <a:cs typeface="굴림" panose="020B0600000101010101" pitchFamily="50" charset="-127"/>
              </a:rPr>
              <a:t>Rel-20 5G-Advanced Work and Maintenance</a:t>
            </a:r>
          </a:p>
          <a:p>
            <a:pPr marL="0" lvl="1"/>
            <a:r>
              <a:rPr lang="en-US" altLang="ko-KR" sz="1467" dirty="0">
                <a:solidFill>
                  <a:srgbClr val="FF00FF"/>
                </a:solidFill>
                <a:latin typeface="Aptos" panose="020B0004020202020204" pitchFamily="34" charset="0"/>
                <a:ea typeface="굴림" panose="020B0600000101010101" pitchFamily="50" charset="-127"/>
                <a:cs typeface="굴림" panose="020B0600000101010101" pitchFamily="50" charset="-127"/>
              </a:rPr>
              <a:t>   - [Mandatory] detail slides for each Rel-20 5GA SID/WID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1CFCEE6-6FF8-7021-DCF6-6512C9FCD00B}"/>
              </a:ext>
            </a:extLst>
          </p:cNvPr>
          <p:cNvSpPr txBox="1">
            <a:spLocks/>
          </p:cNvSpPr>
          <p:nvPr/>
        </p:nvSpPr>
        <p:spPr bwMode="auto">
          <a:xfrm>
            <a:off x="905936" y="757465"/>
            <a:ext cx="5190064" cy="5370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07" tIns="60953" rIns="121907" bIns="60953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endParaRPr lang="en-GB" altLang="en-US" kern="0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404285" y="1479551"/>
          <a:ext cx="10907183" cy="99390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28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56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11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67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05293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913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1020069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(Stage 2 of) Phase 3 for UAS, UAV and UAM 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FS_UAS_Ph3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SP-231801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2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1040037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(Stage 2 of) UAS, UAV and UAM Phase 3 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UAS_Ph3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4"/>
                        </a:rPr>
                        <a:t>SP-240997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2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A8E96C82-F6A2-15E1-4159-070BA6BB0909}"/>
              </a:ext>
            </a:extLst>
          </p:cNvPr>
          <p:cNvSpPr txBox="1"/>
          <p:nvPr/>
        </p:nvSpPr>
        <p:spPr>
          <a:xfrm rot="20695506">
            <a:off x="5262970" y="1131906"/>
            <a:ext cx="1066969" cy="31810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marL="0" lvl="1"/>
            <a:r>
              <a:rPr lang="en-US" altLang="ko-KR" sz="1467" dirty="0">
                <a:solidFill>
                  <a:srgbClr val="C00000"/>
                </a:solidFill>
                <a:latin typeface="Aptos" panose="020B0004020202020204" pitchFamily="34" charset="0"/>
                <a:ea typeface="굴림" panose="020B0600000101010101" pitchFamily="50" charset="-127"/>
                <a:cs typeface="굴림" panose="020B0600000101010101" pitchFamily="50" charset="-127"/>
              </a:rPr>
              <a:t>Sample~</a:t>
            </a:r>
          </a:p>
        </p:txBody>
      </p:sp>
    </p:spTree>
    <p:extLst>
      <p:ext uri="{BB962C8B-B14F-4D97-AF65-F5344CB8AC3E}">
        <p14:creationId xmlns:p14="http://schemas.microsoft.com/office/powerpoint/2010/main" val="1238875532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193A61-C7EE-D6EE-C473-B551B1E6DF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71B20DBD-1086-6E41-AA54-0129746C81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933" y="228600"/>
            <a:ext cx="9103784" cy="838200"/>
          </a:xfrm>
        </p:spPr>
        <p:txBody>
          <a:bodyPr/>
          <a:lstStyle/>
          <a:p>
            <a:pPr algn="l" eaLnBrk="1" hangingPunct="1"/>
            <a:r>
              <a:rPr lang="de-DE" altLang="de-DE" sz="3733" b="1" dirty="0">
                <a:solidFill>
                  <a:schemeClr val="tx1"/>
                </a:solidFill>
              </a:rPr>
              <a:t>2.4) Rel-20 6G Study  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B8AD566-23D2-59E5-728E-6F98B3FFCB81}"/>
              </a:ext>
            </a:extLst>
          </p:cNvPr>
          <p:cNvSpPr txBox="1">
            <a:spLocks/>
          </p:cNvSpPr>
          <p:nvPr/>
        </p:nvSpPr>
        <p:spPr bwMode="auto">
          <a:xfrm>
            <a:off x="1421960" y="936350"/>
            <a:ext cx="7801869" cy="468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07" tIns="60953" rIns="121907" bIns="60953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 eaLnBrk="1" hangingPunct="1"/>
            <a:r>
              <a:rPr lang="en-US" altLang="de-DE" kern="0" dirty="0">
                <a:solidFill>
                  <a:schemeClr val="tx1"/>
                </a:solidFill>
              </a:rPr>
              <a:t>- FS_6G_ARC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E16691D-CB50-9964-179B-BE39D2EAB64E}"/>
              </a:ext>
            </a:extLst>
          </p:cNvPr>
          <p:cNvSpPr txBox="1"/>
          <p:nvPr/>
        </p:nvSpPr>
        <p:spPr>
          <a:xfrm rot="20695506">
            <a:off x="6793135" y="4547425"/>
            <a:ext cx="4297272" cy="76963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marL="0" lvl="1"/>
            <a:r>
              <a:rPr lang="en-US" altLang="ko-KR" sz="1467" dirty="0">
                <a:solidFill>
                  <a:srgbClr val="FF00FF"/>
                </a:solidFill>
                <a:latin typeface="Aptos" panose="020B0004020202020204" pitchFamily="34" charset="0"/>
                <a:ea typeface="굴림" panose="020B0600000101010101" pitchFamily="50" charset="-127"/>
                <a:cs typeface="굴림" panose="020B0600000101010101" pitchFamily="50" charset="-127"/>
              </a:rPr>
              <a:t>Rel-20 6G study</a:t>
            </a:r>
          </a:p>
          <a:p>
            <a:pPr marL="0" lvl="1"/>
            <a:r>
              <a:rPr lang="en-US" altLang="ko-KR" sz="1467" dirty="0">
                <a:solidFill>
                  <a:srgbClr val="FF00FF"/>
                </a:solidFill>
                <a:latin typeface="Aptos" panose="020B0004020202020204" pitchFamily="34" charset="0"/>
                <a:ea typeface="굴림" panose="020B0600000101010101" pitchFamily="50" charset="-127"/>
                <a:cs typeface="굴림" panose="020B0600000101010101" pitchFamily="50" charset="-127"/>
              </a:rPr>
              <a:t>   - [Optional] detail slides for Rel-20 6G SID, may include details at WT level. </a:t>
            </a:r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2931B3D6-C269-EA2C-9188-AFD2F1606353}"/>
              </a:ext>
            </a:extLst>
          </p:cNvPr>
          <p:cNvSpPr txBox="1">
            <a:spLocks/>
          </p:cNvSpPr>
          <p:nvPr/>
        </p:nvSpPr>
        <p:spPr>
          <a:xfrm>
            <a:off x="404285" y="2768351"/>
            <a:ext cx="11000316" cy="3723467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67" b="1" kern="0" dirty="0"/>
              <a:t>Progress since SA#109</a:t>
            </a:r>
            <a:endParaRPr lang="de-DE" altLang="de-DE" sz="1867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dirty="0"/>
              <a:t>Blah Blah</a:t>
            </a:r>
            <a:endParaRPr lang="en-US" altLang="de-DE" sz="1600" kern="0" dirty="0"/>
          </a:p>
          <a:p>
            <a:pPr>
              <a:spcBef>
                <a:spcPts val="0"/>
              </a:spcBef>
              <a:spcAft>
                <a:spcPts val="533"/>
              </a:spcAft>
            </a:pPr>
            <a:r>
              <a:rPr lang="en-US" sz="1867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dirty="0"/>
              <a:t>Blah Blah</a:t>
            </a:r>
            <a:endParaRPr lang="en-US" altLang="de-DE" sz="16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67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dirty="0"/>
              <a:t>Blah Blah</a:t>
            </a:r>
            <a:endParaRPr lang="en-US" altLang="de-DE" sz="16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67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dirty="0"/>
              <a:t>Blah Blah</a:t>
            </a:r>
            <a:endParaRPr lang="en-US" altLang="de-DE" sz="1600" kern="0" dirty="0"/>
          </a:p>
        </p:txBody>
      </p:sp>
      <p:graphicFrame>
        <p:nvGraphicFramePr>
          <p:cNvPr id="7" name="Table 1">
            <a:extLst>
              <a:ext uri="{FF2B5EF4-FFF2-40B4-BE49-F238E27FC236}">
                <a16:creationId xmlns:a16="http://schemas.microsoft.com/office/drawing/2014/main" id="{EA4B6F37-0464-88A0-721C-F93596F43BF6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40443" y="1594573"/>
          <a:ext cx="11839796" cy="69621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201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531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006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134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321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5490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454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10969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913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altLang="ko-KR" sz="1200" dirty="0">
                          <a:latin typeface="+mn-lt"/>
                        </a:rPr>
                        <a:t>Target (dd/mm/</a:t>
                      </a:r>
                      <a:r>
                        <a:rPr lang="en-GB" altLang="ko-KR" sz="1200" dirty="0" err="1">
                          <a:latin typeface="+mn-lt"/>
                        </a:rPr>
                        <a:t>yyyy</a:t>
                      </a:r>
                      <a:r>
                        <a:rPr lang="en-GB" altLang="ko-KR" sz="1200" dirty="0">
                          <a:latin typeface="+mn-lt"/>
                        </a:rPr>
                        <a:t>)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chemeClr val="bg1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1080057</a:t>
                      </a:r>
                      <a:endParaRPr lang="en-GB" sz="12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0960" marR="60960" marT="60960" marB="6096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Study on Architecture for 6G System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FS_6G_ARC</a:t>
                      </a: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cs typeface="Arial" panose="020B0604020202020204" pitchFamily="34" charset="0"/>
                          <a:hlinkClick r:id="rId3"/>
                        </a:rPr>
                        <a:t>SP-250806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5%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200" b="0" i="0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2700" marR="12700" marT="12692" marB="0" anchor="ctr"/>
                </a:tc>
                <a:extLst>
                  <a:ext uri="{0D108BD9-81ED-4DB2-BD59-A6C34878D82A}">
                    <a16:rowId xmlns:a16="http://schemas.microsoft.com/office/drawing/2014/main" val="901366789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C5AC8155-67EE-F43F-AFAD-D736857A22A7}"/>
              </a:ext>
            </a:extLst>
          </p:cNvPr>
          <p:cNvSpPr txBox="1"/>
          <p:nvPr/>
        </p:nvSpPr>
        <p:spPr>
          <a:xfrm rot="20695506">
            <a:off x="3663150" y="1308345"/>
            <a:ext cx="1066969" cy="31810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marL="0" lvl="1"/>
            <a:r>
              <a:rPr lang="en-US" altLang="ko-KR" sz="1467" dirty="0">
                <a:solidFill>
                  <a:srgbClr val="C00000"/>
                </a:solidFill>
                <a:latin typeface="Aptos" panose="020B0004020202020204" pitchFamily="34" charset="0"/>
                <a:ea typeface="굴림" panose="020B0600000101010101" pitchFamily="50" charset="-127"/>
                <a:cs typeface="굴림" panose="020B0600000101010101" pitchFamily="50" charset="-127"/>
              </a:rPr>
              <a:t>Sample~</a:t>
            </a:r>
          </a:p>
        </p:txBody>
      </p:sp>
    </p:spTree>
    <p:extLst>
      <p:ext uri="{BB962C8B-B14F-4D97-AF65-F5344CB8AC3E}">
        <p14:creationId xmlns:p14="http://schemas.microsoft.com/office/powerpoint/2010/main" val="3432043292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/>
              <a:t>Status report template and guidance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5127315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1800" dirty="0" smtClean="0"/>
              <a:t>After each SA2 meeting the status report should include a slide summarizing the status and progress in that meeting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600" dirty="0" smtClean="0"/>
              <a:t>The format should be the same as shown in the previous </a:t>
            </a:r>
            <a:r>
              <a:rPr lang="en-US" sz="1600" dirty="0" smtClean="0"/>
              <a:t>slides</a:t>
            </a:r>
            <a:endParaRPr lang="en-US" sz="1600" dirty="0" smtClean="0"/>
          </a:p>
          <a:p>
            <a:pPr lvl="1">
              <a:lnSpc>
                <a:spcPct val="110000"/>
              </a:lnSpc>
              <a:defRPr/>
            </a:pPr>
            <a:r>
              <a:rPr lang="en-US" sz="1600" dirty="0" smtClean="0"/>
              <a:t>The status report from the meeting prior to the Plenary should contain a status slide from each meeting in that quarter, and a slide summarizing the progress in that quarter</a:t>
            </a:r>
          </a:p>
          <a:p>
            <a:pPr>
              <a:lnSpc>
                <a:spcPct val="110000"/>
              </a:lnSpc>
              <a:defRPr/>
            </a:pPr>
            <a:r>
              <a:rPr lang="en-US" sz="1800" dirty="0" smtClean="0"/>
              <a:t>It should also contain a slide showing the work plan (see right)</a:t>
            </a:r>
          </a:p>
          <a:p>
            <a:pPr>
              <a:lnSpc>
                <a:spcPct val="110000"/>
              </a:lnSpc>
              <a:defRPr/>
            </a:pPr>
            <a:r>
              <a:rPr lang="en-US" sz="1800" dirty="0" smtClean="0"/>
              <a:t>It would also be helpful to include as backup slides the status reports from at least 2 previous meetings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8735" y="1382347"/>
            <a:ext cx="6059378" cy="3922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206276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/>
              <a:t>Status report template and guidance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18572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After each SA2 meeting the status report should also include slides listing the issues </a:t>
            </a:r>
          </a:p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As endorsed in the Best Practice for SA2 studies document (S2-2504416):</a:t>
            </a:r>
          </a:p>
          <a:p>
            <a:pPr lvl="2">
              <a:lnSpc>
                <a:spcPct val="110000"/>
              </a:lnSpc>
              <a:defRPr/>
            </a:pPr>
            <a:r>
              <a:rPr lang="en-GB" dirty="0"/>
              <a:t>Substantial issues identified during the work should be included in the report, and any resolutions documented. The record of these issues shall remain in future reports</a:t>
            </a:r>
            <a:r>
              <a:rPr lang="en-GB" dirty="0" smtClean="0"/>
              <a:t>.</a:t>
            </a:r>
          </a:p>
          <a:p>
            <a:pPr>
              <a:lnSpc>
                <a:spcPct val="110000"/>
              </a:lnSpc>
              <a:defRPr/>
            </a:pPr>
            <a:r>
              <a:rPr lang="en-GB" sz="2400" dirty="0" smtClean="0"/>
              <a:t>Tables of these issues are suggested to be used</a:t>
            </a:r>
            <a:endParaRPr lang="en-GB" sz="2400" dirty="0"/>
          </a:p>
          <a:p>
            <a:pPr>
              <a:lnSpc>
                <a:spcPct val="110000"/>
              </a:lnSpc>
              <a:defRPr/>
            </a:pPr>
            <a:endParaRPr lang="en-US" sz="2400" dirty="0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5177011"/>
              </p:ext>
            </p:extLst>
          </p:nvPr>
        </p:nvGraphicFramePr>
        <p:xfrm>
          <a:off x="661483" y="3914058"/>
          <a:ext cx="107977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7666">
                  <a:extLst>
                    <a:ext uri="{9D8B030D-6E8A-4147-A177-3AD203B41FA5}">
                      <a16:colId xmlns:a16="http://schemas.microsoft.com/office/drawing/2014/main" val="1939654529"/>
                    </a:ext>
                  </a:extLst>
                </a:gridCol>
                <a:gridCol w="3521414">
                  <a:extLst>
                    <a:ext uri="{9D8B030D-6E8A-4147-A177-3AD203B41FA5}">
                      <a16:colId xmlns:a16="http://schemas.microsoft.com/office/drawing/2014/main" val="1055116632"/>
                    </a:ext>
                  </a:extLst>
                </a:gridCol>
                <a:gridCol w="1439692">
                  <a:extLst>
                    <a:ext uri="{9D8B030D-6E8A-4147-A177-3AD203B41FA5}">
                      <a16:colId xmlns:a16="http://schemas.microsoft.com/office/drawing/2014/main" val="2032149081"/>
                    </a:ext>
                  </a:extLst>
                </a:gridCol>
                <a:gridCol w="3482502">
                  <a:extLst>
                    <a:ext uri="{9D8B030D-6E8A-4147-A177-3AD203B41FA5}">
                      <a16:colId xmlns:a16="http://schemas.microsoft.com/office/drawing/2014/main" val="3648608020"/>
                    </a:ext>
                  </a:extLst>
                </a:gridCol>
                <a:gridCol w="1556426">
                  <a:extLst>
                    <a:ext uri="{9D8B030D-6E8A-4147-A177-3AD203B41FA5}">
                      <a16:colId xmlns:a16="http://schemas.microsoft.com/office/drawing/2014/main" val="29483156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Issue #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Description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Identified in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Resolution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Resolved in</a:t>
                      </a:r>
                      <a:endParaRPr lang="en-GB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21367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1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[Description</a:t>
                      </a:r>
                      <a:r>
                        <a:rPr lang="en-GB" sz="1600" baseline="0" dirty="0" smtClean="0"/>
                        <a:t> of the issue]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err="1" smtClean="0"/>
                        <a:t>Eg</a:t>
                      </a:r>
                      <a:r>
                        <a:rPr lang="en-GB" sz="1600" baseline="0" dirty="0" smtClean="0"/>
                        <a:t> </a:t>
                      </a:r>
                      <a:r>
                        <a:rPr lang="en-GB" sz="1600" baseline="0" dirty="0" smtClean="0"/>
                        <a:t>SA2#173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[Describe how the issue was resolved]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err="1" smtClean="0"/>
                        <a:t>Eg</a:t>
                      </a:r>
                      <a:r>
                        <a:rPr lang="en-GB" sz="1600" dirty="0" smtClean="0"/>
                        <a:t> SA2#170</a:t>
                      </a:r>
                      <a:endParaRPr lang="en-GB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637929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2188653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84715</TotalTime>
  <Words>728</Words>
  <Application>Microsoft Office PowerPoint</Application>
  <PresentationFormat>Widescreen</PresentationFormat>
  <Paragraphs>140</Paragraphs>
  <Slides>8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22" baseType="lpstr">
      <vt:lpstr>맑은 고딕</vt:lpstr>
      <vt:lpstr>MS PGothic</vt:lpstr>
      <vt:lpstr>MS PGothic</vt:lpstr>
      <vt:lpstr>SimSun</vt:lpstr>
      <vt:lpstr>Aptos</vt:lpstr>
      <vt:lpstr>Arial</vt:lpstr>
      <vt:lpstr>Calibri</vt:lpstr>
      <vt:lpstr>굴림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Status report template and guidance</vt:lpstr>
      <vt:lpstr>Status report template and guidance</vt:lpstr>
      <vt:lpstr>Status report template and guidance</vt:lpstr>
      <vt:lpstr>2.2) Rel-19 SID/WID: FS_UAS_Ph3/UAS_Ph3</vt:lpstr>
      <vt:lpstr>2.3) Rel-20 5G-A SID/WID: FS_UAS_Ph3/UAS_Ph3</vt:lpstr>
      <vt:lpstr>2.4) Rel-20 6G Study  </vt:lpstr>
      <vt:lpstr>Status report template and guidance</vt:lpstr>
      <vt:lpstr>Status report template and guidance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Andrew Bennett/Communications Research /SRUK/Principal Engineer/Samsung Electronics</cp:lastModifiedBy>
  <cp:revision>1024</cp:revision>
  <cp:lastPrinted>2023-08-02T08:25:48Z</cp:lastPrinted>
  <dcterms:created xsi:type="dcterms:W3CDTF">2018-05-24T11:49:12Z</dcterms:created>
  <dcterms:modified xsi:type="dcterms:W3CDTF">2026-01-30T11:50:23Z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