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05" r:id="rId6"/>
    <p:sldId id="806" r:id="rId7"/>
    <p:sldId id="79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E6E6"/>
    <a:srgbClr val="FFFFFF"/>
    <a:srgbClr val="FF3300"/>
    <a:srgbClr val="FF33CC"/>
    <a:srgbClr val="FF6699"/>
    <a:srgbClr val="FF99FF"/>
    <a:srgbClr val="62A14D"/>
    <a:srgbClr val="000000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1784" y="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 WG2 Meeting #172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 – 21 November 2025, Dallas, USA 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S2-2511283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#172</a:t>
            </a:r>
            <a:r>
              <a:rPr lang="en-GB" altLang="de-DE" sz="1200" baseline="0" dirty="0">
                <a:solidFill>
                  <a:schemeClr val="bg1"/>
                </a:solidFill>
              </a:rPr>
              <a:t>, November 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for </a:t>
            </a:r>
            <a:r>
              <a:rPr lang="en-US" altLang="de-DE" b="1" dirty="0" err="1"/>
              <a:t>EnergySys</a:t>
            </a:r>
            <a:r>
              <a:rPr lang="en-US" altLang="de-DE" b="1" dirty="0"/>
              <a:t> Phase 2 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+mj-lt"/>
              </a:rPr>
              <a:t/>
            </a: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Konstantinos Samdanis (Lenovo)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+mj-lt"/>
              </a:rPr>
              <a:t>Zhuoyi</a:t>
            </a:r>
            <a:r>
              <a:rPr lang="en-US" altLang="en-US" sz="2000" dirty="0">
                <a:latin typeface="+mj-lt"/>
              </a:rPr>
              <a:t> Chen (China Telecom)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FS_EnergySys_Ph2 Status at SA2#1</a:t>
            </a:r>
            <a:r>
              <a:rPr lang="el-GR" altLang="de-DE" b="1" dirty="0"/>
              <a:t>7</a:t>
            </a:r>
            <a:r>
              <a:rPr lang="en-US" altLang="de-DE" b="1" dirty="0"/>
              <a:t>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078699"/>
            <a:ext cx="8863267" cy="4144223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  <a:defRPr/>
            </a:pPr>
            <a:r>
              <a:rPr lang="en-US" altLang="ko-KR" sz="1800" b="1" dirty="0" smtClean="0">
                <a:solidFill>
                  <a:prstClr val="black"/>
                </a:solidFill>
              </a:rPr>
              <a:t>Progress since SA2#171</a:t>
            </a:r>
            <a:endParaRPr kumimoji="0" lang="en-US" altLang="ko-KR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 smtClean="0"/>
              <a:t>Approved 4 </a:t>
            </a:r>
            <a:r>
              <a:rPr lang="en-US" altLang="ko-KR" sz="1600" dirty="0" err="1" smtClean="0"/>
              <a:t>pCRs</a:t>
            </a:r>
            <a:r>
              <a:rPr lang="en-US" altLang="ko-KR" sz="1600" dirty="0" smtClean="0"/>
              <a:t>, complete final conclusion per each KI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 smtClean="0"/>
              <a:t>Approved </a:t>
            </a:r>
            <a:r>
              <a:rPr lang="en-US" altLang="ko-KR" sz="1600" dirty="0"/>
              <a:t>2 LSs, one for RAN 2 related to AQP and other to SA5 related to charging   </a:t>
            </a:r>
            <a:endParaRPr lang="en-US" altLang="ko-KR" sz="1600" dirty="0" smtClean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 smtClean="0">
                <a:solidFill>
                  <a:prstClr val="black"/>
                </a:solidFill>
              </a:rPr>
              <a:t>TR </a:t>
            </a:r>
            <a:r>
              <a:rPr lang="en-US" altLang="ko-KR" sz="1600" dirty="0">
                <a:solidFill>
                  <a:prstClr val="black"/>
                </a:solidFill>
              </a:rPr>
              <a:t>23.700-67 (v1.2.0) </a:t>
            </a:r>
            <a:r>
              <a:rPr lang="en-US" altLang="ko-KR" sz="1600" dirty="0" smtClean="0">
                <a:solidFill>
                  <a:prstClr val="black"/>
                </a:solidFill>
              </a:rPr>
              <a:t> is ready to </a:t>
            </a:r>
            <a:r>
              <a:rPr lang="en-US" altLang="ko-KR" sz="1600" dirty="0">
                <a:solidFill>
                  <a:prstClr val="black"/>
                </a:solidFill>
              </a:rPr>
              <a:t>plenary for approval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 smtClean="0">
                <a:solidFill>
                  <a:prstClr val="black"/>
                </a:solidFill>
              </a:rPr>
              <a:t>Impacts </a:t>
            </a:r>
            <a:r>
              <a:rPr lang="en-US" altLang="ko-KR" sz="1800" b="1" dirty="0">
                <a:solidFill>
                  <a:prstClr val="black"/>
                </a:solidFill>
              </a:rPr>
              <a:t>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Dependency on SA5 related to renewable energy.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Dependency on RAN related to AQP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Dependency on CT4 related to NF profile enhancements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/>
            <a:r>
              <a:rPr lang="en-US" sz="1600" spc="-20" dirty="0"/>
              <a:t>None.</a:t>
            </a:r>
            <a:endParaRPr lang="de-DE" sz="1600" spc="-2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spc="-20">
                <a:sym typeface="+mn-ea"/>
              </a:rPr>
              <a:t>Start normative </a:t>
            </a:r>
            <a:r>
              <a:rPr lang="en-US" altLang="ko-KR" sz="1600" spc="-20">
                <a:sym typeface="+mn-ea"/>
              </a:rPr>
              <a:t>work</a:t>
            </a:r>
            <a:r>
              <a:rPr lang="en-US" altLang="ko-KR" sz="1600" spc="-20" smtClean="0">
                <a:sym typeface="+mn-ea"/>
              </a:rPr>
              <a:t>.</a:t>
            </a:r>
            <a:r>
              <a:rPr lang="en-US" altLang="ko-KR" sz="1600" spc="-20" dirty="0"/>
              <a:t/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015389"/>
              </p:ext>
            </p:extLst>
          </p:nvPr>
        </p:nvGraphicFramePr>
        <p:xfrm>
          <a:off x="264263" y="1287200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16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7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1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69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1070058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New SID on Energy Efficiency and Energy Saving Phase 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FS_EnergySys_Ph2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12/12/2025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95</a:t>
                      </a:r>
                      <a:r>
                        <a:rPr lang="en-GB" sz="1000" dirty="0"/>
                        <a:t>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SP-250417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220981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FS_EnergySys_Ph2 Status at </a:t>
            </a:r>
            <a:r>
              <a:rPr lang="en-US" altLang="de-DE" b="1" dirty="0" smtClean="0"/>
              <a:t>SA#1</a:t>
            </a:r>
            <a:r>
              <a:rPr lang="en-US" altLang="de-DE" b="1" dirty="0" smtClean="0"/>
              <a:t>10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078699"/>
            <a:ext cx="8863267" cy="4144223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</a:t>
            </a:r>
            <a:r>
              <a:rPr kumimoji="0" lang="en-US" altLang="ko-KR" sz="18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SA#109</a:t>
            </a:r>
            <a:endParaRPr kumimoji="0" lang="en-US" altLang="ko-KR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Approved </a:t>
            </a:r>
            <a:r>
              <a:rPr lang="en-US" altLang="ko-KR" sz="1600" dirty="0" smtClean="0"/>
              <a:t>8 </a:t>
            </a:r>
            <a:r>
              <a:rPr lang="en-US" altLang="ko-KR" sz="1600" dirty="0" err="1"/>
              <a:t>pCRs</a:t>
            </a:r>
            <a:r>
              <a:rPr lang="en-US" altLang="ko-KR" sz="1600" dirty="0"/>
              <a:t>, </a:t>
            </a:r>
            <a:r>
              <a:rPr lang="en-US" altLang="ko-KR" sz="1600" dirty="0" smtClean="0"/>
              <a:t>complete interim principle and final conclusion per each KI.</a:t>
            </a:r>
            <a:endParaRPr lang="en-US" altLang="ko-KR" sz="160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Approved </a:t>
            </a:r>
            <a:r>
              <a:rPr lang="en-US" altLang="ko-KR" sz="1600" dirty="0" smtClean="0"/>
              <a:t>3 </a:t>
            </a:r>
            <a:r>
              <a:rPr lang="en-US" altLang="ko-KR" sz="1600" dirty="0"/>
              <a:t>LSs, one for RAN 2 related to </a:t>
            </a:r>
            <a:r>
              <a:rPr lang="en-US" altLang="ko-KR" sz="1600" dirty="0" smtClean="0"/>
              <a:t>AQP, </a:t>
            </a:r>
            <a:r>
              <a:rPr lang="en-US" altLang="ko-KR" sz="1600" dirty="0"/>
              <a:t>one to 1 LS to SA5 related to the support of renewable energy </a:t>
            </a:r>
            <a:r>
              <a:rPr lang="en-US" altLang="ko-KR" sz="1600" dirty="0" smtClean="0"/>
              <a:t>and </a:t>
            </a:r>
            <a:r>
              <a:rPr lang="en-US" altLang="ko-KR" sz="1600" dirty="0" smtClean="0"/>
              <a:t>one </a:t>
            </a:r>
            <a:r>
              <a:rPr lang="en-US" altLang="ko-KR" sz="1600" dirty="0"/>
              <a:t>to SA5 related to charging   </a:t>
            </a: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800" b="1" dirty="0" smtClean="0">
                <a:solidFill>
                  <a:prstClr val="black"/>
                </a:solidFill>
              </a:rPr>
              <a:t>TR 23</a:t>
            </a:r>
            <a:r>
              <a:rPr lang="en-US" altLang="ko-KR" sz="1800" b="1" dirty="0" smtClean="0">
                <a:solidFill>
                  <a:prstClr val="black"/>
                </a:solidFill>
              </a:rPr>
              <a:t>.</a:t>
            </a:r>
            <a:r>
              <a:rPr lang="en-US" altLang="ko-KR" sz="1800" b="1" dirty="0" smtClean="0">
                <a:solidFill>
                  <a:prstClr val="black"/>
                </a:solidFill>
              </a:rPr>
              <a:t>700-67 (v1.2.0) for </a:t>
            </a:r>
            <a:r>
              <a:rPr lang="en-US" altLang="ko-KR" sz="1800" b="1" dirty="0">
                <a:solidFill>
                  <a:prstClr val="black"/>
                </a:solidFill>
              </a:rPr>
              <a:t>approval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Dependency on SA5 related to renewable energy.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Dependency on RAN related to AQP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Dependency on CT4 related to NF profile enhancements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/>
            <a:r>
              <a:rPr lang="en-US" sz="1600" spc="-20" dirty="0"/>
              <a:t>None.</a:t>
            </a:r>
            <a:endParaRPr lang="de-DE" sz="1600" spc="-2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spc="-20" dirty="0" smtClean="0">
                <a:sym typeface="+mn-ea"/>
              </a:rPr>
              <a:t>Start normative work.</a:t>
            </a:r>
            <a:r>
              <a:rPr lang="en-US" altLang="ko-KR" sz="1600" spc="-20" dirty="0"/>
              <a:t/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64263" y="1287200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16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7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1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69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1070058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New SID on Energy Efficiency and Energy Saving Phase 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FS_EnergySys_Ph2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12/12/2025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85%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SP-250417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094182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FS_EnergySys_Ph2 Work Plan</a:t>
            </a:r>
            <a:endParaRPr lang="en-US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842810"/>
              </p:ext>
            </p:extLst>
          </p:nvPr>
        </p:nvGraphicFramePr>
        <p:xfrm>
          <a:off x="655084" y="1352550"/>
          <a:ext cx="7815613" cy="3250699"/>
        </p:xfrm>
        <a:graphic>
          <a:graphicData uri="http://schemas.openxmlformats.org/drawingml/2006/table">
            <a:tbl>
              <a:tblPr/>
              <a:tblGrid>
                <a:gridCol w="701798">
                  <a:extLst>
                    <a:ext uri="{9D8B030D-6E8A-4147-A177-3AD203B41FA5}">
                      <a16:colId xmlns:a16="http://schemas.microsoft.com/office/drawing/2014/main" val="4133421947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1269602514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3530758943"/>
                    </a:ext>
                  </a:extLst>
                </a:gridCol>
                <a:gridCol w="2208045">
                  <a:extLst>
                    <a:ext uri="{9D8B030D-6E8A-4147-A177-3AD203B41FA5}">
                      <a16:colId xmlns:a16="http://schemas.microsoft.com/office/drawing/2014/main" val="890382580"/>
                    </a:ext>
                  </a:extLst>
                </a:gridCol>
                <a:gridCol w="3185827">
                  <a:extLst>
                    <a:ext uri="{9D8B030D-6E8A-4147-A177-3AD203B41FA5}">
                      <a16:colId xmlns:a16="http://schemas.microsoft.com/office/drawing/2014/main" val="2957953938"/>
                    </a:ext>
                  </a:extLst>
                </a:gridCol>
              </a:tblGrid>
              <a:tr h="3118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Meeting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Date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Planned TUs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Actual Used TUs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Action plan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3192363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SA2#168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Apr.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TR skeleton, scope, Terms, Architectural assumptions &amp; Requirements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Key Issues for all WTs.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2254319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SA2#169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May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Key Issue updates (if necessary),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New solutions for approved Key Issues.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1414736"/>
                  </a:ext>
                </a:extLst>
              </a:tr>
              <a:tr h="32068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SA2#170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Aug.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New solutions and solution updates. Last meeting for new solutions.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196426"/>
                  </a:ext>
                </a:extLst>
              </a:tr>
              <a:tr h="33201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SA#109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Sep.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</a:t>
                      </a:r>
                      <a:r>
                        <a:rPr lang="zh-CN" alt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/>
                      </a:r>
                      <a:br>
                        <a:rPr lang="zh-CN" alt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</a:b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For information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94507"/>
                  </a:ext>
                </a:extLst>
              </a:tr>
              <a:tr h="440871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Oct.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Solution updates.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Evaluation and conclusion.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300704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Nov.2025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Conclusion.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6989248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SA#110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Dec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For Approval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4050671"/>
                  </a:ext>
                </a:extLst>
              </a:tr>
              <a:tr h="285562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Total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6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0243352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14600" y="1454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2006/metadata/properties"/>
    <ds:schemaRef ds:uri="dcc30912-d230-4cc2-b11f-bb5ca2a6b6f5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09cef1fd-e61b-4dbf-b745-21988b13f978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</TotalTime>
  <Words>370</Words>
  <Application>Microsoft Office PowerPoint</Application>
  <PresentationFormat>全屏显示(4:3)</PresentationFormat>
  <Paragraphs>108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 </vt:lpstr>
      <vt:lpstr>맑은 고딕</vt:lpstr>
      <vt:lpstr>等线</vt:lpstr>
      <vt:lpstr>宋体</vt:lpstr>
      <vt:lpstr>Arial</vt:lpstr>
      <vt:lpstr>Calibri</vt:lpstr>
      <vt:lpstr>Times New Roman</vt:lpstr>
      <vt:lpstr>Office Theme</vt:lpstr>
      <vt:lpstr>Status report for EnergySys Phase 2 </vt:lpstr>
      <vt:lpstr>FS_EnergySys_Ph2 Status at SA2#172</vt:lpstr>
      <vt:lpstr>FS_EnergySys_Ph2 Status at SA#110</vt:lpstr>
      <vt:lpstr>FS_EnergySys_Ph2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zhuoyi</cp:lastModifiedBy>
  <cp:revision>2000</cp:revision>
  <dcterms:created xsi:type="dcterms:W3CDTF">2008-08-30T09:32:10Z</dcterms:created>
  <dcterms:modified xsi:type="dcterms:W3CDTF">2025-11-25T06:15:40Z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