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3" r:id="rId2"/>
    <p:sldId id="1128" r:id="rId3"/>
    <p:sldId id="1135" r:id="rId4"/>
    <p:sldId id="1134" r:id="rId5"/>
    <p:sldId id="1129" r:id="rId6"/>
    <p:sldId id="1127" r:id="rId7"/>
    <p:sldId id="1133" r:id="rId8"/>
    <p:sldId id="1132" r:id="rId9"/>
    <p:sldId id="1131" r:id="rId10"/>
    <p:sldId id="789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8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 autoAdjust="0"/>
    <p:restoredTop sz="94973" autoAdjust="0"/>
  </p:normalViewPr>
  <p:slideViewPr>
    <p:cSldViewPr snapToGrid="0">
      <p:cViewPr varScale="1">
        <p:scale>
          <a:sx n="108" d="100"/>
          <a:sy n="108" d="100"/>
        </p:scale>
        <p:origin x="1662" y="102"/>
      </p:cViewPr>
      <p:guideLst>
        <p:guide orient="horz" pos="2133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4" d="100"/>
          <a:sy n="74" d="100"/>
        </p:scale>
        <p:origin x="2361" y="51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11/27/2025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43089DC-F83A-406C-9953-2B0B901397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6F58B-365E-42B9-9FAC-DB197C78238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77B36-3C10-48BC-8EAC-E8A804770217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12B519B-ED5F-4424-9941-5B5CC579CA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A191444-6AD0-4304-8162-226125C7C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742F78-83EB-4078-B06A-F05CB64264A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D47A23-0973-48CC-830F-6C1F8854B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6CD2C-A2A9-4D72-B0A8-7202530CD11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4186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3902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6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511282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80866" y="225848"/>
            <a:ext cx="58102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 – 21 November 2025, Dallas, USA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409351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90550" y="6439694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SA WG2 Meeting #172 Nov 17 – 21, 2025, Dallas, USA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3.zi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3.zi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FS_AIML_CN_Ph2</a:t>
            </a:r>
            <a:br>
              <a:rPr lang="en-US" altLang="en-GB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fr-FR" altLang="zh-CN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fr-FR" altLang="zh-CN" sz="2000" dirty="0">
                <a:latin typeface="Arial" panose="020B0604020202020204" pitchFamily="34" charset="0"/>
              </a:rPr>
              <a:t>vivo (Rapporteur)</a:t>
            </a:r>
            <a:br>
              <a:rPr lang="en-US" altLang="en-US" sz="2000" dirty="0"/>
            </a:br>
            <a:r>
              <a:rPr lang="fr-FR" altLang="zh-CN" sz="2000" dirty="0">
                <a:latin typeface="Arial" panose="020B0604020202020204" pitchFamily="34" charset="0"/>
              </a:rPr>
              <a:t>Samsung (Rapporteur)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SA2#168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24153" y="2147466"/>
            <a:ext cx="8695692" cy="45404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66 contributions were submitted, 11 contributions agreed (including TR skeleton, scope, architecture assumptions, use cases for WT#2, key issues and solutions for WT#1).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TU used and 4 TU left for the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2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Key Issue #1: Transfer of data over UP for UE data collection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Key Issue #2: AI/ML-assisted user plane traffic pattern and </a:t>
            </a:r>
            <a:r>
              <a:rPr lang="en-US" altLang="zh-CN" sz="1400" kern="0" dirty="0" err="1"/>
              <a:t>behaviour</a:t>
            </a:r>
            <a:r>
              <a:rPr lang="en-US" altLang="zh-CN" sz="1400" kern="0" dirty="0"/>
              <a:t> analysis to support efficient performance of User Plane</a:t>
            </a:r>
            <a:endParaRPr lang="en-US" altLang="de-DE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Focus of the Next Meeting (SA2#169)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Handle solutions for all Key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New use case(s) for WT#2 will only be handled with very good justification 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36E0802-5041-465D-8CFD-870672519E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62025"/>
              </p:ext>
            </p:extLst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SP-250413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SA#109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224153" y="2185566"/>
            <a:ext cx="8695692" cy="347746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92 contributions were submitted, 20 contributions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KI#1: 1 LS out on AI/ML UE sided data collection, 1 KI#1 conclusion, 1 terminology definition, 6 solution</a:t>
            </a:r>
            <a:r>
              <a:rPr lang="en-US" altLang="zh-CN" sz="1100" kern="0" dirty="0"/>
              <a:t>s</a:t>
            </a:r>
            <a:r>
              <a:rPr lang="en-US" altLang="de-DE" sz="1100" kern="0" dirty="0"/>
              <a:t> update. </a:t>
            </a:r>
            <a:r>
              <a:rPr lang="en-US" sz="1100" kern="0" dirty="0"/>
              <a:t>KI#1 only some interim conclusions were reached with a very large list of issues that require further discussion. Further study (to conclude on KI#1) is needed if RAN WG asked to define this feature and if so it will make use of normative TU allocations. </a:t>
            </a:r>
            <a:endParaRPr lang="en-US" altLang="de-DE" sz="11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KI#2: 1 KI#2 UC#1 conclusion, 1 KI#2 UC#2 conclusion, 1 reducing reporting load, 6 solutions updates </a:t>
            </a:r>
            <a:r>
              <a:rPr lang="en-US" altLang="zh-CN" sz="1100" kern="0" dirty="0"/>
              <a:t>and the study for KI#2 is 100% concluded.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5.5 TU used and 0 TU left for the Study Phase.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For KI#1, wait for RAN/RAN2 response </a:t>
            </a:r>
            <a:r>
              <a:rPr lang="en-GB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providing feedback on whether Option 2 UP is selected</a:t>
            </a:r>
            <a:endParaRPr lang="en-US" altLang="zh-CN" sz="1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Normative work for KI#2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958175"/>
              </p:ext>
            </p:extLst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US" altLang="zh-CN" sz="11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  <a:endParaRPr lang="en-US" altLang="zh-CN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35058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SA2#172 (1/2)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224153" y="2185565"/>
            <a:ext cx="8695692" cy="397553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46 contributions were submitted, 7 contributions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KI#1: 1 LS out on AI/ML UE sided data collection, 1 KI#1 conclusion, 1 solution update.</a:t>
            </a:r>
            <a:r>
              <a:rPr lang="en-US" sz="1100" kern="0" dirty="0"/>
              <a:t> KI#1 only some interim conclusions were reached with a very large list of issues that require further discussion. Further study (to conclude on KI#1) is needed if RAN WG asked to define this feature and if so it will make use of normative TU allocations.</a:t>
            </a:r>
            <a:endParaRPr lang="en-US" altLang="de-DE" sz="11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KI#2: 1 KI#2 UC#1 conclusion, 1 KI#2 UC#2 conclusion, 1 reducing reporting load, 1 solution updates</a:t>
            </a:r>
            <a:r>
              <a:rPr lang="en-US" altLang="zh-CN" sz="1100" kern="0" dirty="0"/>
              <a:t> and the study for KI#2 is 100% concluded.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5.5 TU used and 0 TU left for the Study Phase.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For KI#1, wait for RAN/RAN2 response </a:t>
            </a:r>
            <a:r>
              <a:rPr lang="en-GB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providing feedback on whether Option 2 UP is selected</a:t>
            </a:r>
            <a:endParaRPr lang="en-US" altLang="zh-CN" sz="1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Normative work for KI#2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076999"/>
              </p:ext>
            </p:extLst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85%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145126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5" y="204461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FS_AIML_CN_Ph2 status after SA2#172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graphicFrame>
        <p:nvGraphicFramePr>
          <p:cNvPr id="7" name="Table 1">
            <a:extLst>
              <a:ext uri="{FF2B5EF4-FFF2-40B4-BE49-F238E27FC236}">
                <a16:creationId xmlns:a16="http://schemas.microsoft.com/office/drawing/2014/main" id="{772CC206-870B-4DBF-A72F-12D5C3FBE3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176647"/>
              </p:ext>
            </p:extLst>
          </p:nvPr>
        </p:nvGraphicFramePr>
        <p:xfrm>
          <a:off x="333667" y="1347650"/>
          <a:ext cx="8686046" cy="31851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6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26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62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166">
                <a:tc>
                  <a:txBody>
                    <a:bodyPr/>
                    <a:lstStyle/>
                    <a:p>
                      <a:r>
                        <a:rPr lang="en-US" sz="13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Planned</a:t>
                      </a:r>
                      <a:r>
                        <a:rPr lang="en-US" sz="1300" b="1" baseline="0" dirty="0"/>
                        <a:t> </a:t>
                      </a:r>
                    </a:p>
                    <a:p>
                      <a:pPr algn="ctr"/>
                      <a:r>
                        <a:rPr lang="en-US" sz="1300" b="1" baseline="0" dirty="0"/>
                        <a:t>TU’s</a:t>
                      </a:r>
                      <a:endParaRPr lang="en-US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23.700-04 TR Skeleton, Arch Assumptions, scope, Initial KIs use case(s)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SA2#169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Solutions, Attempt to close new Key Issue and new UC.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(with higher priority) and last chance for new solution(s)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928587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and interim agreement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84044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 update and conclusion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solution updates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593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Feb 2026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4739322"/>
                  </a:ext>
                </a:extLst>
              </a:tr>
            </a:tbl>
          </a:graphicData>
        </a:graphic>
      </p:graphicFrame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EBF1ED6D-5DB8-4260-849A-FC9B67CDD92A}"/>
              </a:ext>
            </a:extLst>
          </p:cNvPr>
          <p:cNvSpPr txBox="1">
            <a:spLocks/>
          </p:cNvSpPr>
          <p:nvPr/>
        </p:nvSpPr>
        <p:spPr>
          <a:xfrm>
            <a:off x="333667" y="4913230"/>
            <a:ext cx="8749073" cy="139281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Planned TU’s 5 + 5 TUs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5.5 TUs for Study Phase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4.5 TUs for Normative Work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i="1" kern="0" dirty="0">
                <a:cs typeface="Arial" panose="020B0604020202020204" pitchFamily="34" charset="0"/>
              </a:rPr>
              <a:t>Note: for KI#1, </a:t>
            </a:r>
            <a:r>
              <a:rPr lang="en-GB" sz="1400" i="1" kern="0" dirty="0">
                <a:cs typeface="Arial" panose="020B0604020202020204" pitchFamily="34" charset="0"/>
              </a:rPr>
              <a:t>SA2 discuss and decide next step once receiving RAN/RAN2’s feedback (on whether Option 2 UP is selected)  </a:t>
            </a:r>
            <a:endParaRPr lang="en-US" altLang="zh-CN" sz="1400" i="1" kern="0" dirty="0"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90448670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5" y="204461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Substantial Issues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A1D5501-D223-4D2F-919E-F9377EEAEC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084765"/>
              </p:ext>
            </p:extLst>
          </p:nvPr>
        </p:nvGraphicFramePr>
        <p:xfrm>
          <a:off x="229734" y="1542529"/>
          <a:ext cx="8684532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0157">
                  <a:extLst>
                    <a:ext uri="{9D8B030D-6E8A-4147-A177-3AD203B41FA5}">
                      <a16:colId xmlns:a16="http://schemas.microsoft.com/office/drawing/2014/main" val="230772352"/>
                    </a:ext>
                  </a:extLst>
                </a:gridCol>
                <a:gridCol w="2429164">
                  <a:extLst>
                    <a:ext uri="{9D8B030D-6E8A-4147-A177-3AD203B41FA5}">
                      <a16:colId xmlns:a16="http://schemas.microsoft.com/office/drawing/2014/main" val="545223781"/>
                    </a:ext>
                  </a:extLst>
                </a:gridCol>
                <a:gridCol w="1342428">
                  <a:extLst>
                    <a:ext uri="{9D8B030D-6E8A-4147-A177-3AD203B41FA5}">
                      <a16:colId xmlns:a16="http://schemas.microsoft.com/office/drawing/2014/main" val="2034555599"/>
                    </a:ext>
                  </a:extLst>
                </a:gridCol>
                <a:gridCol w="2800958">
                  <a:extLst>
                    <a:ext uri="{9D8B030D-6E8A-4147-A177-3AD203B41FA5}">
                      <a16:colId xmlns:a16="http://schemas.microsoft.com/office/drawing/2014/main" val="494371242"/>
                    </a:ext>
                  </a:extLst>
                </a:gridCol>
                <a:gridCol w="1251825">
                  <a:extLst>
                    <a:ext uri="{9D8B030D-6E8A-4147-A177-3AD203B41FA5}">
                      <a16:colId xmlns:a16="http://schemas.microsoft.com/office/drawing/2014/main" val="1105084195"/>
                    </a:ext>
                  </a:extLst>
                </a:gridCol>
              </a:tblGrid>
              <a:tr h="142029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Issue 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Identified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Resolution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Resolved 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557702"/>
                  </a:ext>
                </a:extLst>
              </a:tr>
              <a:tr h="192732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baseline="0" dirty="0"/>
                        <a:t>-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105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161925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13" name="Subtitle 3">
            <a:extLst>
              <a:ext uri="{FF2B5EF4-FFF2-40B4-BE49-F238E27FC236}">
                <a16:creationId xmlns:a16="http://schemas.microsoft.com/office/drawing/2014/main" id="{74602E9A-6EFB-48FB-8F37-CE3C9B0184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dirty="0"/>
              <a:t>Status report after SA2#168/169/170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SA2#171 (1/2)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224153" y="2185566"/>
            <a:ext cx="8695692" cy="347746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46 contributions were submitted, 13 contributions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KI#1: 5 solution updates, 1 terminology definition, (1 interim agreement is postponed)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KI#2: 5 solution updates, 2 interim agreement for UC#1 &amp; UC#2 respectively.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4.5 TU used and 0.5 TU left for the Study Phase.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Interim agreement update and conclusion.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70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976720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SA2#170 (1/2)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224153" y="2185566"/>
            <a:ext cx="8695692" cy="347746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47 contributions were submitted, 25 contributions agreed. (including 1 LS out to RAN 2 for KI#1, 5 new solutions, 17 solution updates and 2 interim conclusions for KT#1 and KI#2).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KI#1: 1 LS out, 1 new solution, 13 solution updates, 1 interim conclusion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KI#2: 4 new solutions, 4 solution updates, 1 interim conclusion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 TU used and 1 TU left for the Study Phase.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Solution updates to resolve ENs and interim agreement update.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50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669101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SA2#169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24153" y="2185566"/>
            <a:ext cx="8695692" cy="319197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50 contributions were submitted, 31 contributions agreed, 1 contributions merged. (including 1 LS out for AI/ML UE sided data collection, TR skeleton, architecture assumptions, solutions for KT#1 and KI#2).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3 TU used and 2 TU left for the Study Phase.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Solution updates</a:t>
            </a:r>
            <a:endParaRPr lang="de-DE" altLang="zh-CN" sz="14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36E0802-5041-465D-8CFD-870672519E7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SP-250413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734522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4909</TotalTime>
  <Words>1694</Words>
  <Application>Microsoft Office PowerPoint</Application>
  <PresentationFormat>全屏显示(4:3)</PresentationFormat>
  <Paragraphs>243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맑은 고딕</vt:lpstr>
      <vt:lpstr>等线</vt:lpstr>
      <vt:lpstr>宋体</vt:lpstr>
      <vt:lpstr>Arial</vt:lpstr>
      <vt:lpstr>Calibri</vt:lpstr>
      <vt:lpstr>Times New Roman</vt:lpstr>
      <vt:lpstr>Office Theme</vt:lpstr>
      <vt:lpstr>FS_AIML_CN_Ph2 Status Report</vt:lpstr>
      <vt:lpstr>FS_AIML_CN_Ph2 status after SA#109</vt:lpstr>
      <vt:lpstr>FS_AIML_CN_Ph2 status after SA2#172 (1/2)</vt:lpstr>
      <vt:lpstr>FS_AIML_CN_Ph2 status after SA2#172 (2/2)</vt:lpstr>
      <vt:lpstr>Substantial Issues</vt:lpstr>
      <vt:lpstr>Annex</vt:lpstr>
      <vt:lpstr>FS_AIML_CN_Ph2 status after SA2#171 (1/2)</vt:lpstr>
      <vt:lpstr>FS_AIML_CN_Ph2 status after SA2#170 (1/2)</vt:lpstr>
      <vt:lpstr>FS_AIML_CN_Ph2 status after SA2#169 (1/2)</vt:lpstr>
      <vt:lpstr>FS_AIML_CN_Ph2 status after SA2#168 (1/2)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FS_AIML_CN Status Report</dc:title>
  <dc:creator>程思涵</dc:creator>
  <cp:lastModifiedBy>xiaobo2</cp:lastModifiedBy>
  <cp:revision>262</cp:revision>
  <dcterms:modified xsi:type="dcterms:W3CDTF">2025-11-27T02:36:32Z</dcterms:modified>
</cp:coreProperties>
</file>