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0">
  <p:sldMasterIdLst>
    <p:sldMasterId id="2147485146" r:id="rId4"/>
  </p:sldMasterIdLst>
  <p:notesMasterIdLst>
    <p:notesMasterId r:id="rId9"/>
  </p:notesMasterIdLst>
  <p:handoutMasterIdLst>
    <p:handoutMasterId r:id="rId10"/>
  </p:handoutMasterIdLst>
  <p:sldIdLst>
    <p:sldId id="1163" r:id="rId5"/>
    <p:sldId id="382" r:id="rId6"/>
    <p:sldId id="1164" r:id="rId7"/>
    <p:sldId id="1165"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E7BB4C46-2BEF-78F9-3C13-565BFF9BFECE}" name="rapporteur" initials="EU" userId="rapporteu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921F7A-0D11-4B20-98F3-E8B4222C893E}" v="67" dt="2025-09-30T22:39:22.6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06" autoAdjust="0"/>
    <p:restoredTop sz="92457" autoAdjust="0"/>
  </p:normalViewPr>
  <p:slideViewPr>
    <p:cSldViewPr snapToGrid="0">
      <p:cViewPr varScale="1">
        <p:scale>
          <a:sx n="147" d="100"/>
          <a:sy n="147" d="100"/>
        </p:scale>
        <p:origin x="3522"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NG, ZONGRUI" userId="1e136a0b-c3d2-426c-94cb-9dd64ffe0380" providerId="ADAL" clId="{8D921F7A-0D11-4B20-98F3-E8B4222C893E}"/>
    <pc:docChg chg="undo custSel addSld delSld modSld">
      <pc:chgData name="DING, ZONGRUI" userId="1e136a0b-c3d2-426c-94cb-9dd64ffe0380" providerId="ADAL" clId="{8D921F7A-0D11-4B20-98F3-E8B4222C893E}" dt="2025-10-01T14:54:36.710" v="333" actId="20577"/>
      <pc:docMkLst>
        <pc:docMk/>
      </pc:docMkLst>
      <pc:sldChg chg="del">
        <pc:chgData name="DING, ZONGRUI" userId="1e136a0b-c3d2-426c-94cb-9dd64ffe0380" providerId="ADAL" clId="{8D921F7A-0D11-4B20-98F3-E8B4222C893E}" dt="2025-09-30T22:23:32.087" v="4" actId="47"/>
        <pc:sldMkLst>
          <pc:docMk/>
          <pc:sldMk cId="531396852" sldId="381"/>
        </pc:sldMkLst>
      </pc:sldChg>
      <pc:sldChg chg="modSp mod">
        <pc:chgData name="DING, ZONGRUI" userId="1e136a0b-c3d2-426c-94cb-9dd64ffe0380" providerId="ADAL" clId="{8D921F7A-0D11-4B20-98F3-E8B4222C893E}" dt="2025-09-30T22:56:37" v="306" actId="114"/>
        <pc:sldMkLst>
          <pc:docMk/>
          <pc:sldMk cId="2147670031" sldId="382"/>
        </pc:sldMkLst>
        <pc:spChg chg="mod">
          <ac:chgData name="DING, ZONGRUI" userId="1e136a0b-c3d2-426c-94cb-9dd64ffe0380" providerId="ADAL" clId="{8D921F7A-0D11-4B20-98F3-E8B4222C893E}" dt="2025-09-30T22:25:37.310" v="65" actId="20577"/>
          <ac:spMkLst>
            <pc:docMk/>
            <pc:sldMk cId="2147670031" sldId="382"/>
            <ac:spMk id="2" creationId="{E290FDB4-2461-60CC-9A49-CB169A4E8E16}"/>
          </ac:spMkLst>
        </pc:spChg>
        <pc:spChg chg="mod">
          <ac:chgData name="DING, ZONGRUI" userId="1e136a0b-c3d2-426c-94cb-9dd64ffe0380" providerId="ADAL" clId="{8D921F7A-0D11-4B20-98F3-E8B4222C893E}" dt="2025-09-30T22:56:37" v="306" actId="114"/>
          <ac:spMkLst>
            <pc:docMk/>
            <pc:sldMk cId="2147670031" sldId="382"/>
            <ac:spMk id="3" creationId="{F8360AEE-4ED1-6688-9D65-DE31FDC7C3B0}"/>
          </ac:spMkLst>
        </pc:spChg>
      </pc:sldChg>
      <pc:sldChg chg="del">
        <pc:chgData name="DING, ZONGRUI" userId="1e136a0b-c3d2-426c-94cb-9dd64ffe0380" providerId="ADAL" clId="{8D921F7A-0D11-4B20-98F3-E8B4222C893E}" dt="2025-09-30T22:23:27.657" v="0" actId="47"/>
        <pc:sldMkLst>
          <pc:docMk/>
          <pc:sldMk cId="2965906839" sldId="383"/>
        </pc:sldMkLst>
      </pc:sldChg>
      <pc:sldChg chg="del">
        <pc:chgData name="DING, ZONGRUI" userId="1e136a0b-c3d2-426c-94cb-9dd64ffe0380" providerId="ADAL" clId="{8D921F7A-0D11-4B20-98F3-E8B4222C893E}" dt="2025-09-30T22:23:28.717" v="1" actId="47"/>
        <pc:sldMkLst>
          <pc:docMk/>
          <pc:sldMk cId="3263260679" sldId="384"/>
        </pc:sldMkLst>
      </pc:sldChg>
      <pc:sldChg chg="del">
        <pc:chgData name="DING, ZONGRUI" userId="1e136a0b-c3d2-426c-94cb-9dd64ffe0380" providerId="ADAL" clId="{8D921F7A-0D11-4B20-98F3-E8B4222C893E}" dt="2025-09-30T22:23:30.200" v="2" actId="47"/>
        <pc:sldMkLst>
          <pc:docMk/>
          <pc:sldMk cId="2962017950" sldId="385"/>
        </pc:sldMkLst>
      </pc:sldChg>
      <pc:sldChg chg="modSp mod">
        <pc:chgData name="DING, ZONGRUI" userId="1e136a0b-c3d2-426c-94cb-9dd64ffe0380" providerId="ADAL" clId="{8D921F7A-0D11-4B20-98F3-E8B4222C893E}" dt="2025-10-01T14:54:36.710" v="333" actId="20577"/>
        <pc:sldMkLst>
          <pc:docMk/>
          <pc:sldMk cId="0" sldId="1163"/>
        </pc:sldMkLst>
        <pc:spChg chg="mod">
          <ac:chgData name="DING, ZONGRUI" userId="1e136a0b-c3d2-426c-94cb-9dd64ffe0380" providerId="ADAL" clId="{8D921F7A-0D11-4B20-98F3-E8B4222C893E}" dt="2025-09-30T22:24:25.307" v="19" actId="27636"/>
          <ac:spMkLst>
            <pc:docMk/>
            <pc:sldMk cId="0" sldId="1163"/>
            <ac:spMk id="5" creationId="{D66E9357-C26F-E53F-8F25-15AA78429A98}"/>
          </ac:spMkLst>
        </pc:spChg>
        <pc:spChg chg="mod">
          <ac:chgData name="DING, ZONGRUI" userId="1e136a0b-c3d2-426c-94cb-9dd64ffe0380" providerId="ADAL" clId="{8D921F7A-0D11-4B20-98F3-E8B4222C893E}" dt="2025-09-30T22:25:10.974" v="44" actId="6549"/>
          <ac:spMkLst>
            <pc:docMk/>
            <pc:sldMk cId="0" sldId="1163"/>
            <ac:spMk id="7171" creationId="{E48F4C2E-F028-D0DB-99E2-8E3F980705C4}"/>
          </ac:spMkLst>
        </pc:spChg>
        <pc:spChg chg="mod">
          <ac:chgData name="DING, ZONGRUI" userId="1e136a0b-c3d2-426c-94cb-9dd64ffe0380" providerId="ADAL" clId="{8D921F7A-0D11-4B20-98F3-E8B4222C893E}" dt="2025-10-01T14:54:36.710" v="333" actId="20577"/>
          <ac:spMkLst>
            <pc:docMk/>
            <pc:sldMk cId="0" sldId="1163"/>
            <ac:spMk id="7173" creationId="{B1137736-AD02-A3E6-721C-B1A3A3F41ECC}"/>
          </ac:spMkLst>
        </pc:spChg>
      </pc:sldChg>
      <pc:sldChg chg="del">
        <pc:chgData name="DING, ZONGRUI" userId="1e136a0b-c3d2-426c-94cb-9dd64ffe0380" providerId="ADAL" clId="{8D921F7A-0D11-4B20-98F3-E8B4222C893E}" dt="2025-09-30T22:23:31.189" v="3" actId="47"/>
        <pc:sldMkLst>
          <pc:docMk/>
          <pc:sldMk cId="1162027730" sldId="1164"/>
        </pc:sldMkLst>
      </pc:sldChg>
      <pc:sldChg chg="addSp modSp new mod">
        <pc:chgData name="DING, ZONGRUI" userId="1e136a0b-c3d2-426c-94cb-9dd64ffe0380" providerId="ADAL" clId="{8D921F7A-0D11-4B20-98F3-E8B4222C893E}" dt="2025-09-30T22:57:34.988" v="323" actId="403"/>
        <pc:sldMkLst>
          <pc:docMk/>
          <pc:sldMk cId="2555023274" sldId="1164"/>
        </pc:sldMkLst>
        <pc:spChg chg="mod">
          <ac:chgData name="DING, ZONGRUI" userId="1e136a0b-c3d2-426c-94cb-9dd64ffe0380" providerId="ADAL" clId="{8D921F7A-0D11-4B20-98F3-E8B4222C893E}" dt="2025-09-30T22:29:09.292" v="182" actId="1038"/>
          <ac:spMkLst>
            <pc:docMk/>
            <pc:sldMk cId="2555023274" sldId="1164"/>
            <ac:spMk id="2" creationId="{87B1BCDD-1B28-2450-6CD7-43017B294F81}"/>
          </ac:spMkLst>
        </pc:spChg>
        <pc:spChg chg="mod">
          <ac:chgData name="DING, ZONGRUI" userId="1e136a0b-c3d2-426c-94cb-9dd64ffe0380" providerId="ADAL" clId="{8D921F7A-0D11-4B20-98F3-E8B4222C893E}" dt="2025-09-30T22:57:27.913" v="322" actId="403"/>
          <ac:spMkLst>
            <pc:docMk/>
            <pc:sldMk cId="2555023274" sldId="1164"/>
            <ac:spMk id="3" creationId="{6662937D-9FDD-BACC-98BF-0129D9CCE587}"/>
          </ac:spMkLst>
        </pc:spChg>
        <pc:spChg chg="add mod">
          <ac:chgData name="DING, ZONGRUI" userId="1e136a0b-c3d2-426c-94cb-9dd64ffe0380" providerId="ADAL" clId="{8D921F7A-0D11-4B20-98F3-E8B4222C893E}" dt="2025-09-30T22:27:57.033" v="125" actId="1035"/>
          <ac:spMkLst>
            <pc:docMk/>
            <pc:sldMk cId="2555023274" sldId="1164"/>
            <ac:spMk id="4" creationId="{214B57A2-63DC-1A56-D969-A8836344AD29}"/>
          </ac:spMkLst>
        </pc:spChg>
        <pc:spChg chg="add mod">
          <ac:chgData name="DING, ZONGRUI" userId="1e136a0b-c3d2-426c-94cb-9dd64ffe0380" providerId="ADAL" clId="{8D921F7A-0D11-4B20-98F3-E8B4222C893E}" dt="2025-09-30T22:28:02.627" v="136" actId="1035"/>
          <ac:spMkLst>
            <pc:docMk/>
            <pc:sldMk cId="2555023274" sldId="1164"/>
            <ac:spMk id="6" creationId="{1DABD4D3-2579-15F8-74E1-BEFBAE349E4B}"/>
          </ac:spMkLst>
        </pc:spChg>
        <pc:spChg chg="add mod">
          <ac:chgData name="DING, ZONGRUI" userId="1e136a0b-c3d2-426c-94cb-9dd64ffe0380" providerId="ADAL" clId="{8D921F7A-0D11-4B20-98F3-E8B4222C893E}" dt="2025-09-30T22:57:34.988" v="323" actId="403"/>
          <ac:spMkLst>
            <pc:docMk/>
            <pc:sldMk cId="2555023274" sldId="1164"/>
            <ac:spMk id="7" creationId="{51FC21AF-434D-640C-8815-18A8FB383CDC}"/>
          </ac:spMkLst>
        </pc:spChg>
        <pc:picChg chg="add mod">
          <ac:chgData name="DING, ZONGRUI" userId="1e136a0b-c3d2-426c-94cb-9dd64ffe0380" providerId="ADAL" clId="{8D921F7A-0D11-4B20-98F3-E8B4222C893E}" dt="2025-09-30T22:27:48.407" v="120" actId="1036"/>
          <ac:picMkLst>
            <pc:docMk/>
            <pc:sldMk cId="2555023274" sldId="1164"/>
            <ac:picMk id="5" creationId="{98D7BC98-9D96-C4D6-5F27-4041680D384D}"/>
          </ac:picMkLst>
        </pc:picChg>
      </pc:sldChg>
      <pc:sldChg chg="modSp new mod">
        <pc:chgData name="DING, ZONGRUI" userId="1e136a0b-c3d2-426c-94cb-9dd64ffe0380" providerId="ADAL" clId="{8D921F7A-0D11-4B20-98F3-E8B4222C893E}" dt="2025-10-01T14:53:06.154" v="325" actId="20577"/>
        <pc:sldMkLst>
          <pc:docMk/>
          <pc:sldMk cId="2106537874" sldId="1165"/>
        </pc:sldMkLst>
        <pc:spChg chg="mod">
          <ac:chgData name="DING, ZONGRUI" userId="1e136a0b-c3d2-426c-94cb-9dd64ffe0380" providerId="ADAL" clId="{8D921F7A-0D11-4B20-98F3-E8B4222C893E}" dt="2025-09-30T22:30:58.749" v="224" actId="1037"/>
          <ac:spMkLst>
            <pc:docMk/>
            <pc:sldMk cId="2106537874" sldId="1165"/>
            <ac:spMk id="2" creationId="{B18A3DA6-B7DF-FB42-040A-9065ACAC856E}"/>
          </ac:spMkLst>
        </pc:spChg>
        <pc:spChg chg="mod">
          <ac:chgData name="DING, ZONGRUI" userId="1e136a0b-c3d2-426c-94cb-9dd64ffe0380" providerId="ADAL" clId="{8D921F7A-0D11-4B20-98F3-E8B4222C893E}" dt="2025-10-01T14:53:06.154" v="325" actId="20577"/>
          <ac:spMkLst>
            <pc:docMk/>
            <pc:sldMk cId="2106537874" sldId="1165"/>
            <ac:spMk id="3" creationId="{9EB69C97-31D2-8E5C-592F-48D9CEF132A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250013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dirty="0"/>
              <a:t>Click to edit Master subtitle style</a:t>
            </a:r>
            <a:endParaRPr lang="en-GB" dirty="0"/>
          </a:p>
        </p:txBody>
      </p:sp>
      <p:sp>
        <p:nvSpPr>
          <p:cNvPr id="5" name="TextBox 4">
            <a:extLst>
              <a:ext uri="{FF2B5EF4-FFF2-40B4-BE49-F238E27FC236}">
                <a16:creationId xmlns:a16="http://schemas.microsoft.com/office/drawing/2014/main" id="{8E6BE1BB-1A08-C828-4A8D-23206CAFFDE2}"/>
              </a:ext>
            </a:extLst>
          </p:cNvPr>
          <p:cNvSpPr txBox="1"/>
          <p:nvPr userDrawn="1"/>
        </p:nvSpPr>
        <p:spPr>
          <a:xfrm>
            <a:off x="100264" y="97940"/>
            <a:ext cx="6168188" cy="461665"/>
          </a:xfrm>
          <a:prstGeom prst="rect">
            <a:avLst/>
          </a:prstGeom>
          <a:noFill/>
        </p:spPr>
        <p:txBody>
          <a:bodyPr wrap="square">
            <a:spAutoFit/>
          </a:bodyPr>
          <a:lstStyle/>
          <a:p>
            <a:pPr eaLnBrk="1" hangingPunct="1">
              <a:defRPr/>
            </a:pPr>
            <a:r>
              <a:rPr lang="sv-SE" altLang="en-US" sz="1200" b="1" dirty="0">
                <a:latin typeface="Arial "/>
              </a:rPr>
              <a:t>3GPP TSG SA WG2#171	</a:t>
            </a:r>
          </a:p>
          <a:p>
            <a:pPr eaLnBrk="1" hangingPunct="1">
              <a:defRPr/>
            </a:pPr>
            <a:r>
              <a:rPr lang="sv-SE" altLang="en-US" sz="1200" b="1" dirty="0">
                <a:latin typeface="Arial "/>
              </a:rPr>
              <a:t>Wuhan, China, October 13 – 17, 2025</a:t>
            </a:r>
          </a:p>
        </p:txBody>
      </p:sp>
    </p:spTree>
    <p:extLst>
      <p:ext uri="{BB962C8B-B14F-4D97-AF65-F5344CB8AC3E}">
        <p14:creationId xmlns:p14="http://schemas.microsoft.com/office/powerpoint/2010/main" val="3178496721"/>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WG2#171	</a:t>
            </a:r>
          </a:p>
          <a:p>
            <a:pPr eaLnBrk="1" hangingPunct="1">
              <a:defRPr/>
            </a:pPr>
            <a:r>
              <a:rPr lang="sv-SE" altLang="en-US" sz="1200" b="1" dirty="0">
                <a:latin typeface="Arial "/>
              </a:rPr>
              <a:t>Wuhan, China, October 13 – 17,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S2-25xxxxx</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2691318" y="1937844"/>
            <a:ext cx="8586281" cy="1727200"/>
          </a:xfrm>
          <a:prstGeom prst="rect">
            <a:avLst/>
          </a:prstGeom>
          <a:noFill/>
          <a:ln>
            <a:noFill/>
          </a:ln>
        </p:spPr>
        <p:txBody>
          <a:bodyPr lIns="121907" tIns="60953" rIns="121907" bIns="60953" anchor="ctr">
            <a:normAutofit fontScale="85000" lnSpcReduction="10000"/>
          </a:bodyPr>
          <a:lstStyle/>
          <a:p>
            <a:pPr algn="ctr">
              <a:defRPr/>
            </a:pPr>
            <a:r>
              <a:rPr lang="en-US" sz="5400" dirty="0"/>
              <a:t>Way forward for data framework based on SA guidance</a:t>
            </a:r>
            <a:endParaRPr lang="en-US" sz="5333" b="1" i="1" kern="0" dirty="0">
              <a:solidFill>
                <a:srgbClr val="FF0000"/>
              </a:solidFill>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828800" y="4248875"/>
            <a:ext cx="8534400" cy="1209996"/>
          </a:xfrm>
        </p:spPr>
        <p:txBody>
          <a:bodyPr/>
          <a:lstStyle/>
          <a:p>
            <a:pPr>
              <a:lnSpc>
                <a:spcPct val="80000"/>
              </a:lnSpc>
            </a:pPr>
            <a:r>
              <a:rPr lang="sv-SE" altLang="en-US" sz="2667" b="1" dirty="0">
                <a:latin typeface="Calibri" panose="020F0502020204030204" pitchFamily="34" charset="0"/>
                <a:cs typeface="Calibri" panose="020F0502020204030204" pitchFamily="34" charset="0"/>
              </a:rPr>
              <a:t>Source: AT&amp;T</a:t>
            </a:r>
            <a:endParaRPr lang="sv-SE" altLang="en-US" sz="2667" dirty="0">
              <a:latin typeface="Calibri" panose="020F0502020204030204" pitchFamily="34" charset="0"/>
              <a:cs typeface="Calibri" panose="020F050202020403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10586" y="6373286"/>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0586" y="6364197"/>
            <a:ext cx="9446245"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a:latin typeface="Arial" panose="020B0604020202020204" pitchFamily="34" charset="0"/>
              </a:rPr>
              <a:t>S2-2508609- </a:t>
            </a:r>
            <a:r>
              <a:rPr lang="en-GB" altLang="en-US" sz="1333" dirty="0">
                <a:latin typeface="Arial" panose="020B0604020202020204" pitchFamily="34" charset="0"/>
              </a:rPr>
              <a:t>SA WG2#171, Wuhan, China, October 13 – 17, 2025</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1067" dirty="0">
                <a:latin typeface="Arial" panose="020B0604020202020204" pitchFamily="34" charset="0"/>
              </a:rPr>
              <a:t>© 3GPP 2025</a:t>
            </a:r>
          </a:p>
        </p:txBody>
      </p:sp>
      <p:pic>
        <p:nvPicPr>
          <p:cNvPr id="2" name="Picture 2">
            <a:extLst>
              <a:ext uri="{FF2B5EF4-FFF2-40B4-BE49-F238E27FC236}">
                <a16:creationId xmlns:a16="http://schemas.microsoft.com/office/drawing/2014/main" id="{1C43FF5E-8302-375E-0E1E-46D73C7DC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976" y="593559"/>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0FDB4-2461-60CC-9A49-CB169A4E8E16}"/>
              </a:ext>
            </a:extLst>
          </p:cNvPr>
          <p:cNvSpPr>
            <a:spLocks noGrp="1"/>
          </p:cNvSpPr>
          <p:nvPr>
            <p:ph type="title"/>
          </p:nvPr>
        </p:nvSpPr>
        <p:spPr/>
        <p:txBody>
          <a:bodyPr/>
          <a:lstStyle/>
          <a:p>
            <a:r>
              <a:rPr lang="en-US" dirty="0"/>
              <a:t>Background</a:t>
            </a:r>
            <a:endParaRPr lang="en-DE" dirty="0"/>
          </a:p>
        </p:txBody>
      </p:sp>
      <p:sp>
        <p:nvSpPr>
          <p:cNvPr id="3" name="Content Placeholder 2">
            <a:extLst>
              <a:ext uri="{FF2B5EF4-FFF2-40B4-BE49-F238E27FC236}">
                <a16:creationId xmlns:a16="http://schemas.microsoft.com/office/drawing/2014/main" id="{F8360AEE-4ED1-6688-9D65-DE31FDC7C3B0}"/>
              </a:ext>
            </a:extLst>
          </p:cNvPr>
          <p:cNvSpPr>
            <a:spLocks noGrp="1"/>
          </p:cNvSpPr>
          <p:nvPr>
            <p:ph idx="1"/>
          </p:nvPr>
        </p:nvSpPr>
        <p:spPr>
          <a:xfrm>
            <a:off x="168441" y="1835051"/>
            <a:ext cx="11888441" cy="4528041"/>
          </a:xfrm>
        </p:spPr>
        <p:txBody>
          <a:bodyPr/>
          <a:lstStyle/>
          <a:p>
            <a:r>
              <a:rPr lang="en-US" sz="2000" dirty="0"/>
              <a:t>Based on the decision in the SA#109:</a:t>
            </a:r>
          </a:p>
          <a:p>
            <a:pPr lvl="1"/>
            <a:r>
              <a:rPr lang="en-US" sz="1800" i="1" dirty="0"/>
              <a:t>SA2 and SA5 to progress and collaborate (including with RAN2 and RAN3 where applicable) on 6G data framework related work tasks and taking the 5G working scope as the starting point. </a:t>
            </a:r>
          </a:p>
          <a:p>
            <a:pPr lvl="1"/>
            <a:r>
              <a:rPr lang="en-US" sz="1800" i="1" dirty="0"/>
              <a:t>SA2 and SA5 should coordinate with SA3 for the data security and privacy requirements.</a:t>
            </a:r>
          </a:p>
          <a:p>
            <a:pPr lvl="1"/>
            <a:r>
              <a:rPr lang="en-US" sz="1800" i="1" dirty="0"/>
              <a:t>Regular coordination and collaboration among the WGs are expected, including checks on the progress of each group for 6G data related work tasks in March 2026 (TSG SA#111) and/or June 2026 (TSG#112), to avoid the duplicate </a:t>
            </a:r>
          </a:p>
          <a:p>
            <a:pPr lvl="1"/>
            <a:r>
              <a:rPr lang="en-US" sz="1800" i="1" dirty="0"/>
              <a:t>design for the same functionality and to develop system wide consistent solutions.</a:t>
            </a:r>
            <a:r>
              <a:rPr lang="en-US" sz="1800" dirty="0"/>
              <a:t> </a:t>
            </a:r>
          </a:p>
          <a:p>
            <a:r>
              <a:rPr lang="en-US" sz="2000" dirty="0"/>
              <a:t>As an operator, AT&amp;T requires to have a unified data framework in the network for reasons of operation efficiency, scalability</a:t>
            </a:r>
          </a:p>
          <a:p>
            <a:r>
              <a:rPr lang="en-US" sz="2000" dirty="0"/>
              <a:t>This deck presents AT&amp;T views on SA2 and SA5 coordination to achieve one unified data framework (6G SID WT#5) </a:t>
            </a:r>
          </a:p>
        </p:txBody>
      </p:sp>
    </p:spTree>
    <p:extLst>
      <p:ext uri="{BB962C8B-B14F-4D97-AF65-F5344CB8AC3E}">
        <p14:creationId xmlns:p14="http://schemas.microsoft.com/office/powerpoint/2010/main" val="214767003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1BCDD-1B28-2450-6CD7-43017B294F81}"/>
              </a:ext>
            </a:extLst>
          </p:cNvPr>
          <p:cNvSpPr>
            <a:spLocks noGrp="1"/>
          </p:cNvSpPr>
          <p:nvPr>
            <p:ph type="title"/>
          </p:nvPr>
        </p:nvSpPr>
        <p:spPr>
          <a:xfrm>
            <a:off x="533399" y="365125"/>
            <a:ext cx="10515600" cy="1325563"/>
          </a:xfrm>
        </p:spPr>
        <p:txBody>
          <a:bodyPr/>
          <a:lstStyle/>
          <a:p>
            <a:r>
              <a:rPr lang="en-US" sz="3600" dirty="0"/>
              <a:t>AT&amp;T’s Requirements on Unified Data Framework</a:t>
            </a:r>
          </a:p>
        </p:txBody>
      </p:sp>
      <p:sp>
        <p:nvSpPr>
          <p:cNvPr id="3" name="Content Placeholder 2">
            <a:extLst>
              <a:ext uri="{FF2B5EF4-FFF2-40B4-BE49-F238E27FC236}">
                <a16:creationId xmlns:a16="http://schemas.microsoft.com/office/drawing/2014/main" id="{6662937D-9FDD-BACC-98BF-0129D9CCE587}"/>
              </a:ext>
            </a:extLst>
          </p:cNvPr>
          <p:cNvSpPr>
            <a:spLocks noGrp="1"/>
          </p:cNvSpPr>
          <p:nvPr>
            <p:ph idx="1"/>
          </p:nvPr>
        </p:nvSpPr>
        <p:spPr>
          <a:xfrm>
            <a:off x="838200" y="1825625"/>
            <a:ext cx="4375826" cy="4351338"/>
          </a:xfrm>
        </p:spPr>
        <p:txBody>
          <a:bodyPr/>
          <a:lstStyle/>
          <a:p>
            <a:r>
              <a:rPr lang="en-US" sz="1800" dirty="0"/>
              <a:t>Requirements: a unified data framework using common APIs for</a:t>
            </a:r>
          </a:p>
          <a:p>
            <a:pPr lvl="1"/>
            <a:r>
              <a:rPr lang="en-US" sz="1600" dirty="0"/>
              <a:t>Data discovery</a:t>
            </a:r>
          </a:p>
          <a:p>
            <a:pPr lvl="1"/>
            <a:r>
              <a:rPr lang="en-US" sz="1600" dirty="0"/>
              <a:t>Data request/collection</a:t>
            </a:r>
          </a:p>
          <a:p>
            <a:pPr lvl="1"/>
            <a:r>
              <a:rPr lang="en-US" sz="1600" dirty="0"/>
              <a:t>Data storage and retrieval</a:t>
            </a:r>
          </a:p>
          <a:p>
            <a:pPr lvl="1"/>
            <a:r>
              <a:rPr lang="en-US" sz="1600" dirty="0"/>
              <a:t>Transport configuration and management</a:t>
            </a:r>
          </a:p>
          <a:p>
            <a:pPr marL="457200" lvl="1" indent="0">
              <a:buNone/>
            </a:pPr>
            <a:endParaRPr lang="en-US" sz="900" dirty="0"/>
          </a:p>
          <a:p>
            <a:pPr marL="457200" lvl="1" indent="0">
              <a:buNone/>
            </a:pPr>
            <a:r>
              <a:rPr lang="en-US" sz="1600" dirty="0"/>
              <a:t>Regardless of:</a:t>
            </a:r>
          </a:p>
          <a:p>
            <a:pPr marL="457200" lvl="1" indent="0">
              <a:buNone/>
            </a:pPr>
            <a:endParaRPr lang="en-US" sz="900" dirty="0"/>
          </a:p>
          <a:p>
            <a:pPr lvl="1"/>
            <a:r>
              <a:rPr lang="en-US" sz="1600" dirty="0"/>
              <a:t>Source of data</a:t>
            </a:r>
          </a:p>
          <a:p>
            <a:pPr lvl="1"/>
            <a:r>
              <a:rPr lang="en-US" sz="1600" dirty="0"/>
              <a:t>Type of data &amp; data format</a:t>
            </a:r>
          </a:p>
          <a:p>
            <a:pPr lvl="1"/>
            <a:r>
              <a:rPr lang="en-US" sz="1600" dirty="0"/>
              <a:t>Use of data</a:t>
            </a:r>
          </a:p>
          <a:p>
            <a:pPr lvl="1"/>
            <a:endParaRPr lang="en-US" sz="900" dirty="0"/>
          </a:p>
          <a:p>
            <a:pPr marL="457200" lvl="1" indent="0">
              <a:buNone/>
            </a:pPr>
            <a:r>
              <a:rPr lang="en-US" sz="1600" dirty="0"/>
              <a:t>Supporting</a:t>
            </a:r>
          </a:p>
          <a:p>
            <a:pPr marL="457200" lvl="1" indent="0">
              <a:buNone/>
            </a:pPr>
            <a:endParaRPr lang="en-US" sz="900" dirty="0"/>
          </a:p>
          <a:p>
            <a:pPr lvl="1"/>
            <a:r>
              <a:rPr lang="en-US" sz="1600" dirty="0"/>
              <a:t>Data security and privacy requirements</a:t>
            </a:r>
          </a:p>
          <a:p>
            <a:pPr lvl="1"/>
            <a:r>
              <a:rPr lang="en-US" sz="1600" dirty="0"/>
              <a:t>Flexible deployments</a:t>
            </a:r>
            <a:endParaRPr lang="en-US" sz="2800" dirty="0"/>
          </a:p>
          <a:p>
            <a:endParaRPr lang="en-US" dirty="0"/>
          </a:p>
        </p:txBody>
      </p:sp>
      <p:sp>
        <p:nvSpPr>
          <p:cNvPr id="4" name="TextBox 3">
            <a:extLst>
              <a:ext uri="{FF2B5EF4-FFF2-40B4-BE49-F238E27FC236}">
                <a16:creationId xmlns:a16="http://schemas.microsoft.com/office/drawing/2014/main" id="{214B57A2-63DC-1A56-D969-A8836344AD29}"/>
              </a:ext>
            </a:extLst>
          </p:cNvPr>
          <p:cNvSpPr txBox="1"/>
          <p:nvPr/>
        </p:nvSpPr>
        <p:spPr>
          <a:xfrm>
            <a:off x="5698505" y="3824155"/>
            <a:ext cx="5693418" cy="276999"/>
          </a:xfrm>
          <a:prstGeom prst="rect">
            <a:avLst/>
          </a:prstGeom>
          <a:noFill/>
        </p:spPr>
        <p:txBody>
          <a:bodyPr wrap="none" rtlCol="0">
            <a:spAutoFit/>
          </a:bodyPr>
          <a:lstStyle/>
          <a:p>
            <a:r>
              <a:rPr lang="en-US" sz="1200" b="1" dirty="0">
                <a:solidFill>
                  <a:srgbClr val="FF0000"/>
                </a:solidFill>
              </a:rPr>
              <a:t>Specification of red APIs enables a distributed scalable unfired data framework</a:t>
            </a:r>
          </a:p>
        </p:txBody>
      </p:sp>
      <p:pic>
        <p:nvPicPr>
          <p:cNvPr id="5" name="Picture 4">
            <a:extLst>
              <a:ext uri="{FF2B5EF4-FFF2-40B4-BE49-F238E27FC236}">
                <a16:creationId xmlns:a16="http://schemas.microsoft.com/office/drawing/2014/main" id="{98D7BC98-9D96-C4D6-5F27-4041680D384D}"/>
              </a:ext>
            </a:extLst>
          </p:cNvPr>
          <p:cNvPicPr>
            <a:picLocks noChangeAspect="1"/>
          </p:cNvPicPr>
          <p:nvPr/>
        </p:nvPicPr>
        <p:blipFill>
          <a:blip r:embed="rId2"/>
          <a:stretch>
            <a:fillRect/>
          </a:stretch>
        </p:blipFill>
        <p:spPr>
          <a:xfrm>
            <a:off x="5129718" y="1900351"/>
            <a:ext cx="7051825" cy="1878045"/>
          </a:xfrm>
          <a:prstGeom prst="rect">
            <a:avLst/>
          </a:prstGeom>
        </p:spPr>
      </p:pic>
      <p:sp>
        <p:nvSpPr>
          <p:cNvPr id="6" name="TextBox 5">
            <a:extLst>
              <a:ext uri="{FF2B5EF4-FFF2-40B4-BE49-F238E27FC236}">
                <a16:creationId xmlns:a16="http://schemas.microsoft.com/office/drawing/2014/main" id="{1DABD4D3-2579-15F8-74E1-BEFBAE349E4B}"/>
              </a:ext>
            </a:extLst>
          </p:cNvPr>
          <p:cNvSpPr txBox="1"/>
          <p:nvPr/>
        </p:nvSpPr>
        <p:spPr>
          <a:xfrm>
            <a:off x="5704990" y="4088581"/>
            <a:ext cx="4692247" cy="276999"/>
          </a:xfrm>
          <a:prstGeom prst="rect">
            <a:avLst/>
          </a:prstGeom>
          <a:noFill/>
        </p:spPr>
        <p:txBody>
          <a:bodyPr wrap="none" rtlCol="0">
            <a:spAutoFit/>
          </a:bodyPr>
          <a:lstStyle/>
          <a:p>
            <a:r>
              <a:rPr lang="en-US" sz="1200" b="1" dirty="0">
                <a:solidFill>
                  <a:srgbClr val="FF0000"/>
                </a:solidFill>
              </a:rPr>
              <a:t>NOTE 1: The message bus is shown as an implementation option</a:t>
            </a:r>
          </a:p>
        </p:txBody>
      </p:sp>
      <p:sp>
        <p:nvSpPr>
          <p:cNvPr id="7" name="TextBox 6">
            <a:extLst>
              <a:ext uri="{FF2B5EF4-FFF2-40B4-BE49-F238E27FC236}">
                <a16:creationId xmlns:a16="http://schemas.microsoft.com/office/drawing/2014/main" id="{51FC21AF-434D-640C-8815-18A8FB383CDC}"/>
              </a:ext>
            </a:extLst>
          </p:cNvPr>
          <p:cNvSpPr txBox="1"/>
          <p:nvPr/>
        </p:nvSpPr>
        <p:spPr>
          <a:xfrm>
            <a:off x="5259421" y="4683347"/>
            <a:ext cx="6096000" cy="1353191"/>
          </a:xfrm>
          <a:prstGeom prst="rect">
            <a:avLst/>
          </a:prstGeom>
          <a:noFill/>
        </p:spPr>
        <p:txBody>
          <a:bodyPr wrap="square">
            <a:spAutoFit/>
          </a:bodyPr>
          <a:lstStyle/>
          <a:p>
            <a:r>
              <a:rPr lang="en-US" sz="1600" dirty="0">
                <a:latin typeface="+mn-lt"/>
                <a:cs typeface="+mn-cs"/>
              </a:rPr>
              <a:t>Benefits:</a:t>
            </a:r>
          </a:p>
          <a:p>
            <a:pPr marL="685800" lvl="1" indent="-228600">
              <a:lnSpc>
                <a:spcPct val="90000"/>
              </a:lnSpc>
              <a:spcBef>
                <a:spcPts val="500"/>
              </a:spcBef>
              <a:buClr>
                <a:srgbClr val="C00000"/>
              </a:buClr>
              <a:buFont typeface="Arial" panose="020B0604020202020204" pitchFamily="34" charset="0"/>
              <a:buChar char="•"/>
            </a:pPr>
            <a:r>
              <a:rPr lang="en-US" sz="1600" dirty="0">
                <a:latin typeface="+mn-lt"/>
                <a:cs typeface="+mn-cs"/>
              </a:rPr>
              <a:t>Low overhead/high efficiency to enable new/future use cases requiring different types of data</a:t>
            </a:r>
          </a:p>
          <a:p>
            <a:pPr marL="685800" lvl="1" indent="-228600">
              <a:lnSpc>
                <a:spcPct val="90000"/>
              </a:lnSpc>
              <a:spcBef>
                <a:spcPts val="500"/>
              </a:spcBef>
              <a:buClr>
                <a:srgbClr val="C00000"/>
              </a:buClr>
              <a:buFont typeface="Arial" panose="020B0604020202020204" pitchFamily="34" charset="0"/>
              <a:buChar char="•"/>
            </a:pPr>
            <a:r>
              <a:rPr lang="en-US" sz="1600" dirty="0">
                <a:latin typeface="+mn-lt"/>
                <a:cs typeface="+mn-cs"/>
              </a:rPr>
              <a:t>Flexible architecture to support different deployment models and leverage different implementations with interoperability</a:t>
            </a:r>
          </a:p>
        </p:txBody>
      </p:sp>
    </p:spTree>
    <p:extLst>
      <p:ext uri="{BB962C8B-B14F-4D97-AF65-F5344CB8AC3E}">
        <p14:creationId xmlns:p14="http://schemas.microsoft.com/office/powerpoint/2010/main" val="255502327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A3DA6-B7DF-FB42-040A-9065ACAC856E}"/>
              </a:ext>
            </a:extLst>
          </p:cNvPr>
          <p:cNvSpPr>
            <a:spLocks noGrp="1"/>
          </p:cNvSpPr>
          <p:nvPr>
            <p:ph type="title"/>
          </p:nvPr>
        </p:nvSpPr>
        <p:spPr>
          <a:xfrm>
            <a:off x="669590" y="365125"/>
            <a:ext cx="10515600" cy="1325563"/>
          </a:xfrm>
        </p:spPr>
        <p:txBody>
          <a:bodyPr/>
          <a:lstStyle/>
          <a:p>
            <a:r>
              <a:rPr lang="en-US" sz="4000" dirty="0"/>
              <a:t>Path to Specifying a Unified Data Framework</a:t>
            </a:r>
          </a:p>
        </p:txBody>
      </p:sp>
      <p:sp>
        <p:nvSpPr>
          <p:cNvPr id="3" name="Content Placeholder 2">
            <a:extLst>
              <a:ext uri="{FF2B5EF4-FFF2-40B4-BE49-F238E27FC236}">
                <a16:creationId xmlns:a16="http://schemas.microsoft.com/office/drawing/2014/main" id="{9EB69C97-31D2-8E5C-592F-48D9CEF132A6}"/>
              </a:ext>
            </a:extLst>
          </p:cNvPr>
          <p:cNvSpPr>
            <a:spLocks noGrp="1"/>
          </p:cNvSpPr>
          <p:nvPr>
            <p:ph idx="1"/>
          </p:nvPr>
        </p:nvSpPr>
        <p:spPr/>
        <p:txBody>
          <a:bodyPr/>
          <a:lstStyle/>
          <a:p>
            <a:r>
              <a:rPr lang="en-US" sz="2000" dirty="0"/>
              <a:t>Today:</a:t>
            </a:r>
          </a:p>
          <a:p>
            <a:pPr lvl="1"/>
            <a:r>
              <a:rPr lang="en-US" sz="1800" dirty="0"/>
              <a:t>SA2 has specified APIs in 5G for data collection/storage/retrieval for NW analytics</a:t>
            </a:r>
          </a:p>
          <a:p>
            <a:pPr lvl="1"/>
            <a:r>
              <a:rPr lang="en-US" sz="1800" dirty="0"/>
              <a:t>SA5 has specified APIs for discovery and request/collection of management data</a:t>
            </a:r>
          </a:p>
          <a:p>
            <a:pPr lvl="1"/>
            <a:endParaRPr lang="en-US" sz="1600" b="1" dirty="0"/>
          </a:p>
          <a:p>
            <a:r>
              <a:rPr lang="en-US" sz="2000" b="1" dirty="0"/>
              <a:t>These efforts to develop a uniformed data framework should be aligned</a:t>
            </a:r>
          </a:p>
          <a:p>
            <a:pPr marL="0" indent="0">
              <a:buNone/>
            </a:pPr>
            <a:endParaRPr lang="en-US" sz="2000" b="1" dirty="0"/>
          </a:p>
          <a:p>
            <a:r>
              <a:rPr lang="en-US" sz="2000" b="1" dirty="0"/>
              <a:t>Proposed way forward:</a:t>
            </a:r>
          </a:p>
          <a:p>
            <a:pPr lvl="1"/>
            <a:r>
              <a:rPr lang="en-US" sz="1800" dirty="0"/>
              <a:t>SA2 and SA5 shall evaluate each other’s existing solutions and identify the misalignment and gaps, and conclude the analysis by SA#110</a:t>
            </a:r>
          </a:p>
          <a:p>
            <a:pPr lvl="1"/>
            <a:r>
              <a:rPr lang="en-US" sz="1800" dirty="0"/>
              <a:t>SA2 and SA5 to collaborate on solutions so that the outputs of the two WGs can converge/add up to a unified solution. </a:t>
            </a:r>
          </a:p>
          <a:p>
            <a:pPr lvl="1"/>
            <a:r>
              <a:rPr lang="en-US" sz="1800" dirty="0"/>
              <a:t>Endorse the requirements for a unified data framework as indicated in Slide 3</a:t>
            </a:r>
          </a:p>
        </p:txBody>
      </p:sp>
    </p:spTree>
    <p:extLst>
      <p:ext uri="{BB962C8B-B14F-4D97-AF65-F5344CB8AC3E}">
        <p14:creationId xmlns:p14="http://schemas.microsoft.com/office/powerpoint/2010/main" val="210653787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Office Theme</Template>
  <TotalTime>7216</TotalTime>
  <Words>427</Words>
  <Application>Microsoft Office PowerPoint</Application>
  <PresentationFormat>Widescreen</PresentationFormat>
  <Paragraphs>47</Paragraphs>
  <Slides>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PowerPoint Presentation</vt:lpstr>
      <vt:lpstr>Background</vt:lpstr>
      <vt:lpstr>AT&amp;T’s Requirements on Unified Data Framework</vt:lpstr>
      <vt:lpstr>Path to Specifying a Unified Data Framework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DING, ZONGRUI</cp:lastModifiedBy>
  <cp:revision>602</cp:revision>
  <dcterms:created xsi:type="dcterms:W3CDTF">2010-02-05T13:52:04Z</dcterms:created>
  <dcterms:modified xsi:type="dcterms:W3CDTF">2025-10-01T14:54:38Z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