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C2EE41-097C-8E54-5F68-B464C8FD7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96D4F9F-4057-D80F-30CE-4919E316A8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D439E59-07D4-E047-6322-DD8468195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3D882C-5C27-35DD-99C0-3C0DBBFCA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D022916-9399-E676-C3B6-E2EA6CBC3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7695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B32912-2A8F-640D-1702-39E66DDDE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760D5C0-8322-17D5-1091-7A245AA6B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DEE700C-F22D-32C0-9806-08DE9D9C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D3E877A-BFD0-D523-1A79-FD157800A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DCFD9C-2610-482C-5A32-A2F3BA2E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7555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F657F7E8-4B22-FC70-D7AF-2A98EAB385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D9801B3-A061-01E7-512E-3CA6FF00C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DF7F649-5613-09CB-3EC5-D61844B12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27A6DDF-D663-C9BE-8CA4-709C5EBD3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9C3E5B4-F571-7348-06B2-A63B2B724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8360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8D3015-D3A4-5A64-EDD8-5C6F4BF81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4DD970-31F8-4696-F4B9-6CC930F73E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4011BC8-BC7A-F367-767C-6A735934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01B5E8F-DEA0-9A12-6B1B-3FB5E43C4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B61525A-5AC3-3209-83E0-3AE9D0933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069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39E7C7-AC64-236F-50ED-092EA2ABA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80C4CA6-6A04-2A70-2B69-D2261249D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1355BB4-5757-9997-3582-593C0E3BD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20C979-30DB-3BCE-4D27-6AC784B0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A08EB2A-9982-F2AA-6204-DDA1C44C0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910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4BCFC4-B5EE-2EFB-A859-B034A2F78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FD9A2B-BC43-9277-15CF-5944666F41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9E6E37E-C569-F51D-BE77-8A4102BAD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E9B7114-0646-0206-0855-2FAAD6BD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763E082-8F42-F5FF-1922-2A2A1A0D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A6D5805-6F33-61A0-0974-4E2D9629A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5295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F487AF-5829-6617-ED1F-5E7EB843D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C059761-D418-1B7A-B836-725BEA682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CF457DA-A153-21D2-A929-85482F98B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7703D4E-43E1-EF4E-CCDF-7CB7E72A50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5CF7750-DE4E-8F49-1708-3E56A1287D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907D1A1A-CB2C-E097-2596-4FD4F5C88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52D1504-9DE1-2BD5-249A-12BB568CA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0243327B-47B3-F88D-1837-9523F9A30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283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4B6374-DACC-3332-87D9-06A329837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FF831A1-7FBF-C7D7-7EF0-2A31F34B3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71BF507-7CA8-0C7D-C5CB-7F3271579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DDAB6AE-A1D1-BD9D-50E4-036C6FA9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7456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BF368A9-E6DA-8C1B-7854-EFF7D66C9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CA7D511-6C9D-4429-2342-395ABFCCA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21AFB69-7A0A-5E81-77A5-1D551A7E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30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C1890E-F86C-4425-DD18-4A0011EBF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015729-4D58-A5B1-57DD-F2A9344BA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B56B341-D49F-C8F9-59BE-588C1B361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6D7BFC7-01C6-7BF7-D748-0B4F40BA5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CBBFBD2-9A01-ABF7-8A28-0E7F1932D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0F3967F-505E-192C-E99B-4D62EBF28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298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382160-78ED-267B-9611-95F263A12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E00293F-2D5D-E9D5-4561-67BABBBD57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0B4346E-1888-244D-8622-89BD0EC05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F05D134-3ACC-0F1A-9CDD-B31C4406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0B0D59F-87DE-973C-97E3-D697645C8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AE14757-F544-4EA8-43BD-FF2047629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59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5BB7175-6CA0-DB25-6CCB-A1C680915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919128A-592B-D3DD-801F-4770CCB4A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6AB5A98-A375-9F5C-3E12-441E7335AE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A3DBC-8CDA-4180-9B5F-A60AFCD5D0E2}" type="datetimeFigureOut">
              <a:rPr lang="zh-TW" altLang="en-US" smtClean="0"/>
              <a:t>2025/8/14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4872397-856B-326A-4D64-9836AC481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C970A38-C09C-C9E4-6088-937AC82A4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49349-D31B-4949-A21F-89497B7F37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79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D60312-8047-33FA-47C6-1512527C7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sz="4800" dirty="0"/>
              <a:t>GEO</a:t>
            </a:r>
            <a:r>
              <a:rPr lang="zh-TW" altLang="en-US" sz="4800" dirty="0"/>
              <a:t> </a:t>
            </a:r>
            <a:r>
              <a:rPr lang="en-US" altLang="zh-TW" sz="4800" dirty="0"/>
              <a:t>Voice: </a:t>
            </a:r>
            <a:r>
              <a:rPr lang="en-US" altLang="zh-TW" sz="4800" dirty="0" err="1"/>
              <a:t>VoCP</a:t>
            </a:r>
            <a:r>
              <a:rPr lang="en-US" altLang="zh-TW" sz="4800" dirty="0"/>
              <a:t> &amp; </a:t>
            </a:r>
            <a:r>
              <a:rPr lang="en-US" altLang="zh-TW" sz="4800" dirty="0" err="1"/>
              <a:t>VoUP</a:t>
            </a:r>
            <a:r>
              <a:rPr lang="en-US" altLang="zh-TW" sz="4800" dirty="0"/>
              <a:t> evaluation</a:t>
            </a:r>
            <a:endParaRPr lang="zh-TW" altLang="en-US" sz="4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BE060C7-578B-A076-AE58-1A657CAD3C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MediaTek Inc., ZTE, vivo</a:t>
            </a:r>
            <a:endParaRPr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6F1414-E7A0-0F52-18E3-C3BB6B520671}"/>
              </a:ext>
            </a:extLst>
          </p:cNvPr>
          <p:cNvSpPr/>
          <p:nvPr/>
        </p:nvSpPr>
        <p:spPr>
          <a:xfrm>
            <a:off x="8918369" y="150421"/>
            <a:ext cx="2905496" cy="688769"/>
          </a:xfrm>
          <a:prstGeom prst="rect">
            <a:avLst/>
          </a:prstGeom>
          <a:solidFill>
            <a:srgbClr val="FF9800"/>
          </a:solidFill>
          <a:ln w="12700" cap="flat" cmpd="sng" algn="ctr">
            <a:solidFill>
              <a:srgbClr val="FF9800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S2-2506460</a:t>
            </a:r>
            <a:endParaRPr kumimoji="0" lang="zh-TW" altLang="en-US" sz="4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icrosoft YaHei Light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07ED80-D66E-8B1D-0AE3-FAF62A3A86CA}"/>
              </a:ext>
            </a:extLst>
          </p:cNvPr>
          <p:cNvSpPr/>
          <p:nvPr/>
        </p:nvSpPr>
        <p:spPr>
          <a:xfrm>
            <a:off x="11367655" y="6683433"/>
            <a:ext cx="623454" cy="1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BA716FA-332B-C2BC-72EA-13F347D7B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27961"/>
            <a:ext cx="12192000" cy="52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4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06302E7-F225-E6CC-88C0-4A85D5279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27961"/>
            <a:ext cx="12192000" cy="5280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B247D1E-044F-47AA-35EC-5319F0BD60B0}"/>
              </a:ext>
            </a:extLst>
          </p:cNvPr>
          <p:cNvSpPr txBox="1">
            <a:spLocks/>
          </p:cNvSpPr>
          <p:nvPr/>
        </p:nvSpPr>
        <p:spPr>
          <a:xfrm>
            <a:off x="37109" y="15381"/>
            <a:ext cx="11615519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"/>
                <a:cs typeface="+mj-cs"/>
              </a:rPr>
              <a:t>VoCP vs VoUP*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icrosoft YaHei"/>
              <a:cs typeface="+mj-cs"/>
            </a:endParaRPr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CBF4DB6B-FA70-201D-2C76-9AE6609274EC}"/>
              </a:ext>
            </a:extLst>
          </p:cNvPr>
          <p:cNvGrpSpPr/>
          <p:nvPr/>
        </p:nvGrpSpPr>
        <p:grpSpPr>
          <a:xfrm>
            <a:off x="71842" y="1904225"/>
            <a:ext cx="3220850" cy="1557595"/>
            <a:chOff x="454661" y="1096845"/>
            <a:chExt cx="3543903" cy="152854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E6F18DD-ECF8-3F91-39D6-57AB94347379}"/>
                </a:ext>
              </a:extLst>
            </p:cNvPr>
            <p:cNvSpPr/>
            <p:nvPr/>
          </p:nvSpPr>
          <p:spPr>
            <a:xfrm>
              <a:off x="2759751" y="1382485"/>
              <a:ext cx="783772" cy="39658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353630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TW" sz="1400" kern="0" dirty="0">
                  <a:solidFill>
                    <a:srgbClr val="353630"/>
                  </a:solidFill>
                  <a:ea typeface="Microsoft YaHei"/>
                </a:rPr>
                <a:t>MME</a:t>
              </a:r>
              <a:endParaRPr lang="zh-TW" altLang="en-US" sz="1400" kern="0" dirty="0">
                <a:solidFill>
                  <a:srgbClr val="353630"/>
                </a:solidFill>
                <a:ea typeface="Microsoft YaHei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0D85350-6BDE-C649-5A39-A464C7A0EA71}"/>
                </a:ext>
              </a:extLst>
            </p:cNvPr>
            <p:cNvSpPr/>
            <p:nvPr/>
          </p:nvSpPr>
          <p:spPr>
            <a:xfrm>
              <a:off x="2773237" y="1907958"/>
              <a:ext cx="783772" cy="39658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353630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TW" sz="1400" kern="0" dirty="0">
                  <a:solidFill>
                    <a:srgbClr val="353630"/>
                  </a:solidFill>
                  <a:ea typeface="Microsoft YaHei"/>
                </a:rPr>
                <a:t>SGW</a:t>
              </a:r>
              <a:endParaRPr lang="zh-TW" altLang="en-US" sz="1400" kern="0" dirty="0">
                <a:solidFill>
                  <a:srgbClr val="353630"/>
                </a:solidFill>
                <a:ea typeface="Microsoft YaHei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8EA8611-CD0A-8533-FC98-7A8D6DBDFFC7}"/>
                </a:ext>
              </a:extLst>
            </p:cNvPr>
            <p:cNvSpPr/>
            <p:nvPr/>
          </p:nvSpPr>
          <p:spPr>
            <a:xfrm>
              <a:off x="1695472" y="1919324"/>
              <a:ext cx="783772" cy="39658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353630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TW" sz="1400" kern="0" dirty="0">
                  <a:solidFill>
                    <a:srgbClr val="353630"/>
                  </a:solidFill>
                  <a:ea typeface="Microsoft YaHei"/>
                </a:rPr>
                <a:t>RAN</a:t>
              </a:r>
              <a:endParaRPr lang="zh-TW" altLang="en-US" sz="1400" kern="0" dirty="0">
                <a:solidFill>
                  <a:srgbClr val="353630"/>
                </a:solidFill>
                <a:ea typeface="Microsoft YaHei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8DD19AB-58B7-C6A1-A561-9967246DC7F9}"/>
                </a:ext>
              </a:extLst>
            </p:cNvPr>
            <p:cNvSpPr/>
            <p:nvPr/>
          </p:nvSpPr>
          <p:spPr>
            <a:xfrm>
              <a:off x="757149" y="1919324"/>
              <a:ext cx="783772" cy="39658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353630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TW" sz="1400" kern="0" dirty="0">
                  <a:solidFill>
                    <a:srgbClr val="353630"/>
                  </a:solidFill>
                  <a:ea typeface="Microsoft YaHei"/>
                </a:rPr>
                <a:t>UE</a:t>
              </a:r>
              <a:endParaRPr lang="zh-TW" altLang="en-US" sz="1400" kern="0" dirty="0">
                <a:solidFill>
                  <a:srgbClr val="353630"/>
                </a:solidFill>
                <a:ea typeface="Microsoft YaHei"/>
              </a:endParaRPr>
            </a:p>
          </p:txBody>
        </p:sp>
        <p:sp>
          <p:nvSpPr>
            <p:cNvPr id="16" name="手繪多邊形: 圖案 15">
              <a:extLst>
                <a:ext uri="{FF2B5EF4-FFF2-40B4-BE49-F238E27FC236}">
                  <a16:creationId xmlns:a16="http://schemas.microsoft.com/office/drawing/2014/main" id="{EB25F839-A3D2-F959-F585-4EADDC6616DF}"/>
                </a:ext>
              </a:extLst>
            </p:cNvPr>
            <p:cNvSpPr/>
            <p:nvPr/>
          </p:nvSpPr>
          <p:spPr>
            <a:xfrm>
              <a:off x="454662" y="1532135"/>
              <a:ext cx="3543902" cy="598923"/>
            </a:xfrm>
            <a:custGeom>
              <a:avLst/>
              <a:gdLst>
                <a:gd name="connsiteX0" fmla="*/ 0 w 4180114"/>
                <a:gd name="connsiteY0" fmla="*/ 435428 h 503131"/>
                <a:gd name="connsiteX1" fmla="*/ 163285 w 4180114"/>
                <a:gd name="connsiteY1" fmla="*/ 413657 h 503131"/>
                <a:gd name="connsiteX2" fmla="*/ 239485 w 4180114"/>
                <a:gd name="connsiteY2" fmla="*/ 402771 h 503131"/>
                <a:gd name="connsiteX3" fmla="*/ 348343 w 4180114"/>
                <a:gd name="connsiteY3" fmla="*/ 391885 h 503131"/>
                <a:gd name="connsiteX4" fmla="*/ 511628 w 4180114"/>
                <a:gd name="connsiteY4" fmla="*/ 402771 h 503131"/>
                <a:gd name="connsiteX5" fmla="*/ 707571 w 4180114"/>
                <a:gd name="connsiteY5" fmla="*/ 435428 h 503131"/>
                <a:gd name="connsiteX6" fmla="*/ 1023257 w 4180114"/>
                <a:gd name="connsiteY6" fmla="*/ 446314 h 503131"/>
                <a:gd name="connsiteX7" fmla="*/ 1110343 w 4180114"/>
                <a:gd name="connsiteY7" fmla="*/ 457200 h 503131"/>
                <a:gd name="connsiteX8" fmla="*/ 1175657 w 4180114"/>
                <a:gd name="connsiteY8" fmla="*/ 468085 h 503131"/>
                <a:gd name="connsiteX9" fmla="*/ 1426028 w 4180114"/>
                <a:gd name="connsiteY9" fmla="*/ 489857 h 503131"/>
                <a:gd name="connsiteX10" fmla="*/ 1480457 w 4180114"/>
                <a:gd name="connsiteY10" fmla="*/ 500742 h 503131"/>
                <a:gd name="connsiteX11" fmla="*/ 1839685 w 4180114"/>
                <a:gd name="connsiteY11" fmla="*/ 478971 h 503131"/>
                <a:gd name="connsiteX12" fmla="*/ 1937657 w 4180114"/>
                <a:gd name="connsiteY12" fmla="*/ 413657 h 503131"/>
                <a:gd name="connsiteX13" fmla="*/ 2068285 w 4180114"/>
                <a:gd name="connsiteY13" fmla="*/ 348342 h 503131"/>
                <a:gd name="connsiteX14" fmla="*/ 2090057 w 4180114"/>
                <a:gd name="connsiteY14" fmla="*/ 304800 h 503131"/>
                <a:gd name="connsiteX15" fmla="*/ 2144485 w 4180114"/>
                <a:gd name="connsiteY15" fmla="*/ 250371 h 503131"/>
                <a:gd name="connsiteX16" fmla="*/ 2188028 w 4180114"/>
                <a:gd name="connsiteY16" fmla="*/ 152400 h 503131"/>
                <a:gd name="connsiteX17" fmla="*/ 2231571 w 4180114"/>
                <a:gd name="connsiteY17" fmla="*/ 119742 h 503131"/>
                <a:gd name="connsiteX18" fmla="*/ 2253343 w 4180114"/>
                <a:gd name="connsiteY18" fmla="*/ 87085 h 503131"/>
                <a:gd name="connsiteX19" fmla="*/ 2307771 w 4180114"/>
                <a:gd name="connsiteY19" fmla="*/ 54428 h 503131"/>
                <a:gd name="connsiteX20" fmla="*/ 2340428 w 4180114"/>
                <a:gd name="connsiteY20" fmla="*/ 32657 h 503131"/>
                <a:gd name="connsiteX21" fmla="*/ 2514600 w 4180114"/>
                <a:gd name="connsiteY21" fmla="*/ 10885 h 503131"/>
                <a:gd name="connsiteX22" fmla="*/ 2579914 w 4180114"/>
                <a:gd name="connsiteY22" fmla="*/ 0 h 503131"/>
                <a:gd name="connsiteX23" fmla="*/ 2960914 w 4180114"/>
                <a:gd name="connsiteY23" fmla="*/ 10885 h 503131"/>
                <a:gd name="connsiteX24" fmla="*/ 3015343 w 4180114"/>
                <a:gd name="connsiteY24" fmla="*/ 32657 h 503131"/>
                <a:gd name="connsiteX25" fmla="*/ 3058885 w 4180114"/>
                <a:gd name="connsiteY25" fmla="*/ 43542 h 503131"/>
                <a:gd name="connsiteX26" fmla="*/ 3113314 w 4180114"/>
                <a:gd name="connsiteY26" fmla="*/ 65314 h 503131"/>
                <a:gd name="connsiteX27" fmla="*/ 3145971 w 4180114"/>
                <a:gd name="connsiteY27" fmla="*/ 76200 h 503131"/>
                <a:gd name="connsiteX28" fmla="*/ 3189514 w 4180114"/>
                <a:gd name="connsiteY28" fmla="*/ 108857 h 503131"/>
                <a:gd name="connsiteX29" fmla="*/ 3233057 w 4180114"/>
                <a:gd name="connsiteY29" fmla="*/ 130628 h 503131"/>
                <a:gd name="connsiteX30" fmla="*/ 3363685 w 4180114"/>
                <a:gd name="connsiteY30" fmla="*/ 239485 h 503131"/>
                <a:gd name="connsiteX31" fmla="*/ 3396343 w 4180114"/>
                <a:gd name="connsiteY31" fmla="*/ 250371 h 503131"/>
                <a:gd name="connsiteX32" fmla="*/ 3439885 w 4180114"/>
                <a:gd name="connsiteY32" fmla="*/ 283028 h 503131"/>
                <a:gd name="connsiteX33" fmla="*/ 3483428 w 4180114"/>
                <a:gd name="connsiteY33" fmla="*/ 337457 h 503131"/>
                <a:gd name="connsiteX34" fmla="*/ 3505200 w 4180114"/>
                <a:gd name="connsiteY34" fmla="*/ 370114 h 503131"/>
                <a:gd name="connsiteX35" fmla="*/ 3581400 w 4180114"/>
                <a:gd name="connsiteY35" fmla="*/ 402771 h 503131"/>
                <a:gd name="connsiteX36" fmla="*/ 3679371 w 4180114"/>
                <a:gd name="connsiteY36" fmla="*/ 446314 h 503131"/>
                <a:gd name="connsiteX37" fmla="*/ 3722914 w 4180114"/>
                <a:gd name="connsiteY37" fmla="*/ 468085 h 503131"/>
                <a:gd name="connsiteX38" fmla="*/ 3853543 w 4180114"/>
                <a:gd name="connsiteY38" fmla="*/ 478971 h 503131"/>
                <a:gd name="connsiteX39" fmla="*/ 3918857 w 4180114"/>
                <a:gd name="connsiteY39" fmla="*/ 489857 h 503131"/>
                <a:gd name="connsiteX40" fmla="*/ 4180114 w 4180114"/>
                <a:gd name="connsiteY40" fmla="*/ 500742 h 50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80114" h="503131">
                  <a:moveTo>
                    <a:pt x="0" y="435428"/>
                  </a:moveTo>
                  <a:cubicBezTo>
                    <a:pt x="104025" y="414622"/>
                    <a:pt x="8743" y="431838"/>
                    <a:pt x="163285" y="413657"/>
                  </a:cubicBezTo>
                  <a:cubicBezTo>
                    <a:pt x="188767" y="410659"/>
                    <a:pt x="214003" y="405769"/>
                    <a:pt x="239485" y="402771"/>
                  </a:cubicBezTo>
                  <a:cubicBezTo>
                    <a:pt x="275702" y="398510"/>
                    <a:pt x="312057" y="395514"/>
                    <a:pt x="348343" y="391885"/>
                  </a:cubicBezTo>
                  <a:cubicBezTo>
                    <a:pt x="402771" y="395514"/>
                    <a:pt x="457475" y="396207"/>
                    <a:pt x="511628" y="402771"/>
                  </a:cubicBezTo>
                  <a:cubicBezTo>
                    <a:pt x="577362" y="410739"/>
                    <a:pt x="641395" y="433146"/>
                    <a:pt x="707571" y="435428"/>
                  </a:cubicBezTo>
                  <a:lnTo>
                    <a:pt x="1023257" y="446314"/>
                  </a:lnTo>
                  <a:lnTo>
                    <a:pt x="1110343" y="457200"/>
                  </a:lnTo>
                  <a:cubicBezTo>
                    <a:pt x="1132193" y="460321"/>
                    <a:pt x="1153779" y="465168"/>
                    <a:pt x="1175657" y="468085"/>
                  </a:cubicBezTo>
                  <a:cubicBezTo>
                    <a:pt x="1270916" y="480786"/>
                    <a:pt x="1323514" y="482534"/>
                    <a:pt x="1426028" y="489857"/>
                  </a:cubicBezTo>
                  <a:cubicBezTo>
                    <a:pt x="1444171" y="493485"/>
                    <a:pt x="1461955" y="500742"/>
                    <a:pt x="1480457" y="500742"/>
                  </a:cubicBezTo>
                  <a:cubicBezTo>
                    <a:pt x="1765495" y="500742"/>
                    <a:pt x="1700475" y="513775"/>
                    <a:pt x="1839685" y="478971"/>
                  </a:cubicBezTo>
                  <a:cubicBezTo>
                    <a:pt x="1880953" y="448020"/>
                    <a:pt x="1890064" y="438854"/>
                    <a:pt x="1937657" y="413657"/>
                  </a:cubicBezTo>
                  <a:cubicBezTo>
                    <a:pt x="1980682" y="390879"/>
                    <a:pt x="2068285" y="348342"/>
                    <a:pt x="2068285" y="348342"/>
                  </a:cubicBezTo>
                  <a:cubicBezTo>
                    <a:pt x="2075542" y="333828"/>
                    <a:pt x="2079668" y="317266"/>
                    <a:pt x="2090057" y="304800"/>
                  </a:cubicBezTo>
                  <a:cubicBezTo>
                    <a:pt x="2144484" y="239489"/>
                    <a:pt x="2104573" y="330195"/>
                    <a:pt x="2144485" y="250371"/>
                  </a:cubicBezTo>
                  <a:cubicBezTo>
                    <a:pt x="2152222" y="234898"/>
                    <a:pt x="2174178" y="168558"/>
                    <a:pt x="2188028" y="152400"/>
                  </a:cubicBezTo>
                  <a:cubicBezTo>
                    <a:pt x="2199835" y="138625"/>
                    <a:pt x="2218742" y="132571"/>
                    <a:pt x="2231571" y="119742"/>
                  </a:cubicBezTo>
                  <a:cubicBezTo>
                    <a:pt x="2240822" y="110491"/>
                    <a:pt x="2243410" y="95599"/>
                    <a:pt x="2253343" y="87085"/>
                  </a:cubicBezTo>
                  <a:cubicBezTo>
                    <a:pt x="2269407" y="73316"/>
                    <a:pt x="2289829" y="65642"/>
                    <a:pt x="2307771" y="54428"/>
                  </a:cubicBezTo>
                  <a:cubicBezTo>
                    <a:pt x="2318865" y="47494"/>
                    <a:pt x="2328403" y="37811"/>
                    <a:pt x="2340428" y="32657"/>
                  </a:cubicBezTo>
                  <a:cubicBezTo>
                    <a:pt x="2382385" y="14675"/>
                    <a:pt x="2497491" y="12786"/>
                    <a:pt x="2514600" y="10885"/>
                  </a:cubicBezTo>
                  <a:cubicBezTo>
                    <a:pt x="2536537" y="8448"/>
                    <a:pt x="2558143" y="3628"/>
                    <a:pt x="2579914" y="0"/>
                  </a:cubicBezTo>
                  <a:cubicBezTo>
                    <a:pt x="2706914" y="3628"/>
                    <a:pt x="2834218" y="1383"/>
                    <a:pt x="2960914" y="10885"/>
                  </a:cubicBezTo>
                  <a:cubicBezTo>
                    <a:pt x="2980400" y="12346"/>
                    <a:pt x="2996805" y="26478"/>
                    <a:pt x="3015343" y="32657"/>
                  </a:cubicBezTo>
                  <a:cubicBezTo>
                    <a:pt x="3029536" y="37388"/>
                    <a:pt x="3044692" y="38811"/>
                    <a:pt x="3058885" y="43542"/>
                  </a:cubicBezTo>
                  <a:cubicBezTo>
                    <a:pt x="3077423" y="49721"/>
                    <a:pt x="3095018" y="58453"/>
                    <a:pt x="3113314" y="65314"/>
                  </a:cubicBezTo>
                  <a:cubicBezTo>
                    <a:pt x="3124058" y="69343"/>
                    <a:pt x="3135085" y="72571"/>
                    <a:pt x="3145971" y="76200"/>
                  </a:cubicBezTo>
                  <a:cubicBezTo>
                    <a:pt x="3160485" y="87086"/>
                    <a:pt x="3174129" y="99241"/>
                    <a:pt x="3189514" y="108857"/>
                  </a:cubicBezTo>
                  <a:cubicBezTo>
                    <a:pt x="3203275" y="117457"/>
                    <a:pt x="3220498" y="120352"/>
                    <a:pt x="3233057" y="130628"/>
                  </a:cubicBezTo>
                  <a:cubicBezTo>
                    <a:pt x="3330832" y="210625"/>
                    <a:pt x="3274559" y="194922"/>
                    <a:pt x="3363685" y="239485"/>
                  </a:cubicBezTo>
                  <a:cubicBezTo>
                    <a:pt x="3373948" y="244617"/>
                    <a:pt x="3385457" y="246742"/>
                    <a:pt x="3396343" y="250371"/>
                  </a:cubicBezTo>
                  <a:cubicBezTo>
                    <a:pt x="3410857" y="261257"/>
                    <a:pt x="3428270" y="269090"/>
                    <a:pt x="3439885" y="283028"/>
                  </a:cubicBezTo>
                  <a:cubicBezTo>
                    <a:pt x="3505611" y="361899"/>
                    <a:pt x="3383414" y="270779"/>
                    <a:pt x="3483428" y="337457"/>
                  </a:cubicBezTo>
                  <a:cubicBezTo>
                    <a:pt x="3490685" y="348343"/>
                    <a:pt x="3495149" y="361739"/>
                    <a:pt x="3505200" y="370114"/>
                  </a:cubicBezTo>
                  <a:cubicBezTo>
                    <a:pt x="3523134" y="385059"/>
                    <a:pt x="3558714" y="395209"/>
                    <a:pt x="3581400" y="402771"/>
                  </a:cubicBezTo>
                  <a:cubicBezTo>
                    <a:pt x="3640358" y="461729"/>
                    <a:pt x="3583539" y="417565"/>
                    <a:pt x="3679371" y="446314"/>
                  </a:cubicBezTo>
                  <a:cubicBezTo>
                    <a:pt x="3694914" y="450977"/>
                    <a:pt x="3706964" y="465094"/>
                    <a:pt x="3722914" y="468085"/>
                  </a:cubicBezTo>
                  <a:cubicBezTo>
                    <a:pt x="3765860" y="476137"/>
                    <a:pt x="3810000" y="475342"/>
                    <a:pt x="3853543" y="478971"/>
                  </a:cubicBezTo>
                  <a:cubicBezTo>
                    <a:pt x="3875314" y="482600"/>
                    <a:pt x="3896850" y="488164"/>
                    <a:pt x="3918857" y="489857"/>
                  </a:cubicBezTo>
                  <a:cubicBezTo>
                    <a:pt x="4069787" y="501467"/>
                    <a:pt x="4080145" y="500742"/>
                    <a:pt x="4180114" y="500742"/>
                  </a:cubicBezTo>
                </a:path>
              </a:pathLst>
            </a:custGeom>
            <a:noFill/>
            <a:ln w="12700" cap="flat" cmpd="sng" algn="ctr">
              <a:solidFill>
                <a:schemeClr val="accent2"/>
              </a:solidFill>
              <a:prstDash val="solid"/>
              <a:miter lim="800000"/>
              <a:headEnd type="triangle"/>
              <a:tailEnd type="triangle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TW" altLang="en-US" sz="1600" kern="0">
                <a:solidFill>
                  <a:prstClr val="white"/>
                </a:solidFill>
                <a:ea typeface="Microsoft YaHei"/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BD5A7543-A052-AE4E-0C6B-60F44F6207A4}"/>
                </a:ext>
              </a:extLst>
            </p:cNvPr>
            <p:cNvSpPr txBox="1"/>
            <p:nvPr/>
          </p:nvSpPr>
          <p:spPr>
            <a:xfrm>
              <a:off x="708302" y="1096845"/>
              <a:ext cx="2135797" cy="46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TW" sz="1600" kern="0" dirty="0">
                  <a:solidFill>
                    <a:schemeClr val="accent2"/>
                  </a:solidFill>
                  <a:cs typeface="Arial"/>
                </a:rPr>
                <a:t>Voice over CP</a:t>
              </a:r>
            </a:p>
            <a:p>
              <a:pPr algn="ctr">
                <a:defRPr/>
              </a:pPr>
              <a:r>
                <a:rPr lang="en-US" altLang="zh-TW" sz="900" kern="0" dirty="0">
                  <a:solidFill>
                    <a:schemeClr val="accent2"/>
                  </a:solidFill>
                  <a:cs typeface="Arial"/>
                </a:rPr>
                <a:t>(one more routing hop: MME)</a:t>
              </a:r>
              <a:endParaRPr lang="zh-TW" altLang="en-US" sz="900" kern="0" dirty="0">
                <a:solidFill>
                  <a:schemeClr val="accent2"/>
                </a:solidFill>
                <a:ea typeface="Microsoft YaHei"/>
              </a:endParaRPr>
            </a:p>
          </p:txBody>
        </p:sp>
        <p:sp>
          <p:nvSpPr>
            <p:cNvPr id="18" name="手繪多邊形: 圖案 17">
              <a:extLst>
                <a:ext uri="{FF2B5EF4-FFF2-40B4-BE49-F238E27FC236}">
                  <a16:creationId xmlns:a16="http://schemas.microsoft.com/office/drawing/2014/main" id="{F69EA76D-9FB7-4C49-08A1-5C5F11F1EFAD}"/>
                </a:ext>
              </a:extLst>
            </p:cNvPr>
            <p:cNvSpPr/>
            <p:nvPr/>
          </p:nvSpPr>
          <p:spPr>
            <a:xfrm>
              <a:off x="454661" y="2195822"/>
              <a:ext cx="3543903" cy="47774"/>
            </a:xfrm>
            <a:custGeom>
              <a:avLst/>
              <a:gdLst>
                <a:gd name="connsiteX0" fmla="*/ 0 w 4169228"/>
                <a:gd name="connsiteY0" fmla="*/ 32657 h 76200"/>
                <a:gd name="connsiteX1" fmla="*/ 54428 w 4169228"/>
                <a:gd name="connsiteY1" fmla="*/ 21771 h 76200"/>
                <a:gd name="connsiteX2" fmla="*/ 185057 w 4169228"/>
                <a:gd name="connsiteY2" fmla="*/ 10886 h 76200"/>
                <a:gd name="connsiteX3" fmla="*/ 293914 w 4169228"/>
                <a:gd name="connsiteY3" fmla="*/ 0 h 76200"/>
                <a:gd name="connsiteX4" fmla="*/ 1404257 w 4169228"/>
                <a:gd name="connsiteY4" fmla="*/ 10886 h 76200"/>
                <a:gd name="connsiteX5" fmla="*/ 1676400 w 4169228"/>
                <a:gd name="connsiteY5" fmla="*/ 32657 h 76200"/>
                <a:gd name="connsiteX6" fmla="*/ 2601686 w 4169228"/>
                <a:gd name="connsiteY6" fmla="*/ 32657 h 76200"/>
                <a:gd name="connsiteX7" fmla="*/ 2895600 w 4169228"/>
                <a:gd name="connsiteY7" fmla="*/ 54429 h 76200"/>
                <a:gd name="connsiteX8" fmla="*/ 2982686 w 4169228"/>
                <a:gd name="connsiteY8" fmla="*/ 65314 h 76200"/>
                <a:gd name="connsiteX9" fmla="*/ 3102428 w 4169228"/>
                <a:gd name="connsiteY9" fmla="*/ 76200 h 76200"/>
                <a:gd name="connsiteX10" fmla="*/ 3374571 w 4169228"/>
                <a:gd name="connsiteY10" fmla="*/ 54429 h 76200"/>
                <a:gd name="connsiteX11" fmla="*/ 3450771 w 4169228"/>
                <a:gd name="connsiteY11" fmla="*/ 32657 h 76200"/>
                <a:gd name="connsiteX12" fmla="*/ 4169228 w 4169228"/>
                <a:gd name="connsiteY12" fmla="*/ 3265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9228" h="76200">
                  <a:moveTo>
                    <a:pt x="0" y="32657"/>
                  </a:moveTo>
                  <a:cubicBezTo>
                    <a:pt x="18143" y="29028"/>
                    <a:pt x="36053" y="23933"/>
                    <a:pt x="54428" y="21771"/>
                  </a:cubicBezTo>
                  <a:cubicBezTo>
                    <a:pt x="97823" y="16666"/>
                    <a:pt x="141543" y="14842"/>
                    <a:pt x="185057" y="10886"/>
                  </a:cubicBezTo>
                  <a:lnTo>
                    <a:pt x="293914" y="0"/>
                  </a:lnTo>
                  <a:lnTo>
                    <a:pt x="1404257" y="10886"/>
                  </a:lnTo>
                  <a:cubicBezTo>
                    <a:pt x="1455145" y="11763"/>
                    <a:pt x="1617282" y="27282"/>
                    <a:pt x="1676400" y="32657"/>
                  </a:cubicBezTo>
                  <a:cubicBezTo>
                    <a:pt x="2172880" y="19926"/>
                    <a:pt x="2071412" y="15822"/>
                    <a:pt x="2601686" y="32657"/>
                  </a:cubicBezTo>
                  <a:cubicBezTo>
                    <a:pt x="2707191" y="36006"/>
                    <a:pt x="2793688" y="43106"/>
                    <a:pt x="2895600" y="54429"/>
                  </a:cubicBezTo>
                  <a:cubicBezTo>
                    <a:pt x="2924676" y="57660"/>
                    <a:pt x="2953592" y="62252"/>
                    <a:pt x="2982686" y="65314"/>
                  </a:cubicBezTo>
                  <a:cubicBezTo>
                    <a:pt x="3022544" y="69510"/>
                    <a:pt x="3062514" y="72571"/>
                    <a:pt x="3102428" y="76200"/>
                  </a:cubicBezTo>
                  <a:cubicBezTo>
                    <a:pt x="3137248" y="73713"/>
                    <a:pt x="3328097" y="61068"/>
                    <a:pt x="3374571" y="54429"/>
                  </a:cubicBezTo>
                  <a:cubicBezTo>
                    <a:pt x="3413954" y="48803"/>
                    <a:pt x="3405833" y="33299"/>
                    <a:pt x="3450771" y="32657"/>
                  </a:cubicBezTo>
                  <a:cubicBezTo>
                    <a:pt x="3690232" y="29236"/>
                    <a:pt x="3929742" y="32657"/>
                    <a:pt x="4169228" y="32657"/>
                  </a:cubicBezTo>
                </a:path>
              </a:pathLst>
            </a:custGeom>
            <a:noFill/>
            <a:ln w="12700" cap="flat" cmpd="sng" algn="ctr">
              <a:solidFill>
                <a:srgbClr val="00B050"/>
              </a:solidFill>
              <a:prstDash val="solid"/>
              <a:miter lim="800000"/>
              <a:headEnd type="triangle"/>
              <a:tailEnd type="triangle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TW" altLang="en-US" sz="1600" kern="0">
                <a:solidFill>
                  <a:schemeClr val="accent6"/>
                </a:solidFill>
                <a:ea typeface="Microsoft YaHei"/>
              </a:endParaRPr>
            </a:p>
          </p:txBody>
        </p:sp>
        <p:sp>
          <p:nvSpPr>
            <p:cNvPr id="19" name="文字方塊 18">
              <a:extLst>
                <a:ext uri="{FF2B5EF4-FFF2-40B4-BE49-F238E27FC236}">
                  <a16:creationId xmlns:a16="http://schemas.microsoft.com/office/drawing/2014/main" id="{0B290229-C08B-DD8E-1AD6-9E7799CBD939}"/>
                </a:ext>
              </a:extLst>
            </p:cNvPr>
            <p:cNvSpPr txBox="1"/>
            <p:nvPr/>
          </p:nvSpPr>
          <p:spPr>
            <a:xfrm>
              <a:off x="889964" y="2293149"/>
              <a:ext cx="2085863" cy="3322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TW" sz="1600" b="1" kern="0" dirty="0">
                  <a:solidFill>
                    <a:schemeClr val="accent6"/>
                  </a:solidFill>
                  <a:cs typeface="Arial"/>
                </a:rPr>
                <a:t>Voice over UP</a:t>
              </a:r>
              <a:endParaRPr lang="zh-TW" altLang="en-US" sz="1600" b="1" kern="0" dirty="0">
                <a:solidFill>
                  <a:schemeClr val="accent6"/>
                </a:solidFill>
                <a:ea typeface="Microsoft YaHei"/>
              </a:endParaRPr>
            </a:p>
          </p:txBody>
        </p:sp>
      </p:grpSp>
      <p:graphicFrame>
        <p:nvGraphicFramePr>
          <p:cNvPr id="20" name="表格 20">
            <a:extLst>
              <a:ext uri="{FF2B5EF4-FFF2-40B4-BE49-F238E27FC236}">
                <a16:creationId xmlns:a16="http://schemas.microsoft.com/office/drawing/2014/main" id="{DE9498F0-284D-DFE9-E8D1-F853249A4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94369"/>
              </p:ext>
            </p:extLst>
          </p:nvPr>
        </p:nvGraphicFramePr>
        <p:xfrm>
          <a:off x="71843" y="4005302"/>
          <a:ext cx="3430726" cy="2609619"/>
        </p:xfrm>
        <a:graphic>
          <a:graphicData uri="http://schemas.openxmlformats.org/drawingml/2006/table">
            <a:tbl>
              <a:tblPr firstRow="1" bandRow="1"/>
              <a:tblGrid>
                <a:gridCol w="1079412">
                  <a:extLst>
                    <a:ext uri="{9D8B030D-6E8A-4147-A177-3AD203B41FA5}">
                      <a16:colId xmlns:a16="http://schemas.microsoft.com/office/drawing/2014/main" val="2854303283"/>
                    </a:ext>
                  </a:extLst>
                </a:gridCol>
                <a:gridCol w="822162">
                  <a:extLst>
                    <a:ext uri="{9D8B030D-6E8A-4147-A177-3AD203B41FA5}">
                      <a16:colId xmlns:a16="http://schemas.microsoft.com/office/drawing/2014/main" val="296690013"/>
                    </a:ext>
                  </a:extLst>
                </a:gridCol>
                <a:gridCol w="764576">
                  <a:extLst>
                    <a:ext uri="{9D8B030D-6E8A-4147-A177-3AD203B41FA5}">
                      <a16:colId xmlns:a16="http://schemas.microsoft.com/office/drawing/2014/main" val="81912772"/>
                    </a:ext>
                  </a:extLst>
                </a:gridCol>
                <a:gridCol w="764576">
                  <a:extLst>
                    <a:ext uri="{9D8B030D-6E8A-4147-A177-3AD203B41FA5}">
                      <a16:colId xmlns:a16="http://schemas.microsoft.com/office/drawing/2014/main" val="3719686987"/>
                    </a:ext>
                  </a:extLst>
                </a:gridCol>
              </a:tblGrid>
              <a:tr h="4327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chemeClr val="tx2"/>
                          </a:solidFill>
                        </a:rPr>
                        <a:t>Voice over</a:t>
                      </a:r>
                      <a:endParaRPr lang="zh-TW" altLang="en-US" sz="1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chemeClr val="accent2"/>
                          </a:solidFill>
                        </a:rPr>
                        <a:t>R19 </a:t>
                      </a:r>
                      <a:r>
                        <a:rPr lang="en-US" altLang="zh-TW" sz="800" b="1" dirty="0">
                          <a:solidFill>
                            <a:schemeClr val="accent2"/>
                          </a:solidFill>
                        </a:rPr>
                        <a:t>Control-Plane</a:t>
                      </a:r>
                      <a:endParaRPr lang="zh-TW" altLang="en-US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chemeClr val="accent6"/>
                          </a:solidFill>
                        </a:rPr>
                        <a:t>R19 </a:t>
                      </a:r>
                      <a:r>
                        <a:rPr lang="en-US" altLang="zh-TW" sz="1000" b="1" dirty="0">
                          <a:solidFill>
                            <a:schemeClr val="accent6"/>
                          </a:solidFill>
                        </a:rPr>
                        <a:t>User-Plane</a:t>
                      </a:r>
                      <a:endParaRPr lang="zh-TW" altLang="en-US" sz="1400" b="1" dirty="0">
                        <a:solidFill>
                          <a:schemeClr val="accent6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rgbClr val="00B0F0"/>
                          </a:solidFill>
                          <a:latin typeface="Calibri"/>
                          <a:ea typeface="Microsoft YaHei"/>
                          <a:cs typeface="+mn-cs"/>
                        </a:rPr>
                        <a:t>R20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1" kern="1200" dirty="0">
                          <a:solidFill>
                            <a:srgbClr val="00B0F0"/>
                          </a:solidFill>
                          <a:latin typeface="Calibri"/>
                          <a:ea typeface="Microsoft YaHei"/>
                          <a:cs typeface="+mn-cs"/>
                        </a:rPr>
                        <a:t>Control-Plane</a:t>
                      </a:r>
                      <a:endParaRPr lang="en-US" altLang="zh-TW" sz="1400" b="1" kern="1200" dirty="0">
                        <a:solidFill>
                          <a:srgbClr val="00B0F0"/>
                        </a:solidFill>
                        <a:latin typeface="Calibri"/>
                        <a:ea typeface="Microsoft YaHei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422640"/>
                  </a:ext>
                </a:extLst>
              </a:tr>
              <a:tr h="245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497778"/>
                  </a:ext>
                </a:extLst>
              </a:tr>
              <a:tr h="245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en-US" altLang="zh-TW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NAS (CP) </a:t>
                      </a:r>
                      <a:r>
                        <a:rPr lang="en-US" altLang="zh-TW" sz="10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Hdr</a:t>
                      </a:r>
                      <a:endParaRPr lang="zh-TW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>
                          <a:solidFill>
                            <a:schemeClr val="accent2"/>
                          </a:solidFill>
                        </a:rPr>
                        <a:t>7 Bytes</a:t>
                      </a:r>
                      <a:endParaRPr lang="zh-TW" altLang="en-US" sz="11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/>
                        <a:t>--</a:t>
                      </a:r>
                      <a:endParaRPr lang="zh-TW" altLang="en-US" sz="11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>
                          <a:solidFill>
                            <a:srgbClr val="00B0F0"/>
                          </a:solidFill>
                        </a:rPr>
                        <a:t>1 Byte ?</a:t>
                      </a:r>
                      <a:endParaRPr lang="zh-TW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718231"/>
                  </a:ext>
                </a:extLst>
              </a:tr>
              <a:tr h="245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en-US" altLang="zh-TW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RRC (CP) </a:t>
                      </a:r>
                      <a:r>
                        <a:rPr lang="en-US" altLang="zh-TW" sz="10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Hdr</a:t>
                      </a:r>
                      <a:endParaRPr lang="zh-TW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>
                          <a:solidFill>
                            <a:schemeClr val="accent2"/>
                          </a:solidFill>
                        </a:rPr>
                        <a:t>2 Bytes</a:t>
                      </a:r>
                      <a:endParaRPr lang="zh-TW" altLang="en-US" sz="11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/>
                        <a:t>--</a:t>
                      </a:r>
                      <a:endParaRPr lang="zh-TW" altLang="en-US" sz="11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>
                          <a:solidFill>
                            <a:srgbClr val="00B0F0"/>
                          </a:solidFill>
                        </a:rPr>
                        <a:t>0 Byte ?</a:t>
                      </a:r>
                      <a:endParaRPr lang="zh-TW" altLang="en-US" sz="1100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368490"/>
                  </a:ext>
                </a:extLst>
              </a:tr>
              <a:tr h="245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en-US" altLang="zh-TW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PDCP (UP) </a:t>
                      </a:r>
                      <a:r>
                        <a:rPr lang="en-US" altLang="zh-TW" sz="10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Hdr</a:t>
                      </a:r>
                      <a:endParaRPr lang="zh-TW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/>
                        <a:t>--</a:t>
                      </a:r>
                      <a:endParaRPr lang="zh-TW" altLang="en-US" sz="11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>
                          <a:solidFill>
                            <a:schemeClr val="accent6"/>
                          </a:solidFill>
                        </a:rPr>
                        <a:t>1 Byte</a:t>
                      </a:r>
                      <a:endParaRPr lang="zh-TW" altLang="en-US" sz="1100" dirty="0">
                        <a:solidFill>
                          <a:schemeClr val="accent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/>
                        <a:t>--</a:t>
                      </a:r>
                      <a:endParaRPr lang="zh-TW" altLang="en-US" sz="11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92720"/>
                  </a:ext>
                </a:extLst>
              </a:tr>
              <a:tr h="245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endParaRPr lang="zh-TW" alt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196165"/>
                  </a:ext>
                </a:extLst>
              </a:tr>
              <a:tr h="4904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Compared Overhead </a:t>
                      </a:r>
                      <a:r>
                        <a:rPr lang="en-US" altLang="zh-TW" sz="1200" b="1" kern="1200" dirty="0">
                          <a:solidFill>
                            <a:schemeClr val="dk1"/>
                          </a:solidFill>
                          <a:latin typeface="Calibri"/>
                          <a:ea typeface="Microsoft YaHei"/>
                          <a:cs typeface="+mn-cs"/>
                        </a:rPr>
                        <a:t>**</a:t>
                      </a:r>
                      <a:endParaRPr lang="zh-TW" altLang="en-US" sz="1200" b="1" kern="1200" dirty="0">
                        <a:solidFill>
                          <a:schemeClr val="dk1"/>
                        </a:solidFill>
                        <a:latin typeface="Calibri"/>
                        <a:ea typeface="Microsoft YaHei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chemeClr val="accent2"/>
                          </a:solidFill>
                        </a:rPr>
                        <a:t>CP: 9B</a:t>
                      </a:r>
                    </a:p>
                    <a:p>
                      <a:pPr algn="ctr"/>
                      <a:r>
                        <a:rPr lang="en-US" altLang="zh-TW" sz="1050" b="0" dirty="0"/>
                        <a:t>(0.9 Kbps)</a:t>
                      </a:r>
                      <a:endParaRPr lang="zh-TW" altLang="en-US" sz="1050" b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chemeClr val="accent6"/>
                          </a:solidFill>
                        </a:rPr>
                        <a:t>UP: 1B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0" dirty="0"/>
                        <a:t>(0.1 Kbps)</a:t>
                      </a:r>
                      <a:endParaRPr lang="zh-TW" altLang="en-US" sz="105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dirty="0">
                          <a:solidFill>
                            <a:srgbClr val="00B0F0"/>
                          </a:solidFill>
                        </a:rPr>
                        <a:t>CP’: 1B</a:t>
                      </a:r>
                      <a:r>
                        <a:rPr lang="en-US" altLang="zh-TW" sz="1400" b="1" dirty="0"/>
                        <a:t>?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0" dirty="0"/>
                        <a:t>(0.1 Kbps)</a:t>
                      </a:r>
                      <a:endParaRPr lang="zh-TW" altLang="en-US" sz="105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987196"/>
                  </a:ext>
                </a:extLst>
              </a:tr>
              <a:tr h="3665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Deployed?</a:t>
                      </a:r>
                      <a:endParaRPr lang="zh-TW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algn="ctr"/>
                      <a:r>
                        <a:rPr lang="en-US" altLang="zh-TW" sz="800" b="0" dirty="0"/>
                        <a:t>Deployed</a:t>
                      </a:r>
                      <a:endParaRPr lang="zh-TW" altLang="en-US" sz="800" b="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0" dirty="0"/>
                        <a:t>SPEC exist, </a:t>
                      </a:r>
                      <a:r>
                        <a:rPr lang="en-US" altLang="zh-TW" sz="800" b="1" dirty="0">
                          <a:solidFill>
                            <a:srgbClr val="FF0000"/>
                          </a:solidFill>
                        </a:rPr>
                        <a:t>Not Deployed</a:t>
                      </a:r>
                      <a:endParaRPr lang="zh-TW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 Light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1" dirty="0">
                          <a:solidFill>
                            <a:srgbClr val="FF0000"/>
                          </a:solidFill>
                        </a:rPr>
                        <a:t>No SPEC,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1" dirty="0">
                          <a:solidFill>
                            <a:srgbClr val="FF0000"/>
                          </a:solidFill>
                        </a:rPr>
                        <a:t>Not Deployed</a:t>
                      </a:r>
                      <a:endParaRPr lang="zh-TW" alt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682985"/>
                  </a:ext>
                </a:extLst>
              </a:tr>
            </a:tbl>
          </a:graphicData>
        </a:graphic>
      </p:graphicFrame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C7D8392B-F662-E614-B944-3B56B4EF912E}"/>
              </a:ext>
            </a:extLst>
          </p:cNvPr>
          <p:cNvSpPr txBox="1">
            <a:spLocks/>
          </p:cNvSpPr>
          <p:nvPr/>
        </p:nvSpPr>
        <p:spPr>
          <a:xfrm>
            <a:off x="3436886" y="1742703"/>
            <a:ext cx="8755114" cy="4804990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4375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i="1" dirty="0">
                <a:solidFill>
                  <a:srgbClr val="000000"/>
                </a:solidFill>
                <a:ea typeface="Microsoft YaHei Light"/>
              </a:rPr>
              <a:t>Dilemma of “enhance </a:t>
            </a:r>
            <a:r>
              <a:rPr lang="en-US" altLang="zh-TW" b="1" i="1" dirty="0">
                <a:solidFill>
                  <a:schemeClr val="accent2"/>
                </a:solidFill>
                <a:ea typeface="Microsoft YaHei Light"/>
              </a:rPr>
              <a:t>Control Plane</a:t>
            </a:r>
            <a:r>
              <a:rPr lang="en-US" altLang="zh-TW" b="1" i="1" dirty="0">
                <a:solidFill>
                  <a:srgbClr val="000000"/>
                </a:solidFill>
                <a:ea typeface="Microsoft YaHei Light"/>
              </a:rPr>
              <a:t>”</a:t>
            </a:r>
          </a:p>
          <a:p>
            <a:pPr lvl="1"/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A non-technical argument that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CP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is better is:</a:t>
            </a:r>
            <a:endParaRPr lang="en-GB" dirty="0">
              <a:solidFill>
                <a:srgbClr val="000000"/>
              </a:solidFill>
              <a:ea typeface="Microsoft YaHei Light"/>
            </a:endParaRPr>
          </a:p>
          <a:p>
            <a:pPr lvl="2"/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R19 </a:t>
            </a:r>
            <a:r>
              <a:rPr lang="en-GB" b="1" dirty="0">
                <a:solidFill>
                  <a:schemeClr val="accent2"/>
                </a:solidFill>
                <a:ea typeface="Microsoft YaHei Light"/>
              </a:rPr>
              <a:t>CP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 is deployed </a:t>
            </a:r>
            <a:r>
              <a:rPr lang="en-GB" sz="700" dirty="0">
                <a:solidFill>
                  <a:srgbClr val="000000"/>
                </a:solidFill>
                <a:ea typeface="Microsoft YaHei Light"/>
              </a:rPr>
              <a:t>(to be precise, only NW supporting</a:t>
            </a:r>
            <a:r>
              <a:rPr lang="en-GB" altLang="zh-TW" sz="700" dirty="0">
                <a:solidFill>
                  <a:srgbClr val="000000"/>
                </a:solidFill>
                <a:ea typeface="Microsoft YaHei Light"/>
              </a:rPr>
              <a:t> small</a:t>
            </a:r>
            <a:r>
              <a:rPr lang="en-GB" sz="700" dirty="0">
                <a:solidFill>
                  <a:srgbClr val="000000"/>
                </a:solidFill>
                <a:ea typeface="Microsoft YaHei Light"/>
              </a:rPr>
              <a:t> in-frequent data transfer is deployed)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, while </a:t>
            </a:r>
          </a:p>
          <a:p>
            <a:pPr lvl="2"/>
            <a:r>
              <a:rPr lang="en-GB" b="1" dirty="0">
                <a:solidFill>
                  <a:schemeClr val="accent6"/>
                </a:solidFill>
                <a:ea typeface="Microsoft YaHei Light"/>
              </a:rPr>
              <a:t>R19</a:t>
            </a:r>
            <a:r>
              <a:rPr lang="en-GB" dirty="0">
                <a:solidFill>
                  <a:schemeClr val="accent6"/>
                </a:solidFill>
                <a:ea typeface="Microsoft YaHei Light"/>
              </a:rPr>
              <a:t> </a:t>
            </a:r>
            <a:r>
              <a:rPr lang="en-GB" b="1" dirty="0">
                <a:solidFill>
                  <a:schemeClr val="accent6"/>
                </a:solidFill>
                <a:ea typeface="Microsoft YaHei Light"/>
              </a:rPr>
              <a:t>UP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 is </a:t>
            </a:r>
            <a:r>
              <a:rPr lang="en-GB" b="1" dirty="0">
                <a:solidFill>
                  <a:srgbClr val="000000"/>
                </a:solidFill>
                <a:ea typeface="Microsoft YaHei Light"/>
              </a:rPr>
              <a:t>not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 deployed yet</a:t>
            </a:r>
          </a:p>
          <a:p>
            <a:pPr lvl="1"/>
            <a:r>
              <a:rPr lang="en-US" altLang="zh-TW" dirty="0">
                <a:solidFill>
                  <a:srgbClr val="000000"/>
                </a:solidFill>
                <a:ea typeface="Microsoft YaHei Light"/>
              </a:rPr>
              <a:t>But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technically the </a:t>
            </a:r>
            <a:r>
              <a:rPr lang="en-GB" altLang="zh-TW" b="1" dirty="0">
                <a:solidFill>
                  <a:schemeClr val="accent6"/>
                </a:solidFill>
                <a:ea typeface="Microsoft YaHei Light"/>
              </a:rPr>
              <a:t>UP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is much better (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R19 CP</a:t>
            </a:r>
            <a:r>
              <a:rPr lang="en-GB" altLang="zh-TW" dirty="0">
                <a:solidFill>
                  <a:schemeClr val="accent2"/>
                </a:solidFill>
                <a:ea typeface="Microsoft YaHei Light"/>
              </a:rPr>
              <a:t>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has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9B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header, </a:t>
            </a:r>
            <a:r>
              <a:rPr lang="en-GB" altLang="zh-TW" b="1" dirty="0">
                <a:solidFill>
                  <a:schemeClr val="accent6"/>
                </a:solidFill>
                <a:ea typeface="Microsoft YaHei Light"/>
              </a:rPr>
              <a:t>R19 UP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only </a:t>
            </a:r>
            <a:r>
              <a:rPr lang="en-US" altLang="zh-TW" b="1" dirty="0">
                <a:solidFill>
                  <a:schemeClr val="accent6"/>
                </a:solidFill>
                <a:ea typeface="Microsoft YaHei Light"/>
              </a:rPr>
              <a:t>1B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), so in order to make the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CP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catchup </a:t>
            </a:r>
            <a:r>
              <a:rPr lang="en-GB" altLang="zh-TW" b="1" dirty="0">
                <a:solidFill>
                  <a:schemeClr val="accent6"/>
                </a:solidFill>
                <a:ea typeface="Microsoft YaHei Light"/>
              </a:rPr>
              <a:t>UP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performance, </a:t>
            </a:r>
            <a:r>
              <a:rPr lang="en-GB" altLang="zh-TW" b="1" dirty="0">
                <a:solidFill>
                  <a:srgbClr val="FF0000"/>
                </a:solidFill>
                <a:ea typeface="Microsoft YaHei Light"/>
              </a:rPr>
              <a:t>dramatic 3GPP upgrade &amp; dramatic deployment upgrade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are needed to reduce the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9B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to </a:t>
            </a:r>
            <a:r>
              <a:rPr lang="en-GB" altLang="zh-TW" b="1" dirty="0">
                <a:solidFill>
                  <a:schemeClr val="accent5"/>
                </a:solidFill>
                <a:ea typeface="Microsoft YaHei Light"/>
              </a:rPr>
              <a:t>1B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, ex:</a:t>
            </a:r>
          </a:p>
          <a:p>
            <a:pPr lvl="2"/>
            <a:r>
              <a:rPr lang="en-GB" altLang="zh-TW" b="1" dirty="0">
                <a:solidFill>
                  <a:srgbClr val="FF0000"/>
                </a:solidFill>
                <a:ea typeface="Microsoft YaHei Light"/>
              </a:rPr>
              <a:t>CP optimization in SA3 &amp; CT1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to reduce the NAS header size dramatically </a:t>
            </a:r>
            <a:r>
              <a:rPr lang="en-GB" altLang="zh-TW" sz="700" dirty="0">
                <a:solidFill>
                  <a:srgbClr val="000000"/>
                </a:solidFill>
                <a:ea typeface="Microsoft YaHei Light"/>
              </a:rPr>
              <a:t>(e.g., delete Integrity protection for NAS </a:t>
            </a:r>
            <a:r>
              <a:rPr lang="en-GB" altLang="zh-TW" sz="700" dirty="0" err="1">
                <a:solidFill>
                  <a:srgbClr val="000000"/>
                </a:solidFill>
                <a:ea typeface="Microsoft YaHei Light"/>
              </a:rPr>
              <a:t>msgs</a:t>
            </a:r>
            <a:r>
              <a:rPr lang="en-GB" altLang="zh-TW" sz="700" dirty="0">
                <a:solidFill>
                  <a:srgbClr val="000000"/>
                </a:solidFill>
                <a:ea typeface="Microsoft YaHei Light"/>
              </a:rPr>
              <a:t>, remove NAS headers…)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; and</a:t>
            </a:r>
          </a:p>
          <a:p>
            <a:pPr lvl="2"/>
            <a:r>
              <a:rPr lang="en-GB" altLang="zh-TW" b="1" dirty="0">
                <a:solidFill>
                  <a:srgbClr val="FF0000"/>
                </a:solidFill>
                <a:ea typeface="Microsoft YaHei Light"/>
              </a:rPr>
              <a:t>CP optimization in RAN2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to delete RRC header</a:t>
            </a:r>
            <a:r>
              <a:rPr lang="zh-TW" altLang="en-US" dirty="0">
                <a:solidFill>
                  <a:srgbClr val="000000"/>
                </a:solidFill>
                <a:ea typeface="Microsoft YaHei Light"/>
              </a:rPr>
              <a:t> </a:t>
            </a:r>
            <a:r>
              <a:rPr lang="en-US" altLang="zh-TW" sz="700" dirty="0">
                <a:solidFill>
                  <a:srgbClr val="000000"/>
                </a:solidFill>
                <a:ea typeface="Microsoft YaHei Light"/>
              </a:rPr>
              <a:t>(also, very likely to design a </a:t>
            </a:r>
            <a:r>
              <a:rPr lang="en-US" altLang="zh-TW" sz="1000" dirty="0">
                <a:solidFill>
                  <a:srgbClr val="000000"/>
                </a:solidFill>
                <a:ea typeface="Microsoft YaHei Light"/>
              </a:rPr>
              <a:t>new (UM) SRB </a:t>
            </a:r>
            <a:r>
              <a:rPr lang="en-US" altLang="zh-TW" sz="700" dirty="0">
                <a:solidFill>
                  <a:srgbClr val="000000"/>
                </a:solidFill>
                <a:ea typeface="Microsoft YaHei Light"/>
              </a:rPr>
              <a:t>for voice, </a:t>
            </a:r>
            <a:r>
              <a:rPr lang="en-US" altLang="zh-TW" sz="1000" dirty="0">
                <a:solidFill>
                  <a:srgbClr val="000000"/>
                </a:solidFill>
                <a:ea typeface="Microsoft YaHei Light"/>
              </a:rPr>
              <a:t>if</a:t>
            </a:r>
            <a:r>
              <a:rPr lang="en-US" altLang="zh-TW" sz="700" dirty="0">
                <a:solidFill>
                  <a:srgbClr val="000000"/>
                </a:solidFill>
                <a:ea typeface="Microsoft YaHei Light"/>
              </a:rPr>
              <a:t> separation of IMS </a:t>
            </a:r>
            <a:r>
              <a:rPr lang="en-US" altLang="zh-TW" sz="700" dirty="0" err="1">
                <a:solidFill>
                  <a:srgbClr val="000000"/>
                </a:solidFill>
                <a:ea typeface="Microsoft YaHei Light"/>
              </a:rPr>
              <a:t>Signalling</a:t>
            </a:r>
            <a:r>
              <a:rPr lang="en-US" altLang="zh-TW" sz="700" dirty="0">
                <a:solidFill>
                  <a:srgbClr val="000000"/>
                </a:solidFill>
                <a:ea typeface="Microsoft YaHei Light"/>
              </a:rPr>
              <a:t> and IMS voice on different bearer/QoS is needed)</a:t>
            </a:r>
            <a:endParaRPr lang="en-GB" altLang="zh-TW" sz="700" dirty="0">
              <a:solidFill>
                <a:srgbClr val="000000"/>
              </a:solidFill>
              <a:ea typeface="Microsoft YaHei Light"/>
            </a:endParaRPr>
          </a:p>
          <a:p>
            <a:pPr lvl="1"/>
            <a:r>
              <a:rPr lang="en-GB" dirty="0">
                <a:solidFill>
                  <a:srgbClr val="000000"/>
                </a:solidFill>
                <a:ea typeface="Microsoft YaHei Light"/>
              </a:rPr>
              <a:t>We think that:</a:t>
            </a:r>
          </a:p>
          <a:p>
            <a:pPr lvl="2"/>
            <a:r>
              <a:rPr lang="en-GB" b="1" i="1" u="sng" dirty="0">
                <a:solidFill>
                  <a:srgbClr val="000000"/>
                </a:solidFill>
                <a:ea typeface="Microsoft YaHei Light"/>
              </a:rPr>
              <a:t>IF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 the </a:t>
            </a:r>
            <a:r>
              <a:rPr lang="en-GB" altLang="zh-TW" b="1" dirty="0">
                <a:solidFill>
                  <a:srgbClr val="FF0000"/>
                </a:solidFill>
                <a:ea typeface="Microsoft YaHei Light"/>
              </a:rPr>
              <a:t>dramatic 3GPP upgrade &amp; dramatic deployment upgrade 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are done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.</a:t>
            </a:r>
          </a:p>
          <a:p>
            <a:pPr lvl="2"/>
            <a:r>
              <a:rPr lang="en-GB" b="1" i="1" u="sng" dirty="0">
                <a:solidFill>
                  <a:srgbClr val="000000"/>
                </a:solidFill>
                <a:ea typeface="Microsoft YaHei Light"/>
              </a:rPr>
              <a:t>INDEED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 the </a:t>
            </a:r>
            <a:r>
              <a:rPr lang="en-GB" altLang="zh-TW" b="1" dirty="0">
                <a:solidFill>
                  <a:srgbClr val="00B0F0"/>
                </a:solidFill>
                <a:ea typeface="Microsoft YaHei Light"/>
              </a:rPr>
              <a:t>R20 CP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performance can become comparable (not better) to </a:t>
            </a:r>
            <a:r>
              <a:rPr lang="en-GB" altLang="zh-TW" b="1" dirty="0">
                <a:solidFill>
                  <a:schemeClr val="accent6"/>
                </a:solidFill>
                <a:ea typeface="Microsoft YaHei Light"/>
              </a:rPr>
              <a:t>R19 UP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.</a:t>
            </a:r>
          </a:p>
          <a:p>
            <a:pPr lvl="2"/>
            <a:r>
              <a:rPr lang="en-GB" b="1" i="1" u="sng" dirty="0">
                <a:solidFill>
                  <a:srgbClr val="000000"/>
                </a:solidFill>
                <a:ea typeface="Microsoft YaHei Light"/>
              </a:rPr>
              <a:t>BUT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, the </a:t>
            </a:r>
            <a:r>
              <a:rPr lang="en-GB" altLang="zh-TW" b="1" dirty="0">
                <a:solidFill>
                  <a:srgbClr val="00B0F0"/>
                </a:solidFill>
                <a:ea typeface="Microsoft YaHei Light"/>
              </a:rPr>
              <a:t>R20 CP</a:t>
            </a:r>
            <a:r>
              <a:rPr lang="zh-TW" altLang="en-US" dirty="0">
                <a:solidFill>
                  <a:srgbClr val="000000"/>
                </a:solidFill>
                <a:ea typeface="Microsoft YaHei Light"/>
              </a:rPr>
              <a:t> </a:t>
            </a:r>
            <a:r>
              <a:rPr lang="en-US" altLang="zh-TW" b="1" dirty="0">
                <a:solidFill>
                  <a:srgbClr val="00B0F0"/>
                </a:solidFill>
                <a:ea typeface="Microsoft YaHei Light"/>
              </a:rPr>
              <a:t>NW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is not the </a:t>
            </a:r>
            <a:r>
              <a:rPr lang="en-GB" altLang="zh-TW" dirty="0">
                <a:solidFill>
                  <a:schemeClr val="accent2"/>
                </a:solidFill>
                <a:ea typeface="Microsoft YaHei Light"/>
              </a:rPr>
              <a:t>existing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R19 CP</a:t>
            </a:r>
            <a:r>
              <a:rPr lang="zh-TW" altLang="en-US" b="1" dirty="0">
                <a:solidFill>
                  <a:schemeClr val="accent2"/>
                </a:solidFill>
                <a:ea typeface="Microsoft YaHei Light"/>
              </a:rPr>
              <a:t> </a:t>
            </a:r>
            <a:r>
              <a:rPr lang="en-US" altLang="zh-TW" b="1" dirty="0">
                <a:solidFill>
                  <a:schemeClr val="accent2"/>
                </a:solidFill>
                <a:ea typeface="Microsoft YaHei Light"/>
              </a:rPr>
              <a:t>NW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, it’s a totally </a:t>
            </a:r>
            <a:r>
              <a:rPr lang="en-GB" altLang="zh-TW" b="1" dirty="0">
                <a:solidFill>
                  <a:schemeClr val="accent5"/>
                </a:solidFill>
                <a:ea typeface="Microsoft YaHei Light"/>
              </a:rPr>
              <a:t>new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NW, so the benefit of leveraging </a:t>
            </a:r>
            <a:r>
              <a:rPr lang="en-GB" altLang="zh-TW" dirty="0">
                <a:solidFill>
                  <a:schemeClr val="accent2"/>
                </a:solidFill>
                <a:ea typeface="Microsoft YaHei Light"/>
              </a:rPr>
              <a:t>existing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NW</a:t>
            </a:r>
            <a:r>
              <a:rPr lang="en-GB" altLang="zh-TW" dirty="0">
                <a:solidFill>
                  <a:schemeClr val="accent2"/>
                </a:solidFill>
                <a:ea typeface="Microsoft YaHei Light"/>
              </a:rPr>
              <a:t>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vanishes.</a:t>
            </a:r>
          </a:p>
          <a:p>
            <a:pPr lvl="2"/>
            <a:r>
              <a:rPr lang="en-GB" b="1" i="1" u="sng" dirty="0">
                <a:solidFill>
                  <a:srgbClr val="000000"/>
                </a:solidFill>
                <a:ea typeface="Microsoft YaHei Light"/>
              </a:rPr>
              <a:t>THEREFORE</a:t>
            </a:r>
            <a:r>
              <a:rPr lang="en-GB" dirty="0">
                <a:solidFill>
                  <a:srgbClr val="000000"/>
                </a:solidFill>
                <a:ea typeface="Microsoft YaHei Light"/>
              </a:rPr>
              <a:t>, spend time to make </a:t>
            </a:r>
            <a:r>
              <a:rPr lang="en-GB" altLang="zh-TW" b="1" dirty="0">
                <a:solidFill>
                  <a:schemeClr val="accent2"/>
                </a:solidFill>
                <a:ea typeface="Microsoft YaHei Light"/>
              </a:rPr>
              <a:t>R19 CP</a:t>
            </a:r>
            <a:r>
              <a:rPr lang="en-GB" altLang="zh-TW" dirty="0">
                <a:solidFill>
                  <a:schemeClr val="accent2"/>
                </a:solidFill>
                <a:ea typeface="Microsoft YaHei Light"/>
              </a:rPr>
              <a:t>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into </a:t>
            </a:r>
            <a:r>
              <a:rPr lang="en-GB" altLang="zh-TW" b="1" dirty="0">
                <a:solidFill>
                  <a:srgbClr val="00B0F0"/>
                </a:solidFill>
                <a:ea typeface="Microsoft YaHei Light"/>
              </a:rPr>
              <a:t>R20 CP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 doesn’t make sense when a good enough </a:t>
            </a:r>
            <a:r>
              <a:rPr lang="en-GB" altLang="zh-TW" b="1" dirty="0">
                <a:solidFill>
                  <a:schemeClr val="accent6"/>
                </a:solidFill>
                <a:ea typeface="Microsoft YaHei Light"/>
              </a:rPr>
              <a:t>R19 UP</a:t>
            </a:r>
            <a:r>
              <a:rPr lang="en-GB" altLang="zh-TW" dirty="0">
                <a:solidFill>
                  <a:schemeClr val="accent6"/>
                </a:solidFill>
                <a:ea typeface="Microsoft YaHei Light"/>
              </a:rPr>
              <a:t> </a:t>
            </a:r>
            <a:r>
              <a:rPr lang="en-GB" altLang="zh-TW" dirty="0">
                <a:solidFill>
                  <a:srgbClr val="000000"/>
                </a:solidFill>
                <a:ea typeface="Microsoft YaHei Light"/>
              </a:rPr>
              <a:t>is already on hands.</a:t>
            </a:r>
            <a:endParaRPr lang="en-GB" dirty="0">
              <a:solidFill>
                <a:srgbClr val="000000"/>
              </a:solidFill>
              <a:ea typeface="Microsoft YaHei Light"/>
            </a:endParaRPr>
          </a:p>
          <a:p>
            <a:r>
              <a:rPr lang="en-GB" b="1" i="1" dirty="0">
                <a:solidFill>
                  <a:srgbClr val="000000"/>
                </a:solidFill>
                <a:ea typeface="Microsoft YaHei Light"/>
              </a:rPr>
              <a:t>Proposal</a:t>
            </a:r>
          </a:p>
          <a:p>
            <a:pPr lvl="1"/>
            <a:r>
              <a:rPr lang="en-GB" sz="1600" dirty="0">
                <a:solidFill>
                  <a:srgbClr val="000000"/>
                </a:solidFill>
                <a:ea typeface="Microsoft YaHei Light"/>
              </a:rPr>
              <a:t>In our view, </a:t>
            </a:r>
            <a:r>
              <a:rPr lang="en-GB" altLang="zh-TW" sz="1600" b="1" dirty="0">
                <a:solidFill>
                  <a:srgbClr val="FF0000"/>
                </a:solidFill>
                <a:ea typeface="Microsoft YaHei Light"/>
              </a:rPr>
              <a:t>dramatic 3GPP upgrade &amp; deployment upgrade </a:t>
            </a:r>
            <a:r>
              <a:rPr lang="en-GB" sz="1600" dirty="0">
                <a:solidFill>
                  <a:srgbClr val="000000"/>
                </a:solidFill>
                <a:ea typeface="Microsoft YaHei Light"/>
              </a:rPr>
              <a:t>to </a:t>
            </a:r>
            <a:r>
              <a:rPr lang="en-GB" altLang="zh-TW" sz="1600" dirty="0">
                <a:solidFill>
                  <a:srgbClr val="000000"/>
                </a:solidFill>
                <a:ea typeface="Microsoft YaHei Light"/>
              </a:rPr>
              <a:t>currently deployed </a:t>
            </a:r>
            <a:r>
              <a:rPr lang="en-GB" altLang="zh-TW" sz="1600" b="1" dirty="0">
                <a:solidFill>
                  <a:schemeClr val="accent2"/>
                </a:solidFill>
                <a:ea typeface="Microsoft YaHei Light"/>
              </a:rPr>
              <a:t>R19 CP </a:t>
            </a:r>
            <a:r>
              <a:rPr lang="en-GB" altLang="zh-TW" sz="1600" dirty="0">
                <a:solidFill>
                  <a:srgbClr val="000000"/>
                </a:solidFill>
                <a:ea typeface="Microsoft YaHei Light"/>
              </a:rPr>
              <a:t>cost more than to directly deploy a </a:t>
            </a:r>
            <a:r>
              <a:rPr lang="en-GB" altLang="zh-TW" sz="1600" b="1" dirty="0">
                <a:solidFill>
                  <a:schemeClr val="accent6"/>
                </a:solidFill>
                <a:ea typeface="Microsoft YaHei Light"/>
              </a:rPr>
              <a:t>R19 UP</a:t>
            </a:r>
            <a:r>
              <a:rPr lang="en-GB" altLang="zh-TW" sz="1600" dirty="0">
                <a:solidFill>
                  <a:srgbClr val="000000"/>
                </a:solidFill>
                <a:ea typeface="Microsoft YaHei Light"/>
              </a:rPr>
              <a:t>, so….</a:t>
            </a:r>
          </a:p>
          <a:p>
            <a:pPr lvl="2"/>
            <a:r>
              <a:rPr lang="en-GB" altLang="zh-TW" sz="1600" dirty="0">
                <a:solidFill>
                  <a:srgbClr val="000000"/>
                </a:solidFill>
                <a:ea typeface="Microsoft YaHei Light"/>
              </a:rPr>
              <a:t>we suggest SA2 to agree to </a:t>
            </a:r>
            <a:r>
              <a:rPr lang="en-GB" altLang="zh-TW" sz="1600" b="1" i="1" u="sng" dirty="0">
                <a:solidFill>
                  <a:srgbClr val="000000"/>
                </a:solidFill>
                <a:ea typeface="Microsoft YaHei Light"/>
              </a:rPr>
              <a:t>down-select the UP</a:t>
            </a:r>
            <a:r>
              <a:rPr lang="en-GB" altLang="zh-TW" sz="1600" dirty="0">
                <a:solidFill>
                  <a:srgbClr val="000000"/>
                </a:solidFill>
                <a:ea typeface="Microsoft YaHei Light"/>
              </a:rPr>
              <a:t> as way forward for voice transfer</a:t>
            </a:r>
            <a:r>
              <a:rPr lang="en-US" altLang="zh-TW" sz="1600" dirty="0">
                <a:solidFill>
                  <a:srgbClr val="000000"/>
                </a:solidFill>
                <a:ea typeface="Microsoft YaHei Light"/>
              </a:rPr>
              <a:t>.</a:t>
            </a:r>
            <a:endParaRPr lang="en-GB" altLang="zh-TW" sz="1600" dirty="0">
              <a:solidFill>
                <a:srgbClr val="000000"/>
              </a:solidFill>
              <a:ea typeface="Microsoft YaHei Light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1B9A0207-6DC5-9D17-7E6F-1BE2750A2C93}"/>
              </a:ext>
            </a:extLst>
          </p:cNvPr>
          <p:cNvSpPr txBox="1"/>
          <p:nvPr/>
        </p:nvSpPr>
        <p:spPr>
          <a:xfrm>
            <a:off x="7687033" y="25444"/>
            <a:ext cx="4393095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TW" sz="1400" dirty="0">
                <a:solidFill>
                  <a:schemeClr val="bg1">
                    <a:lumMod val="65000"/>
                  </a:schemeClr>
                </a:solidFill>
                <a:cs typeface="Arial"/>
              </a:rPr>
              <a:t>* IMS Signaling over CP or UP can be a separate topic</a:t>
            </a:r>
          </a:p>
        </p:txBody>
      </p:sp>
      <p:sp>
        <p:nvSpPr>
          <p:cNvPr id="25" name="手繪多邊形: 圖案 24">
            <a:extLst>
              <a:ext uri="{FF2B5EF4-FFF2-40B4-BE49-F238E27FC236}">
                <a16:creationId xmlns:a16="http://schemas.microsoft.com/office/drawing/2014/main" id="{6CDEB309-83AE-2D5E-847E-2AE7A7B042AD}"/>
              </a:ext>
            </a:extLst>
          </p:cNvPr>
          <p:cNvSpPr/>
          <p:nvPr/>
        </p:nvSpPr>
        <p:spPr>
          <a:xfrm>
            <a:off x="1547108" y="3759689"/>
            <a:ext cx="1562100" cy="315660"/>
          </a:xfrm>
          <a:custGeom>
            <a:avLst/>
            <a:gdLst>
              <a:gd name="connsiteX0" fmla="*/ 0 w 1562100"/>
              <a:gd name="connsiteY0" fmla="*/ 495300 h 495300"/>
              <a:gd name="connsiteX1" fmla="*/ 10886 w 1562100"/>
              <a:gd name="connsiteY1" fmla="*/ 424543 h 495300"/>
              <a:gd name="connsiteX2" fmla="*/ 27214 w 1562100"/>
              <a:gd name="connsiteY2" fmla="*/ 397329 h 495300"/>
              <a:gd name="connsiteX3" fmla="*/ 32657 w 1562100"/>
              <a:gd name="connsiteY3" fmla="*/ 381000 h 495300"/>
              <a:gd name="connsiteX4" fmla="*/ 59871 w 1562100"/>
              <a:gd name="connsiteY4" fmla="*/ 332015 h 495300"/>
              <a:gd name="connsiteX5" fmla="*/ 70757 w 1562100"/>
              <a:gd name="connsiteY5" fmla="*/ 310243 h 495300"/>
              <a:gd name="connsiteX6" fmla="*/ 87086 w 1562100"/>
              <a:gd name="connsiteY6" fmla="*/ 293915 h 495300"/>
              <a:gd name="connsiteX7" fmla="*/ 119743 w 1562100"/>
              <a:gd name="connsiteY7" fmla="*/ 261258 h 495300"/>
              <a:gd name="connsiteX8" fmla="*/ 163286 w 1562100"/>
              <a:gd name="connsiteY8" fmla="*/ 217715 h 495300"/>
              <a:gd name="connsiteX9" fmla="*/ 174171 w 1562100"/>
              <a:gd name="connsiteY9" fmla="*/ 201386 h 495300"/>
              <a:gd name="connsiteX10" fmla="*/ 195943 w 1562100"/>
              <a:gd name="connsiteY10" fmla="*/ 190500 h 495300"/>
              <a:gd name="connsiteX11" fmla="*/ 217714 w 1562100"/>
              <a:gd name="connsiteY11" fmla="*/ 174172 h 495300"/>
              <a:gd name="connsiteX12" fmla="*/ 310243 w 1562100"/>
              <a:gd name="connsiteY12" fmla="*/ 125186 h 495300"/>
              <a:gd name="connsiteX13" fmla="*/ 364671 w 1562100"/>
              <a:gd name="connsiteY13" fmla="*/ 108858 h 495300"/>
              <a:gd name="connsiteX14" fmla="*/ 473528 w 1562100"/>
              <a:gd name="connsiteY14" fmla="*/ 65315 h 495300"/>
              <a:gd name="connsiteX15" fmla="*/ 598714 w 1562100"/>
              <a:gd name="connsiteY15" fmla="*/ 32658 h 495300"/>
              <a:gd name="connsiteX16" fmla="*/ 669471 w 1562100"/>
              <a:gd name="connsiteY16" fmla="*/ 16329 h 495300"/>
              <a:gd name="connsiteX17" fmla="*/ 718457 w 1562100"/>
              <a:gd name="connsiteY17" fmla="*/ 5443 h 495300"/>
              <a:gd name="connsiteX18" fmla="*/ 767443 w 1562100"/>
              <a:gd name="connsiteY18" fmla="*/ 0 h 495300"/>
              <a:gd name="connsiteX19" fmla="*/ 974271 w 1562100"/>
              <a:gd name="connsiteY19" fmla="*/ 5443 h 495300"/>
              <a:gd name="connsiteX20" fmla="*/ 1088571 w 1562100"/>
              <a:gd name="connsiteY20" fmla="*/ 38100 h 495300"/>
              <a:gd name="connsiteX21" fmla="*/ 1202871 w 1562100"/>
              <a:gd name="connsiteY21" fmla="*/ 97972 h 495300"/>
              <a:gd name="connsiteX22" fmla="*/ 1360714 w 1562100"/>
              <a:gd name="connsiteY22" fmla="*/ 223158 h 495300"/>
              <a:gd name="connsiteX23" fmla="*/ 1436914 w 1562100"/>
              <a:gd name="connsiteY23" fmla="*/ 293915 h 495300"/>
              <a:gd name="connsiteX24" fmla="*/ 1502228 w 1562100"/>
              <a:gd name="connsiteY24" fmla="*/ 370115 h 495300"/>
              <a:gd name="connsiteX25" fmla="*/ 1551214 w 1562100"/>
              <a:gd name="connsiteY25" fmla="*/ 457200 h 495300"/>
              <a:gd name="connsiteX26" fmla="*/ 1562100 w 1562100"/>
              <a:gd name="connsiteY26" fmla="*/ 478972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62100" h="495300">
                <a:moveTo>
                  <a:pt x="0" y="495300"/>
                </a:moveTo>
                <a:cubicBezTo>
                  <a:pt x="3629" y="471714"/>
                  <a:pt x="4499" y="447536"/>
                  <a:pt x="10886" y="424543"/>
                </a:cubicBezTo>
                <a:cubicBezTo>
                  <a:pt x="13717" y="414350"/>
                  <a:pt x="22483" y="406791"/>
                  <a:pt x="27214" y="397329"/>
                </a:cubicBezTo>
                <a:cubicBezTo>
                  <a:pt x="29780" y="392197"/>
                  <a:pt x="30397" y="386274"/>
                  <a:pt x="32657" y="381000"/>
                </a:cubicBezTo>
                <a:cubicBezTo>
                  <a:pt x="42442" y="358168"/>
                  <a:pt x="46972" y="355233"/>
                  <a:pt x="59871" y="332015"/>
                </a:cubicBezTo>
                <a:cubicBezTo>
                  <a:pt x="63811" y="324922"/>
                  <a:pt x="66041" y="316846"/>
                  <a:pt x="70757" y="310243"/>
                </a:cubicBezTo>
                <a:cubicBezTo>
                  <a:pt x="75231" y="303979"/>
                  <a:pt x="82077" y="299759"/>
                  <a:pt x="87086" y="293915"/>
                </a:cubicBezTo>
                <a:cubicBezTo>
                  <a:pt x="114092" y="262408"/>
                  <a:pt x="90996" y="280421"/>
                  <a:pt x="119743" y="261258"/>
                </a:cubicBezTo>
                <a:cubicBezTo>
                  <a:pt x="159110" y="208766"/>
                  <a:pt x="108409" y="272592"/>
                  <a:pt x="163286" y="217715"/>
                </a:cubicBezTo>
                <a:cubicBezTo>
                  <a:pt x="167912" y="213089"/>
                  <a:pt x="169146" y="205574"/>
                  <a:pt x="174171" y="201386"/>
                </a:cubicBezTo>
                <a:cubicBezTo>
                  <a:pt x="180404" y="196191"/>
                  <a:pt x="189062" y="194800"/>
                  <a:pt x="195943" y="190500"/>
                </a:cubicBezTo>
                <a:cubicBezTo>
                  <a:pt x="203635" y="185692"/>
                  <a:pt x="210061" y="179042"/>
                  <a:pt x="217714" y="174172"/>
                </a:cubicBezTo>
                <a:cubicBezTo>
                  <a:pt x="237528" y="161563"/>
                  <a:pt x="292512" y="132278"/>
                  <a:pt x="310243" y="125186"/>
                </a:cubicBezTo>
                <a:cubicBezTo>
                  <a:pt x="327830" y="118151"/>
                  <a:pt x="346897" y="115406"/>
                  <a:pt x="364671" y="108858"/>
                </a:cubicBezTo>
                <a:cubicBezTo>
                  <a:pt x="442689" y="80114"/>
                  <a:pt x="385423" y="91228"/>
                  <a:pt x="473528" y="65315"/>
                </a:cubicBezTo>
                <a:cubicBezTo>
                  <a:pt x="514901" y="53147"/>
                  <a:pt x="556876" y="43117"/>
                  <a:pt x="598714" y="32658"/>
                </a:cubicBezTo>
                <a:cubicBezTo>
                  <a:pt x="622197" y="26787"/>
                  <a:pt x="645867" y="21694"/>
                  <a:pt x="669471" y="16329"/>
                </a:cubicBezTo>
                <a:cubicBezTo>
                  <a:pt x="685782" y="12622"/>
                  <a:pt x="701832" y="7290"/>
                  <a:pt x="718457" y="5443"/>
                </a:cubicBezTo>
                <a:lnTo>
                  <a:pt x="767443" y="0"/>
                </a:lnTo>
                <a:cubicBezTo>
                  <a:pt x="836386" y="1814"/>
                  <a:pt x="905439" y="1141"/>
                  <a:pt x="974271" y="5443"/>
                </a:cubicBezTo>
                <a:cubicBezTo>
                  <a:pt x="1010839" y="7729"/>
                  <a:pt x="1055710" y="24657"/>
                  <a:pt x="1088571" y="38100"/>
                </a:cubicBezTo>
                <a:cubicBezTo>
                  <a:pt x="1128787" y="54552"/>
                  <a:pt x="1167204" y="72873"/>
                  <a:pt x="1202871" y="97972"/>
                </a:cubicBezTo>
                <a:cubicBezTo>
                  <a:pt x="1258955" y="137439"/>
                  <a:pt x="1308604" y="179276"/>
                  <a:pt x="1360714" y="223158"/>
                </a:cubicBezTo>
                <a:cubicBezTo>
                  <a:pt x="1390896" y="248575"/>
                  <a:pt x="1410131" y="264312"/>
                  <a:pt x="1436914" y="293915"/>
                </a:cubicBezTo>
                <a:cubicBezTo>
                  <a:pt x="1459359" y="318722"/>
                  <a:pt x="1485827" y="340958"/>
                  <a:pt x="1502228" y="370115"/>
                </a:cubicBezTo>
                <a:cubicBezTo>
                  <a:pt x="1518557" y="399143"/>
                  <a:pt x="1536319" y="427410"/>
                  <a:pt x="1551214" y="457200"/>
                </a:cubicBezTo>
                <a:lnTo>
                  <a:pt x="1562100" y="478972"/>
                </a:ln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miter lim="800000"/>
            <a:tailEnd type="stealt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icrosoft YaHei Light"/>
              <a:cs typeface="+mn-cs"/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C73D87C3-0A5B-1481-3E4E-AD18E608EAE6}"/>
              </a:ext>
            </a:extLst>
          </p:cNvPr>
          <p:cNvSpPr txBox="1"/>
          <p:nvPr/>
        </p:nvSpPr>
        <p:spPr>
          <a:xfrm>
            <a:off x="2028521" y="3466422"/>
            <a:ext cx="16502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800" b="1" kern="0" dirty="0">
                <a:solidFill>
                  <a:srgbClr val="FF0000"/>
                </a:solidFill>
                <a:cs typeface="Arial"/>
              </a:rPr>
              <a:t>dramatic 3GPP upgrade &amp; </a:t>
            </a:r>
            <a:r>
              <a:rPr lang="en-GB" altLang="zh-TW" sz="800" b="1" dirty="0">
                <a:solidFill>
                  <a:srgbClr val="FF0000"/>
                </a:solidFill>
                <a:ea typeface="Microsoft YaHei Light"/>
              </a:rPr>
              <a:t>dramatic </a:t>
            </a:r>
            <a:r>
              <a:rPr lang="en-US" altLang="zh-TW" sz="800" b="1" kern="0" dirty="0">
                <a:solidFill>
                  <a:srgbClr val="FF0000"/>
                </a:solidFill>
                <a:cs typeface="Arial"/>
              </a:rPr>
              <a:t>deployment upgrade </a:t>
            </a:r>
            <a:endParaRPr lang="zh-TW" altLang="en-US" sz="200" b="1" kern="0" dirty="0">
              <a:solidFill>
                <a:srgbClr val="FF0000"/>
              </a:solidFill>
              <a:ea typeface="Microsoft YaHei"/>
            </a:endParaRPr>
          </a:p>
        </p:txBody>
      </p:sp>
      <p:sp>
        <p:nvSpPr>
          <p:cNvPr id="27" name="手繪多邊形: 圖案 26">
            <a:extLst>
              <a:ext uri="{FF2B5EF4-FFF2-40B4-BE49-F238E27FC236}">
                <a16:creationId xmlns:a16="http://schemas.microsoft.com/office/drawing/2014/main" id="{07A66323-CFA3-EB37-95A4-A16A92599C16}"/>
              </a:ext>
            </a:extLst>
          </p:cNvPr>
          <p:cNvSpPr/>
          <p:nvPr/>
        </p:nvSpPr>
        <p:spPr>
          <a:xfrm flipH="1">
            <a:off x="2334830" y="3953768"/>
            <a:ext cx="659895" cy="171154"/>
          </a:xfrm>
          <a:custGeom>
            <a:avLst/>
            <a:gdLst>
              <a:gd name="connsiteX0" fmla="*/ 0 w 1562100"/>
              <a:gd name="connsiteY0" fmla="*/ 495300 h 495300"/>
              <a:gd name="connsiteX1" fmla="*/ 10886 w 1562100"/>
              <a:gd name="connsiteY1" fmla="*/ 424543 h 495300"/>
              <a:gd name="connsiteX2" fmla="*/ 27214 w 1562100"/>
              <a:gd name="connsiteY2" fmla="*/ 397329 h 495300"/>
              <a:gd name="connsiteX3" fmla="*/ 32657 w 1562100"/>
              <a:gd name="connsiteY3" fmla="*/ 381000 h 495300"/>
              <a:gd name="connsiteX4" fmla="*/ 59871 w 1562100"/>
              <a:gd name="connsiteY4" fmla="*/ 332015 h 495300"/>
              <a:gd name="connsiteX5" fmla="*/ 70757 w 1562100"/>
              <a:gd name="connsiteY5" fmla="*/ 310243 h 495300"/>
              <a:gd name="connsiteX6" fmla="*/ 87086 w 1562100"/>
              <a:gd name="connsiteY6" fmla="*/ 293915 h 495300"/>
              <a:gd name="connsiteX7" fmla="*/ 119743 w 1562100"/>
              <a:gd name="connsiteY7" fmla="*/ 261258 h 495300"/>
              <a:gd name="connsiteX8" fmla="*/ 163286 w 1562100"/>
              <a:gd name="connsiteY8" fmla="*/ 217715 h 495300"/>
              <a:gd name="connsiteX9" fmla="*/ 174171 w 1562100"/>
              <a:gd name="connsiteY9" fmla="*/ 201386 h 495300"/>
              <a:gd name="connsiteX10" fmla="*/ 195943 w 1562100"/>
              <a:gd name="connsiteY10" fmla="*/ 190500 h 495300"/>
              <a:gd name="connsiteX11" fmla="*/ 217714 w 1562100"/>
              <a:gd name="connsiteY11" fmla="*/ 174172 h 495300"/>
              <a:gd name="connsiteX12" fmla="*/ 310243 w 1562100"/>
              <a:gd name="connsiteY12" fmla="*/ 125186 h 495300"/>
              <a:gd name="connsiteX13" fmla="*/ 364671 w 1562100"/>
              <a:gd name="connsiteY13" fmla="*/ 108858 h 495300"/>
              <a:gd name="connsiteX14" fmla="*/ 473528 w 1562100"/>
              <a:gd name="connsiteY14" fmla="*/ 65315 h 495300"/>
              <a:gd name="connsiteX15" fmla="*/ 598714 w 1562100"/>
              <a:gd name="connsiteY15" fmla="*/ 32658 h 495300"/>
              <a:gd name="connsiteX16" fmla="*/ 669471 w 1562100"/>
              <a:gd name="connsiteY16" fmla="*/ 16329 h 495300"/>
              <a:gd name="connsiteX17" fmla="*/ 718457 w 1562100"/>
              <a:gd name="connsiteY17" fmla="*/ 5443 h 495300"/>
              <a:gd name="connsiteX18" fmla="*/ 767443 w 1562100"/>
              <a:gd name="connsiteY18" fmla="*/ 0 h 495300"/>
              <a:gd name="connsiteX19" fmla="*/ 974271 w 1562100"/>
              <a:gd name="connsiteY19" fmla="*/ 5443 h 495300"/>
              <a:gd name="connsiteX20" fmla="*/ 1088571 w 1562100"/>
              <a:gd name="connsiteY20" fmla="*/ 38100 h 495300"/>
              <a:gd name="connsiteX21" fmla="*/ 1202871 w 1562100"/>
              <a:gd name="connsiteY21" fmla="*/ 97972 h 495300"/>
              <a:gd name="connsiteX22" fmla="*/ 1360714 w 1562100"/>
              <a:gd name="connsiteY22" fmla="*/ 223158 h 495300"/>
              <a:gd name="connsiteX23" fmla="*/ 1436914 w 1562100"/>
              <a:gd name="connsiteY23" fmla="*/ 293915 h 495300"/>
              <a:gd name="connsiteX24" fmla="*/ 1502228 w 1562100"/>
              <a:gd name="connsiteY24" fmla="*/ 370115 h 495300"/>
              <a:gd name="connsiteX25" fmla="*/ 1551214 w 1562100"/>
              <a:gd name="connsiteY25" fmla="*/ 457200 h 495300"/>
              <a:gd name="connsiteX26" fmla="*/ 1562100 w 1562100"/>
              <a:gd name="connsiteY26" fmla="*/ 478972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62100" h="495300">
                <a:moveTo>
                  <a:pt x="0" y="495300"/>
                </a:moveTo>
                <a:cubicBezTo>
                  <a:pt x="3629" y="471714"/>
                  <a:pt x="4499" y="447536"/>
                  <a:pt x="10886" y="424543"/>
                </a:cubicBezTo>
                <a:cubicBezTo>
                  <a:pt x="13717" y="414350"/>
                  <a:pt x="22483" y="406791"/>
                  <a:pt x="27214" y="397329"/>
                </a:cubicBezTo>
                <a:cubicBezTo>
                  <a:pt x="29780" y="392197"/>
                  <a:pt x="30397" y="386274"/>
                  <a:pt x="32657" y="381000"/>
                </a:cubicBezTo>
                <a:cubicBezTo>
                  <a:pt x="42442" y="358168"/>
                  <a:pt x="46972" y="355233"/>
                  <a:pt x="59871" y="332015"/>
                </a:cubicBezTo>
                <a:cubicBezTo>
                  <a:pt x="63811" y="324922"/>
                  <a:pt x="66041" y="316846"/>
                  <a:pt x="70757" y="310243"/>
                </a:cubicBezTo>
                <a:cubicBezTo>
                  <a:pt x="75231" y="303979"/>
                  <a:pt x="82077" y="299759"/>
                  <a:pt x="87086" y="293915"/>
                </a:cubicBezTo>
                <a:cubicBezTo>
                  <a:pt x="114092" y="262408"/>
                  <a:pt x="90996" y="280421"/>
                  <a:pt x="119743" y="261258"/>
                </a:cubicBezTo>
                <a:cubicBezTo>
                  <a:pt x="159110" y="208766"/>
                  <a:pt x="108409" y="272592"/>
                  <a:pt x="163286" y="217715"/>
                </a:cubicBezTo>
                <a:cubicBezTo>
                  <a:pt x="167912" y="213089"/>
                  <a:pt x="169146" y="205574"/>
                  <a:pt x="174171" y="201386"/>
                </a:cubicBezTo>
                <a:cubicBezTo>
                  <a:pt x="180404" y="196191"/>
                  <a:pt x="189062" y="194800"/>
                  <a:pt x="195943" y="190500"/>
                </a:cubicBezTo>
                <a:cubicBezTo>
                  <a:pt x="203635" y="185692"/>
                  <a:pt x="210061" y="179042"/>
                  <a:pt x="217714" y="174172"/>
                </a:cubicBezTo>
                <a:cubicBezTo>
                  <a:pt x="237528" y="161563"/>
                  <a:pt x="292512" y="132278"/>
                  <a:pt x="310243" y="125186"/>
                </a:cubicBezTo>
                <a:cubicBezTo>
                  <a:pt x="327830" y="118151"/>
                  <a:pt x="346897" y="115406"/>
                  <a:pt x="364671" y="108858"/>
                </a:cubicBezTo>
                <a:cubicBezTo>
                  <a:pt x="442689" y="80114"/>
                  <a:pt x="385423" y="91228"/>
                  <a:pt x="473528" y="65315"/>
                </a:cubicBezTo>
                <a:cubicBezTo>
                  <a:pt x="514901" y="53147"/>
                  <a:pt x="556876" y="43117"/>
                  <a:pt x="598714" y="32658"/>
                </a:cubicBezTo>
                <a:cubicBezTo>
                  <a:pt x="622197" y="26787"/>
                  <a:pt x="645867" y="21694"/>
                  <a:pt x="669471" y="16329"/>
                </a:cubicBezTo>
                <a:cubicBezTo>
                  <a:pt x="685782" y="12622"/>
                  <a:pt x="701832" y="7290"/>
                  <a:pt x="718457" y="5443"/>
                </a:cubicBezTo>
                <a:lnTo>
                  <a:pt x="767443" y="0"/>
                </a:lnTo>
                <a:cubicBezTo>
                  <a:pt x="836386" y="1814"/>
                  <a:pt x="905439" y="1141"/>
                  <a:pt x="974271" y="5443"/>
                </a:cubicBezTo>
                <a:cubicBezTo>
                  <a:pt x="1010839" y="7729"/>
                  <a:pt x="1055710" y="24657"/>
                  <a:pt x="1088571" y="38100"/>
                </a:cubicBezTo>
                <a:cubicBezTo>
                  <a:pt x="1128787" y="54552"/>
                  <a:pt x="1167204" y="72873"/>
                  <a:pt x="1202871" y="97972"/>
                </a:cubicBezTo>
                <a:cubicBezTo>
                  <a:pt x="1258955" y="137439"/>
                  <a:pt x="1308604" y="179276"/>
                  <a:pt x="1360714" y="223158"/>
                </a:cubicBezTo>
                <a:cubicBezTo>
                  <a:pt x="1390896" y="248575"/>
                  <a:pt x="1410131" y="264312"/>
                  <a:pt x="1436914" y="293915"/>
                </a:cubicBezTo>
                <a:cubicBezTo>
                  <a:pt x="1459359" y="318722"/>
                  <a:pt x="1485827" y="340958"/>
                  <a:pt x="1502228" y="370115"/>
                </a:cubicBezTo>
                <a:cubicBezTo>
                  <a:pt x="1518557" y="399143"/>
                  <a:pt x="1536319" y="427410"/>
                  <a:pt x="1551214" y="457200"/>
                </a:cubicBezTo>
                <a:lnTo>
                  <a:pt x="1562100" y="478972"/>
                </a:lnTo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miter lim="800000"/>
            <a:tailEnd type="stealt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icrosoft YaHei Light"/>
              <a:cs typeface="+mn-cs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A576E789-65E4-9951-7B24-48C68F67ADF0}"/>
              </a:ext>
            </a:extLst>
          </p:cNvPr>
          <p:cNvSpPr txBox="1"/>
          <p:nvPr/>
        </p:nvSpPr>
        <p:spPr>
          <a:xfrm>
            <a:off x="1789948" y="3819595"/>
            <a:ext cx="106367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800" kern="0" dirty="0">
                <a:solidFill>
                  <a:srgbClr val="000000"/>
                </a:solidFill>
                <a:cs typeface="Arial"/>
              </a:rPr>
              <a:t>Same performance</a:t>
            </a:r>
            <a:endParaRPr lang="zh-TW" altLang="en-US" sz="200" kern="0" dirty="0">
              <a:solidFill>
                <a:srgbClr val="000000"/>
              </a:solidFill>
              <a:ea typeface="Microsoft YaHei"/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84CC941D-2769-B947-69CB-E34085EA91A6}"/>
              </a:ext>
            </a:extLst>
          </p:cNvPr>
          <p:cNvSpPr txBox="1"/>
          <p:nvPr/>
        </p:nvSpPr>
        <p:spPr>
          <a:xfrm>
            <a:off x="7678007" y="293404"/>
            <a:ext cx="3974621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TW" sz="1400" dirty="0">
                <a:solidFill>
                  <a:schemeClr val="bg1">
                    <a:lumMod val="65000"/>
                  </a:schemeClr>
                </a:solidFill>
                <a:cs typeface="Arial"/>
              </a:rPr>
              <a:t>** assume </a:t>
            </a:r>
            <a:r>
              <a:rPr lang="en-US" altLang="zh-TW" sz="1400" dirty="0" err="1">
                <a:solidFill>
                  <a:schemeClr val="bg1">
                    <a:lumMod val="65000"/>
                  </a:schemeClr>
                </a:solidFill>
                <a:cs typeface="Arial"/>
              </a:rPr>
              <a:t>ptime</a:t>
            </a:r>
            <a:r>
              <a:rPr lang="en-US" altLang="zh-TW" sz="1400" dirty="0">
                <a:solidFill>
                  <a:schemeClr val="bg1">
                    <a:lumMod val="65000"/>
                  </a:schemeClr>
                </a:solidFill>
                <a:cs typeface="Arial"/>
              </a:rPr>
              <a:t>=80ms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266FB773-6EC7-0EA0-9E70-CACE55C07D94}"/>
              </a:ext>
            </a:extLst>
          </p:cNvPr>
          <p:cNvSpPr txBox="1">
            <a:spLocks/>
          </p:cNvSpPr>
          <p:nvPr/>
        </p:nvSpPr>
        <p:spPr>
          <a:xfrm>
            <a:off x="111872" y="518466"/>
            <a:ext cx="11968256" cy="1299261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4375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Background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icrosoft YaHei Light"/>
              <a:cs typeface="+mn-cs"/>
            </a:endParaRPr>
          </a:p>
          <a:p>
            <a:pPr marL="360363" marR="0" lvl="1" indent="-1841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There are many decisions to be made for GEO voice, including "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CP vs UP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",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"IP vs Non-IP", “SIP 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encoding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vs non-SIP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 encoding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", "One 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Bearer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 or Two Bearers", 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"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One 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PDN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 or Two PDNs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"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... etc, in our view we need to follow "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divide&amp;conquer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“ approach to deal with them separately, otherwise the problems universe will grow exponentially and increase the risk for finishing work timely.</a:t>
            </a:r>
          </a:p>
          <a:p>
            <a:pPr marL="360363" marR="0" lvl="1" indent="-1841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GB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This paper focus on analysis between voice over "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CP vs UP"</a:t>
            </a:r>
            <a:r>
              <a:rPr kumimoji="0" lang="en-GB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, 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ignoring</a:t>
            </a:r>
            <a:r>
              <a:rPr kumimoji="0" lang="en-GB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 other orthogonal 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issues above</a:t>
            </a:r>
            <a:r>
              <a:rPr kumimoji="0" lang="en-GB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, which are considered as </a:t>
            </a:r>
            <a:r>
              <a:rPr kumimoji="0" lang="en-GB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noise</a:t>
            </a:r>
            <a:r>
              <a:rPr kumimoji="0" lang="en-GB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icrosoft YaHei Light"/>
                <a:cs typeface="+mn-cs"/>
              </a:rPr>
              <a:t> for this topic.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icrosoft YaHei Light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E53B2F-AD31-126A-B290-8C0A8E30EC04}"/>
              </a:ext>
            </a:extLst>
          </p:cNvPr>
          <p:cNvSpPr/>
          <p:nvPr/>
        </p:nvSpPr>
        <p:spPr>
          <a:xfrm>
            <a:off x="71842" y="4426665"/>
            <a:ext cx="3430726" cy="294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bg1"/>
                </a:solidFill>
              </a:rPr>
              <a:t>Upper Layers: IP </a:t>
            </a:r>
            <a:r>
              <a:rPr lang="en-US" altLang="zh-TW" sz="500" dirty="0">
                <a:solidFill>
                  <a:schemeClr val="bg1"/>
                </a:solidFill>
              </a:rPr>
              <a:t>(RTP/UDP/IP)</a:t>
            </a:r>
            <a:r>
              <a:rPr lang="en-US" altLang="zh-TW" sz="500" baseline="30000" dirty="0" err="1">
                <a:solidFill>
                  <a:schemeClr val="bg1"/>
                </a:solidFill>
              </a:rPr>
              <a:t>RoHC</a:t>
            </a:r>
            <a:r>
              <a:rPr lang="en-US" altLang="zh-TW" sz="1200" dirty="0">
                <a:solidFill>
                  <a:schemeClr val="bg1"/>
                </a:solidFill>
              </a:rPr>
              <a:t> or Non-IP</a:t>
            </a:r>
            <a:r>
              <a:rPr lang="zh-TW" altLang="en-US" sz="1200" dirty="0">
                <a:solidFill>
                  <a:schemeClr val="bg1"/>
                </a:solidFill>
              </a:rPr>
              <a:t> </a:t>
            </a:r>
            <a:r>
              <a:rPr lang="en-US" altLang="zh-TW" sz="500" dirty="0">
                <a:solidFill>
                  <a:schemeClr val="bg1"/>
                </a:solidFill>
              </a:rPr>
              <a:t>(Proprietary RTP)</a:t>
            </a:r>
            <a:r>
              <a:rPr lang="en-US" altLang="zh-TW" sz="1200" dirty="0">
                <a:solidFill>
                  <a:schemeClr val="bg1"/>
                </a:solidFill>
              </a:rPr>
              <a:t>: </a:t>
            </a:r>
            <a:r>
              <a:rPr lang="en-US" altLang="zh-TW" sz="1200" dirty="0" err="1">
                <a:solidFill>
                  <a:schemeClr val="bg1"/>
                </a:solidFill>
              </a:rPr>
              <a:t>ooBytes</a:t>
            </a:r>
            <a:endParaRPr lang="zh-TW" altLang="en-US" sz="12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C7A222F-008A-56B8-E970-3348C9F790D9}"/>
              </a:ext>
            </a:extLst>
          </p:cNvPr>
          <p:cNvSpPr/>
          <p:nvPr/>
        </p:nvSpPr>
        <p:spPr>
          <a:xfrm>
            <a:off x="67488" y="5502521"/>
            <a:ext cx="3430726" cy="2710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bg1"/>
                </a:solidFill>
              </a:rPr>
              <a:t>Lower Layers: RLC + MAC : </a:t>
            </a:r>
            <a:r>
              <a:rPr lang="en-US" altLang="zh-TW" sz="1200" dirty="0" err="1">
                <a:solidFill>
                  <a:schemeClr val="bg1"/>
                </a:solidFill>
              </a:rPr>
              <a:t>xxBytes</a:t>
            </a:r>
            <a:endParaRPr lang="zh-TW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354FE0-A926-BB02-BFC0-4A60AC19EED8}"/>
              </a:ext>
            </a:extLst>
          </p:cNvPr>
          <p:cNvSpPr/>
          <p:nvPr/>
        </p:nvSpPr>
        <p:spPr>
          <a:xfrm>
            <a:off x="67489" y="4734164"/>
            <a:ext cx="234874" cy="7541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dirty="0">
              <a:solidFill>
                <a:schemeClr val="bg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0430884-482B-93D9-4AE7-581671C4F43C}"/>
              </a:ext>
            </a:extLst>
          </p:cNvPr>
          <p:cNvSpPr txBox="1"/>
          <p:nvPr/>
        </p:nvSpPr>
        <p:spPr>
          <a:xfrm>
            <a:off x="-52197" y="4797099"/>
            <a:ext cx="4742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>
                <a:solidFill>
                  <a:schemeClr val="bg1"/>
                </a:solidFill>
              </a:rPr>
              <a:t>CP</a:t>
            </a:r>
            <a:endParaRPr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12D9E84D-DB63-BE28-5756-E602159AD51C}"/>
              </a:ext>
            </a:extLst>
          </p:cNvPr>
          <p:cNvSpPr txBox="1"/>
          <p:nvPr/>
        </p:nvSpPr>
        <p:spPr>
          <a:xfrm>
            <a:off x="-54635" y="4993344"/>
            <a:ext cx="4742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000" dirty="0">
                <a:solidFill>
                  <a:schemeClr val="bg1"/>
                </a:solidFill>
              </a:rPr>
              <a:t>vs</a:t>
            </a:r>
            <a:endParaRPr lang="zh-TW" altLang="en-US" sz="1000" dirty="0">
              <a:solidFill>
                <a:schemeClr val="bg1"/>
              </a:solidFill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50E6C644-5336-8AB0-8619-3A91F69424BD}"/>
              </a:ext>
            </a:extLst>
          </p:cNvPr>
          <p:cNvSpPr txBox="1"/>
          <p:nvPr/>
        </p:nvSpPr>
        <p:spPr>
          <a:xfrm>
            <a:off x="-52197" y="5142551"/>
            <a:ext cx="4742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>
                <a:solidFill>
                  <a:schemeClr val="bg1"/>
                </a:solidFill>
              </a:rPr>
              <a:t>UP</a:t>
            </a:r>
            <a:endParaRPr lang="zh-TW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89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569</Words>
  <Application>Microsoft Office PowerPoint</Application>
  <PresentationFormat>寬螢幕</PresentationFormat>
  <Paragraphs>67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佈景主題</vt:lpstr>
      <vt:lpstr>GEO Voice: VoCP &amp; VoUP evaluation</vt:lpstr>
      <vt:lpstr>PowerPoint 簡報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Carlson</dc:creator>
  <cp:lastModifiedBy>Carlson</cp:lastModifiedBy>
  <cp:revision>65</cp:revision>
  <dcterms:created xsi:type="dcterms:W3CDTF">2025-08-06T02:40:42Z</dcterms:created>
  <dcterms:modified xsi:type="dcterms:W3CDTF">2025-08-14T05:30:27Z</dcterms:modified>
</cp:coreProperties>
</file>