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3" r:id="rId2"/>
    <p:sldId id="1136" r:id="rId3"/>
    <p:sldId id="1126" r:id="rId4"/>
    <p:sldId id="1127" r:id="rId5"/>
    <p:sldId id="1134" r:id="rId6"/>
    <p:sldId id="1131" r:id="rId7"/>
    <p:sldId id="1130" r:id="rId8"/>
    <p:sldId id="1129" r:id="rId9"/>
    <p:sldId id="1128" r:id="rId10"/>
    <p:sldId id="789" r:id="rId11"/>
    <p:sldId id="967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33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8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1" autoAdjust="0"/>
    <p:restoredTop sz="84576" autoAdjust="0"/>
  </p:normalViewPr>
  <p:slideViewPr>
    <p:cSldViewPr snapToGrid="0">
      <p:cViewPr varScale="1">
        <p:scale>
          <a:sx n="96" d="100"/>
          <a:sy n="96" d="100"/>
        </p:scale>
        <p:origin x="2070" y="90"/>
      </p:cViewPr>
      <p:guideLst>
        <p:guide orient="horz" pos="2133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3192" y="96"/>
      </p:cViewPr>
      <p:guideLst>
        <p:guide orient="horz" pos="3088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4/16/2025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43089DC-F83A-406C-9953-2B0B901397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E6F58B-365E-42B9-9FAC-DB197C78238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77B36-3C10-48BC-8EAC-E8A804770217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12B519B-ED5F-4424-9941-5B5CC579CA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BA191444-6AD0-4304-8162-226125C7C6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742F78-83EB-4078-B06A-F05CB64264A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D47A23-0973-48CC-830F-6C1F8854B3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6CD2C-A2A9-4D72-B0A8-7202530CD113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KI#1: 1 LS Out, 1 endorsed, 2 agreed, 1 merged, 4 postponed;</a:t>
            </a:r>
          </a:p>
          <a:p>
            <a:r>
              <a:rPr lang="en-US" altLang="zh-CN" dirty="0"/>
              <a:t>KI#2: 7 agreed, 1 merged;</a:t>
            </a:r>
          </a:p>
          <a:p>
            <a:r>
              <a:rPr lang="en-US" altLang="zh-CN" dirty="0"/>
              <a:t>KI#3: 1 agreed.</a:t>
            </a:r>
          </a:p>
          <a:p>
            <a:r>
              <a:rPr lang="en-US" altLang="zh-CN" dirty="0"/>
              <a:t>General: 91 submitted, 10 agreed, 1 LS out, 1 endorsed, 1 merged, 4 postponed;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24635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79083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6208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01080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8 agreed, 2 </a:t>
            </a:r>
            <a:r>
              <a:rPr lang="en-US" altLang="zh-CN" dirty="0"/>
              <a:t>approved, </a:t>
            </a:r>
            <a:r>
              <a:rPr lang="en-GB" altLang="zh-CN" dirty="0"/>
              <a:t>7</a:t>
            </a:r>
            <a:r>
              <a:rPr lang="en-GB" dirty="0"/>
              <a:t>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7 postponed </a:t>
            </a:r>
            <a:endParaRPr lang="en-GB" dirty="0"/>
          </a:p>
          <a:p>
            <a:r>
              <a:rPr lang="en-GB" dirty="0"/>
              <a:t>KI#2: 9 agreed, 3 approved, 1 endorsed, 9 merged, 8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4</a:t>
            </a:r>
            <a:r>
              <a:rPr lang="zh-CN" altLang="en-US" dirty="0"/>
              <a:t> </a:t>
            </a:r>
            <a:r>
              <a:rPr lang="en-US" altLang="zh-CN" dirty="0"/>
              <a:t>agreed, 5 merged </a:t>
            </a:r>
          </a:p>
          <a:p>
            <a:r>
              <a:rPr lang="en-US" dirty="0"/>
              <a:t>KI#4: 3 agreed, 0 merged </a:t>
            </a:r>
          </a:p>
          <a:p>
            <a:r>
              <a:rPr lang="en-US" dirty="0"/>
              <a:t>Total: 24 agreed, 5 approved, 21 merged, 15 postponed, 1 endorsed</a:t>
            </a:r>
          </a:p>
          <a:p>
            <a:r>
              <a:rPr lang="en-US" dirty="0"/>
              <a:t>2 LS out </a:t>
            </a:r>
            <a:r>
              <a:rPr lang="en-GB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RAN on AIML positioning</a:t>
            </a:r>
            <a:endParaRPr lang="en-US" dirty="0"/>
          </a:p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22924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9 agreed (2 LS out), 1 noted, </a:t>
            </a:r>
          </a:p>
          <a:p>
            <a:r>
              <a:rPr lang="en-GB" dirty="0"/>
              <a:t>KI#2: 6 agreed, 1 approved, 5 merged, 2 open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1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3 agreed, 3 merged</a:t>
            </a:r>
          </a:p>
          <a:p>
            <a:r>
              <a:rPr lang="en-US" dirty="0"/>
              <a:t>LS (Reply LS on AIML data collection): agreed. </a:t>
            </a:r>
          </a:p>
          <a:p>
            <a:r>
              <a:rPr lang="en-US" dirty="0"/>
              <a:t>Total: 21 agreed, 9 merged, </a:t>
            </a:r>
          </a:p>
          <a:p>
            <a:endParaRPr lang="en-US" dirty="0"/>
          </a:p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01080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7662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altLang="zh-CN" sz="1400" b="1" dirty="0">
                <a:effectLst/>
              </a:rPr>
              <a:t>504437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sv-SE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#168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07 - 11 April, 2025, Goteborg, Sweden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sz="1400" b="1" dirty="0">
                <a:effectLst/>
              </a:rPr>
              <a:t>409351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US" altLang="de-DE" sz="1300" dirty="0">
                <a:solidFill>
                  <a:schemeClr val="bg1"/>
                </a:solidFill>
                <a:latin typeface="+mn-lt"/>
              </a:rPr>
              <a:t>SA WG2 Meeting #168 </a:t>
            </a:r>
            <a:r>
              <a:rPr lang="en-US" altLang="zh-CN" sz="1300" dirty="0">
                <a:solidFill>
                  <a:schemeClr val="bg1"/>
                </a:solidFill>
                <a:latin typeface="+mn-lt"/>
              </a:rPr>
              <a:t>April</a:t>
            </a:r>
            <a:r>
              <a:rPr lang="en-US" altLang="de-DE" sz="1300" dirty="0">
                <a:solidFill>
                  <a:schemeClr val="bg1"/>
                </a:solidFill>
                <a:latin typeface="+mn-lt"/>
              </a:rPr>
              <a:t> 07 – 11, 2025, Goteborg, Sweden</a:t>
            </a:r>
            <a:endParaRPr lang="en-US" altLang="en-GB" sz="1300" dirty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www.3gpp.org/ftp/Information/WI_Sheet/SP-240991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www.3gpp.org/ftp/Information/WI_Sheet/SP-240991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AIML_CN</a:t>
            </a:r>
            <a:br>
              <a:rPr lang="en-US" altLang="en-GB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fr-FR" altLang="zh-CN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fr-FR" altLang="zh-CN" sz="2000" dirty="0">
                <a:latin typeface="Arial" panose="020B0604020202020204" pitchFamily="34" charset="0"/>
              </a:rPr>
              <a:t>vivo (Rapporteur)</a:t>
            </a:r>
            <a:br>
              <a:rPr lang="en-US" altLang="en-US" sz="2000" dirty="0"/>
            </a:br>
            <a:r>
              <a:rPr lang="fr-FR" altLang="zh-CN" sz="2000" dirty="0">
                <a:latin typeface="Arial" panose="020B0604020202020204" pitchFamily="34" charset="0"/>
              </a:rPr>
              <a:t>MediaTek Inc. (Rapporteur)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SA2#163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375602"/>
            <a:ext cx="8810066" cy="387715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95 PCRs were submitted, 10 PCRs were approved, 1 PCR was merged, 84 PCRs were not handled and draft TR 23.700-84 v1.0.0 will be submitted to SA plenary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The WID </a:t>
            </a:r>
            <a:r>
              <a:rPr lang="en-US" altLang="zh-CN" sz="1400" dirty="0"/>
              <a:t>will be </a:t>
            </a:r>
            <a:r>
              <a:rPr lang="en-US" altLang="de-DE" sz="1400" dirty="0"/>
              <a:t>approved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KI#1: Final conclusion is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KI#2: Final conclusion is a</a:t>
            </a:r>
            <a:r>
              <a:rPr lang="en-US" altLang="zh-CN" sz="1400" dirty="0"/>
              <a:t>gr</a:t>
            </a:r>
            <a:r>
              <a:rPr lang="en-US" altLang="de-DE" sz="1400" dirty="0"/>
              <a:t>eed,</a:t>
            </a:r>
            <a:r>
              <a:rPr lang="zh-CN" altLang="en-US" sz="1400" dirty="0"/>
              <a:t> </a:t>
            </a:r>
            <a:r>
              <a:rPr lang="en-US" altLang="zh-CN" sz="1400" dirty="0"/>
              <a:t>and</a:t>
            </a:r>
            <a:r>
              <a:rPr lang="zh-CN" altLang="en-US" sz="1400" dirty="0"/>
              <a:t> </a:t>
            </a:r>
            <a:r>
              <a:rPr lang="en-US" altLang="zh-CN" sz="1400" dirty="0"/>
              <a:t>terminology</a:t>
            </a:r>
            <a:r>
              <a:rPr lang="zh-CN" altLang="en-US" sz="1400" dirty="0"/>
              <a:t> </a:t>
            </a:r>
            <a:r>
              <a:rPr lang="en-US" altLang="zh-CN" sz="1400" dirty="0"/>
              <a:t>definition and 4 solution update are agreed</a:t>
            </a:r>
            <a:r>
              <a:rPr lang="en-US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KI#3: </a:t>
            </a:r>
            <a:r>
              <a:rPr lang="en-US" altLang="de-DE" sz="1400" dirty="0"/>
              <a:t>Final conclusion is agreed, and use cases mapping is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KI#4: </a:t>
            </a:r>
            <a:r>
              <a:rPr lang="en-US" altLang="de-DE" sz="1400" dirty="0"/>
              <a:t>Final conclusion is agreed</a:t>
            </a:r>
            <a:r>
              <a:rPr lang="en-US" altLang="zh-CN" sz="1400" dirty="0"/>
              <a:t>. </a:t>
            </a:r>
            <a:endParaRPr lang="en-US" altLang="zh-CN" sz="1400" dirty="0">
              <a:cs typeface="+mn-ea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100" u="sng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For KI#1, any data to be collected from UE/RAN by LMF for the model training/model inference/model performance monitoring for LMF-side model is assumed to be defined by RAN WGs and coordination with RAN is needed.</a:t>
            </a: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400" kern="0" dirty="0"/>
              <a:t>Security aspects, will be addressed by SA3.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400" kern="0" dirty="0"/>
              <a:t>Charging aspects, will be addressed by SA5.</a:t>
            </a:r>
            <a:r>
              <a:rPr lang="en-US" sz="1400" kern="0" dirty="0"/>
              <a:t> </a:t>
            </a:r>
            <a:r>
              <a:rPr lang="en-GB" sz="1400" kern="0" dirty="0"/>
              <a:t>OAM aspects, if any, will be addressed by SA5.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501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7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AIML_CN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Study on 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SP-231800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SA2#162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375602"/>
            <a:ext cx="8810066" cy="387715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79 papers were received and 39 papers were not handled.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36 PCRs and 1 LS OUT were approved in total: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1 LS OUT to RAN WGs related to KI#1;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8 PCRs papers for key issue #1 </a:t>
            </a:r>
            <a:r>
              <a:rPr lang="en-GB" altLang="zh-CN" sz="1400" kern="0" dirty="0"/>
              <a:t>new solutions and solution update</a:t>
            </a:r>
            <a:r>
              <a:rPr lang="en-US" altLang="zh-CN" sz="1400" kern="0" dirty="0"/>
              <a:t>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14 PCRs for key issue #2 solutions and terminologies;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9 PCRs for key issue #3 solutions;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5 PCR for key issue #4 solutions.</a:t>
            </a:r>
            <a:endParaRPr lang="en-US" altLang="zh-CN" sz="1100" u="sng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For KI#1, any data to be collected from UE/RAN by LMF for the model training/model inference/model performance monitoring for LMF-side model is assumed to be defined by RAN WGs.</a:t>
            </a: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 at this stage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ko-KR" sz="1600" b="1" kern="0" dirty="0"/>
              <a:t>Contentious issues</a:t>
            </a:r>
            <a:endParaRPr lang="en-US" altLang="ko-KR" sz="1800" b="1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400" kern="0" dirty="0"/>
              <a:t>None (note several ENs need to be addressed across the solutions.)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501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7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AIML_CN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Study on 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65%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SP-231800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493626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SA2#168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103006" y="2170511"/>
            <a:ext cx="8811260" cy="417156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91 papers were submitted, 10 agreed, 1 LS out, 1 endorsed, 2 merged, 4 postponed.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KI#1: 2 agreed, 1 LS out, 1 endorsed, 1 merged, 4 postponed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LS out to answer SA WG 5, about the mechanisms to collect AI/ML positioning relevant data.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KI#2: 7 agreed, 1 merged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KI#3: 1 agreed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400" b="1" dirty="0"/>
              <a:t>Impacts and dependence with other WGs</a:t>
            </a:r>
            <a:r>
              <a:rPr lang="en-US" altLang="zh-CN" sz="1400" dirty="0"/>
              <a:t>: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Impact SA3: consent/privacy aspects </a:t>
            </a:r>
            <a:r>
              <a:rPr lang="en-US" sz="1400" kern="0" dirty="0"/>
              <a:t>need to be resolved</a:t>
            </a:r>
            <a:r>
              <a:rPr lang="en-US" altLang="zh-CN" sz="1400" kern="0" dirty="0"/>
              <a:t>, in coordination with SA3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>
                <a:cs typeface="Arial" panose="020B0604020202020204" pitchFamily="34" charset="0"/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300" kern="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>
                <a:cs typeface="Arial" panose="020B0604020202020204" pitchFamily="34" charset="0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Maintenance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KI#1 to align with SA3 based on SA3 feedback (for user consent), align with SA5 LS IN (for OAM model training),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align with RAN (for detailed reference)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KI#4 to answer CT4 LS IN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D2E8D23-B4FC-4307-A2F5-6060C7A90A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4229825"/>
              </p:ext>
            </p:extLst>
          </p:nvPr>
        </p:nvGraphicFramePr>
        <p:xfrm>
          <a:off x="103006" y="1210870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1040033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Core Network Enhanced Support for Artificial Intelligence (AI)/Machine Learning (ML) 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AIML_CN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25/03/2025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98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4"/>
                        </a:rPr>
                        <a:t>SP-240991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669594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SA2#168 (2/2)</a:t>
            </a:r>
            <a:endParaRPr lang="en-US" dirty="0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55F8D954-002E-4469-B2E4-3F4666DDF1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257322"/>
              </p:ext>
            </p:extLst>
          </p:nvPr>
        </p:nvGraphicFramePr>
        <p:xfrm>
          <a:off x="237341" y="1103067"/>
          <a:ext cx="8669318" cy="38371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5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67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6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9166">
                <a:tc>
                  <a:txBody>
                    <a:bodyPr/>
                    <a:lstStyle/>
                    <a:p>
                      <a:r>
                        <a:rPr lang="en-US" sz="13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Planned</a:t>
                      </a:r>
                      <a:r>
                        <a:rPr lang="en-US" sz="1300" b="1" baseline="0" dirty="0"/>
                        <a:t> </a:t>
                      </a:r>
                    </a:p>
                    <a:p>
                      <a:pPr algn="ctr"/>
                      <a:r>
                        <a:rPr lang="en-US" sz="1300" b="1" baseline="0" dirty="0"/>
                        <a:t>TU’s</a:t>
                      </a:r>
                      <a:endParaRPr lang="en-US" sz="13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dirty="0"/>
                        <a:t>SA2</a:t>
                      </a:r>
                      <a:r>
                        <a:rPr lang="en-US" sz="1300" b="0" baseline="0" dirty="0"/>
                        <a:t> #160AH-e</a:t>
                      </a:r>
                      <a:endParaRPr lang="en-US" sz="13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23.700-84 TR Skeleton, Arch Assumptions, scope, Initial KIs use case(s)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dirty="0"/>
                        <a:t>SA2#161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/>
                        <a:t>Feb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KI/use case updates + Initial Solutions, Attempt to close new Key Issue and new UC.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18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SA2#162*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/>
                        <a:t>Apr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u="none" strike="noStrike" dirty="0"/>
                        <a:t>1</a:t>
                      </a:r>
                      <a:endParaRPr lang="en-US" sz="1300" u="sng" strike="noStrike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and new solution(s)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395">
                <a:tc>
                  <a:txBody>
                    <a:bodyPr/>
                    <a:lstStyle/>
                    <a:p>
                      <a:r>
                        <a:rPr lang="en-US" sz="1300" b="0" dirty="0"/>
                        <a:t>SA2#163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/>
                        <a:t>May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strike="noStrike" dirty="0"/>
                        <a:t>1</a:t>
                      </a:r>
                      <a:endParaRPr lang="en-US" sz="1300" u="sng" strike="noStrike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solution updates and final Evaluations + Conclusions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18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/>
                        <a:t>Aug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Normative work per KI conclusion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18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dirty="0"/>
                        <a:t>Oct 2024</a:t>
                      </a:r>
                      <a:endParaRPr lang="en-US" sz="13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/>
                        <a:t>Normative work per KI conclusion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441323"/>
                  </a:ext>
                </a:extLst>
              </a:tr>
              <a:tr h="2818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SA2#166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Normative work per KI conclusion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62958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SA2#166--Ad Hoc-e	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Jan 2025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Normative work per KI conclusion (exception)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8574892"/>
                  </a:ext>
                </a:extLst>
              </a:tr>
              <a:tr h="2818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SA2#167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Feb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2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Normative work per KI conclusion (exception)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8216855"/>
                  </a:ext>
                </a:extLst>
              </a:tr>
              <a:tr h="2818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0" dirty="0"/>
                        <a:t>Maintenance</a:t>
                      </a:r>
                      <a:endParaRPr lang="en-US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3494958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AC8BF35-5615-4D87-9542-CC15C22847CF}"/>
              </a:ext>
            </a:extLst>
          </p:cNvPr>
          <p:cNvSpPr txBox="1">
            <a:spLocks/>
          </p:cNvSpPr>
          <p:nvPr/>
        </p:nvSpPr>
        <p:spPr>
          <a:xfrm>
            <a:off x="293790" y="5139539"/>
            <a:ext cx="8749073" cy="86973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12  TUs </a:t>
            </a:r>
            <a:endParaRPr lang="en-US" altLang="zh-CN" sz="1800" kern="0" dirty="0">
              <a:highlight>
                <a:srgbClr val="FFFF00"/>
              </a:highlight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 TUs for Study Phase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8 TUs for Normative Work (4 for exception)</a:t>
            </a:r>
          </a:p>
        </p:txBody>
      </p:sp>
    </p:spTree>
    <p:extLst>
      <p:ext uri="{BB962C8B-B14F-4D97-AF65-F5344CB8AC3E}">
        <p14:creationId xmlns:p14="http://schemas.microsoft.com/office/powerpoint/2010/main" val="330757450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A44A5FDD-3275-428B-87A3-A6EBA598B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13" name="Subtitle 3">
            <a:extLst>
              <a:ext uri="{FF2B5EF4-FFF2-40B4-BE49-F238E27FC236}">
                <a16:creationId xmlns:a16="http://schemas.microsoft.com/office/drawing/2014/main" id="{74602E9A-6EFB-48FB-8F37-CE3C9B0184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en-US" dirty="0"/>
              <a:t>Status report for SA2#162/163/164/165/166/166AHE/167</a:t>
            </a:r>
          </a:p>
        </p:txBody>
      </p:sp>
    </p:spTree>
    <p:extLst>
      <p:ext uri="{BB962C8B-B14F-4D97-AF65-F5344CB8AC3E}">
        <p14:creationId xmlns:p14="http://schemas.microsoft.com/office/powerpoint/2010/main" val="320860453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SA2#167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103006" y="2170511"/>
            <a:ext cx="8811260" cy="417156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116 papers were submitted, </a:t>
            </a:r>
            <a:r>
              <a:rPr lang="en-US" altLang="zh-CN" sz="1400" dirty="0"/>
              <a:t>26 </a:t>
            </a:r>
            <a:r>
              <a:rPr lang="en-US" altLang="de-DE" sz="1400" kern="0" dirty="0"/>
              <a:t>were </a:t>
            </a:r>
            <a:r>
              <a:rPr lang="en-US" altLang="zh-CN" sz="1400" dirty="0"/>
              <a:t>agreed, 1 </a:t>
            </a:r>
            <a:r>
              <a:rPr lang="en-US" altLang="de-DE" sz="1400" kern="0" dirty="0"/>
              <a:t>were </a:t>
            </a:r>
            <a:r>
              <a:rPr lang="en-US" altLang="zh-CN" sz="1400" dirty="0"/>
              <a:t>approved, 8 </a:t>
            </a:r>
            <a:r>
              <a:rPr lang="en-US" altLang="de-DE" sz="1400" kern="0" dirty="0"/>
              <a:t>were </a:t>
            </a:r>
            <a:r>
              <a:rPr lang="en-US" altLang="zh-CN" sz="1400" dirty="0"/>
              <a:t>merged, 4 </a:t>
            </a:r>
            <a:r>
              <a:rPr lang="en-US" altLang="de-DE" sz="1400" kern="0" dirty="0"/>
              <a:t>were </a:t>
            </a:r>
            <a:r>
              <a:rPr lang="en-US" altLang="zh-CN" sz="1400" dirty="0"/>
              <a:t>postponed</a:t>
            </a:r>
            <a:r>
              <a:rPr lang="en-US" altLang="de-DE" sz="14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kern="0" dirty="0"/>
              <a:t>KI#1: </a:t>
            </a:r>
            <a:r>
              <a:rPr lang="en-US" sz="1400" kern="0" dirty="0"/>
              <a:t>11 </a:t>
            </a:r>
            <a:r>
              <a:rPr lang="en-US" altLang="de-DE" sz="1400" kern="0" dirty="0"/>
              <a:t>were </a:t>
            </a:r>
            <a:r>
              <a:rPr lang="en-US" sz="1400" kern="0" dirty="0"/>
              <a:t>agreed, 1 </a:t>
            </a:r>
            <a:r>
              <a:rPr lang="en-US" altLang="de-DE" sz="1400" kern="0" dirty="0"/>
              <a:t>were </a:t>
            </a:r>
            <a:r>
              <a:rPr lang="en-US" sz="1400" kern="0" dirty="0"/>
              <a:t>approved, 2 </a:t>
            </a:r>
            <a:r>
              <a:rPr lang="en-US" altLang="de-DE" sz="1400" kern="0" dirty="0"/>
              <a:t>were </a:t>
            </a:r>
            <a:r>
              <a:rPr lang="en-US" sz="1400" kern="0" dirty="0"/>
              <a:t>merged, 3 </a:t>
            </a:r>
            <a:r>
              <a:rPr lang="en-US" altLang="de-DE" sz="1400" kern="0" dirty="0"/>
              <a:t>were </a:t>
            </a:r>
            <a:r>
              <a:rPr lang="en-US" sz="1400" kern="0" dirty="0"/>
              <a:t>postponed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KI#2: </a:t>
            </a:r>
            <a:r>
              <a:rPr lang="en-US" sz="1400" kern="0" dirty="0"/>
              <a:t>12 </a:t>
            </a:r>
            <a:r>
              <a:rPr lang="en-US" altLang="de-DE" sz="1400" kern="0" dirty="0"/>
              <a:t>were </a:t>
            </a:r>
            <a:r>
              <a:rPr lang="en-US" sz="1400" kern="0" dirty="0"/>
              <a:t>agreed, 5 </a:t>
            </a:r>
            <a:r>
              <a:rPr lang="en-US" altLang="de-DE" sz="1400" kern="0" dirty="0"/>
              <a:t>were </a:t>
            </a:r>
            <a:r>
              <a:rPr lang="en-US" sz="1400" kern="0" dirty="0"/>
              <a:t>merged, 1 </a:t>
            </a:r>
            <a:r>
              <a:rPr lang="en-US" altLang="de-DE" sz="1400" kern="0" dirty="0"/>
              <a:t>were </a:t>
            </a:r>
            <a:r>
              <a:rPr lang="en-US" sz="1400" kern="0" dirty="0"/>
              <a:t>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KI#3</a:t>
            </a:r>
            <a:r>
              <a:rPr lang="en-US" sz="1400" kern="0" dirty="0"/>
              <a:t>: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2 </a:t>
            </a:r>
            <a:r>
              <a:rPr lang="en-US" altLang="de-DE" sz="1400" kern="0" dirty="0"/>
              <a:t>were </a:t>
            </a:r>
            <a:r>
              <a:rPr lang="en-US" altLang="zh-CN" sz="1400" kern="0" dirty="0"/>
              <a:t>agreed, 1 merged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KI#4: 1 </a:t>
            </a:r>
            <a:r>
              <a:rPr lang="en-US" altLang="de-DE" sz="1400" kern="0" dirty="0"/>
              <a:t>were </a:t>
            </a:r>
            <a:r>
              <a:rPr lang="en-US" sz="1400" kern="0" dirty="0"/>
              <a:t>agreed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400" b="1" dirty="0"/>
              <a:t>Impacts and dependence with other WGs</a:t>
            </a:r>
            <a:r>
              <a:rPr lang="en-US" altLang="zh-CN" sz="1400" dirty="0"/>
              <a:t>: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RAN Impact on KI#1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Any data to be collected from UE/RAN by LMF for the model training/model inference/model performance monitoring for LMF-side model is assumed to be defined by RAN WGs and coordination with RAN is needed.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Feedback from RAN1/RAN2/RAN3 for the current progress of case 2b and case 3b to handle/specify the corresponding procedures in SA2 e.g. data collection from RAN and/or UE. 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Impact SA3: consent/privacy aspects </a:t>
            </a:r>
            <a:r>
              <a:rPr lang="en-US" sz="1400" kern="0" dirty="0"/>
              <a:t>need to be resolved</a:t>
            </a:r>
            <a:r>
              <a:rPr lang="en-US" altLang="zh-CN" sz="1400" kern="0" dirty="0"/>
              <a:t>, in coordination with SA3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>
                <a:cs typeface="Arial" panose="020B0604020202020204" pitchFamily="34" charset="0"/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300" kern="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>
                <a:cs typeface="Arial" panose="020B0604020202020204" pitchFamily="34" charset="0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Maintenance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KI#1 to align with RAN and SA3 based on RAN/SA3 feedback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D2E8D23-B4FC-4307-A2F5-6060C7A90A2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3006" y="1210870"/>
          <a:ext cx="8811260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100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76170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1040033</a:t>
                      </a:r>
                      <a:endParaRPr lang="en-US" altLang="en-US" sz="10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Core Network Enhanced Support for Artificial Intelligence (AI)/Machine Learning (ML) 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000" dirty="0">
                          <a:solidFill>
                            <a:schemeClr val="tx1"/>
                          </a:solidFill>
                          <a:sym typeface="+mn-ea"/>
                        </a:rPr>
                        <a:t>AIML_CN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dirty="0">
                          <a:solidFill>
                            <a:schemeClr val="tx1"/>
                          </a:solidFill>
                          <a:sym typeface="+mn-ea"/>
                        </a:rPr>
                        <a:t>25/03/2025</a:t>
                      </a:r>
                      <a:endParaRPr lang="zh-CN" alt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b="0" dirty="0">
                          <a:solidFill>
                            <a:schemeClr val="tx1"/>
                          </a:solidFill>
                        </a:rPr>
                        <a:t>85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4"/>
                        </a:rPr>
                        <a:t>SP-240991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98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045905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SA2#166AHE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18574" y="2010363"/>
            <a:ext cx="8695692" cy="441403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116 papers were submitted, </a:t>
            </a:r>
            <a:r>
              <a:rPr lang="en-US" altLang="zh-CN" sz="1400" dirty="0"/>
              <a:t>26 agreed, 1 approved, 8 merged, 4 postponed</a:t>
            </a:r>
            <a:r>
              <a:rPr lang="en-US" altLang="de-DE" sz="14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kern="0" dirty="0"/>
              <a:t>KI#1: </a:t>
            </a:r>
            <a:r>
              <a:rPr lang="en-US" sz="1400" kern="0" dirty="0"/>
              <a:t>11 agreed, 1 approved, 2 merged, 3 postponed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KI#2: </a:t>
            </a:r>
            <a:r>
              <a:rPr lang="en-US" sz="1400" kern="0" dirty="0"/>
              <a:t>12 agreed, 0 approved, 5 merged, 1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KI#3</a:t>
            </a:r>
            <a:r>
              <a:rPr lang="en-US" sz="1400" kern="0" dirty="0"/>
              <a:t>: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2 agreed, 1 merged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KI#4: 1 agreed, 0 merged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400" b="1" dirty="0"/>
              <a:t>Impacts and dependence with other WGs</a:t>
            </a:r>
            <a:r>
              <a:rPr lang="en-US" altLang="zh-CN" sz="1400" dirty="0"/>
              <a:t>: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Impact on RAN for KI#1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Any data to be collected from UE/RAN by LMF for the model training/model inference/model performance monitoring for LMF-side model is assumed to be defined by RAN WGs and coordination with RAN is needed.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Feedback from RAN1/RAN2/RAN3 for the current progress of case 2b and case 3b to handle/specify the corresponding procedures in SA2 e.g. data collection from RAN and/or UE. 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Impact SA3: consent/privacy aspects, in coordination with SA3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>
                <a:cs typeface="Arial" panose="020B0604020202020204" pitchFamily="34" charset="0"/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None.    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>
                <a:cs typeface="Arial" panose="020B0604020202020204" pitchFamily="34" charset="0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Maintenance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2292954"/>
              </p:ext>
            </p:extLst>
          </p:nvPr>
        </p:nvGraphicFramePr>
        <p:xfrm>
          <a:off x="218574" y="1046558"/>
          <a:ext cx="8707712" cy="11859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0098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223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19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06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2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zh-CN" sz="1400" b="1" dirty="0"/>
                        <a:t>AIML_CN 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85% -&gt;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25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SP-240991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558413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SA2#166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18574" y="2010364"/>
            <a:ext cx="8695692" cy="405355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154 papers(including discussion papers) were submitted, 18 CRs were agreed, 3 LS were agreed, 9 CRs were merged.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KI#1: 7 CRs are agreed, 2 LS out were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23.273/23.288 CRs: LMF retrieving ML Model from MTLF, data collection by LMF, </a:t>
            </a:r>
            <a:r>
              <a:rPr lang="en-GB" sz="1200" kern="0" dirty="0"/>
              <a:t>AI/ML model performance monitoring by NWDAF, </a:t>
            </a:r>
            <a:r>
              <a:rPr lang="en-US" sz="1200" kern="0" dirty="0"/>
              <a:t>LS to SA3 on User Privacy Aspects of LMF-based AI/ML Positioning, LS to SA5 on ML Model provisioning by OAM to LMF for UE positioning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KI#2: 7 CRs are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23.288 CRs: updating general prepare/training/inference procedure, updating Registration and Discovery procedure for VFL, high level feature description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23.502 CR for VFL support during the discovery of NWDAF, NEF, and 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KI#3: </a:t>
            </a:r>
            <a:r>
              <a:rPr lang="en-US" altLang="zh-CN" sz="1200" kern="0" dirty="0"/>
              <a:t>the C</a:t>
            </a:r>
            <a:r>
              <a:rPr lang="en-US" altLang="de-DE" sz="1200" kern="0" dirty="0"/>
              <a:t>R for </a:t>
            </a:r>
            <a:r>
              <a:rPr lang="en-GB" sz="1200" kern="0" dirty="0"/>
              <a:t>Support of QoS and policy assistance analytics</a:t>
            </a:r>
            <a:r>
              <a:rPr lang="en-US" altLang="de-DE" sz="1200" kern="0" dirty="0"/>
              <a:t> is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KI#4: 3 CR is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kern="0" dirty="0"/>
              <a:t>New analytics ID to support Signalling storm Mitigation and Prevention for 23.288, and corresponding update in 23.501, 23.502</a:t>
            </a:r>
            <a:r>
              <a:rPr lang="en-US" sz="1200" kern="0" dirty="0"/>
              <a:t>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200" b="1" dirty="0"/>
              <a:t>Impacts and dependence with other WGs </a:t>
            </a:r>
            <a:r>
              <a:rPr lang="en-US" altLang="zh-CN" sz="1200" dirty="0"/>
              <a:t>:</a:t>
            </a:r>
            <a:endParaRPr lang="de-DE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Impact on RAN: for KI#1, any data to be collected from UE/RAN by LMF for the model training/model inference/model performance monitoring for LMF-side model is assumed to be defined by RAN WGs and coordination with RAN is needed.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Impact SA3: consent/privacy aspects, in coordination with SA3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cs typeface="Arial" panose="020B0604020202020204" pitchFamily="34" charset="0"/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NONE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cs typeface="Arial" panose="020B0604020202020204" pitchFamily="34" charset="0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Continue normative work in 2025 Q1 (with exception sheet)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046558"/>
          <a:ext cx="8707712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0098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0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18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2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2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zh-CN" sz="1400" b="1" dirty="0"/>
                        <a:t>AIML_CN 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50% &gt; 85%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SP-240991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69489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SA2#165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18574" y="2249124"/>
            <a:ext cx="8695692" cy="405355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154 papers(including discussion papers) were submitted, 13 CRs were agreed, 8 CRs were merged, 8 CRs were postponed.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KI#1: 7 CRs are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23.273/23.288 CRs: high level data collection, LMF retrieving ML Model from MTLF, </a:t>
            </a:r>
            <a:r>
              <a:rPr lang="en-GB" sz="1200" kern="0" dirty="0"/>
              <a:t>AI/ML model performance monitoring by LMF and NWDAF.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KI#2: 5 CRs are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23.288 CRs: updating general training/inference procedure for NWDAF as VFL server, updating Registration and Discovery procedure for VFL/high level feature description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23.501 CR for VFL support during the discovery of NWDAF, NEF, and 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KI#3: </a:t>
            </a:r>
            <a:r>
              <a:rPr lang="en-US" altLang="zh-CN" sz="1200" kern="0" dirty="0"/>
              <a:t>the C</a:t>
            </a:r>
            <a:r>
              <a:rPr lang="en-US" altLang="de-DE" sz="1200" kern="0" dirty="0"/>
              <a:t>R for </a:t>
            </a:r>
            <a:r>
              <a:rPr lang="en-GB" sz="1200" kern="0" dirty="0"/>
              <a:t>Support of QoS and policy assistance analytics</a:t>
            </a:r>
            <a:r>
              <a:rPr lang="en-US" altLang="de-DE" sz="1200" kern="0" dirty="0"/>
              <a:t> is postponed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KI#4: one CR is agreed and progress is good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major CR for </a:t>
            </a:r>
            <a:r>
              <a:rPr lang="en-GB" sz="1200" kern="0" dirty="0"/>
              <a:t>New analytics ID to support Signalling storm Mitigation and Prevention for 23.288 is to be approved</a:t>
            </a:r>
            <a:r>
              <a:rPr lang="en-US" sz="1200" kern="0" dirty="0"/>
              <a:t> (with few Editor’s Notes)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200" b="1" dirty="0"/>
              <a:t>RAN impacts and dependencies</a:t>
            </a:r>
            <a:r>
              <a:rPr lang="en-US" altLang="zh-CN" sz="1200" dirty="0"/>
              <a:t>:</a:t>
            </a:r>
            <a:endParaRPr lang="de-DE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For KI#1, any data to be collected from UE/RAN by LMF for the model training/model inference/model performance monitoring for LMF-side model is assumed to be defined by RAN WGs and coordination with RAN is needed.</a:t>
            </a:r>
            <a:endParaRPr lang="en-US" altLang="zh-CN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cs typeface="Arial" panose="020B0604020202020204" pitchFamily="34" charset="0"/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Regarding KI#3 on </a:t>
            </a:r>
            <a:r>
              <a:rPr lang="en-GB" sz="1200" kern="0" dirty="0"/>
              <a:t>Support of QoS and policy assistance analytics, the names of some parameter(s) e.g. the </a:t>
            </a:r>
            <a:r>
              <a:rPr lang="en-GB" sz="1200" kern="0" dirty="0" err="1"/>
              <a:t>QoE</a:t>
            </a:r>
            <a:r>
              <a:rPr lang="en-GB" sz="1200" kern="0" dirty="0"/>
              <a:t> f </a:t>
            </a:r>
            <a:r>
              <a:rPr lang="en-US" altLang="zh-CN" sz="1200" kern="0" dirty="0"/>
              <a:t>provided by </a:t>
            </a:r>
            <a:r>
              <a:rPr lang="en-GB" sz="1200" kern="0" dirty="0"/>
              <a:t>PCF to NWDAF needs further discussion.</a:t>
            </a:r>
            <a:endParaRPr lang="en-US" altLang="zh-CN" sz="12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cs typeface="Arial" panose="020B0604020202020204" pitchFamily="34" charset="0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Continue normative work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270078"/>
          <a:ext cx="8707712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0098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0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18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2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2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zh-CN" sz="1400" b="1" dirty="0"/>
                        <a:t>AIML_CN 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15%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SP-240991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81830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SA2#164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18574" y="2249124"/>
            <a:ext cx="8695692" cy="405355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144 CRs were submitted, 18 CRs were handled, 2 CRs were NOTED, 4 CRs were merged, 5 CRs were postponed, 1 open and 6 CRs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KI#1: 3 CRs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TS 23.288: MTLF supporting ML model provisioning with LMF.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TS 23.273: general feature description of LMF supporting AI/ML based positioning, Data collection at LMF.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KI#2: 3 CRs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TS 23.288: General inference procedure, High level feature description for VFL, Registration and Discovery procedure for VFL.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CR for VFL training procedure reached offline agreement but </a:t>
            </a:r>
            <a:r>
              <a:rPr lang="en-GB" sz="1200" kern="0" dirty="0"/>
              <a:t>was postponed due to the lack of time in Friday plenary</a:t>
            </a:r>
            <a:r>
              <a:rPr lang="en-US" altLang="de-DE" sz="12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KI#3:No CR agreed. The majority companies prefer to have a new analytics ID but more discussion is needed.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KI#4:The CR for </a:t>
            </a:r>
            <a:r>
              <a:rPr lang="en-GB" sz="1200" kern="0" dirty="0"/>
              <a:t>New analytics ID to support Signalling storm Mitigation and Prevention </a:t>
            </a:r>
            <a:r>
              <a:rPr lang="en-US" altLang="de-DE" sz="1200" kern="0" dirty="0"/>
              <a:t>reached offline agreement </a:t>
            </a:r>
            <a:r>
              <a:rPr lang="en-GB" sz="1200" kern="0" dirty="0"/>
              <a:t>but was kept open due to the lack of time in Friday plenary and will be handled next meeting</a:t>
            </a:r>
            <a:r>
              <a:rPr lang="en-US" altLang="de-DE" sz="1200" kern="0" dirty="0"/>
              <a:t>.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RAN impacts and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For KI#1, any data to be collected from UE/RAN by LMF for the model training/model inference/model performance monitoring for LMF-side model is assumed to be defined by RAN WGs and coordination with RAN is needed.</a:t>
            </a:r>
            <a:endParaRPr lang="en-US" altLang="zh-CN" sz="11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200" kern="0" dirty="0"/>
              <a:t>Security aspects, will be addressed by SA3.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200" kern="0" dirty="0"/>
              <a:t>OAM aspects, if any, will be addressed by SA5.</a:t>
            </a:r>
            <a:endParaRPr lang="en-US" altLang="zh-CN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270078"/>
          <a:ext cx="8707712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0098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0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18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2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2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zh-CN" sz="1400" b="1" dirty="0"/>
                        <a:t>AIML_CN 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0% &gt; 15%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SP-240991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815846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2992</TotalTime>
  <Words>2494</Words>
  <Application>Microsoft Office PowerPoint</Application>
  <PresentationFormat>全屏显示(4:3)</PresentationFormat>
  <Paragraphs>314</Paragraphs>
  <Slides>11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맑은 고딕</vt:lpstr>
      <vt:lpstr>等线</vt:lpstr>
      <vt:lpstr>宋体</vt:lpstr>
      <vt:lpstr>Arial</vt:lpstr>
      <vt:lpstr>Calibri</vt:lpstr>
      <vt:lpstr>Symbol</vt:lpstr>
      <vt:lpstr>Times New Roman</vt:lpstr>
      <vt:lpstr>Office Theme</vt:lpstr>
      <vt:lpstr>AIML_CN Status Report</vt:lpstr>
      <vt:lpstr>AIML_CN status after SA2#168 (1/2)</vt:lpstr>
      <vt:lpstr>AIML_CN status after SA2#168 (2/2)</vt:lpstr>
      <vt:lpstr>Annex</vt:lpstr>
      <vt:lpstr>AIML_CN status after SA2#167 (1/2)</vt:lpstr>
      <vt:lpstr>AIML_CN status after SA2#166AHE (1/2)</vt:lpstr>
      <vt:lpstr>AIML_CN status after SA2#166 (1/2)</vt:lpstr>
      <vt:lpstr>AIML_CN status after SA2#165 (1/2)</vt:lpstr>
      <vt:lpstr>AIML_CN status after SA2#164 </vt:lpstr>
      <vt:lpstr>FS_AIML_CN status after SA2#163</vt:lpstr>
      <vt:lpstr>FS_AIML_CN status after SA2#162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FS_AIML_CN Status Report</dc:title>
  <dc:creator>程思涵</dc:creator>
  <cp:lastModifiedBy>Rapp</cp:lastModifiedBy>
  <cp:revision>137</cp:revision>
  <dcterms:modified xsi:type="dcterms:W3CDTF">2025-04-16T01:47:22Z</dcterms:modified>
</cp:coreProperties>
</file>