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303" r:id="rId5"/>
    <p:sldId id="979" r:id="rId6"/>
    <p:sldId id="980" r:id="rId7"/>
    <p:sldId id="909" r:id="rId8"/>
    <p:sldId id="972" r:id="rId9"/>
    <p:sldId id="977" r:id="rId10"/>
    <p:sldId id="978" r:id="rId11"/>
    <p:sldId id="976" r:id="rId12"/>
    <p:sldId id="971" r:id="rId13"/>
    <p:sldId id="974" r:id="rId14"/>
    <p:sldId id="910" r:id="rId15"/>
    <p:sldId id="973" r:id="rId16"/>
    <p:sldId id="975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90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924EB4B3-6A95-44D4-86B3-1570834D0156}"/>
    <pc:docChg chg="undo custSel modSld">
      <pc:chgData name="Kedalagudde, Meghashree Dattatri" userId="3bdde223-3cc2-46f9-a18e-ffee047e675d" providerId="ADAL" clId="{924EB4B3-6A95-44D4-86B3-1570834D0156}" dt="2025-04-16T16:43:46.978" v="44" actId="113"/>
      <pc:docMkLst>
        <pc:docMk/>
      </pc:docMkLst>
      <pc:sldChg chg="modSp mod">
        <pc:chgData name="Kedalagudde, Meghashree Dattatri" userId="3bdde223-3cc2-46f9-a18e-ffee047e675d" providerId="ADAL" clId="{924EB4B3-6A95-44D4-86B3-1570834D0156}" dt="2025-04-16T16:43:46.978" v="44" actId="113"/>
        <pc:sldMkLst>
          <pc:docMk/>
          <pc:sldMk cId="3384665742" sldId="909"/>
        </pc:sldMkLst>
        <pc:spChg chg="mod">
          <ac:chgData name="Kedalagudde, Meghashree Dattatri" userId="3bdde223-3cc2-46f9-a18e-ffee047e675d" providerId="ADAL" clId="{924EB4B3-6A95-44D4-86B3-1570834D0156}" dt="2025-04-16T16:43:46.978" v="44" actId="113"/>
          <ac:spMkLst>
            <pc:docMk/>
            <pc:sldMk cId="3384665742" sldId="909"/>
            <ac:spMk id="5" creationId="{DF1840B9-5A65-4E28-9D05-6670B7583CB2}"/>
          </ac:spMkLst>
        </pc:spChg>
        <pc:graphicFrameChg chg="modGraphic">
          <ac:chgData name="Kedalagudde, Meghashree Dattatri" userId="3bdde223-3cc2-46f9-a18e-ffee047e675d" providerId="ADAL" clId="{924EB4B3-6A95-44D4-86B3-1570834D0156}" dt="2025-04-16T16:43:19.372" v="41" actId="2161"/>
          <ac:graphicFrameMkLst>
            <pc:docMk/>
            <pc:sldMk cId="3384665742" sldId="909"/>
            <ac:graphicFrameMk id="2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#168</a:t>
            </a:r>
            <a:endParaRPr 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 7</a:t>
            </a:r>
            <a:r>
              <a:rPr 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11</a:t>
            </a:r>
            <a:r>
              <a:rPr 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,Gothenburg,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S2-2504431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FS_eEDGE_5GC_Ph3/ 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Intel, OPPO (Rapporteurs)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SA#103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231977"/>
          <a:ext cx="8810067" cy="8535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3241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48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085523"/>
            <a:ext cx="8695692" cy="45438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57 papers were received, 15 papers were not handled due to TU budget/quota limitation or lack of session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31 papers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TR skeleton and 1 paper for scope;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Architecture assumption and 1 paper for Architecture requirements;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 Key Issues papers;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1 Key Issue update paper;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9 Solution papers for key issue #2;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#3.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/>
              <a:t>Impacts and dependencies on other WGs</a:t>
            </a:r>
            <a:endParaRPr 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Plan for SA2#162: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Process the unhanded papers at SA2#161, new solution papers and solution update papers.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Kick off the early evaluation and conclusion for some stable key issues if possible.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7539546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SA#104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75%-&gt;90%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9464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Since SA2#161, 64 papers were received, 33 papers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WID is approved, TR Coversheet for 23.700-49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#1 and #2 are completely concluded, interim conclusion is reached for KI#3: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#1, final conclusion is made to move forward with I-SMF based solution.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#2, final conclusion is made to move forward with SMF collecting N6 delay from UPF in normative phase; EAS load aspect and NWDAF analytics aspect will not be pursued in normative phase.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#3, interim conclusion is made, further discussion on solution principle is needed at SA2#164.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Solution principle for KI#3 conclusion, potential </a:t>
            </a:r>
            <a:r>
              <a:rPr lang="en-US" altLang="zh-CN" sz="1400" kern="0" dirty="0" err="1"/>
              <a:t>SoH</a:t>
            </a:r>
            <a:r>
              <a:rPr lang="en-US" altLang="zh-CN" sz="1400" kern="0" dirty="0"/>
              <a:t> on KI#3 conclusion may be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Plan for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Reach final conclusion for key issue#3.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417093388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sz="2000" b="1" dirty="0"/>
              <a:t>FS_eEDGE_5GC_Ph3/eEDGE_5GC_Ph3 Status Report to SA#105</a:t>
            </a:r>
            <a:endParaRPr lang="de-DE" altLang="de-DE" sz="2000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FS_eEDGE_5GC_Ph3: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2 papers were approved including 1 evaluation paper and 1 conclusion paper for KI#3.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TR 23.700-49 is sent to SA Plenary for approval.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71 papers were received, 7 CRs were approved, 11 CRs were postponed due to lack of revision session time, all other CRs were merged into selected baseline CRs.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The WID was revised to remove the justification for KI#3.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400" kern="0" dirty="0"/>
              <a:t>RAN impacts and dependencies</a:t>
            </a:r>
            <a:endParaRPr lang="de-DE" sz="14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11583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137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47 papers were received, 13 CRs were approved, 4 CRs were postponed due to controversy.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I-SMF selection,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controversial issue for KI#1.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SA2#165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2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SA#107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23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11 CRs were 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kern="0" dirty="0">
                <a:solidFill>
                  <a:prstClr val="black"/>
                </a:solidFill>
              </a:rPr>
              <a:t>On support of I-SMF reallocation per target DNAI notified by SMF. Potential show of hands needed in August meeting.</a:t>
            </a:r>
            <a:endParaRPr lang="de-DE" sz="1600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SA#108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330518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167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CB756-AB19-AC5B-8CF1-C0ACDE749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518C075A-3D19-ACA3-4523-DA6A3325A9FD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SA2#168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23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11 CRs were approved. </a:t>
            </a:r>
            <a:r>
              <a:rPr lang="en-US" altLang="de-DE" sz="1000" kern="0" dirty="0"/>
              <a:t>	</a:t>
            </a: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kern="0" dirty="0">
                <a:solidFill>
                  <a:prstClr val="black"/>
                </a:solidFill>
              </a:rPr>
              <a:t>On support of I-SMF reallocation per target DNAI notified by SMF. Potential show of hands needed in August meeting.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400" b="1" dirty="0">
                <a:solidFill>
                  <a:prstClr val="black"/>
                </a:solidFill>
                <a:cs typeface="Arial" panose="020B0604020202020204" pitchFamily="34" charset="0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Continue normative maintenance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zh-CN" sz="1200" kern="0" dirty="0"/>
              <a:t>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sz="1200" b="1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6AAB6AF-244A-785D-264D-C1EC241AFCC6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SA2#168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D1D18E4-4B7A-1EE8-5C7F-568FD13CC0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061214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5024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846847"/>
            <a:ext cx="8554481" cy="48080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900" b="1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b="1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b="1" kern="0" dirty="0"/>
              <a:t>3 TUs for Normative Work</a:t>
            </a:r>
            <a:r>
              <a:rPr lang="en-US" altLang="zh-CN" sz="900" kern="0" dirty="0"/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FS_eEDGE_5GC_Ph3/ eEDGE_5GC_Ph3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57059"/>
              </p:ext>
            </p:extLst>
          </p:nvPr>
        </p:nvGraphicFramePr>
        <p:xfrm>
          <a:off x="294758" y="1117938"/>
          <a:ext cx="8669318" cy="47289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06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31746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en-US" sz="1400" dirty="0"/>
                        <a:t>SA2#168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742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476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August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0445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53C12D-06DC-DB8F-16FB-9D7CA142D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324819"/>
            <a:ext cx="6400800" cy="1752600"/>
          </a:xfrm>
        </p:spPr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2014721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502CB-F39D-B1E0-678D-243604AE1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CC7ACF7A-5B09-6D55-9EB9-BB7E844A01F6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45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25 CRs were 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dirty="0">
                <a:solidFill>
                  <a:prstClr val="black"/>
                </a:solidFill>
              </a:rPr>
              <a:t>None</a:t>
            </a:r>
            <a:endParaRPr lang="de-DE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CB014F-4B7E-A348-C020-8F7EA4D89E2D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SA#107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EFAFB17-A0EE-B529-81E6-B667906260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943740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5340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12212-4C98-6BD4-4EEE-7FA0942B7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75F718C-CE16-0E2C-30BF-17A263A36F24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SA2#166AH-e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45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25 CRs were approved. </a:t>
            </a:r>
            <a:r>
              <a:rPr lang="en-US" altLang="de-DE" sz="1000" kern="0" dirty="0"/>
              <a:t>	</a:t>
            </a: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Continue normative maintenance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zh-CN" sz="1200" kern="0" dirty="0"/>
              <a:t>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sz="1200" b="1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F5E193-77F3-4DEF-3935-5E54607CBF27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SA2#166AH-e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AA50CFE-4E72-9261-9613-45075F0A1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023813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97%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765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96 papers were received, 30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remaining ENs via CAT-F CRs and process other CAT-F CRs.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373846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49 papers were received, 17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remaining ENs via CAT-F CRs and process other CAT-F CRs.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531019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46126</TotalTime>
  <Words>1846</Words>
  <Application>Microsoft Office PowerPoint</Application>
  <PresentationFormat>On-screen Show (4:3)</PresentationFormat>
  <Paragraphs>383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Arial </vt:lpstr>
      <vt:lpstr>Calibri</vt:lpstr>
      <vt:lpstr>Symbol</vt:lpstr>
      <vt:lpstr>Times New Roman</vt:lpstr>
      <vt:lpstr>Office Theme</vt:lpstr>
      <vt:lpstr>Rel-19 FS_eEDGE_5GC_Ph3/ eEDGE_5GC_Ph3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FS_eEDGE_5GC_Ph3 status report to SA#103</vt:lpstr>
      <vt:lpstr>FS_eEDGE_5GC_Ph3 status report to SA#104</vt:lpstr>
      <vt:lpstr>FS_eEDGE_5GC_Ph3/eEDGE_5GC_Ph3 Status Report to SA#105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Intel_r01</cp:lastModifiedBy>
  <cp:revision>1954</cp:revision>
  <dcterms:created xsi:type="dcterms:W3CDTF">2008-08-30T09:32:10Z</dcterms:created>
  <dcterms:modified xsi:type="dcterms:W3CDTF">2025-04-16T16:43:48Z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