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10"/>
  </p:notesMasterIdLst>
  <p:handoutMasterIdLst>
    <p:handoutMasterId r:id="rId11"/>
  </p:handoutMasterIdLst>
  <p:sldIdLst>
    <p:sldId id="303" r:id="rId6"/>
    <p:sldId id="926" r:id="rId7"/>
    <p:sldId id="923" r:id="rId8"/>
    <p:sldId id="925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99FF"/>
    <a:srgbClr val="5C88D0"/>
    <a:srgbClr val="FF33CC"/>
    <a:srgbClr val="FF6699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>
      <p:cViewPr>
        <p:scale>
          <a:sx n="89" d="100"/>
          <a:sy n="89" d="100"/>
        </p:scale>
        <p:origin x="-160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S2-2504423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</a:t>
            </a:r>
            <a:r>
              <a:rPr lang="sv-SE" altLang="en-US" sz="1200" b="1" dirty="0" smtClean="0">
                <a:latin typeface="+mj-lt"/>
              </a:rPr>
              <a:t>168</a:t>
            </a: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zh-CN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07 - 11 April, 2025, Goteborg, Sweden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solidFill>
                  <a:prstClr val="black"/>
                </a:solidFill>
              </a:rPr>
              <a:t>S2-2412958</a:t>
            </a:r>
            <a:endParaRPr lang="de-DE" sz="1400" b="1" dirty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solidFill>
                <a:prstClr val="black"/>
              </a:solidFill>
              <a:latin typeface="Calibri"/>
            </a:endParaRPr>
          </a:p>
          <a:p>
            <a:pPr eaLnBrk="1" hangingPunct="1">
              <a:defRPr/>
            </a:pPr>
            <a:r>
              <a:rPr lang="sv-SE" altLang="en-US" sz="1200" b="1" dirty="0">
                <a:solidFill>
                  <a:prstClr val="black"/>
                </a:solidFill>
                <a:latin typeface="Calibri"/>
              </a:rPr>
              <a:t>3GPP TSG SA WG2 Meeting #166</a:t>
            </a:r>
          </a:p>
          <a:p>
            <a:pPr eaLnBrk="1" hangingPunct="1">
              <a:defRPr/>
            </a:pPr>
            <a:r>
              <a:rPr lang="it-IT" sz="1200" b="1" dirty="0">
                <a:solidFill>
                  <a:prstClr val="black"/>
                </a:solidFill>
                <a:latin typeface="Calibri"/>
              </a:rPr>
              <a:t>Orlando, USA, 18-22 Nov, 2024</a:t>
            </a:r>
            <a:endParaRPr lang="sv-SE" altLang="en-US" sz="1200" b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9893215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207751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85519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WG2#168,</a:t>
            </a:r>
            <a:r>
              <a:rPr lang="en-US" altLang="de-DE" sz="1200" dirty="0" smtClean="0">
                <a:solidFill>
                  <a:schemeClr val="bg1"/>
                </a:solidFill>
              </a:rPr>
              <a:t> </a:t>
            </a:r>
            <a:r>
              <a:rPr lang="sv-SE" altLang="de-DE" sz="1200" dirty="0" smtClean="0">
                <a:solidFill>
                  <a:schemeClr val="bg1"/>
                </a:solidFill>
              </a:rPr>
              <a:t>07 - 11 April, 2025, Goteborg, Sweden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>
                <a:solidFill>
                  <a:prstClr val="white"/>
                </a:solidFill>
              </a:rPr>
              <a:t>TSG SA WG2#166,</a:t>
            </a:r>
            <a:r>
              <a:rPr lang="en-US" altLang="de-DE" sz="1200" dirty="0">
                <a:solidFill>
                  <a:prstClr val="white"/>
                </a:solidFill>
              </a:rPr>
              <a:t> </a:t>
            </a:r>
            <a:r>
              <a:rPr lang="it-IT" altLang="de-DE" sz="1200" dirty="0">
                <a:solidFill>
                  <a:prstClr val="white"/>
                </a:solidFill>
              </a:rPr>
              <a:t>Orlando, USA, 18-22 Nov, 2024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 dirty="0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prstClr val="white"/>
                </a:solidFill>
              </a:rPr>
              <a:t>© 3GPP 2012</a:t>
            </a: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5683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/>
              <a:t>5GSAT_Ph3</a:t>
            </a:r>
            <a:r>
              <a:rPr lang="en-US" altLang="zh-CN" dirty="0"/>
              <a:t>_</a:t>
            </a:r>
            <a:r>
              <a:rPr lang="en-GB" altLang="zh-CN" dirty="0"/>
              <a:t>ARCH &amp; </a:t>
            </a:r>
            <a:r>
              <a:rPr lang="en-GB" altLang="zh-CN" dirty="0" smtClean="0"/>
              <a:t>FS_</a:t>
            </a:r>
            <a:r>
              <a:rPr lang="en-GB" dirty="0" smtClean="0"/>
              <a:t>5GSAT_Ph3</a:t>
            </a:r>
            <a:r>
              <a:rPr lang="en-GB" altLang="zh-CN" dirty="0" smtClean="0"/>
              <a:t>-ARC</a:t>
            </a:r>
            <a:r>
              <a:rPr lang="en-GB" dirty="0" smtClean="0"/>
              <a:t> </a:t>
            </a:r>
            <a:r>
              <a:rPr lang="en-GB" dirty="0"/>
              <a:t>Status Report</a:t>
            </a:r>
            <a:br>
              <a:rPr lang="en-GB" dirty="0"/>
            </a:br>
            <a:r>
              <a:rPr lang="en-GB" dirty="0"/>
              <a:t> 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Integration of satellite components in the 5G architecture Phase 3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2000" dirty="0" err="1">
                <a:latin typeface="Arial" panose="020B0604020202020204" pitchFamily="34" charset="0"/>
              </a:rPr>
              <a:t>Hucheng</a:t>
            </a:r>
            <a:r>
              <a:rPr lang="en-US" altLang="zh-CN" sz="2000" dirty="0">
                <a:latin typeface="Arial" panose="020B0604020202020204" pitchFamily="34" charset="0"/>
              </a:rPr>
              <a:t> Wang (CATT),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Ramon Ferrus (</a:t>
            </a:r>
            <a:r>
              <a:rPr lang="en-US" altLang="en-US" sz="2000" dirty="0" err="1">
                <a:latin typeface="Arial" panose="020B0604020202020204" pitchFamily="34" charset="0"/>
              </a:rPr>
              <a:t>Sateliot</a:t>
            </a:r>
            <a:r>
              <a:rPr lang="en-US" altLang="en-US" sz="20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8" y="2871861"/>
            <a:ext cx="8554481" cy="344287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</a:t>
            </a:r>
            <a:r>
              <a:rPr lang="de-DE" altLang="de-DE" sz="1600" b="1" kern="0">
                <a:solidFill>
                  <a:prstClr val="black"/>
                </a:solidFill>
              </a:rPr>
              <a:t>since </a:t>
            </a:r>
            <a:r>
              <a:rPr lang="de-DE" altLang="de-DE" sz="1600" b="1" kern="0" smtClean="0">
                <a:solidFill>
                  <a:prstClr val="black"/>
                </a:solidFill>
              </a:rPr>
              <a:t>SA#107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KI#1 (regenerative payload satellite access): 2 CRs are approved for maintenance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KI#2 </a:t>
            </a:r>
            <a:r>
              <a:rPr lang="en-US" altLang="de-DE" sz="1200" kern="0" dirty="0">
                <a:solidFill>
                  <a:prstClr val="black"/>
                </a:solidFill>
              </a:rPr>
              <a:t>(</a:t>
            </a:r>
            <a:r>
              <a:rPr lang="en-US" altLang="zh-CN" sz="1200" kern="0" dirty="0">
                <a:solidFill>
                  <a:prstClr val="black"/>
                </a:solidFill>
              </a:rPr>
              <a:t>S&amp;F</a:t>
            </a:r>
            <a:r>
              <a:rPr lang="en-US" altLang="de-DE" sz="1200" kern="0" dirty="0">
                <a:solidFill>
                  <a:prstClr val="black"/>
                </a:solidFill>
              </a:rPr>
              <a:t>):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3 </a:t>
            </a:r>
            <a:r>
              <a:rPr lang="en-US" altLang="de-DE" sz="1200" kern="0" dirty="0">
                <a:solidFill>
                  <a:prstClr val="black"/>
                </a:solidFill>
              </a:rPr>
              <a:t>CRs are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approved</a:t>
            </a:r>
            <a:r>
              <a:rPr lang="en-US" altLang="de-DE" sz="1200" kern="0" dirty="0">
                <a:solidFill>
                  <a:prstClr val="black"/>
                </a:solidFill>
              </a:rPr>
              <a:t> for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maintenance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Yes, KI#1 depends on RAN3 conclusion, and KI#2 has RAN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impact.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Next Step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Maintenance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</a:t>
            </a:r>
            <a:r>
              <a:rPr lang="en-US" altLang="de-DE" sz="2800" b="1" kern="0"/>
              <a:t>after </a:t>
            </a:r>
            <a:r>
              <a:rPr lang="en-US" altLang="de-DE" sz="2800" b="1" kern="0" smtClean="0"/>
              <a:t>SA#107</a:t>
            </a:r>
            <a:endParaRPr lang="en-US" kern="0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xmlns="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637546"/>
              </p:ext>
            </p:extLst>
          </p:nvPr>
        </p:nvGraphicFramePr>
        <p:xfrm>
          <a:off x="271883" y="1485315"/>
          <a:ext cx="8635897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328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26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46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dirty="0"/>
                        <a:t>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14/03/2025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100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21/06/2024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441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94758" y="2871861"/>
            <a:ext cx="8554481" cy="344287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SA2#168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KI#1 (regenerative payload satellite access): 2 CRs are approved for maintenance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 smtClean="0">
                <a:solidFill>
                  <a:prstClr val="black"/>
                </a:solidFill>
              </a:rPr>
              <a:t>KI#2 </a:t>
            </a:r>
            <a:r>
              <a:rPr lang="en-US" altLang="de-DE" sz="1200" kern="0" dirty="0">
                <a:solidFill>
                  <a:prstClr val="black"/>
                </a:solidFill>
              </a:rPr>
              <a:t>(</a:t>
            </a:r>
            <a:r>
              <a:rPr lang="en-US" altLang="zh-CN" sz="1200" kern="0" dirty="0">
                <a:solidFill>
                  <a:prstClr val="black"/>
                </a:solidFill>
              </a:rPr>
              <a:t>S&amp;F</a:t>
            </a:r>
            <a:r>
              <a:rPr lang="en-US" altLang="de-DE" sz="1200" kern="0" dirty="0">
                <a:solidFill>
                  <a:prstClr val="black"/>
                </a:solidFill>
              </a:rPr>
              <a:t>):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3 </a:t>
            </a:r>
            <a:r>
              <a:rPr lang="en-US" altLang="de-DE" sz="1200" kern="0" dirty="0">
                <a:solidFill>
                  <a:prstClr val="black"/>
                </a:solidFill>
              </a:rPr>
              <a:t>CRs are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approved</a:t>
            </a:r>
            <a:r>
              <a:rPr lang="en-US" altLang="de-DE" sz="1200" kern="0" dirty="0">
                <a:solidFill>
                  <a:prstClr val="black"/>
                </a:solidFill>
              </a:rPr>
              <a:t> for 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maintenance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Yes, KI#1 depends on RAN3 conclusion, and KI#2 has RAN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impact.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Next Step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Maintenance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SA2#168</a:t>
            </a:r>
            <a:endParaRPr lang="en-US" kern="0" dirty="0"/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xmlns="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401030"/>
              </p:ext>
            </p:extLst>
          </p:nvPr>
        </p:nvGraphicFramePr>
        <p:xfrm>
          <a:off x="271883" y="1485315"/>
          <a:ext cx="8635897" cy="1090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328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26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46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0" dirty="0"/>
                        <a:t>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14/03/2025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100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Study on 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21/06/2024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896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067390"/>
            <a:ext cx="8554481" cy="336071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Work plan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SA2#167</a:t>
            </a:r>
            <a:endParaRPr lang="en-US" altLang="zh-CN" sz="2800" kern="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146378"/>
              </p:ext>
            </p:extLst>
          </p:nvPr>
        </p:nvGraphicFramePr>
        <p:xfrm>
          <a:off x="305396" y="1482050"/>
          <a:ext cx="8671443" cy="4305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8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00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615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7590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08586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003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Meeting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Date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Planned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Actual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Action plan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SA2#159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SA2#160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Nov. 2023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SA2#160E-AH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Jan.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Feb.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Apr.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SA2#163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May.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Aug.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1.5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Normative work starts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+mn-lt"/>
                        </a:rPr>
                        <a:t>Qct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.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SA2#166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Nov.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2024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0038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SA2#166-AH-e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Jan. 2025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Contentious</a:t>
                      </a: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issues identified for KI#2&amp;3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00906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SA2#167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Feb. 2025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Completed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00388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</a:rPr>
                        <a:t>Used TU’s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12.5 + 4 =16.5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6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schemas.microsoft.com/office/2006/metadata/properties"/>
    <ds:schemaRef ds:uri="dcc30912-d230-4cc2-b11f-bb5ca2a6b6f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1228</TotalTime>
  <Words>314</Words>
  <Application>Microsoft Office PowerPoint</Application>
  <PresentationFormat>全屏显示(4:3)</PresentationFormat>
  <Paragraphs>132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Theme</vt:lpstr>
      <vt:lpstr>1_Office Theme</vt:lpstr>
      <vt:lpstr>5GSAT_Ph3_ARCH &amp; FS_5GSAT_Ph3-ARC Status Report  Integration of satellite components in the 5G architecture Phase 3 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CATT-r1</cp:lastModifiedBy>
  <cp:revision>2053</cp:revision>
  <dcterms:created xsi:type="dcterms:W3CDTF">2008-08-30T09:32:10Z</dcterms:created>
  <dcterms:modified xsi:type="dcterms:W3CDTF">2025-04-15T03:43:13Z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