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5"/>
  </p:notesMasterIdLst>
  <p:handoutMasterIdLst>
    <p:handoutMasterId r:id="rId16"/>
  </p:handoutMasterIdLst>
  <p:sldIdLst>
    <p:sldId id="303" r:id="rId5"/>
    <p:sldId id="806" r:id="rId6"/>
    <p:sldId id="796" r:id="rId7"/>
    <p:sldId id="803" r:id="rId8"/>
    <p:sldId id="808" r:id="rId9"/>
    <p:sldId id="809" r:id="rId10"/>
    <p:sldId id="810" r:id="rId11"/>
    <p:sldId id="801" r:id="rId12"/>
    <p:sldId id="802" r:id="rId13"/>
    <p:sldId id="800" r:id="rId1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5" d="100"/>
          <a:sy n="115" d="100"/>
        </p:scale>
        <p:origin x="171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4/16/2025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4/16/2025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 WG2 Meeting #168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7 – 11 April,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2025, Gothenburg, Sweden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S2-2504426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#168</a:t>
            </a:r>
            <a:r>
              <a:rPr lang="en-GB" altLang="de-DE" sz="1200" baseline="0" dirty="0">
                <a:solidFill>
                  <a:schemeClr val="bg1"/>
                </a:solidFill>
              </a:rPr>
              <a:t>, </a:t>
            </a:r>
            <a:r>
              <a:rPr lang="en-US" altLang="de-DE" sz="1200" baseline="0" dirty="0">
                <a:solidFill>
                  <a:schemeClr val="bg1"/>
                </a:solidFill>
              </a:rPr>
              <a:t>April</a:t>
            </a:r>
            <a:r>
              <a:rPr lang="en-GB" altLang="de-DE" sz="1200" baseline="0" dirty="0">
                <a:solidFill>
                  <a:schemeClr val="bg1"/>
                </a:solidFill>
              </a:rPr>
              <a:t>, 2025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dirty="0"/>
              <a:t>Status report for 5GS Enhancement </a:t>
            </a:r>
            <a:br>
              <a:rPr lang="en-US" altLang="de-DE" b="1" dirty="0"/>
            </a:br>
            <a:r>
              <a:rPr lang="en-US" altLang="de-DE" b="1" dirty="0"/>
              <a:t>for Energy Efficiency and Energy Saving</a:t>
            </a:r>
            <a:br>
              <a:rPr lang="en-US" altLang="de-DE" b="1" dirty="0"/>
            </a:br>
            <a:r>
              <a:rPr lang="en-US" altLang="de-DE" b="1" dirty="0"/>
              <a:t>(</a:t>
            </a:r>
            <a:r>
              <a:rPr lang="en-US" altLang="de-DE" b="1" dirty="0" err="1"/>
              <a:t>EnergySys</a:t>
            </a:r>
            <a:r>
              <a:rPr lang="en-US" altLang="de-DE" b="1" dirty="0"/>
              <a:t>)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Jungshin Park (Samsung), 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+mj-lt"/>
              </a:rPr>
              <a:t>Konstantinos </a:t>
            </a:r>
            <a:r>
              <a:rPr lang="en-US" altLang="en-US" sz="2000" dirty="0" err="1">
                <a:latin typeface="+mj-lt"/>
              </a:rPr>
              <a:t>Samdanis</a:t>
            </a:r>
            <a:r>
              <a:rPr lang="en-US" altLang="en-US" sz="2000" dirty="0">
                <a:latin typeface="+mj-lt"/>
              </a:rPr>
              <a:t> (Lenovo)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SA2#165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SA2#164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The meeting started the normative work, and focused on the CRs for general descriptions of the feature in TS 23.501</a:t>
            </a:r>
            <a:endParaRPr lang="de-DE" altLang="ko-KR" sz="1600" dirty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68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(36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handled), and 7 CRs agreed, 2 CRs postponed, 1 CR noted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KI#1: 3 CRs agreed, including functional description of a new NF and arch. reference model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KI#2: 3 CRs agreed for subscription info. &amp; policy control aspects, and BDT policy negotiation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KI#3: 1 CR agreed for UP path adjustment; 1 CR postponed for NF selection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Standard method for calculation of energy consumption information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>
                <a:solidFill>
                  <a:prstClr val="black"/>
                </a:solidFill>
                <a:sym typeface="+mn-ea"/>
              </a:rPr>
              <a:t>Procedure for collection of energy consumption information (new service vs. reuse of N</a:t>
            </a:r>
            <a:r>
              <a:rPr lang="en-US" altLang="ko-KR" sz="1600" baseline="-25000" dirty="0">
                <a:solidFill>
                  <a:prstClr val="black"/>
                </a:solidFill>
                <a:sym typeface="+mn-ea"/>
              </a:rPr>
              <a:t>NWDAF</a:t>
            </a:r>
            <a:r>
              <a:rPr lang="en-US" altLang="ko-KR" sz="1600" dirty="0">
                <a:solidFill>
                  <a:prstClr val="black"/>
                </a:solidFill>
                <a:sym typeface="+mn-ea"/>
              </a:rPr>
              <a:t>)</a:t>
            </a:r>
            <a:endParaRPr lang="de-DE" altLang="ko-KR" sz="12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>
                <a:sym typeface="+mn-ea"/>
              </a:rPr>
              <a:t>SA2#166: </a:t>
            </a:r>
            <a:r>
              <a:rPr lang="en-US" altLang="ko-KR" sz="1600" dirty="0"/>
              <a:t>Continue the normative work </a:t>
            </a:r>
            <a:br>
              <a:rPr lang="en-US" altLang="ko-KR" sz="1600" dirty="0"/>
            </a:br>
            <a:endParaRPr lang="en-US" altLang="ko-KR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41574"/>
              </p:ext>
            </p:extLst>
          </p:nvPr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Normative work started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543089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SA#107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SA#107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44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SA2#168 (24 CRs and 2 LSs are handled, 17 CRs are agreed)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WT#1: 17 CRs agreed, including corrections on Energy Information collection </a:t>
            </a:r>
            <a:r>
              <a:rPr lang="en-US" altLang="de-DE" sz="1600"/>
              <a:t>and exposure</a:t>
            </a:r>
            <a:endParaRPr lang="en-US" altLang="de-DE" sz="1600" dirty="0"/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WT#2: 6 CRs related to BDT were not handled at the meeting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Contentious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endParaRPr lang="en-US" altLang="ko-KR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670702"/>
              </p:ext>
            </p:extLst>
          </p:nvPr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787291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503817"/>
            <a:ext cx="8340640" cy="78899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12.5 TUs used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</a:rPr>
              <a:t>8.5 TUs (= 6.5 TU + additional 2 TUs)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</a:rPr>
              <a:t>4 TUs for Normative Work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732654"/>
              </p:ext>
            </p:extLst>
          </p:nvPr>
        </p:nvGraphicFramePr>
        <p:xfrm>
          <a:off x="422359" y="1302590"/>
          <a:ext cx="8340640" cy="41148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044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7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Meeting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Date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Planned</a:t>
                      </a:r>
                      <a:r>
                        <a:rPr lang="en-US" sz="1200" baseline="0" dirty="0"/>
                        <a:t>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Actual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Action plan</a:t>
                      </a:r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SA2#159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Oct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TR skeleton, scope, architectural assumptions, key issue</a:t>
                      </a:r>
                      <a:r>
                        <a:rPr lang="en-US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discussion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SA2#160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Nov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Continue discussion on Key Issues, </a:t>
                      </a:r>
                      <a:r>
                        <a:rPr lang="en-US" altLang="ko-KR" sz="1200" strike="sng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start solution discussion</a:t>
                      </a:r>
                      <a:endParaRPr lang="en-US" sz="1200" strike="sng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/>
                        <a:t>SA2#160AH-e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Jan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Start solution discussion, last meeting for Key Issue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/>
                        <a:t>SA2#161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Feb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Continue solution discussion, last meeting for new solution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SA2#162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Apr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/>
                        <a:t>Focus on </a:t>
                      </a:r>
                      <a:r>
                        <a:rPr lang="en-US" altLang="ko-KR" sz="1200" strike="sngStrike" dirty="0"/>
                        <a:t>solution updates,</a:t>
                      </a:r>
                      <a:r>
                        <a:rPr lang="en-US" altLang="ko-KR" sz="1200" dirty="0"/>
                        <a:t> only unhandled new solution proposals from #161, start discussion on evaluation and conclusion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SA2#163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May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Critical</a:t>
                      </a:r>
                      <a:r>
                        <a:rPr lang="en-US" sz="1200" baseline="0" dirty="0"/>
                        <a:t> solution updates only, </a:t>
                      </a:r>
                      <a:r>
                        <a:rPr lang="en-US" sz="1200" dirty="0"/>
                        <a:t>Complete study conclusion,</a:t>
                      </a:r>
                    </a:p>
                    <a:p>
                      <a:r>
                        <a:rPr lang="en-US" sz="1200" dirty="0"/>
                        <a:t>Prepare a WID proposal for normative</a:t>
                      </a:r>
                      <a:r>
                        <a:rPr lang="en-US" sz="1200" baseline="0" dirty="0"/>
                        <a:t> work based on conclusion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Complete study conclusions,</a:t>
                      </a:r>
                    </a:p>
                    <a:p>
                      <a:r>
                        <a:rPr lang="en-US" sz="1200" dirty="0"/>
                        <a:t>Submit a WID proposal to SA#105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618485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Oct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Start normative work: discuss general description for essential parts of the feature, focus on changes for TS 23.501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2763387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SA2#166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Nov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Continue normative work: update texts for functional descriptions in TS 23.501/503, work on procedures in TS 23.502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367384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/</a:t>
            </a:r>
            <a:r>
              <a:rPr lang="en-US" altLang="de-DE" b="1" dirty="0" err="1"/>
              <a:t>EnergySys</a:t>
            </a:r>
            <a:r>
              <a:rPr lang="en-US" altLang="de-DE" b="1" dirty="0"/>
              <a:t>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>
            <a:extLst>
              <a:ext uri="{FF2B5EF4-FFF2-40B4-BE49-F238E27FC236}">
                <a16:creationId xmlns:a16="http://schemas.microsoft.com/office/drawing/2014/main" id="{4B786969-6A4D-40FE-AC8C-A99CFD0110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z="3600" b="1" dirty="0"/>
              <a:t>Backup</a:t>
            </a:r>
            <a:endParaRPr lang="ko-KR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20126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at SA#107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040921"/>
            <a:ext cx="8863267" cy="4465736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SA#105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has been started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The revised WID to discontinue the unfinished issues of Rel-19, based on decision at SA#106, is submitted to SA#107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140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SA2#166AH and #167 (120 CRs and 2 LSs are handled, 27 CRs and 1 LS are agreed)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1 LS to SA5 regarding energy information collection from OAM to EIF (S2-2501217);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1 LS to RAN2/RAN3 regarding energy saving indication from CN to RAN (S2-2413034);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None</a:t>
            </a:r>
            <a:endParaRPr lang="de-DE" altLang="ko-KR" sz="12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spc="-20" dirty="0">
                <a:sym typeface="+mn-ea"/>
              </a:rPr>
              <a:t>Continue CR discussion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70%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342160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SA2#167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SA2#167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has been started from SA2#166AH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The revised WID is agreed to discontinue the unfinished issues of Rel-19, based on the decision at SA#106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140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SA2#166AH and #167 (120 CRs and 2 LSs are handled, 27 CRs and 1 LS are agreed)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WT#1: 18 CRs agreed, including corrections on Energy consumption calculate, EIF services, and per slice per UE energy information exposure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WT#2: 9 CRs agreed, including corrections on Energy Saving indicator and notification to the PCF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WT#3: This Work Task is excluded from the Rel-19 scope based on the decision at SA#106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1 LS to SA5 regarding energy information collection from OAM to EIF (S2-2501217);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1 LS to RAN2/RAN3 regarding energy saving indication from CN to RAN (S2-2413034);</a:t>
            </a:r>
            <a:br>
              <a:rPr lang="en-US" altLang="ko-KR" sz="1600" dirty="0"/>
            </a:br>
            <a:endParaRPr lang="en-US" altLang="ko-KR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dirty="0"/>
                        <a:t>7</a:t>
                      </a:r>
                      <a:r>
                        <a:rPr lang="en-GB" sz="1000" dirty="0"/>
                        <a:t>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337679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SA2#167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None</a:t>
            </a:r>
            <a:r>
              <a:rPr lang="de-DE" altLang="ko-KR" sz="1600" dirty="0">
                <a:sym typeface="+mn-ea"/>
              </a:rPr>
              <a:t>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sz="1600" dirty="0">
                <a:sym typeface="+mn-ea"/>
              </a:rPr>
              <a:t>Continue CR discussion</a:t>
            </a:r>
            <a:br>
              <a:rPr lang="en-US" altLang="ko-KR" sz="1200" dirty="0"/>
            </a:br>
            <a:endParaRPr lang="en-US" altLang="ko-KR" sz="12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dirty="0"/>
                        <a:t>7</a:t>
                      </a:r>
                      <a:r>
                        <a:rPr lang="en-GB" sz="1000" dirty="0"/>
                        <a:t>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146097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at SA#106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040921"/>
            <a:ext cx="8863267" cy="4465736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SA#105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The normative work started and is progressing</a:t>
            </a:r>
            <a:endParaRPr lang="de-DE" altLang="ko-KR" sz="1600" dirty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147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 for SA2#165 and #166 (56 CRs are handled, 13 CRs are agreed)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KI#1: 8 CRs agreed, a new NF (EIF) for energy info collection and its services are defined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KI#2: 4 CRs agreed for </a:t>
            </a:r>
            <a:r>
              <a:rPr lang="en-US" altLang="de-DE" sz="1600" spc="-20" dirty="0"/>
              <a:t>Energy Saving indicator in UE Subscription Data, and BDT policy negotiation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KI#3: 1 CR agreed for UP path adjustment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An LS to RAN WG2 and RAN WG3 is sent to request feedback on the Energy Saving Indicator that may be provided from AMF to NG-RAN to assist energy saving at RAN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None</a:t>
            </a:r>
            <a:endParaRPr lang="de-DE" altLang="ko-KR" sz="12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spc="-20" dirty="0">
                <a:sym typeface="+mn-ea"/>
              </a:rPr>
              <a:t>Continue CR discussion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Normative work 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603462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SA2#166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SA2#165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Total 79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(20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handled), and 6 CRs agreed, 2 CRs postponed, 8 CRs noted, 3 LSs noted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KI#1: 5 CRs agreed, including EIF service definition and energy information collection procedure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KI#2: 1 CRs agreed for Energy Saving indicator in the UE Subscription Data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KI#3: CRs on NF selection and UP Path Adjustment are noted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An LS to RAN WG2 and RAN WG3 is sent to request feedback on the Energy Saving Indicator that may be provided from AMF to NG-RAN to assist energy saving at RAN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None</a:t>
            </a:r>
            <a:r>
              <a:rPr lang="de-DE" altLang="ko-KR" sz="1600" dirty="0">
                <a:sym typeface="+mn-ea"/>
              </a:rPr>
              <a:t>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>
                <a:sym typeface="+mn-ea"/>
              </a:rPr>
              <a:t>Continue CR discussion</a:t>
            </a:r>
            <a:br>
              <a:rPr lang="en-US" altLang="ko-KR" sz="1600" dirty="0"/>
            </a:br>
            <a:endParaRPr lang="en-US" altLang="ko-KR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20%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Normative work continued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490745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09cef1fd-e61b-4dbf-b745-21988b13f978"/>
    <ds:schemaRef ds:uri="http://purl.org/dc/elements/1.1/"/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dcc30912-d230-4cc2-b11f-bb5ca2a6b6f5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65016</TotalTime>
  <Words>1333</Words>
  <Application>Microsoft Office PowerPoint</Application>
  <PresentationFormat>On-screen Show (4:3)</PresentationFormat>
  <Paragraphs>255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 </vt:lpstr>
      <vt:lpstr>Arial</vt:lpstr>
      <vt:lpstr>Calibri</vt:lpstr>
      <vt:lpstr>Times New Roman</vt:lpstr>
      <vt:lpstr>Office Theme</vt:lpstr>
      <vt:lpstr>Status report for 5GS Enhancement  for Energy Efficiency and Energy Saving (EnergySys)</vt:lpstr>
      <vt:lpstr>EnergySys Status after SA#107</vt:lpstr>
      <vt:lpstr>FS_EnergySys/EnergySys Work Plan</vt:lpstr>
      <vt:lpstr>Backup</vt:lpstr>
      <vt:lpstr>EnergySys Status at SA#107</vt:lpstr>
      <vt:lpstr>EnergySys Status after SA2#167</vt:lpstr>
      <vt:lpstr>EnergySys Status after SA2#167</vt:lpstr>
      <vt:lpstr>EnergySys Status at SA#106</vt:lpstr>
      <vt:lpstr>EnergySys Status after SA2#166</vt:lpstr>
      <vt:lpstr>EnergySys Status after SA2#165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Samsung</cp:lastModifiedBy>
  <cp:revision>1984</cp:revision>
  <dcterms:created xsi:type="dcterms:W3CDTF">2008-08-30T09:32:10Z</dcterms:created>
  <dcterms:modified xsi:type="dcterms:W3CDTF">2025-04-16T04:55:43Z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FLCMData">
    <vt:lpwstr>D59E655B149087357CAAF37C0CCEA41FB3699147ABA96062442C2FABADFA354A05F57C7FC0E58C508C782C674432D2C1E534FA29853340B7F4016B8FA23BFD83</vt:lpwstr>
  </property>
</Properties>
</file>