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9" r:id="rId2"/>
  </p:sldMasterIdLst>
  <p:notesMasterIdLst>
    <p:notesMasterId r:id="rId14"/>
  </p:notesMasterIdLst>
  <p:handoutMasterIdLst>
    <p:handoutMasterId r:id="rId15"/>
  </p:handoutMasterIdLst>
  <p:sldIdLst>
    <p:sldId id="2061" r:id="rId3"/>
    <p:sldId id="1444" r:id="rId4"/>
    <p:sldId id="3730" r:id="rId5"/>
    <p:sldId id="3768" r:id="rId6"/>
    <p:sldId id="3758" r:id="rId7"/>
    <p:sldId id="3773" r:id="rId8"/>
    <p:sldId id="3756" r:id="rId9"/>
    <p:sldId id="3771" r:id="rId10"/>
    <p:sldId id="3774" r:id="rId11"/>
    <p:sldId id="347" r:id="rId12"/>
    <p:sldId id="375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 id="3" name="Zhipeng LIN" initials="ZL" lastIdx="2" clrIdx="2">
    <p:extLst>
      <p:ext uri="{19B8F6BF-5375-455C-9EA6-DF929625EA0E}">
        <p15:presenceInfo xmlns:p15="http://schemas.microsoft.com/office/powerpoint/2012/main" userId="S::11142583@vivo.com::5a6dc4ee-8ce4-494e-9cb0-a9a962d3873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08" autoAdjust="0"/>
    <p:restoredTop sz="95028" autoAdjust="0"/>
  </p:normalViewPr>
  <p:slideViewPr>
    <p:cSldViewPr snapToGrid="0">
      <p:cViewPr varScale="1">
        <p:scale>
          <a:sx n="87" d="100"/>
          <a:sy n="87" d="100"/>
        </p:scale>
        <p:origin x="864" y="77"/>
      </p:cViewPr>
      <p:guideLst>
        <p:guide orient="horz" pos="2160"/>
        <p:guide pos="3840"/>
      </p:guideLst>
    </p:cSldViewPr>
  </p:slideViewPr>
  <p:notesTextViewPr>
    <p:cViewPr>
      <p:scale>
        <a:sx n="100" d="100"/>
        <a:sy n="100" d="100"/>
      </p:scale>
      <p:origin x="0" y="0"/>
    </p:cViewPr>
  </p:notesTextViewPr>
  <p:notesViewPr>
    <p:cSldViewPr snapToGrid="0">
      <p:cViewPr varScale="1">
        <p:scale>
          <a:sx n="51" d="100"/>
          <a:sy n="51" d="100"/>
        </p:scale>
        <p:origin x="2692"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0237FF4-7C0E-4521-A66B-1111FC0153D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755089F-DEC7-4E66-94DF-D022E78E3D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AAE206-C792-4051-A117-1B16D26D4284}" type="datetimeFigureOut">
              <a:rPr lang="zh-CN" altLang="en-US" smtClean="0"/>
              <a:t>2025/3/28</a:t>
            </a:fld>
            <a:endParaRPr lang="zh-CN" altLang="en-US"/>
          </a:p>
        </p:txBody>
      </p:sp>
      <p:sp>
        <p:nvSpPr>
          <p:cNvPr id="4" name="页脚占位符 3">
            <a:extLst>
              <a:ext uri="{FF2B5EF4-FFF2-40B4-BE49-F238E27FC236}">
                <a16:creationId xmlns:a16="http://schemas.microsoft.com/office/drawing/2014/main" id="{F445FF49-B9BC-484F-A06C-61D940662D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CEB9845-ACFA-40AF-96E3-A9A3AD95FE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256EB4-5914-46AF-838E-8521718D3327}" type="slidenum">
              <a:rPr lang="zh-CN" altLang="en-US" smtClean="0"/>
              <a:t>‹#›</a:t>
            </a:fld>
            <a:endParaRPr lang="zh-CN" altLang="en-US"/>
          </a:p>
        </p:txBody>
      </p:sp>
    </p:spTree>
    <p:extLst>
      <p:ext uri="{BB962C8B-B14F-4D97-AF65-F5344CB8AC3E}">
        <p14:creationId xmlns:p14="http://schemas.microsoft.com/office/powerpoint/2010/main" val="218028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2025/3/28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1089428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25015-FCCA-68FC-A38D-BE295710A7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FDAC5-2F3D-F9EE-F73E-2C32F94A12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76F250-A71C-E232-F73F-56172E021455}"/>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A24F232F-342F-4E2D-24CD-836C82C76A3C}"/>
              </a:ext>
            </a:extLst>
          </p:cNvPr>
          <p:cNvSpPr>
            <a:spLocks noGrp="1"/>
          </p:cNvSpPr>
          <p:nvPr>
            <p:ph type="sldNum" sz="quarter" idx="5"/>
          </p:nvPr>
        </p:nvSpPr>
        <p:spPr/>
        <p:txBody>
          <a:bodyPr/>
          <a:lstStyle/>
          <a:p>
            <a:fld id="{CE3D800A-12CE-49EE-9BD6-9843DAB03535}" type="slidenum">
              <a:rPr lang="zh-CN" altLang="en-US" smtClean="0"/>
              <a:t>11</a:t>
            </a:fld>
            <a:endParaRPr lang="zh-CN" altLang="en-US"/>
          </a:p>
        </p:txBody>
      </p:sp>
    </p:spTree>
    <p:extLst>
      <p:ext uri="{BB962C8B-B14F-4D97-AF65-F5344CB8AC3E}">
        <p14:creationId xmlns:p14="http://schemas.microsoft.com/office/powerpoint/2010/main" val="2469538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CE3D800A-12CE-49EE-9BD6-9843DAB03535}" type="slidenum">
              <a:rPr lang="zh-CN" altLang="en-US" smtClean="0"/>
              <a:t>2</a:t>
            </a:fld>
            <a:endParaRPr lang="zh-CN" altLang="en-US"/>
          </a:p>
        </p:txBody>
      </p:sp>
    </p:spTree>
    <p:extLst>
      <p:ext uri="{BB962C8B-B14F-4D97-AF65-F5344CB8AC3E}">
        <p14:creationId xmlns:p14="http://schemas.microsoft.com/office/powerpoint/2010/main" val="1545311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EDC6B-567D-C97B-E824-0C65EB404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7880C0-6B3B-7B15-0C07-B5EF8246B1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1F7028-685A-02EF-0564-9181FB9188BD}"/>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463AE2B1-DC3A-D909-7507-3C9B885C0176}"/>
              </a:ext>
            </a:extLst>
          </p:cNvPr>
          <p:cNvSpPr>
            <a:spLocks noGrp="1"/>
          </p:cNvSpPr>
          <p:nvPr>
            <p:ph type="sldNum" sz="quarter" idx="5"/>
          </p:nvPr>
        </p:nvSpPr>
        <p:spPr/>
        <p:txBody>
          <a:bodyPr/>
          <a:lstStyle/>
          <a:p>
            <a:fld id="{CE3D800A-12CE-49EE-9BD6-9843DAB03535}" type="slidenum">
              <a:rPr lang="zh-CN" altLang="en-US" smtClean="0"/>
              <a:t>3</a:t>
            </a:fld>
            <a:endParaRPr lang="zh-CN" altLang="en-US"/>
          </a:p>
        </p:txBody>
      </p:sp>
    </p:spTree>
    <p:extLst>
      <p:ext uri="{BB962C8B-B14F-4D97-AF65-F5344CB8AC3E}">
        <p14:creationId xmlns:p14="http://schemas.microsoft.com/office/powerpoint/2010/main" val="1541629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E2D2A-9772-DE50-7CDB-7C66904782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A01CB-86E6-1CA1-B4E1-79DFAC5264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482C14-4AE6-6E34-28D0-0AE9B6301FAC}"/>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B114E9B6-818A-33CE-4AFA-612C97049BBE}"/>
              </a:ext>
            </a:extLst>
          </p:cNvPr>
          <p:cNvSpPr>
            <a:spLocks noGrp="1"/>
          </p:cNvSpPr>
          <p:nvPr>
            <p:ph type="sldNum" sz="quarter" idx="5"/>
          </p:nvPr>
        </p:nvSpPr>
        <p:spPr/>
        <p:txBody>
          <a:bodyPr/>
          <a:lstStyle/>
          <a:p>
            <a:fld id="{CE3D800A-12CE-49EE-9BD6-9843DAB03535}" type="slidenum">
              <a:rPr lang="zh-CN" altLang="en-US" smtClean="0"/>
              <a:t>4</a:t>
            </a:fld>
            <a:endParaRPr lang="zh-CN" altLang="en-US"/>
          </a:p>
        </p:txBody>
      </p:sp>
    </p:spTree>
    <p:extLst>
      <p:ext uri="{BB962C8B-B14F-4D97-AF65-F5344CB8AC3E}">
        <p14:creationId xmlns:p14="http://schemas.microsoft.com/office/powerpoint/2010/main" val="1734134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35295-29A6-3D61-B71E-B65538B94F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9F3798-E09C-7AAA-8B0A-3BF6978BC9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93EF28-8F48-3CE1-B711-B698D22D0D88}"/>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B72F27D3-2E5A-DAEC-545F-8EF3CC5A356F}"/>
              </a:ext>
            </a:extLst>
          </p:cNvPr>
          <p:cNvSpPr>
            <a:spLocks noGrp="1"/>
          </p:cNvSpPr>
          <p:nvPr>
            <p:ph type="sldNum" sz="quarter" idx="5"/>
          </p:nvPr>
        </p:nvSpPr>
        <p:spPr/>
        <p:txBody>
          <a:bodyPr/>
          <a:lstStyle/>
          <a:p>
            <a:fld id="{CE3D800A-12CE-49EE-9BD6-9843DAB03535}" type="slidenum">
              <a:rPr lang="zh-CN" altLang="en-US" smtClean="0"/>
              <a:t>5</a:t>
            </a:fld>
            <a:endParaRPr lang="zh-CN" altLang="en-US"/>
          </a:p>
        </p:txBody>
      </p:sp>
    </p:spTree>
    <p:extLst>
      <p:ext uri="{BB962C8B-B14F-4D97-AF65-F5344CB8AC3E}">
        <p14:creationId xmlns:p14="http://schemas.microsoft.com/office/powerpoint/2010/main" val="4134654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2756F-4227-D4D0-7A6E-DDD4586EFF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2B5A0-CFE5-96F7-C1EF-9A80F03C74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D80232-F865-3821-6D7A-BA7FCA8915FF}"/>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0E0495F4-234F-5014-285F-89DF6BCCC556}"/>
              </a:ext>
            </a:extLst>
          </p:cNvPr>
          <p:cNvSpPr>
            <a:spLocks noGrp="1"/>
          </p:cNvSpPr>
          <p:nvPr>
            <p:ph type="sldNum" sz="quarter" idx="5"/>
          </p:nvPr>
        </p:nvSpPr>
        <p:spPr/>
        <p:txBody>
          <a:bodyPr/>
          <a:lstStyle/>
          <a:p>
            <a:fld id="{CE3D800A-12CE-49EE-9BD6-9843DAB03535}" type="slidenum">
              <a:rPr lang="zh-CN" altLang="en-US" smtClean="0"/>
              <a:t>6</a:t>
            </a:fld>
            <a:endParaRPr lang="zh-CN" altLang="en-US"/>
          </a:p>
        </p:txBody>
      </p:sp>
    </p:spTree>
    <p:extLst>
      <p:ext uri="{BB962C8B-B14F-4D97-AF65-F5344CB8AC3E}">
        <p14:creationId xmlns:p14="http://schemas.microsoft.com/office/powerpoint/2010/main" val="2385680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E2D2A-9772-DE50-7CDB-7C66904782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A01CB-86E6-1CA1-B4E1-79DFAC5264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482C14-4AE6-6E34-28D0-0AE9B6301FAC}"/>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B114E9B6-818A-33CE-4AFA-612C97049BBE}"/>
              </a:ext>
            </a:extLst>
          </p:cNvPr>
          <p:cNvSpPr>
            <a:spLocks noGrp="1"/>
          </p:cNvSpPr>
          <p:nvPr>
            <p:ph type="sldNum" sz="quarter" idx="5"/>
          </p:nvPr>
        </p:nvSpPr>
        <p:spPr/>
        <p:txBody>
          <a:bodyPr/>
          <a:lstStyle/>
          <a:p>
            <a:fld id="{CE3D800A-12CE-49EE-9BD6-9843DAB03535}" type="slidenum">
              <a:rPr lang="zh-CN" altLang="en-US" smtClean="0"/>
              <a:t>7</a:t>
            </a:fld>
            <a:endParaRPr lang="zh-CN" altLang="en-US"/>
          </a:p>
        </p:txBody>
      </p:sp>
    </p:spTree>
    <p:extLst>
      <p:ext uri="{BB962C8B-B14F-4D97-AF65-F5344CB8AC3E}">
        <p14:creationId xmlns:p14="http://schemas.microsoft.com/office/powerpoint/2010/main" val="664826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C2972-3CE7-2221-D6F9-8297C9E2B6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3C672B-2095-9876-0780-BB503A593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A64C92-37A5-BC6E-7247-9567B9091BA7}"/>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12C801D3-4F51-0F55-67B8-34966A80E600}"/>
              </a:ext>
            </a:extLst>
          </p:cNvPr>
          <p:cNvSpPr>
            <a:spLocks noGrp="1"/>
          </p:cNvSpPr>
          <p:nvPr>
            <p:ph type="sldNum" sz="quarter" idx="5"/>
          </p:nvPr>
        </p:nvSpPr>
        <p:spPr/>
        <p:txBody>
          <a:bodyPr/>
          <a:lstStyle/>
          <a:p>
            <a:fld id="{CE3D800A-12CE-49EE-9BD6-9843DAB03535}" type="slidenum">
              <a:rPr lang="zh-CN" altLang="en-US" smtClean="0"/>
              <a:t>8</a:t>
            </a:fld>
            <a:endParaRPr lang="zh-CN" altLang="en-US"/>
          </a:p>
        </p:txBody>
      </p:sp>
    </p:spTree>
    <p:extLst>
      <p:ext uri="{BB962C8B-B14F-4D97-AF65-F5344CB8AC3E}">
        <p14:creationId xmlns:p14="http://schemas.microsoft.com/office/powerpoint/2010/main" val="4142275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D825D-08C7-F246-994D-A14A9CA500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CC07BF-2A8B-D519-C508-53CB38A32B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B326E-4DD6-CC9C-21DC-6B96488A6075}"/>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42EB01AF-53AC-F7B0-BC34-7B9D8E859235}"/>
              </a:ext>
            </a:extLst>
          </p:cNvPr>
          <p:cNvSpPr>
            <a:spLocks noGrp="1"/>
          </p:cNvSpPr>
          <p:nvPr>
            <p:ph type="sldNum" sz="quarter" idx="5"/>
          </p:nvPr>
        </p:nvSpPr>
        <p:spPr/>
        <p:txBody>
          <a:bodyPr/>
          <a:lstStyle/>
          <a:p>
            <a:fld id="{CE3D800A-12CE-49EE-9BD6-9843DAB03535}" type="slidenum">
              <a:rPr lang="zh-CN" altLang="en-US" smtClean="0"/>
              <a:t>9</a:t>
            </a:fld>
            <a:endParaRPr lang="zh-CN" altLang="en-US"/>
          </a:p>
        </p:txBody>
      </p:sp>
    </p:spTree>
    <p:extLst>
      <p:ext uri="{BB962C8B-B14F-4D97-AF65-F5344CB8AC3E}">
        <p14:creationId xmlns:p14="http://schemas.microsoft.com/office/powerpoint/2010/main" val="809472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1"/>
            </p:custDataLst>
            <p:extLst>
              <p:ext uri="{D42A27DB-BD31-4B8C-83A1-F6EECF244321}">
                <p14:modId xmlns:p14="http://schemas.microsoft.com/office/powerpoint/2010/main" val="28309356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663" imgH="664" progId="TCLayout.ActiveDocument.1">
                  <p:embed/>
                </p:oleObj>
              </mc:Choice>
              <mc:Fallback>
                <p:oleObj name="think-cell Slide" r:id="rId3" imgW="663" imgH="664" progId="TCLayout.ActiveDocument.1">
                  <p:embed/>
                  <p:pic>
                    <p:nvPicPr>
                      <p:cNvPr id="7" name="对象 6"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矩形 7"/>
          <p:cNvSpPr/>
          <p:nvPr userDrawn="1"/>
        </p:nvSpPr>
        <p:spPr>
          <a:xfrm>
            <a:off x="0" y="1"/>
            <a:ext cx="12192000" cy="43942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pic>
        <p:nvPicPr>
          <p:cNvPr id="11" name="图片 10"/>
          <p:cNvPicPr>
            <a:picLocks noChangeAspect="1"/>
          </p:cNvPicPr>
          <p:nvPr userDrawn="1"/>
        </p:nvPicPr>
        <p:blipFill>
          <a:blip r:embed="rId5"/>
          <a:stretch>
            <a:fillRect/>
          </a:stretch>
        </p:blipFill>
        <p:spPr>
          <a:xfrm>
            <a:off x="831850" y="6000055"/>
            <a:ext cx="1233607" cy="482099"/>
          </a:xfrm>
          <a:prstGeom prst="rect">
            <a:avLst/>
          </a:prstGeom>
        </p:spPr>
      </p:pic>
      <p:sp>
        <p:nvSpPr>
          <p:cNvPr id="13" name="文本占位符 12"/>
          <p:cNvSpPr>
            <a:spLocks noGrp="1"/>
          </p:cNvSpPr>
          <p:nvPr>
            <p:ph type="body" sz="quarter" idx="11" hasCustomPrompt="1"/>
          </p:nvPr>
        </p:nvSpPr>
        <p:spPr>
          <a:xfrm>
            <a:off x="8898396" y="5792039"/>
            <a:ext cx="2524726" cy="307777"/>
          </a:xfrm>
          <a:prstGeom prst="rect">
            <a:avLst/>
          </a:prstGeom>
        </p:spPr>
        <p:txBody>
          <a:bodyPr wrap="square" anchor="ctr">
            <a:spAutoFit/>
          </a:bodyPr>
          <a:lstStyle>
            <a:lvl1pPr marL="0" indent="0" algn="r">
              <a:lnSpc>
                <a:spcPct val="100000"/>
              </a:lnSpc>
              <a:buNone/>
              <a:defRPr sz="1400" baseline="0">
                <a:solidFill>
                  <a:schemeClr val="tx1">
                    <a:lumMod val="75000"/>
                    <a:lumOff val="25000"/>
                  </a:schemeClr>
                </a:solidFill>
                <a:latin typeface="+mn-ea"/>
                <a:ea typeface="+mn-ea"/>
              </a:defRPr>
            </a:lvl1pPr>
          </a:lstStyle>
          <a:p>
            <a:pPr lvl="0"/>
            <a:r>
              <a:rPr lang="zh-CN" altLang="en-US" dirty="0"/>
              <a:t>汇报人</a:t>
            </a:r>
            <a:r>
              <a:rPr lang="en-US" altLang="zh-CN" dirty="0"/>
              <a:t>/</a:t>
            </a:r>
            <a:r>
              <a:rPr lang="zh-CN" altLang="en-US" dirty="0"/>
              <a:t>标准组</a:t>
            </a:r>
            <a:endParaRPr lang="en-US" altLang="zh-CN" dirty="0"/>
          </a:p>
        </p:txBody>
      </p:sp>
      <p:sp>
        <p:nvSpPr>
          <p:cNvPr id="12" name="文本占位符 8"/>
          <p:cNvSpPr>
            <a:spLocks noGrp="1"/>
          </p:cNvSpPr>
          <p:nvPr>
            <p:ph type="body" sz="quarter" idx="14" hasCustomPrompt="1"/>
          </p:nvPr>
        </p:nvSpPr>
        <p:spPr>
          <a:xfrm>
            <a:off x="781402" y="3543293"/>
            <a:ext cx="10641720" cy="830997"/>
          </a:xfrm>
          <a:prstGeom prst="rect">
            <a:avLst/>
          </a:prstGeom>
        </p:spPr>
        <p:txBody>
          <a:bodyPr wrap="square">
            <a:spAutoFit/>
          </a:bodyPr>
          <a:lstStyle>
            <a:lvl1pPr marL="0" indent="0">
              <a:lnSpc>
                <a:spcPct val="100000"/>
              </a:lnSpc>
              <a:buNone/>
              <a:defRPr sz="4800" b="1">
                <a:solidFill>
                  <a:schemeClr val="bg1"/>
                </a:solidFill>
                <a:latin typeface="+mn-ea"/>
                <a:ea typeface="+mn-ea"/>
              </a:defRPr>
            </a:lvl1pPr>
          </a:lstStyle>
          <a:p>
            <a:pPr lvl="0"/>
            <a:r>
              <a:rPr lang="zh-CN" altLang="en-US" sz="4800" dirty="0"/>
              <a:t>主标题</a:t>
            </a:r>
            <a:endParaRPr lang="zh-CN" altLang="en-US" dirty="0"/>
          </a:p>
        </p:txBody>
      </p:sp>
      <p:sp>
        <p:nvSpPr>
          <p:cNvPr id="19" name="文本占位符 18"/>
          <p:cNvSpPr>
            <a:spLocks noGrp="1"/>
          </p:cNvSpPr>
          <p:nvPr>
            <p:ph type="body" sz="quarter" idx="15" hasCustomPrompt="1"/>
          </p:nvPr>
        </p:nvSpPr>
        <p:spPr>
          <a:xfrm>
            <a:off x="793758" y="4512205"/>
            <a:ext cx="10641720" cy="461665"/>
          </a:xfrm>
          <a:prstGeom prst="rect">
            <a:avLst/>
          </a:prstGeom>
        </p:spPr>
        <p:txBody>
          <a:bodyPr>
            <a:spAutoFit/>
          </a:bodyPr>
          <a:lstStyle>
            <a:lvl1pPr marL="0" indent="0">
              <a:lnSpc>
                <a:spcPct val="100000"/>
              </a:lnSpc>
              <a:buNone/>
              <a:defRPr sz="2400" b="0" i="0">
                <a:latin typeface="+mn-ea"/>
                <a:ea typeface="+mn-ea"/>
              </a:defRPr>
            </a:lvl1pPr>
          </a:lstStyle>
          <a:p>
            <a:pPr lvl="0"/>
            <a:r>
              <a:rPr lang="zh-CN" altLang="en-US" dirty="0"/>
              <a:t>副标题</a:t>
            </a:r>
          </a:p>
        </p:txBody>
      </p:sp>
    </p:spTree>
    <p:extLst>
      <p:ext uri="{BB962C8B-B14F-4D97-AF65-F5344CB8AC3E}">
        <p14:creationId xmlns:p14="http://schemas.microsoft.com/office/powerpoint/2010/main" val="3188400467"/>
      </p:ext>
    </p:extLst>
  </p:cSld>
  <p:clrMapOvr>
    <a:masterClrMapping/>
  </p:clrMapOvr>
  <p:extLst>
    <p:ext uri="{DCECCB84-F9BA-43D5-87BE-67443E8EF086}">
      <p15:sldGuideLst xmlns:p15="http://schemas.microsoft.com/office/powerpoint/2012/main">
        <p15:guide id="1" orient="horz" pos="4020">
          <p15:clr>
            <a:srgbClr val="FBAE40"/>
          </p15:clr>
        </p15:guide>
        <p15:guide id="2" pos="551">
          <p15:clr>
            <a:srgbClr val="FBAE40"/>
          </p15:clr>
        </p15:guide>
        <p15:guide id="3" pos="712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F31442-1397-41C4-90F5-1A52F7C509C1}" type="datetimeFigureOut">
              <a:rPr lang="zh-CN" altLang="en-US" smtClean="0"/>
              <a:t>2025/3/28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38E830-5532-484D-A02B-1FE0AFEE264C}" type="slidenum">
              <a:rPr lang="zh-CN" altLang="en-US" smtClean="0"/>
              <a:t>‹#›</a:t>
            </a:fld>
            <a:endParaRPr lang="zh-CN" altLang="en-US"/>
          </a:p>
        </p:txBody>
      </p:sp>
    </p:spTree>
    <p:extLst>
      <p:ext uri="{BB962C8B-B14F-4D97-AF65-F5344CB8AC3E}">
        <p14:creationId xmlns:p14="http://schemas.microsoft.com/office/powerpoint/2010/main" val="2982340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3765" indent="0" algn="ctr">
              <a:buNone/>
              <a:defRPr sz="1800"/>
            </a:lvl3pPr>
            <a:lvl4pPr marL="1370965" indent="0" algn="ctr">
              <a:buNone/>
              <a:defRPr sz="1600"/>
            </a:lvl4pPr>
            <a:lvl5pPr marL="1828165" indent="0" algn="ctr">
              <a:buNone/>
              <a:defRPr sz="1600"/>
            </a:lvl5pPr>
            <a:lvl6pPr marL="2285365" indent="0" algn="ctr">
              <a:buNone/>
              <a:defRPr sz="1600"/>
            </a:lvl6pPr>
            <a:lvl7pPr marL="2741930" indent="0" algn="ctr">
              <a:buNone/>
              <a:defRPr sz="1600"/>
            </a:lvl7pPr>
            <a:lvl8pPr marL="3199130" indent="0" algn="ctr">
              <a:buNone/>
              <a:defRPr sz="1600"/>
            </a:lvl8pPr>
            <a:lvl9pPr marL="365633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a:xfrm>
            <a:off x="838201" y="6356352"/>
            <a:ext cx="2743200" cy="365125"/>
          </a:xfrm>
          <a:prstGeom prst="rect">
            <a:avLst/>
          </a:prstGeom>
        </p:spPr>
        <p:txBody>
          <a:bodyPr/>
          <a:lstStyle/>
          <a:p>
            <a:pPr defTabSz="412750" eaLnBrk="1" fontAlgn="auto">
              <a:spcBef>
                <a:spcPts val="0"/>
              </a:spcBef>
              <a:spcAft>
                <a:spcPts val="0"/>
              </a:spcAft>
              <a:defRPr/>
            </a:pPr>
            <a:fld id="{DAA19602-2A08-9448-BC55-00F38A45B963}" type="datetimeFigureOut">
              <a:rPr kumimoji="1" lang="zh-CN" altLang="en-US" kern="0" smtClean="0">
                <a:solidFill>
                  <a:srgbClr val="415EFF">
                    <a:tint val="75000"/>
                  </a:srgbClr>
                </a:solidFill>
                <a:sym typeface="Helvetica Light"/>
              </a:rPr>
              <a:t>2025/3/28</a:t>
            </a:fld>
            <a:endParaRPr kumimoji="1" lang="zh-CN" altLang="en-US" kern="0">
              <a:solidFill>
                <a:srgbClr val="415EFF">
                  <a:tint val="75000"/>
                </a:srgbClr>
              </a:solidFill>
              <a:sym typeface="Helvetica Light"/>
            </a:endParaRPr>
          </a:p>
        </p:txBody>
      </p:sp>
      <p:sp>
        <p:nvSpPr>
          <p:cNvPr id="5" name="页脚占位符 4"/>
          <p:cNvSpPr>
            <a:spLocks noGrp="1"/>
          </p:cNvSpPr>
          <p:nvPr>
            <p:ph type="ftr" sz="quarter" idx="11"/>
          </p:nvPr>
        </p:nvSpPr>
        <p:spPr>
          <a:xfrm>
            <a:off x="4038601" y="6356352"/>
            <a:ext cx="4114799" cy="365125"/>
          </a:xfrm>
          <a:prstGeom prst="rect">
            <a:avLst/>
          </a:prstGeom>
        </p:spPr>
        <p:txBody>
          <a:bodyPr/>
          <a:lstStyle/>
          <a:p>
            <a:pPr defTabSz="412750" eaLnBrk="1" fontAlgn="auto">
              <a:spcBef>
                <a:spcPts val="0"/>
              </a:spcBef>
              <a:spcAft>
                <a:spcPts val="0"/>
              </a:spcAft>
              <a:defRPr/>
            </a:pPr>
            <a:endParaRPr kumimoji="1" lang="zh-CN" altLang="en-US" kern="0">
              <a:solidFill>
                <a:srgbClr val="415EFF">
                  <a:tint val="75000"/>
                </a:srgbClr>
              </a:solidFill>
              <a:sym typeface="Helvetica Light"/>
            </a:endParaRPr>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pPr defTabSz="412750" eaLnBrk="1" fontAlgn="auto">
              <a:spcBef>
                <a:spcPts val="0"/>
              </a:spcBef>
              <a:spcAft>
                <a:spcPts val="0"/>
              </a:spcAft>
              <a:defRPr/>
            </a:pPr>
            <a:fld id="{CF8829A9-E0D8-AB46-8285-4EE3D384EDCB}" type="slidenum">
              <a:rPr kumimoji="1" lang="zh-CN" altLang="en-US" kern="0" smtClean="0">
                <a:solidFill>
                  <a:srgbClr val="415EFF">
                    <a:tint val="75000"/>
                  </a:srgbClr>
                </a:solidFill>
                <a:sym typeface="Helvetica Light"/>
              </a:rPr>
              <a:t>‹#›</a:t>
            </a:fld>
            <a:endParaRPr kumimoji="1" lang="zh-CN" altLang="en-US" kern="0">
              <a:solidFill>
                <a:srgbClr val="415EFF">
                  <a:tint val="75000"/>
                </a:srgbClr>
              </a:solidFill>
              <a:sym typeface="Helvetica Light"/>
            </a:endParaRPr>
          </a:p>
        </p:txBody>
      </p:sp>
    </p:spTree>
    <p:extLst>
      <p:ext uri="{BB962C8B-B14F-4D97-AF65-F5344CB8AC3E}">
        <p14:creationId xmlns:p14="http://schemas.microsoft.com/office/powerpoint/2010/main" val="2125381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066967624"/>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2025/3/28</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 id="2147483678" r:id="rId12"/>
    <p:sldLayoutId id="2147483683" r:id="rId13"/>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0" y="0"/>
            <a:ext cx="12192000" cy="6858000"/>
          </a:xfrm>
          <a:prstGeom prst="rect">
            <a:avLst/>
          </a:prstGeom>
          <a:solidFill>
            <a:schemeClr val="bg1">
              <a:alpha val="2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p:cNvPicPr>
            <a:picLocks noChangeAspect="1"/>
          </p:cNvPicPr>
          <p:nvPr userDrawn="1"/>
        </p:nvPicPr>
        <p:blipFill>
          <a:blip r:embed="rId5" cstate="email"/>
          <a:stretch>
            <a:fillRect/>
          </a:stretch>
        </p:blipFill>
        <p:spPr>
          <a:xfrm>
            <a:off x="10625747" y="317694"/>
            <a:ext cx="979634" cy="257702"/>
          </a:xfrm>
          <a:prstGeom prst="rect">
            <a:avLst/>
          </a:prstGeom>
        </p:spPr>
      </p:pic>
      <p:sp>
        <p:nvSpPr>
          <p:cNvPr id="3" name="任意多边形: 形状 2"/>
          <p:cNvSpPr/>
          <p:nvPr userDrawn="1"/>
        </p:nvSpPr>
        <p:spPr>
          <a:xfrm>
            <a:off x="0" y="282902"/>
            <a:ext cx="383493" cy="409854"/>
          </a:xfrm>
          <a:custGeom>
            <a:avLst/>
            <a:gdLst>
              <a:gd name="connsiteX0" fmla="*/ 0 w 610547"/>
              <a:gd name="connsiteY0" fmla="*/ 602995 h 602995"/>
              <a:gd name="connsiteX1" fmla="*/ 223388 w 610547"/>
              <a:gd name="connsiteY1" fmla="*/ 602995 h 602995"/>
              <a:gd name="connsiteX2" fmla="*/ 385117 w 610547"/>
              <a:gd name="connsiteY2" fmla="*/ 602995 h 602995"/>
              <a:gd name="connsiteX3" fmla="*/ 448818 w 610547"/>
              <a:gd name="connsiteY3" fmla="*/ 602995 h 602995"/>
              <a:gd name="connsiteX4" fmla="*/ 610547 w 610547"/>
              <a:gd name="connsiteY4" fmla="*/ 602995 h 602995"/>
              <a:gd name="connsiteX5" fmla="*/ 385117 w 610547"/>
              <a:gd name="connsiteY5" fmla="*/ 0 h 602995"/>
              <a:gd name="connsiteX6" fmla="*/ 223388 w 610547"/>
              <a:gd name="connsiteY6" fmla="*/ 0 h 602995"/>
              <a:gd name="connsiteX7" fmla="*/ 0 w 610547"/>
              <a:gd name="connsiteY7" fmla="*/ 0 h 60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547" h="602995">
                <a:moveTo>
                  <a:pt x="0" y="602995"/>
                </a:moveTo>
                <a:lnTo>
                  <a:pt x="223388" y="602995"/>
                </a:lnTo>
                <a:lnTo>
                  <a:pt x="385117" y="602995"/>
                </a:lnTo>
                <a:lnTo>
                  <a:pt x="448818" y="602995"/>
                </a:lnTo>
                <a:lnTo>
                  <a:pt x="610547" y="602995"/>
                </a:lnTo>
                <a:lnTo>
                  <a:pt x="385117" y="0"/>
                </a:lnTo>
                <a:lnTo>
                  <a:pt x="223388" y="0"/>
                </a:lnTo>
                <a:lnTo>
                  <a:pt x="0" y="0"/>
                </a:lnTo>
                <a:close/>
              </a:path>
            </a:pathLst>
          </a:custGeom>
          <a:solidFill>
            <a:srgbClr val="2C4C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vivo type 简 Light" panose="02000300000000000000" pitchFamily="2" charset="-122"/>
            </a:endParaRPr>
          </a:p>
        </p:txBody>
      </p:sp>
      <p:sp>
        <p:nvSpPr>
          <p:cNvPr id="4" name="平行四边形 3"/>
          <p:cNvSpPr/>
          <p:nvPr userDrawn="1"/>
        </p:nvSpPr>
        <p:spPr>
          <a:xfrm flipH="1">
            <a:off x="283577" y="285327"/>
            <a:ext cx="241511" cy="405004"/>
          </a:xfrm>
          <a:prstGeom prst="parallelogram">
            <a:avLst>
              <a:gd name="adj" fmla="val 59142"/>
            </a:avLst>
          </a:prstGeom>
          <a:solidFill>
            <a:srgbClr val="2C4CF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vivo type 简 Light" panose="02000300000000000000" pitchFamily="2" charset="-122"/>
            </a:endParaRPr>
          </a:p>
        </p:txBody>
      </p:sp>
      <p:sp>
        <p:nvSpPr>
          <p:cNvPr id="5" name="平行四边形 4"/>
          <p:cNvSpPr/>
          <p:nvPr userDrawn="1"/>
        </p:nvSpPr>
        <p:spPr>
          <a:xfrm flipH="1">
            <a:off x="423504" y="285327"/>
            <a:ext cx="241511" cy="405004"/>
          </a:xfrm>
          <a:prstGeom prst="parallelogram">
            <a:avLst>
              <a:gd name="adj" fmla="val 59142"/>
            </a:avLst>
          </a:prstGeom>
          <a:solidFill>
            <a:srgbClr val="2C4C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vivo type 简 Light" panose="02000300000000000000" pitchFamily="2" charset="-122"/>
            </a:endParaRPr>
          </a:p>
        </p:txBody>
      </p:sp>
    </p:spTree>
    <p:extLst>
      <p:ext uri="{BB962C8B-B14F-4D97-AF65-F5344CB8AC3E}">
        <p14:creationId xmlns:p14="http://schemas.microsoft.com/office/powerpoint/2010/main" val="3749899459"/>
      </p:ext>
    </p:extLst>
  </p:cSld>
  <p:clrMap bg1="lt1" tx1="dk1" bg2="lt2" tx2="dk2" accent1="accent1" accent2="accent2" accent3="accent3" accent4="accent4" accent5="accent5" accent6="accent6" hlink="hlink" folHlink="folHlink"/>
  <p:sldLayoutIdLst>
    <p:sldLayoutId id="2147483680" r:id="rId1"/>
    <p:sldLayoutId id="2147483682" r:id="rId2"/>
  </p:sldLayoutIdLst>
  <p:txStyles>
    <p:titleStyle>
      <a:lvl1pPr algn="l" defTabSz="913765" rtl="0" eaLnBrk="1" latinLnBrk="0" hangingPunct="1">
        <a:lnSpc>
          <a:spcPct val="90000"/>
        </a:lnSpc>
        <a:spcBef>
          <a:spcPct val="0"/>
        </a:spcBef>
        <a:buNone/>
        <a:defRPr sz="4400" b="0" i="0" kern="1200">
          <a:solidFill>
            <a:schemeClr val="tx1"/>
          </a:solidFill>
          <a:latin typeface="vivo type CN简 Bold" panose="02000800000000000000" pitchFamily="50" charset="-122"/>
          <a:ea typeface="vivo type CN简 Bold" panose="02000800000000000000" pitchFamily="50" charset="-122"/>
          <a:cs typeface="vivo type CN简 Bold" panose="02000800000000000000" pitchFamily="50" charset="-122"/>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1pPr>
      <a:lvl2pPr marL="685800" indent="-228600" algn="l" defTabSz="91376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2pPr>
      <a:lvl3pPr marL="1142365" indent="-228600" algn="l" defTabSz="91376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3pPr>
      <a:lvl4pPr marL="1599565" indent="-228600" algn="l" defTabSz="91376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4pPr>
      <a:lvl5pPr marL="2056765" indent="-228600" algn="l" defTabSz="91376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29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Visio_Drawing2.vsdx"/><Relationship Id="rId3" Type="http://schemas.openxmlformats.org/officeDocument/2006/relationships/image" Target="../media/image8.png"/><Relationship Id="rId7" Type="http://schemas.openxmlformats.org/officeDocument/2006/relationships/image" Target="../media/image11.emf"/><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package" Target="../embeddings/Microsoft_Visio_Drawing1.vsdx"/><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package" Target="../embeddings/Microsoft_Visio_Drawing3.vsdx"/><Relationship Id="rId4" Type="http://schemas.openxmlformats.org/officeDocument/2006/relationships/package" Target="../embeddings/Microsoft_Visio_Drawing.vsdx"/><Relationship Id="rId9" Type="http://schemas.openxmlformats.org/officeDocument/2006/relationships/image" Target="../media/image12.emf"/></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Visio_Drawing.vsdx"/><Relationship Id="rId3" Type="http://schemas.openxmlformats.org/officeDocument/2006/relationships/package" Target="../embeddings/Microsoft_Visio_Drawing4.vsdx"/><Relationship Id="rId7"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package" Target="../embeddings/Microsoft_Visio_Drawing1.vsdx"/><Relationship Id="rId5" Type="http://schemas.openxmlformats.org/officeDocument/2006/relationships/image" Target="../media/image8.png"/><Relationship Id="rId4" Type="http://schemas.openxmlformats.org/officeDocument/2006/relationships/image" Target="../media/image14.emf"/><Relationship Id="rId9" Type="http://schemas.openxmlformats.org/officeDocument/2006/relationships/image" Target="../media/image10.emf"/></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Visio_Drawing2.vsdx"/><Relationship Id="rId3" Type="http://schemas.openxmlformats.org/officeDocument/2006/relationships/image" Target="../media/image8.png"/><Relationship Id="rId7"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package" Target="../embeddings/Microsoft_Visio_Drawing3.vsdx"/><Relationship Id="rId5" Type="http://schemas.openxmlformats.org/officeDocument/2006/relationships/image" Target="../media/image15.emf"/><Relationship Id="rId4" Type="http://schemas.openxmlformats.org/officeDocument/2006/relationships/package" Target="../embeddings/Microsoft_Visio_Drawing5.vsdx"/><Relationship Id="rId9"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7.emf"/><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4"/>
          </p:nvPr>
        </p:nvSpPr>
        <p:spPr>
          <a:xfrm>
            <a:off x="384313" y="1776336"/>
            <a:ext cx="11423374" cy="2308324"/>
          </a:xfrm>
        </p:spPr>
        <p:txBody>
          <a:bodyPr/>
          <a:lstStyle/>
          <a:p>
            <a:pPr>
              <a:lnSpc>
                <a:spcPct val="100000"/>
              </a:lnSpc>
              <a:spcBef>
                <a:spcPts val="0"/>
              </a:spcBef>
            </a:pPr>
            <a:r>
              <a:rPr lang="en-GB" altLang="zh-CN" sz="1800" b="1" dirty="0">
                <a:latin typeface="+mn-lt"/>
                <a:ea typeface="Times New Roman" panose="02020603050405020304" pitchFamily="18" charset="0"/>
              </a:rPr>
              <a:t>3GPP TSG </a:t>
            </a:r>
            <a:r>
              <a:rPr lang="en-GB" altLang="zh-CN" sz="1800" dirty="0">
                <a:latin typeface="+mn-lt"/>
                <a:ea typeface="Times New Roman" panose="02020603050405020304" pitchFamily="18" charset="0"/>
              </a:rPr>
              <a:t>SA2 M</a:t>
            </a:r>
            <a:r>
              <a:rPr lang="en-US" altLang="zh-CN" sz="1800" dirty="0" err="1">
                <a:latin typeface="+mn-lt"/>
                <a:ea typeface="Times New Roman" panose="02020603050405020304" pitchFamily="18" charset="0"/>
              </a:rPr>
              <a:t>eeting</a:t>
            </a:r>
            <a:r>
              <a:rPr lang="en-GB" altLang="zh-CN" sz="1800" b="1" dirty="0">
                <a:latin typeface="+mn-lt"/>
                <a:ea typeface="Times New Roman" panose="02020603050405020304" pitchFamily="18" charset="0"/>
              </a:rPr>
              <a:t> #168		</a:t>
            </a:r>
            <a:r>
              <a:rPr lang="en-GB" altLang="zh-CN" sz="1800" b="1" dirty="0">
                <a:latin typeface="+mn-lt"/>
                <a:ea typeface="MS Mincho" panose="02020609040205080304" pitchFamily="49" charset="-128"/>
              </a:rPr>
              <a:t>		                                                                          </a:t>
            </a:r>
            <a:r>
              <a:rPr lang="en-GB" altLang="zh-CN" sz="1800" dirty="0">
                <a:latin typeface="+mn-lt"/>
                <a:ea typeface="MS Mincho" panose="02020609040205080304" pitchFamily="49" charset="-128"/>
              </a:rPr>
              <a:t>S2-2503486</a:t>
            </a:r>
            <a:endParaRPr lang="zh-CN" altLang="zh-CN" sz="1800" dirty="0">
              <a:latin typeface="+mn-lt"/>
              <a:ea typeface="Times New Roman" panose="02020603050405020304" pitchFamily="18" charset="0"/>
            </a:endParaRPr>
          </a:p>
          <a:p>
            <a:pPr>
              <a:lnSpc>
                <a:spcPct val="100000"/>
              </a:lnSpc>
              <a:spcBef>
                <a:spcPts val="0"/>
              </a:spcBef>
            </a:pPr>
            <a:r>
              <a:rPr lang="en-GB" sz="1800" b="1" dirty="0">
                <a:latin typeface="+mn-lt"/>
                <a:ea typeface="宋体" panose="02010600030101010101" pitchFamily="2" charset="-122"/>
                <a:cs typeface="Times New Roman" panose="02020603050405020304" pitchFamily="18" charset="0"/>
              </a:rPr>
              <a:t>Goteborg, SE, April 07-11, 2025</a:t>
            </a:r>
            <a:endParaRPr lang="en-GB" altLang="zh-CN" sz="1800" b="1" dirty="0">
              <a:latin typeface="+mn-lt"/>
              <a:ea typeface="Times New Roman" panose="02020603050405020304" pitchFamily="18" charset="0"/>
            </a:endParaRPr>
          </a:p>
          <a:p>
            <a:pPr>
              <a:lnSpc>
                <a:spcPct val="100000"/>
              </a:lnSpc>
              <a:spcBef>
                <a:spcPts val="0"/>
              </a:spcBef>
            </a:pPr>
            <a:endParaRPr lang="en-US" altLang="zh-CN" sz="1800" b="1" dirty="0">
              <a:latin typeface="+mn-lt"/>
            </a:endParaRPr>
          </a:p>
          <a:p>
            <a:pPr>
              <a:lnSpc>
                <a:spcPct val="100000"/>
              </a:lnSpc>
              <a:spcBef>
                <a:spcPts val="0"/>
              </a:spcBef>
            </a:pPr>
            <a:r>
              <a:rPr lang="en-US" altLang="zh-CN" sz="1800" b="1" dirty="0">
                <a:latin typeface="+mn-lt"/>
              </a:rPr>
              <a:t>Agenda Item:		</a:t>
            </a:r>
            <a:r>
              <a:rPr lang="en-GB" altLang="zh-CN" sz="1800" b="1" dirty="0">
                <a:latin typeface="+mn-lt"/>
                <a:ea typeface="Batang" panose="02030600000101010101" pitchFamily="18" charset="-127"/>
                <a:cs typeface="Times New Roman" panose="02020603050405020304" pitchFamily="18" charset="0"/>
              </a:rPr>
              <a:t>20.1.1</a:t>
            </a:r>
            <a:endParaRPr lang="zh-CN" altLang="zh-CN" sz="1800" b="1" dirty="0">
              <a:latin typeface="+mn-lt"/>
            </a:endParaRPr>
          </a:p>
          <a:p>
            <a:pPr>
              <a:lnSpc>
                <a:spcPct val="100000"/>
              </a:lnSpc>
              <a:spcBef>
                <a:spcPts val="0"/>
              </a:spcBef>
            </a:pPr>
            <a:r>
              <a:rPr lang="en-GB" altLang="zh-CN" sz="1800" b="1" dirty="0">
                <a:latin typeface="+mn-lt"/>
              </a:rPr>
              <a:t>Source:			vivo</a:t>
            </a:r>
          </a:p>
          <a:p>
            <a:pPr>
              <a:lnSpc>
                <a:spcPct val="100000"/>
              </a:lnSpc>
              <a:spcBef>
                <a:spcPts val="0"/>
              </a:spcBef>
            </a:pPr>
            <a:r>
              <a:rPr lang="en-GB" altLang="zh-CN" sz="1800" b="1" dirty="0">
                <a:latin typeface="+mn-lt"/>
              </a:rPr>
              <a:t>Title:			</a:t>
            </a:r>
            <a:r>
              <a:rPr lang="en-US" altLang="zh-CN" sz="1800" dirty="0">
                <a:latin typeface="+mn-lt"/>
              </a:rPr>
              <a:t>Discussion paper on CP/UP-based solutions</a:t>
            </a:r>
          </a:p>
          <a:p>
            <a:pPr>
              <a:lnSpc>
                <a:spcPct val="100000"/>
              </a:lnSpc>
              <a:spcBef>
                <a:spcPts val="0"/>
              </a:spcBef>
            </a:pPr>
            <a:r>
              <a:rPr lang="en-US" altLang="zh-CN" sz="1800" b="1" dirty="0">
                <a:latin typeface="+mn-lt"/>
              </a:rPr>
              <a:t>Work Item/Release		FS_5GSAT_Ph4-ARC / Rel-20</a:t>
            </a:r>
            <a:endParaRPr lang="zh-CN" altLang="zh-CN" sz="1800" b="1" dirty="0">
              <a:latin typeface="+mn-lt"/>
            </a:endParaRPr>
          </a:p>
          <a:p>
            <a:pPr>
              <a:lnSpc>
                <a:spcPct val="100000"/>
              </a:lnSpc>
              <a:spcBef>
                <a:spcPts val="0"/>
              </a:spcBef>
            </a:pPr>
            <a:r>
              <a:rPr lang="en-GB" altLang="zh-CN" sz="1800" b="1" dirty="0">
                <a:latin typeface="+mn-lt"/>
              </a:rPr>
              <a:t>Document for:		</a:t>
            </a:r>
            <a:r>
              <a:rPr lang="en-GB" altLang="zh-CN" sz="1800" dirty="0">
                <a:latin typeface="+mn-lt"/>
              </a:rPr>
              <a:t>I</a:t>
            </a:r>
            <a:r>
              <a:rPr lang="en-US" altLang="zh-CN" sz="1800" dirty="0" err="1">
                <a:latin typeface="+mn-lt"/>
              </a:rPr>
              <a:t>nformation</a:t>
            </a:r>
            <a:r>
              <a:rPr lang="en-US" altLang="zh-CN" sz="1800" dirty="0">
                <a:latin typeface="+mn-lt"/>
              </a:rPr>
              <a:t>/Discussion</a:t>
            </a:r>
            <a:endParaRPr lang="zh-CN" altLang="zh-CN" sz="1800" b="1" dirty="0">
              <a:latin typeface="+mn-lt"/>
            </a:endParaRPr>
          </a:p>
        </p:txBody>
      </p:sp>
      <p:sp>
        <p:nvSpPr>
          <p:cNvPr id="2" name="文本占位符 4">
            <a:extLst>
              <a:ext uri="{FF2B5EF4-FFF2-40B4-BE49-F238E27FC236}">
                <a16:creationId xmlns:a16="http://schemas.microsoft.com/office/drawing/2014/main" id="{CC28CB9F-94ED-3B0F-0E13-898639EE4249}"/>
              </a:ext>
            </a:extLst>
          </p:cNvPr>
          <p:cNvSpPr txBox="1">
            <a:spLocks/>
          </p:cNvSpPr>
          <p:nvPr/>
        </p:nvSpPr>
        <p:spPr>
          <a:xfrm>
            <a:off x="301752" y="3429000"/>
            <a:ext cx="10828990" cy="970507"/>
          </a:xfrm>
          <a:prstGeom prst="rect">
            <a:avLst/>
          </a:prstGeom>
        </p:spPr>
        <p:txBody>
          <a:bodyPr/>
          <a:lst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1800" dirty="0"/>
          </a:p>
        </p:txBody>
      </p:sp>
    </p:spTree>
    <p:extLst>
      <p:ext uri="{BB962C8B-B14F-4D97-AF65-F5344CB8AC3E}">
        <p14:creationId xmlns:p14="http://schemas.microsoft.com/office/powerpoint/2010/main" val="3012797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BBBAD-52D3-B76D-EB0F-D263AE9A8C8B}"/>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238F4A00-5CC6-0B6F-5FB2-B0999181D2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2C1D3879-0C21-54AC-ACB0-1CB15867642C}"/>
              </a:ext>
            </a:extLst>
          </p:cNvPr>
          <p:cNvSpPr/>
          <p:nvPr/>
        </p:nvSpPr>
        <p:spPr>
          <a:xfrm>
            <a:off x="667135" y="196653"/>
            <a:ext cx="11425338" cy="523220"/>
          </a:xfrm>
          <a:prstGeom prst="rect">
            <a:avLst/>
          </a:prstGeom>
        </p:spPr>
        <p:txBody>
          <a:bodyPr wrap="square">
            <a:spAutoFit/>
          </a:bodyPr>
          <a:lstStyle/>
          <a:p>
            <a:pPr defTabSz="913765">
              <a:defRPr/>
            </a:pPr>
            <a:r>
              <a:rPr lang="fi-FI" altLang="zh-CN" sz="2800" b="1" dirty="0" err="1">
                <a:solidFill>
                  <a:schemeClr val="bg1"/>
                </a:solidFill>
                <a:latin typeface="Arial" panose="020B0604020202020204" pitchFamily="34" charset="0"/>
                <a:cs typeface="Arial" panose="020B0604020202020204" pitchFamily="34" charset="0"/>
              </a:rPr>
              <a:t>Annex</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example</a:t>
            </a:r>
            <a:r>
              <a:rPr lang="fi-FI" altLang="zh-CN" sz="2800" b="1" dirty="0">
                <a:solidFill>
                  <a:schemeClr val="bg1"/>
                </a:solidFill>
                <a:latin typeface="Arial" panose="020B0604020202020204" pitchFamily="34" charset="0"/>
                <a:cs typeface="Arial" panose="020B0604020202020204" pitchFamily="34" charset="0"/>
              </a:rPr>
              <a:t> of SIP </a:t>
            </a:r>
            <a:r>
              <a:rPr lang="fi-FI" altLang="zh-CN" sz="2800" b="1" dirty="0" err="1">
                <a:solidFill>
                  <a:schemeClr val="bg1"/>
                </a:solidFill>
                <a:latin typeface="Arial" panose="020B0604020202020204" pitchFamily="34" charset="0"/>
                <a:cs typeface="Arial" panose="020B0604020202020204" pitchFamily="34" charset="0"/>
              </a:rPr>
              <a:t>message</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size</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obtained</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from</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VoNR</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log</a:t>
            </a:r>
            <a:endParaRPr lang="zh-CN" altLang="en-US" sz="2800" b="1" dirty="0">
              <a:solidFill>
                <a:schemeClr val="bg1"/>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CF7F3A26-ECAD-E131-C7EF-B2D01AFCA7E3}"/>
              </a:ext>
            </a:extLst>
          </p:cNvPr>
          <p:cNvPicPr>
            <a:picLocks noChangeAspect="1"/>
          </p:cNvPicPr>
          <p:nvPr/>
        </p:nvPicPr>
        <p:blipFill>
          <a:blip r:embed="rId4"/>
          <a:stretch>
            <a:fillRect/>
          </a:stretch>
        </p:blipFill>
        <p:spPr>
          <a:xfrm>
            <a:off x="2690451" y="1265129"/>
            <a:ext cx="6598165" cy="4549262"/>
          </a:xfrm>
          <a:prstGeom prst="rect">
            <a:avLst/>
          </a:prstGeom>
        </p:spPr>
      </p:pic>
      <p:sp>
        <p:nvSpPr>
          <p:cNvPr id="12" name="TextBox 11">
            <a:extLst>
              <a:ext uri="{FF2B5EF4-FFF2-40B4-BE49-F238E27FC236}">
                <a16:creationId xmlns:a16="http://schemas.microsoft.com/office/drawing/2014/main" id="{B4946510-6794-7529-5146-3E0736E2034C}"/>
              </a:ext>
            </a:extLst>
          </p:cNvPr>
          <p:cNvSpPr txBox="1"/>
          <p:nvPr/>
        </p:nvSpPr>
        <p:spPr>
          <a:xfrm>
            <a:off x="2928988" y="5896044"/>
            <a:ext cx="6246442" cy="307777"/>
          </a:xfrm>
          <a:prstGeom prst="rect">
            <a:avLst/>
          </a:prstGeom>
          <a:noFill/>
        </p:spPr>
        <p:txBody>
          <a:bodyPr wrap="square">
            <a:spAutoFit/>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NOTE: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The</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size</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of SIP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message</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is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derived</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based</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on a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lab</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teste</a:t>
            </a:r>
            <a:r>
              <a:rPr lang="fi-FI" sz="1400" dirty="0">
                <a:solidFill>
                  <a:srgbClr val="000000"/>
                </a:solidFill>
                <a:latin typeface="Arial" panose="020B0604020202020204" pitchFamily="34" charset="0"/>
                <a:cs typeface="Arial" panose="020B0604020202020204" pitchFamily="34" charset="0"/>
              </a:rPr>
              <a:t>d </a:t>
            </a:r>
            <a:r>
              <a:rPr lang="fi-FI" sz="1400" dirty="0" err="1">
                <a:solidFill>
                  <a:srgbClr val="000000"/>
                </a:solidFill>
                <a:latin typeface="Arial" panose="020B0604020202020204" pitchFamily="34" charset="0"/>
                <a:cs typeface="Arial" panose="020B0604020202020204" pitchFamily="34" charset="0"/>
              </a:rPr>
              <a:t>VoNR</a:t>
            </a:r>
            <a:r>
              <a:rPr lang="fi-FI" sz="1400" dirty="0">
                <a:solidFill>
                  <a:srgbClr val="000000"/>
                </a:solidFill>
                <a:latin typeface="Arial" panose="020B0604020202020204" pitchFamily="34" charset="0"/>
                <a:cs typeface="Arial" panose="020B0604020202020204" pitchFamily="34" charset="0"/>
              </a:rPr>
              <a:t> </a:t>
            </a:r>
            <a:r>
              <a:rPr lang="fi-FI" sz="1400" dirty="0" err="1">
                <a:solidFill>
                  <a:srgbClr val="000000"/>
                </a:solidFill>
                <a:latin typeface="Arial" panose="020B0604020202020204" pitchFamily="34" charset="0"/>
                <a:cs typeface="Arial" panose="020B0604020202020204" pitchFamily="34" charset="0"/>
              </a:rPr>
              <a:t>log</a:t>
            </a:r>
            <a:r>
              <a:rPr lang="fi-FI" sz="1400" dirty="0">
                <a:solidFill>
                  <a:srgbClr val="000000"/>
                </a:solidFill>
                <a:latin typeface="Arial" panose="020B0604020202020204" pitchFamily="34" charset="0"/>
                <a:cs typeface="Arial" panose="020B0604020202020204" pitchFamily="34" charset="0"/>
              </a:rPr>
              <a:t>.</a:t>
            </a:r>
            <a:endPar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95B03882-D191-3D2A-EE91-E39F8AA31F95}"/>
              </a:ext>
            </a:extLst>
          </p:cNvPr>
          <p:cNvSpPr txBox="1"/>
          <p:nvPr/>
        </p:nvSpPr>
        <p:spPr>
          <a:xfrm>
            <a:off x="7122143" y="5438982"/>
            <a:ext cx="2197903" cy="307777"/>
          </a:xfrm>
          <a:prstGeom prst="rect">
            <a:avLst/>
          </a:prstGeom>
          <a:noFill/>
        </p:spPr>
        <p:txBody>
          <a:bodyPr wrap="square">
            <a:spAutoFit/>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total</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lang="en-US" altLang="zh-CN" sz="1400" b="1" kern="1200" dirty="0">
                <a:solidFill>
                  <a:srgbClr val="00B050"/>
                </a:solidFill>
                <a:latin typeface="Arial" panose="020B0604020202020204" pitchFamily="34" charset="0"/>
                <a:ea typeface="+mn-ea"/>
                <a:cs typeface="Arial" panose="020B0604020202020204" pitchFamily="34" charset="0"/>
              </a:rPr>
              <a:t>∼</a:t>
            </a:r>
            <a:r>
              <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10980 </a:t>
            </a:r>
            <a:r>
              <a:rPr kumimoji="0" lang="fi-FI" sz="1400" b="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bytes</a:t>
            </a:r>
            <a:endParaRPr kumimoji="0" lang="fi-FI" sz="14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7259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a:extLst>
              <a:ext uri="{FF2B5EF4-FFF2-40B4-BE49-F238E27FC236}">
                <a16:creationId xmlns:a16="http://schemas.microsoft.com/office/drawing/2014/main" id="{19364AD2-EA8C-CBB8-8FBC-C89DA8FCF8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p:cNvSpPr/>
          <p:nvPr/>
        </p:nvSpPr>
        <p:spPr>
          <a:xfrm>
            <a:off x="667135" y="196653"/>
            <a:ext cx="9723773" cy="523220"/>
          </a:xfrm>
          <a:prstGeom prst="rect">
            <a:avLst/>
          </a:prstGeom>
        </p:spPr>
        <p:txBody>
          <a:bodyPr wrap="square">
            <a:spAutoFit/>
          </a:bodyPr>
          <a:lstStyle/>
          <a:p>
            <a:pPr defTabSz="913765">
              <a:defRPr/>
            </a:pPr>
            <a:r>
              <a:rPr lang="fi-FI" altLang="zh-CN" sz="2800" b="1" dirty="0" err="1">
                <a:solidFill>
                  <a:schemeClr val="bg1"/>
                </a:solidFill>
                <a:latin typeface="Arial" panose="020B0604020202020204" pitchFamily="34" charset="0"/>
                <a:cs typeface="Arial" panose="020B0604020202020204" pitchFamily="34" charset="0"/>
              </a:rPr>
              <a:t>Contents</a:t>
            </a:r>
            <a:r>
              <a:rPr lang="fi-FI" altLang="zh-CN" sz="2800" b="1" dirty="0">
                <a:solidFill>
                  <a:schemeClr val="bg1"/>
                </a:solidFill>
                <a:latin typeface="Arial" panose="020B0604020202020204" pitchFamily="34" charset="0"/>
                <a:cs typeface="Arial" panose="020B0604020202020204" pitchFamily="34" charset="0"/>
              </a:rPr>
              <a:t> </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64BBFE9-E561-9031-AF9A-F72373176835}"/>
              </a:ext>
            </a:extLst>
          </p:cNvPr>
          <p:cNvSpPr txBox="1"/>
          <p:nvPr/>
        </p:nvSpPr>
        <p:spPr>
          <a:xfrm>
            <a:off x="3292238" y="965687"/>
            <a:ext cx="6927076" cy="4992392"/>
          </a:xfrm>
          <a:prstGeom prst="rect">
            <a:avLst/>
          </a:prstGeom>
          <a:noFill/>
        </p:spPr>
        <p:txBody>
          <a:bodyPr wrap="square">
            <a:spAutoFit/>
          </a:bodyPr>
          <a:lstStyle/>
          <a:p>
            <a:pPr marL="400050" indent="-40005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Assumptions for CP/UP based discussions</a:t>
            </a:r>
          </a:p>
          <a:p>
            <a:pPr marL="400050" indent="-40005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Starting point on CP and UP </a:t>
            </a:r>
          </a:p>
          <a:p>
            <a:pPr marL="400050" indent="-40005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Baseline examples for UP</a:t>
            </a:r>
          </a:p>
          <a:p>
            <a:pPr marL="400050" indent="-40005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Baseline examples for CP</a:t>
            </a:r>
          </a:p>
          <a:p>
            <a:pPr marL="400050" indent="-40005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Qualitative considerations</a:t>
            </a:r>
          </a:p>
          <a:p>
            <a:pPr marL="800100" lvl="1" indent="-342900">
              <a:lnSpc>
                <a:spcPct val="200000"/>
              </a:lnSpc>
              <a:buFont typeface="+mj-lt"/>
              <a:buAutoNum type="alphaLcParenR"/>
              <a:defRPr/>
            </a:pPr>
            <a:r>
              <a:rPr lang="en-US" altLang="zh-CN" dirty="0">
                <a:solidFill>
                  <a:srgbClr val="000000"/>
                </a:solidFill>
                <a:latin typeface="Arial" panose="020B0604020202020204" pitchFamily="34" charset="0"/>
                <a:cs typeface="Arial" panose="020B0604020202020204" pitchFamily="34" charset="0"/>
              </a:rPr>
              <a:t>IMS </a:t>
            </a:r>
            <a:r>
              <a:rPr lang="en-US" altLang="zh-CN" dirty="0" err="1">
                <a:solidFill>
                  <a:srgbClr val="000000"/>
                </a:solidFill>
                <a:latin typeface="Arial" panose="020B0604020202020204" pitchFamily="34" charset="0"/>
                <a:cs typeface="Arial" panose="020B0604020202020204" pitchFamily="34" charset="0"/>
              </a:rPr>
              <a:t>signalling</a:t>
            </a:r>
            <a:r>
              <a:rPr lang="en-US" altLang="zh-CN" dirty="0">
                <a:solidFill>
                  <a:srgbClr val="000000"/>
                </a:solidFill>
                <a:latin typeface="Arial" panose="020B0604020202020204" pitchFamily="34" charset="0"/>
                <a:cs typeface="Arial" panose="020B0604020202020204" pitchFamily="34" charset="0"/>
              </a:rPr>
              <a:t> efficiency</a:t>
            </a:r>
          </a:p>
          <a:p>
            <a:pPr marL="800100" lvl="1" indent="-342900">
              <a:lnSpc>
                <a:spcPct val="200000"/>
              </a:lnSpc>
              <a:buFont typeface="+mj-lt"/>
              <a:buAutoNum type="alphaLcParenR"/>
              <a:defRPr/>
            </a:pPr>
            <a:r>
              <a:rPr lang="en-US" altLang="zh-CN" dirty="0">
                <a:solidFill>
                  <a:srgbClr val="000000"/>
                </a:solidFill>
                <a:latin typeface="Arial" panose="020B0604020202020204" pitchFamily="34" charset="0"/>
                <a:cs typeface="Arial" panose="020B0604020202020204" pitchFamily="34" charset="0"/>
              </a:rPr>
              <a:t>IMS voice efficiency</a:t>
            </a:r>
          </a:p>
          <a:p>
            <a:pPr marL="800100" lvl="1" indent="-342900">
              <a:lnSpc>
                <a:spcPct val="200000"/>
              </a:lnSpc>
              <a:buFont typeface="+mj-lt"/>
              <a:buAutoNum type="alphaLcParenR"/>
              <a:defRPr/>
            </a:pPr>
            <a:r>
              <a:rPr lang="en-US" altLang="zh-CN" dirty="0">
                <a:solidFill>
                  <a:srgbClr val="000000"/>
                </a:solidFill>
                <a:latin typeface="Arial" panose="020B0604020202020204" pitchFamily="34" charset="0"/>
                <a:cs typeface="Arial" panose="020B0604020202020204" pitchFamily="34" charset="0"/>
              </a:rPr>
              <a:t>Qualitative summary</a:t>
            </a:r>
          </a:p>
          <a:p>
            <a:pPr marL="342900" indent="-342900">
              <a:lnSpc>
                <a:spcPct val="200000"/>
              </a:lnSpc>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  Annex-Example of SIP message size obtained from </a:t>
            </a:r>
            <a:r>
              <a:rPr lang="en-US" altLang="zh-CN" dirty="0" err="1">
                <a:solidFill>
                  <a:srgbClr val="000000"/>
                </a:solidFill>
                <a:latin typeface="Arial" panose="020B0604020202020204" pitchFamily="34" charset="0"/>
                <a:cs typeface="Arial" panose="020B0604020202020204" pitchFamily="34" charset="0"/>
              </a:rPr>
              <a:t>VoNR</a:t>
            </a:r>
            <a:r>
              <a:rPr lang="en-US" altLang="zh-CN" dirty="0">
                <a:solidFill>
                  <a:srgbClr val="000000"/>
                </a:solidFill>
                <a:latin typeface="Arial" panose="020B0604020202020204" pitchFamily="34" charset="0"/>
                <a:cs typeface="Arial" panose="020B0604020202020204" pitchFamily="34" charset="0"/>
              </a:rPr>
              <a:t> log </a:t>
            </a:r>
          </a:p>
        </p:txBody>
      </p:sp>
      <p:sp>
        <p:nvSpPr>
          <p:cNvPr id="5" name="TextBox 4">
            <a:extLst>
              <a:ext uri="{FF2B5EF4-FFF2-40B4-BE49-F238E27FC236}">
                <a16:creationId xmlns:a16="http://schemas.microsoft.com/office/drawing/2014/main" id="{A7EC3133-FA17-E36E-EC29-62974944F21C}"/>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3574559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572AA-F186-E958-4078-3F7FC2E9DCEA}"/>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705C00AF-BE1F-BA93-DDC5-76C26FBD5D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CF4E3904-F7E4-7A5F-633F-372009956638}"/>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 </a:t>
            </a:r>
            <a:r>
              <a:rPr lang="en-US" altLang="zh-CN" sz="2800" b="1" dirty="0">
                <a:solidFill>
                  <a:schemeClr val="bg1"/>
                </a:solidFill>
                <a:latin typeface="Arial" panose="020B0604020202020204" pitchFamily="34" charset="0"/>
                <a:cs typeface="Arial" panose="020B0604020202020204" pitchFamily="34" charset="0"/>
              </a:rPr>
              <a:t>Assumptions for CP/UP based examples</a:t>
            </a:r>
          </a:p>
        </p:txBody>
      </p:sp>
      <p:sp>
        <p:nvSpPr>
          <p:cNvPr id="6" name="TextBox 6">
            <a:extLst>
              <a:ext uri="{FF2B5EF4-FFF2-40B4-BE49-F238E27FC236}">
                <a16:creationId xmlns:a16="http://schemas.microsoft.com/office/drawing/2014/main" id="{B6DCC50C-65CD-8363-E306-638014120930}"/>
              </a:ext>
            </a:extLst>
          </p:cNvPr>
          <p:cNvSpPr txBox="1"/>
          <p:nvPr/>
        </p:nvSpPr>
        <p:spPr>
          <a:xfrm>
            <a:off x="216364" y="937152"/>
            <a:ext cx="11759272" cy="5509200"/>
          </a:xfrm>
          <a:prstGeom prst="rect">
            <a:avLst/>
          </a:prstGeom>
          <a:noFill/>
        </p:spPr>
        <p:txBody>
          <a:bodyPr wrap="square">
            <a:spAutoFit/>
          </a:bodyPr>
          <a:lstStyle/>
          <a:p>
            <a:pPr>
              <a:buNone/>
            </a:pPr>
            <a:r>
              <a:rPr lang="en-US" sz="1600" dirty="0"/>
              <a:t>As approved in SP-250400, the discussion of IMS voice calls using NB-IoT (GEO) satellite access connected to the EPC is limited to scenarios utilizing the </a:t>
            </a:r>
            <a:r>
              <a:rPr lang="en-US" sz="1600" dirty="0" err="1"/>
              <a:t>SGi</a:t>
            </a:r>
            <a:r>
              <a:rPr lang="en-US" sz="1600" dirty="0"/>
              <a:t> interface, as illustrated in Fig.1. It has been observed that both Control Plane (CP) and User Plane (UP)-based solutions can support Non-IP Data Delivery (NIDD) as well as IP-based data transmission.</a:t>
            </a:r>
          </a:p>
          <a:p>
            <a:pPr>
              <a:buNone/>
            </a:pPr>
            <a:r>
              <a:rPr lang="en-US" sz="1600" dirty="0"/>
              <a:t>To streamline the discussion on CP/UP-based solutions, the following assumptions are established as foundational points:</a:t>
            </a:r>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None/>
            </a:pPr>
            <a:endParaRPr lang="en-US" sz="1600" dirty="0"/>
          </a:p>
          <a:p>
            <a:pPr>
              <a:buFont typeface="Arial" panose="020B0604020202020204" pitchFamily="34" charset="0"/>
              <a:buChar char="•"/>
            </a:pPr>
            <a:r>
              <a:rPr lang="en-US" sz="1600" b="1" dirty="0"/>
              <a:t>Assumption #1:</a:t>
            </a:r>
            <a:r>
              <a:rPr lang="en-US" sz="1600" dirty="0"/>
              <a:t> Only IP-based solutions are considered in this study, while NIDD-based solutions remain FFS.</a:t>
            </a:r>
          </a:p>
          <a:p>
            <a:pPr>
              <a:buFont typeface="Arial" panose="020B0604020202020204" pitchFamily="34" charset="0"/>
              <a:buChar char="•"/>
            </a:pPr>
            <a:r>
              <a:rPr lang="en-US" sz="1600" b="1" dirty="0"/>
              <a:t>Assumption #2:</a:t>
            </a:r>
            <a:r>
              <a:rPr lang="en-US" sz="1600" dirty="0"/>
              <a:t> IMS signaling and IMS voice data are assumed to be transmitted exclusively via either the Control Plane (CP) or the User Plane (UP), without any hybrid approach.</a:t>
            </a:r>
          </a:p>
          <a:p>
            <a:pPr>
              <a:buFont typeface="Arial" panose="020B0604020202020204" pitchFamily="34" charset="0"/>
              <a:buChar char="•"/>
            </a:pPr>
            <a:r>
              <a:rPr lang="en-US" sz="1600" b="1" dirty="0"/>
              <a:t>Assumption #3:</a:t>
            </a:r>
            <a:r>
              <a:rPr lang="en-US" sz="1600" dirty="0"/>
              <a:t> IMS signaling is assumed to follow VoLTE SIP procedures as specified in TS 23.228. Any optimizations, including compression or substitution mechanisms, will be addressed in the IMS optimization Key Issue (KI) study and are assumed to be independent of this discussion.</a:t>
            </a:r>
          </a:p>
        </p:txBody>
      </p:sp>
      <p:sp>
        <p:nvSpPr>
          <p:cNvPr id="11" name="TextBox 10">
            <a:extLst>
              <a:ext uri="{FF2B5EF4-FFF2-40B4-BE49-F238E27FC236}">
                <a16:creationId xmlns:a16="http://schemas.microsoft.com/office/drawing/2014/main" id="{01423BC7-F724-26E8-ADA2-2EE491F582EF}"/>
              </a:ext>
            </a:extLst>
          </p:cNvPr>
          <p:cNvSpPr txBox="1"/>
          <p:nvPr/>
        </p:nvSpPr>
        <p:spPr>
          <a:xfrm>
            <a:off x="2479431" y="4265656"/>
            <a:ext cx="8435157" cy="369332"/>
          </a:xfrm>
          <a:prstGeom prst="rect">
            <a:avLst/>
          </a:prstGeom>
          <a:noFill/>
        </p:spPr>
        <p:txBody>
          <a:bodyPr wrap="square">
            <a:spAutoFit/>
          </a:bodyPr>
          <a:lstStyle/>
          <a:p>
            <a:r>
              <a:rPr lang="en-US" sz="1800" dirty="0"/>
              <a:t>Fig.1 Example of IMS voice transmission path over NB-IoT (GEO) satellite access</a:t>
            </a:r>
            <a:endParaRPr lang="LID4096" dirty="0"/>
          </a:p>
        </p:txBody>
      </p:sp>
      <p:pic>
        <p:nvPicPr>
          <p:cNvPr id="13" name="Picture 12">
            <a:extLst>
              <a:ext uri="{FF2B5EF4-FFF2-40B4-BE49-F238E27FC236}">
                <a16:creationId xmlns:a16="http://schemas.microsoft.com/office/drawing/2014/main" id="{C4FF46A8-5059-9839-9383-B12584F55CE7}"/>
              </a:ext>
            </a:extLst>
          </p:cNvPr>
          <p:cNvPicPr>
            <a:picLocks noChangeAspect="1"/>
          </p:cNvPicPr>
          <p:nvPr/>
        </p:nvPicPr>
        <p:blipFill>
          <a:blip r:embed="rId4"/>
          <a:stretch>
            <a:fillRect/>
          </a:stretch>
        </p:blipFill>
        <p:spPr>
          <a:xfrm>
            <a:off x="2831331" y="2287238"/>
            <a:ext cx="6661137" cy="1893570"/>
          </a:xfrm>
          <a:prstGeom prst="rect">
            <a:avLst/>
          </a:prstGeom>
        </p:spPr>
      </p:pic>
      <p:sp>
        <p:nvSpPr>
          <p:cNvPr id="4" name="TextBox 3">
            <a:extLst>
              <a:ext uri="{FF2B5EF4-FFF2-40B4-BE49-F238E27FC236}">
                <a16:creationId xmlns:a16="http://schemas.microsoft.com/office/drawing/2014/main" id="{F4344599-5236-75DC-DF02-973F87F43A5F}"/>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916499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374F0-2081-8D9D-892D-4C90F3910EE8}"/>
            </a:ext>
          </a:extLst>
        </p:cNvPr>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8A414EE6-284B-8496-69D0-5775FF21B2EB}"/>
              </a:ext>
            </a:extLst>
          </p:cNvPr>
          <p:cNvGraphicFramePr>
            <a:graphicFrameLocks noGrp="1"/>
          </p:cNvGraphicFramePr>
          <p:nvPr>
            <p:extLst>
              <p:ext uri="{D42A27DB-BD31-4B8C-83A1-F6EECF244321}">
                <p14:modId xmlns:p14="http://schemas.microsoft.com/office/powerpoint/2010/main" val="984633885"/>
              </p:ext>
            </p:extLst>
          </p:nvPr>
        </p:nvGraphicFramePr>
        <p:xfrm>
          <a:off x="216364" y="3235566"/>
          <a:ext cx="11861604" cy="3042139"/>
        </p:xfrm>
        <a:graphic>
          <a:graphicData uri="http://schemas.openxmlformats.org/drawingml/2006/table">
            <a:tbl>
              <a:tblPr firstRow="1" bandRow="1">
                <a:tableStyleId>{5940675A-B579-460E-94D1-54222C63F5DA}</a:tableStyleId>
              </a:tblPr>
              <a:tblGrid>
                <a:gridCol w="665789">
                  <a:extLst>
                    <a:ext uri="{9D8B030D-6E8A-4147-A177-3AD203B41FA5}">
                      <a16:colId xmlns:a16="http://schemas.microsoft.com/office/drawing/2014/main" val="1864604450"/>
                    </a:ext>
                  </a:extLst>
                </a:gridCol>
                <a:gridCol w="5395555">
                  <a:extLst>
                    <a:ext uri="{9D8B030D-6E8A-4147-A177-3AD203B41FA5}">
                      <a16:colId xmlns:a16="http://schemas.microsoft.com/office/drawing/2014/main" val="1561808125"/>
                    </a:ext>
                  </a:extLst>
                </a:gridCol>
                <a:gridCol w="5800260">
                  <a:extLst>
                    <a:ext uri="{9D8B030D-6E8A-4147-A177-3AD203B41FA5}">
                      <a16:colId xmlns:a16="http://schemas.microsoft.com/office/drawing/2014/main" val="30503099"/>
                    </a:ext>
                  </a:extLst>
                </a:gridCol>
              </a:tblGrid>
              <a:tr h="413239">
                <a:tc>
                  <a:txBody>
                    <a:bodyPr/>
                    <a:lstStyle/>
                    <a:p>
                      <a:endParaRPr lang="LID4096" dirty="0"/>
                    </a:p>
                  </a:txBody>
                  <a:tcPr/>
                </a:tc>
                <a:tc>
                  <a:txBody>
                    <a:bodyPr/>
                    <a:lstStyle/>
                    <a:p>
                      <a:r>
                        <a:rPr lang="en-US" dirty="0" err="1"/>
                        <a:t>Option#a</a:t>
                      </a:r>
                      <a:r>
                        <a:rPr lang="en-US" dirty="0"/>
                        <a:t>: </a:t>
                      </a:r>
                      <a:r>
                        <a:rPr lang="en-US" dirty="0">
                          <a:solidFill>
                            <a:srgbClr val="FF0000"/>
                          </a:solidFill>
                        </a:rPr>
                        <a:t>1</a:t>
                      </a:r>
                      <a:r>
                        <a:rPr lang="en-US" dirty="0"/>
                        <a:t> default EPS bearer</a:t>
                      </a:r>
                      <a:endParaRPr lang="LID4096" dirty="0"/>
                    </a:p>
                  </a:txBody>
                  <a:tcPr/>
                </a:tc>
                <a:tc>
                  <a:txBody>
                    <a:bodyPr/>
                    <a:lstStyle/>
                    <a:p>
                      <a:r>
                        <a:rPr lang="en-US" dirty="0" err="1"/>
                        <a:t>Option#b</a:t>
                      </a:r>
                      <a:r>
                        <a:rPr lang="en-US" dirty="0"/>
                        <a:t>: </a:t>
                      </a:r>
                      <a:r>
                        <a:rPr lang="en-US" dirty="0">
                          <a:solidFill>
                            <a:srgbClr val="FF0000"/>
                          </a:solidFill>
                        </a:rPr>
                        <a:t>1</a:t>
                      </a:r>
                      <a:r>
                        <a:rPr lang="en-US" dirty="0"/>
                        <a:t> default EPS bearer + </a:t>
                      </a:r>
                      <a:r>
                        <a:rPr lang="en-US" dirty="0">
                          <a:solidFill>
                            <a:srgbClr val="FF0000"/>
                          </a:solidFill>
                        </a:rPr>
                        <a:t>1 </a:t>
                      </a:r>
                      <a:r>
                        <a:rPr lang="en-US" dirty="0"/>
                        <a:t>dedicated EPS beare</a:t>
                      </a:r>
                      <a:r>
                        <a:rPr lang="en-US" altLang="zh-CN" dirty="0"/>
                        <a:t>r</a:t>
                      </a:r>
                      <a:endParaRPr lang="LID4096" dirty="0"/>
                    </a:p>
                  </a:txBody>
                  <a:tcPr/>
                </a:tc>
                <a:extLst>
                  <a:ext uri="{0D108BD9-81ED-4DB2-BD59-A6C34878D82A}">
                    <a16:rowId xmlns:a16="http://schemas.microsoft.com/office/drawing/2014/main" val="444091585"/>
                  </a:ext>
                </a:extLst>
              </a:tr>
              <a:tr h="1274884">
                <a:tc>
                  <a:txBody>
                    <a:bodyPr/>
                    <a:lstStyle/>
                    <a:p>
                      <a:r>
                        <a:rPr lang="en-US" dirty="0"/>
                        <a:t>UP</a:t>
                      </a:r>
                      <a:endParaRPr lang="LID4096" dirty="0"/>
                    </a:p>
                  </a:txBody>
                  <a:tcPr/>
                </a:tc>
                <a:tc>
                  <a:txBody>
                    <a:bodyPr/>
                    <a:lstStyle/>
                    <a:p>
                      <a:endParaRPr lang="LID4096" dirty="0"/>
                    </a:p>
                  </a:txBody>
                  <a:tcPr/>
                </a:tc>
                <a:tc>
                  <a:txBody>
                    <a:bodyPr/>
                    <a:lstStyle/>
                    <a:p>
                      <a:endParaRPr lang="LID4096" dirty="0"/>
                    </a:p>
                  </a:txBody>
                  <a:tcPr/>
                </a:tc>
                <a:extLst>
                  <a:ext uri="{0D108BD9-81ED-4DB2-BD59-A6C34878D82A}">
                    <a16:rowId xmlns:a16="http://schemas.microsoft.com/office/drawing/2014/main" val="1795509189"/>
                  </a:ext>
                </a:extLst>
              </a:tr>
              <a:tr h="1354016">
                <a:tc>
                  <a:txBody>
                    <a:bodyPr/>
                    <a:lstStyle/>
                    <a:p>
                      <a:r>
                        <a:rPr lang="en-US" dirty="0"/>
                        <a:t>CP</a:t>
                      </a:r>
                      <a:endParaRPr lang="LID4096" dirty="0"/>
                    </a:p>
                  </a:txBody>
                  <a:tcPr/>
                </a:tc>
                <a:tc>
                  <a:txBody>
                    <a:bodyPr/>
                    <a:lstStyle/>
                    <a:p>
                      <a:endParaRPr lang="LID4096"/>
                    </a:p>
                  </a:txBody>
                  <a:tcPr/>
                </a:tc>
                <a:tc>
                  <a:txBody>
                    <a:bodyPr/>
                    <a:lstStyle/>
                    <a:p>
                      <a:endParaRPr lang="LID4096" dirty="0"/>
                    </a:p>
                  </a:txBody>
                  <a:tcPr/>
                </a:tc>
                <a:extLst>
                  <a:ext uri="{0D108BD9-81ED-4DB2-BD59-A6C34878D82A}">
                    <a16:rowId xmlns:a16="http://schemas.microsoft.com/office/drawing/2014/main" val="157975877"/>
                  </a:ext>
                </a:extLst>
              </a:tr>
            </a:tbl>
          </a:graphicData>
        </a:graphic>
      </p:graphicFrame>
      <p:pic>
        <p:nvPicPr>
          <p:cNvPr id="2" name="图片 8">
            <a:extLst>
              <a:ext uri="{FF2B5EF4-FFF2-40B4-BE49-F238E27FC236}">
                <a16:creationId xmlns:a16="http://schemas.microsoft.com/office/drawing/2014/main" id="{8B628E6F-457A-8ADE-94CB-F48457599B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5" name="Rectangle 2">
            <a:extLst>
              <a:ext uri="{FF2B5EF4-FFF2-40B4-BE49-F238E27FC236}">
                <a16:creationId xmlns:a16="http://schemas.microsoft.com/office/drawing/2014/main" id="{7B5A4600-96E4-4503-853C-C59001CB30F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a:extLst>
              <a:ext uri="{FF2B5EF4-FFF2-40B4-BE49-F238E27FC236}">
                <a16:creationId xmlns:a16="http://schemas.microsoft.com/office/drawing/2014/main" id="{8BF7AFEB-A450-43B7-BA4D-ABFD0335CE8D}"/>
              </a:ext>
            </a:extLst>
          </p:cNvPr>
          <p:cNvGraphicFramePr>
            <a:graphicFrameLocks noChangeAspect="1"/>
          </p:cNvGraphicFramePr>
          <p:nvPr>
            <p:extLst>
              <p:ext uri="{D42A27DB-BD31-4B8C-83A1-F6EECF244321}">
                <p14:modId xmlns:p14="http://schemas.microsoft.com/office/powerpoint/2010/main" val="2063456069"/>
              </p:ext>
            </p:extLst>
          </p:nvPr>
        </p:nvGraphicFramePr>
        <p:xfrm>
          <a:off x="7003993" y="3800084"/>
          <a:ext cx="3852142" cy="990036"/>
        </p:xfrm>
        <a:graphic>
          <a:graphicData uri="http://schemas.openxmlformats.org/presentationml/2006/ole">
            <mc:AlternateContent xmlns:mc="http://schemas.openxmlformats.org/markup-compatibility/2006">
              <mc:Choice xmlns:v="urn:schemas-microsoft-com:vml" Requires="v">
                <p:oleObj name="Visio" r:id="rId4" imgW="8505755" imgH="2190886" progId="Visio.Drawing.15">
                  <p:embed/>
                </p:oleObj>
              </mc:Choice>
              <mc:Fallback>
                <p:oleObj name="Visio" r:id="rId4" imgW="8505755" imgH="2190886" progId="Visio.Drawing.15">
                  <p:embed/>
                  <p:pic>
                    <p:nvPicPr>
                      <p:cNvPr id="18" name="对象 17">
                        <a:extLst>
                          <a:ext uri="{FF2B5EF4-FFF2-40B4-BE49-F238E27FC236}">
                            <a16:creationId xmlns:a16="http://schemas.microsoft.com/office/drawing/2014/main" id="{8BF7AFEB-A450-43B7-BA4D-ABFD0335CE8D}"/>
                          </a:ext>
                        </a:extLst>
                      </p:cNvPr>
                      <p:cNvPicPr>
                        <a:picLocks noChangeAspect="1" noChangeArrowheads="1"/>
                      </p:cNvPicPr>
                      <p:nvPr/>
                    </p:nvPicPr>
                    <p:blipFill>
                      <a:blip r:embed="rId5"/>
                      <a:srcRect/>
                      <a:stretch>
                        <a:fillRect/>
                      </a:stretch>
                    </p:blipFill>
                    <p:spPr bwMode="auto">
                      <a:xfrm>
                        <a:off x="7003993" y="3800084"/>
                        <a:ext cx="3852142" cy="990036"/>
                      </a:xfrm>
                      <a:prstGeom prst="rect">
                        <a:avLst/>
                      </a:prstGeom>
                      <a:noFill/>
                    </p:spPr>
                  </p:pic>
                </p:oleObj>
              </mc:Fallback>
            </mc:AlternateContent>
          </a:graphicData>
        </a:graphic>
      </p:graphicFrame>
      <p:graphicFrame>
        <p:nvGraphicFramePr>
          <p:cNvPr id="20" name="对象 19">
            <a:extLst>
              <a:ext uri="{FF2B5EF4-FFF2-40B4-BE49-F238E27FC236}">
                <a16:creationId xmlns:a16="http://schemas.microsoft.com/office/drawing/2014/main" id="{B7951B43-B566-46EF-8FB1-DD4A51EF2523}"/>
              </a:ext>
            </a:extLst>
          </p:cNvPr>
          <p:cNvGraphicFramePr>
            <a:graphicFrameLocks noChangeAspect="1"/>
          </p:cNvGraphicFramePr>
          <p:nvPr>
            <p:extLst>
              <p:ext uri="{D42A27DB-BD31-4B8C-83A1-F6EECF244321}">
                <p14:modId xmlns:p14="http://schemas.microsoft.com/office/powerpoint/2010/main" val="2427208882"/>
              </p:ext>
            </p:extLst>
          </p:nvPr>
        </p:nvGraphicFramePr>
        <p:xfrm>
          <a:off x="1335867" y="3885313"/>
          <a:ext cx="3852142" cy="990036"/>
        </p:xfrm>
        <a:graphic>
          <a:graphicData uri="http://schemas.openxmlformats.org/presentationml/2006/ole">
            <mc:AlternateContent xmlns:mc="http://schemas.openxmlformats.org/markup-compatibility/2006">
              <mc:Choice xmlns:v="urn:schemas-microsoft-com:vml" Requires="v">
                <p:oleObj name="Visio" r:id="rId6" imgW="8505755" imgH="2190886" progId="Visio.Drawing.15">
                  <p:embed/>
                </p:oleObj>
              </mc:Choice>
              <mc:Fallback>
                <p:oleObj name="Visio" r:id="rId6" imgW="8505755" imgH="2190886" progId="Visio.Drawing.15">
                  <p:embed/>
                  <p:pic>
                    <p:nvPicPr>
                      <p:cNvPr id="20" name="对象 19">
                        <a:extLst>
                          <a:ext uri="{FF2B5EF4-FFF2-40B4-BE49-F238E27FC236}">
                            <a16:creationId xmlns:a16="http://schemas.microsoft.com/office/drawing/2014/main" id="{B7951B43-B566-46EF-8FB1-DD4A51EF2523}"/>
                          </a:ext>
                        </a:extLst>
                      </p:cNvPr>
                      <p:cNvPicPr>
                        <a:picLocks noChangeAspect="1" noChangeArrowheads="1"/>
                      </p:cNvPicPr>
                      <p:nvPr/>
                    </p:nvPicPr>
                    <p:blipFill>
                      <a:blip r:embed="rId7"/>
                      <a:srcRect/>
                      <a:stretch>
                        <a:fillRect/>
                      </a:stretch>
                    </p:blipFill>
                    <p:spPr bwMode="auto">
                      <a:xfrm>
                        <a:off x="1335867" y="3885313"/>
                        <a:ext cx="3852142" cy="990036"/>
                      </a:xfrm>
                      <a:prstGeom prst="rect">
                        <a:avLst/>
                      </a:prstGeom>
                      <a:noFill/>
                    </p:spPr>
                  </p:pic>
                </p:oleObj>
              </mc:Fallback>
            </mc:AlternateContent>
          </a:graphicData>
        </a:graphic>
      </p:graphicFrame>
      <p:sp>
        <p:nvSpPr>
          <p:cNvPr id="21" name="TextBox 3">
            <a:extLst>
              <a:ext uri="{FF2B5EF4-FFF2-40B4-BE49-F238E27FC236}">
                <a16:creationId xmlns:a16="http://schemas.microsoft.com/office/drawing/2014/main" id="{D39C157B-C9D3-444A-97A4-194C7FDB0981}"/>
              </a:ext>
            </a:extLst>
          </p:cNvPr>
          <p:cNvSpPr txBox="1"/>
          <p:nvPr/>
        </p:nvSpPr>
        <p:spPr>
          <a:xfrm>
            <a:off x="2814982" y="3738944"/>
            <a:ext cx="963953" cy="276999"/>
          </a:xfrm>
          <a:prstGeom prst="rect">
            <a:avLst/>
          </a:prstGeom>
          <a:noFill/>
        </p:spPr>
        <p:txBody>
          <a:bodyPr wrap="square" rtlCol="0">
            <a:spAutoFit/>
          </a:bodyPr>
          <a:lstStyle/>
          <a:p>
            <a:r>
              <a:rPr lang="en-US" altLang="zh-CN" sz="1200" b="1" dirty="0">
                <a:solidFill>
                  <a:srgbClr val="000000"/>
                </a:solidFill>
                <a:latin typeface="Times New Roman" panose="02020603050405020304" pitchFamily="18" charset="0"/>
                <a:ea typeface="等线" panose="02010600030101010101" pitchFamily="2" charset="-122"/>
              </a:rPr>
              <a:t>Option 1a</a:t>
            </a:r>
            <a:endParaRPr lang="en-US" altLang="zh-CN" sz="1200" b="1" dirty="0">
              <a:latin typeface="Times New Roman" panose="02020603050405020304" pitchFamily="18" charset="0"/>
              <a:cs typeface="Times New Roman" panose="02020603050405020304" pitchFamily="18" charset="0"/>
            </a:endParaRPr>
          </a:p>
        </p:txBody>
      </p:sp>
      <p:sp>
        <p:nvSpPr>
          <p:cNvPr id="22" name="TextBox 3">
            <a:extLst>
              <a:ext uri="{FF2B5EF4-FFF2-40B4-BE49-F238E27FC236}">
                <a16:creationId xmlns:a16="http://schemas.microsoft.com/office/drawing/2014/main" id="{A014D267-FF84-4379-98D2-16AABDC20AEA}"/>
              </a:ext>
            </a:extLst>
          </p:cNvPr>
          <p:cNvSpPr txBox="1"/>
          <p:nvPr/>
        </p:nvSpPr>
        <p:spPr>
          <a:xfrm>
            <a:off x="8557186" y="3688512"/>
            <a:ext cx="963953" cy="276999"/>
          </a:xfrm>
          <a:prstGeom prst="rect">
            <a:avLst/>
          </a:prstGeom>
          <a:noFill/>
        </p:spPr>
        <p:txBody>
          <a:bodyPr wrap="square" rtlCol="0">
            <a:spAutoFit/>
          </a:bodyPr>
          <a:lstStyle/>
          <a:p>
            <a:r>
              <a:rPr lang="en-US" altLang="zh-CN" sz="1200" b="1" dirty="0">
                <a:solidFill>
                  <a:srgbClr val="000000"/>
                </a:solidFill>
                <a:latin typeface="Times New Roman" panose="02020603050405020304" pitchFamily="18" charset="0"/>
                <a:ea typeface="等线" panose="02010600030101010101" pitchFamily="2" charset="-122"/>
              </a:rPr>
              <a:t>Option 1b</a:t>
            </a:r>
            <a:endParaRPr lang="en-US" altLang="zh-CN" sz="1200" b="1" dirty="0">
              <a:latin typeface="Times New Roman" panose="02020603050405020304" pitchFamily="18" charset="0"/>
              <a:cs typeface="Times New Roman" panose="02020603050405020304" pitchFamily="18" charset="0"/>
            </a:endParaRPr>
          </a:p>
        </p:txBody>
      </p:sp>
      <p:graphicFrame>
        <p:nvGraphicFramePr>
          <p:cNvPr id="26" name="对象 25">
            <a:extLst>
              <a:ext uri="{FF2B5EF4-FFF2-40B4-BE49-F238E27FC236}">
                <a16:creationId xmlns:a16="http://schemas.microsoft.com/office/drawing/2014/main" id="{FF5646DC-AFFC-4CB0-9C2A-185BE1071D69}"/>
              </a:ext>
            </a:extLst>
          </p:cNvPr>
          <p:cNvGraphicFramePr>
            <a:graphicFrameLocks noChangeAspect="1"/>
          </p:cNvGraphicFramePr>
          <p:nvPr>
            <p:extLst>
              <p:ext uri="{D42A27DB-BD31-4B8C-83A1-F6EECF244321}">
                <p14:modId xmlns:p14="http://schemas.microsoft.com/office/powerpoint/2010/main" val="1733795039"/>
              </p:ext>
            </p:extLst>
          </p:nvPr>
        </p:nvGraphicFramePr>
        <p:xfrm>
          <a:off x="7003993" y="5206020"/>
          <a:ext cx="4262871" cy="1021755"/>
        </p:xfrm>
        <a:graphic>
          <a:graphicData uri="http://schemas.openxmlformats.org/presentationml/2006/ole">
            <mc:AlternateContent xmlns:mc="http://schemas.openxmlformats.org/markup-compatibility/2006">
              <mc:Choice xmlns:v="urn:schemas-microsoft-com:vml" Requires="v">
                <p:oleObj name="Visio" r:id="rId8" imgW="9134520" imgH="2190886" progId="Visio.Drawing.15">
                  <p:embed/>
                </p:oleObj>
              </mc:Choice>
              <mc:Fallback>
                <p:oleObj name="Visio" r:id="rId8" imgW="9134520" imgH="2190886" progId="Visio.Drawing.15">
                  <p:embed/>
                  <p:pic>
                    <p:nvPicPr>
                      <p:cNvPr id="26" name="对象 25">
                        <a:extLst>
                          <a:ext uri="{FF2B5EF4-FFF2-40B4-BE49-F238E27FC236}">
                            <a16:creationId xmlns:a16="http://schemas.microsoft.com/office/drawing/2014/main" id="{FF5646DC-AFFC-4CB0-9C2A-185BE1071D69}"/>
                          </a:ext>
                        </a:extLst>
                      </p:cNvPr>
                      <p:cNvPicPr>
                        <a:picLocks noChangeAspect="1" noChangeArrowheads="1"/>
                      </p:cNvPicPr>
                      <p:nvPr/>
                    </p:nvPicPr>
                    <p:blipFill>
                      <a:blip r:embed="rId9"/>
                      <a:srcRect/>
                      <a:stretch>
                        <a:fillRect/>
                      </a:stretch>
                    </p:blipFill>
                    <p:spPr bwMode="auto">
                      <a:xfrm>
                        <a:off x="7003993" y="5206020"/>
                        <a:ext cx="4262871" cy="1021755"/>
                      </a:xfrm>
                      <a:prstGeom prst="rect">
                        <a:avLst/>
                      </a:prstGeom>
                      <a:noFill/>
                    </p:spPr>
                  </p:pic>
                </p:oleObj>
              </mc:Fallback>
            </mc:AlternateContent>
          </a:graphicData>
        </a:graphic>
      </p:graphicFrame>
      <p:sp>
        <p:nvSpPr>
          <p:cNvPr id="27" name="TextBox 3">
            <a:extLst>
              <a:ext uri="{FF2B5EF4-FFF2-40B4-BE49-F238E27FC236}">
                <a16:creationId xmlns:a16="http://schemas.microsoft.com/office/drawing/2014/main" id="{56FCD273-1695-49C6-887D-B93CD6F65AC7}"/>
              </a:ext>
            </a:extLst>
          </p:cNvPr>
          <p:cNvSpPr txBox="1"/>
          <p:nvPr/>
        </p:nvSpPr>
        <p:spPr>
          <a:xfrm>
            <a:off x="8589435" y="5067521"/>
            <a:ext cx="963953" cy="276999"/>
          </a:xfrm>
          <a:prstGeom prst="rect">
            <a:avLst/>
          </a:prstGeom>
          <a:noFill/>
        </p:spPr>
        <p:txBody>
          <a:bodyPr wrap="square" rtlCol="0">
            <a:spAutoFit/>
          </a:bodyPr>
          <a:lstStyle/>
          <a:p>
            <a:r>
              <a:rPr lang="en-US" altLang="zh-CN" sz="1200" b="1" dirty="0">
                <a:solidFill>
                  <a:srgbClr val="000000"/>
                </a:solidFill>
                <a:latin typeface="Times New Roman" panose="02020603050405020304" pitchFamily="18" charset="0"/>
                <a:ea typeface="等线" panose="02010600030101010101" pitchFamily="2" charset="-122"/>
              </a:rPr>
              <a:t>Option 2b</a:t>
            </a:r>
            <a:endParaRPr lang="en-US" altLang="zh-CN" sz="1200" b="1" dirty="0">
              <a:latin typeface="Times New Roman" panose="02020603050405020304" pitchFamily="18" charset="0"/>
              <a:cs typeface="Times New Roman" panose="02020603050405020304" pitchFamily="18" charset="0"/>
            </a:endParaRPr>
          </a:p>
        </p:txBody>
      </p:sp>
      <p:graphicFrame>
        <p:nvGraphicFramePr>
          <p:cNvPr id="29" name="对象 28">
            <a:extLst>
              <a:ext uri="{FF2B5EF4-FFF2-40B4-BE49-F238E27FC236}">
                <a16:creationId xmlns:a16="http://schemas.microsoft.com/office/drawing/2014/main" id="{5360DD05-79C4-4C88-ADC5-FFA6096E5B28}"/>
              </a:ext>
            </a:extLst>
          </p:cNvPr>
          <p:cNvGraphicFramePr>
            <a:graphicFrameLocks noChangeAspect="1"/>
          </p:cNvGraphicFramePr>
          <p:nvPr>
            <p:extLst>
              <p:ext uri="{D42A27DB-BD31-4B8C-83A1-F6EECF244321}">
                <p14:modId xmlns:p14="http://schemas.microsoft.com/office/powerpoint/2010/main" val="2143036293"/>
              </p:ext>
            </p:extLst>
          </p:nvPr>
        </p:nvGraphicFramePr>
        <p:xfrm>
          <a:off x="1330044" y="5222951"/>
          <a:ext cx="3933827" cy="942553"/>
        </p:xfrm>
        <a:graphic>
          <a:graphicData uri="http://schemas.openxmlformats.org/presentationml/2006/ole">
            <mc:AlternateContent xmlns:mc="http://schemas.openxmlformats.org/markup-compatibility/2006">
              <mc:Choice xmlns:v="urn:schemas-microsoft-com:vml" Requires="v">
                <p:oleObj name="Visio" r:id="rId10" imgW="9134520" imgH="2190886" progId="Visio.Drawing.15">
                  <p:embed/>
                </p:oleObj>
              </mc:Choice>
              <mc:Fallback>
                <p:oleObj name="Visio" r:id="rId10" imgW="9134520" imgH="2190886" progId="Visio.Drawing.15">
                  <p:embed/>
                  <p:pic>
                    <p:nvPicPr>
                      <p:cNvPr id="29" name="对象 28">
                        <a:extLst>
                          <a:ext uri="{FF2B5EF4-FFF2-40B4-BE49-F238E27FC236}">
                            <a16:creationId xmlns:a16="http://schemas.microsoft.com/office/drawing/2014/main" id="{5360DD05-79C4-4C88-ADC5-FFA6096E5B28}"/>
                          </a:ext>
                        </a:extLst>
                      </p:cNvPr>
                      <p:cNvPicPr>
                        <a:picLocks noChangeAspect="1" noChangeArrowheads="1"/>
                      </p:cNvPicPr>
                      <p:nvPr/>
                    </p:nvPicPr>
                    <p:blipFill>
                      <a:blip r:embed="rId11"/>
                      <a:srcRect/>
                      <a:stretch>
                        <a:fillRect/>
                      </a:stretch>
                    </p:blipFill>
                    <p:spPr bwMode="auto">
                      <a:xfrm>
                        <a:off x="1330044" y="5222951"/>
                        <a:ext cx="3933827" cy="942553"/>
                      </a:xfrm>
                      <a:prstGeom prst="rect">
                        <a:avLst/>
                      </a:prstGeom>
                      <a:noFill/>
                    </p:spPr>
                  </p:pic>
                </p:oleObj>
              </mc:Fallback>
            </mc:AlternateContent>
          </a:graphicData>
        </a:graphic>
      </p:graphicFrame>
      <p:sp>
        <p:nvSpPr>
          <p:cNvPr id="30" name="TextBox 3">
            <a:extLst>
              <a:ext uri="{FF2B5EF4-FFF2-40B4-BE49-F238E27FC236}">
                <a16:creationId xmlns:a16="http://schemas.microsoft.com/office/drawing/2014/main" id="{C59B1160-0D87-4FA9-895B-DD77463BFE93}"/>
              </a:ext>
            </a:extLst>
          </p:cNvPr>
          <p:cNvSpPr txBox="1"/>
          <p:nvPr/>
        </p:nvSpPr>
        <p:spPr>
          <a:xfrm>
            <a:off x="2814982" y="5039550"/>
            <a:ext cx="963953" cy="276999"/>
          </a:xfrm>
          <a:prstGeom prst="rect">
            <a:avLst/>
          </a:prstGeom>
          <a:noFill/>
        </p:spPr>
        <p:txBody>
          <a:bodyPr wrap="square" rtlCol="0">
            <a:spAutoFit/>
          </a:bodyPr>
          <a:lstStyle/>
          <a:p>
            <a:r>
              <a:rPr lang="en-US" altLang="zh-CN" sz="1200" b="1" dirty="0">
                <a:solidFill>
                  <a:srgbClr val="000000"/>
                </a:solidFill>
                <a:latin typeface="Times New Roman" panose="02020603050405020304" pitchFamily="18" charset="0"/>
                <a:ea typeface="等线" panose="02010600030101010101" pitchFamily="2" charset="-122"/>
              </a:rPr>
              <a:t>Option 2a</a:t>
            </a:r>
            <a:endParaRPr lang="en-US" altLang="zh-CN" sz="1200" b="1" dirty="0">
              <a:latin typeface="Times New Roman" panose="02020603050405020304" pitchFamily="18" charset="0"/>
              <a:cs typeface="Times New Roman" panose="02020603050405020304" pitchFamily="18" charset="0"/>
            </a:endParaRPr>
          </a:p>
        </p:txBody>
      </p:sp>
      <p:sp>
        <p:nvSpPr>
          <p:cNvPr id="4" name="矩形 2">
            <a:extLst>
              <a:ext uri="{FF2B5EF4-FFF2-40B4-BE49-F238E27FC236}">
                <a16:creationId xmlns:a16="http://schemas.microsoft.com/office/drawing/2014/main" id="{65236878-4FD3-A3AF-AA53-3712E0561BF4}"/>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II. </a:t>
            </a:r>
            <a:r>
              <a:rPr lang="en-US" altLang="zh-CN" sz="2800" b="1" dirty="0">
                <a:solidFill>
                  <a:schemeClr val="bg1"/>
                </a:solidFill>
                <a:latin typeface="Arial" panose="020B0604020202020204" pitchFamily="34" charset="0"/>
                <a:cs typeface="Arial" panose="020B0604020202020204" pitchFamily="34" charset="0"/>
              </a:rPr>
              <a:t>Starting point on CP and UP </a:t>
            </a:r>
          </a:p>
        </p:txBody>
      </p:sp>
      <p:sp>
        <p:nvSpPr>
          <p:cNvPr id="6" name="TextBox 6">
            <a:extLst>
              <a:ext uri="{FF2B5EF4-FFF2-40B4-BE49-F238E27FC236}">
                <a16:creationId xmlns:a16="http://schemas.microsoft.com/office/drawing/2014/main" id="{5A64057B-8F36-002B-C5E2-60F729FED90E}"/>
              </a:ext>
            </a:extLst>
          </p:cNvPr>
          <p:cNvSpPr txBox="1"/>
          <p:nvPr/>
        </p:nvSpPr>
        <p:spPr>
          <a:xfrm>
            <a:off x="216364" y="917814"/>
            <a:ext cx="11759272" cy="2308324"/>
          </a:xfrm>
          <a:prstGeom prst="rect">
            <a:avLst/>
          </a:prstGeom>
          <a:noFill/>
        </p:spPr>
        <p:txBody>
          <a:bodyPr wrap="square">
            <a:spAutoFit/>
          </a:bodyPr>
          <a:lstStyle/>
          <a:p>
            <a:pPr>
              <a:buNone/>
            </a:pPr>
            <a:r>
              <a:rPr lang="en-US" sz="1600" dirty="0"/>
              <a:t>As approved in SP-250400, WT#1.1 focuses on evaluating whether and how QoS requirements for IMS voice calls can be met over NB-IoT (GEO) satellite access. Currently, VoLTE voice operates as a VoIP service, requiring the establishment of a PDN connection to the IMS APN. This setup typically involves two EPS bearers: a default EPS bearer for IMS signaling with QCI=5 (non-GBR) and a dedicated EPS bearer for IMS voice transmission with QCI=1 (GBR).</a:t>
            </a:r>
          </a:p>
          <a:p>
            <a:r>
              <a:rPr lang="en-US" sz="1600" dirty="0"/>
              <a:t>However, as specified in clause 4.7.2.1 of TS 23.401, the EPS bearer serves as the granularity level for QoS control. Since NB-IoT does not support dedicated EPS bearers, alternative approaches must be explored to ensure QoS compliance for IMS voice services in this context.</a:t>
            </a:r>
          </a:p>
          <a:p>
            <a:pPr>
              <a:buNone/>
            </a:pPr>
            <a:endParaRPr lang="en-US" sz="1600" dirty="0"/>
          </a:p>
          <a:p>
            <a:pPr>
              <a:buNone/>
            </a:pPr>
            <a:r>
              <a:rPr lang="en-US" sz="1600" b="1" dirty="0"/>
              <a:t>Proposal#1</a:t>
            </a:r>
            <a:r>
              <a:rPr lang="en-US" sz="1600" dirty="0"/>
              <a:t>: From the core network perspective, since the EPS bearer serves as the granularity level for bearer-level QoS control, the following two options are proposed as starting point for addressing the limitation of "no dedicated EPS bearer support in NB-IoT“:</a:t>
            </a:r>
          </a:p>
        </p:txBody>
      </p:sp>
      <p:sp>
        <p:nvSpPr>
          <p:cNvPr id="19" name="TextBox 6">
            <a:extLst>
              <a:ext uri="{FF2B5EF4-FFF2-40B4-BE49-F238E27FC236}">
                <a16:creationId xmlns:a16="http://schemas.microsoft.com/office/drawing/2014/main" id="{4BEE62B9-B564-BED9-6403-1ECCD777A779}"/>
              </a:ext>
            </a:extLst>
          </p:cNvPr>
          <p:cNvSpPr txBox="1"/>
          <p:nvPr/>
        </p:nvSpPr>
        <p:spPr>
          <a:xfrm>
            <a:off x="267530" y="6274750"/>
            <a:ext cx="11759272" cy="523220"/>
          </a:xfrm>
          <a:prstGeom prst="rect">
            <a:avLst/>
          </a:prstGeom>
          <a:noFill/>
        </p:spPr>
        <p:txBody>
          <a:bodyPr wrap="square">
            <a:spAutoFit/>
          </a:bodyPr>
          <a:lstStyle/>
          <a:p>
            <a:pPr>
              <a:buNone/>
            </a:pPr>
            <a:r>
              <a:rPr lang="en-US" sz="1400" i="1" dirty="0"/>
              <a:t>NOTE: Regarding SRB usage in the CP, the decision to reuse the existing SRB-1bis or define new SRBs (one or more) depends on RAN considerations. The examples provided here are solely for facilitating discussions on EPS bearers</a:t>
            </a:r>
          </a:p>
        </p:txBody>
      </p:sp>
      <p:sp>
        <p:nvSpPr>
          <p:cNvPr id="3" name="TextBox 2">
            <a:extLst>
              <a:ext uri="{FF2B5EF4-FFF2-40B4-BE49-F238E27FC236}">
                <a16:creationId xmlns:a16="http://schemas.microsoft.com/office/drawing/2014/main" id="{F82B75F9-82CA-52F7-A609-86F5AC4BFA9A}"/>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113328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BD488-E072-0EB5-967D-6A650461F314}"/>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60F8F19-6416-3C2B-1B53-4387D607EFEC}"/>
              </a:ext>
            </a:extLst>
          </p:cNvPr>
          <p:cNvSpPr/>
          <p:nvPr/>
        </p:nvSpPr>
        <p:spPr>
          <a:xfrm>
            <a:off x="47412" y="965687"/>
            <a:ext cx="5733329" cy="5768488"/>
          </a:xfrm>
          <a:prstGeom prst="rect">
            <a:avLst/>
          </a:prstGeom>
          <a:solidFill>
            <a:schemeClr val="accent1">
              <a:alpha val="1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graphicFrame>
        <p:nvGraphicFramePr>
          <p:cNvPr id="23" name="对象 17">
            <a:extLst>
              <a:ext uri="{FF2B5EF4-FFF2-40B4-BE49-F238E27FC236}">
                <a16:creationId xmlns:a16="http://schemas.microsoft.com/office/drawing/2014/main" id="{05F4362C-A63A-8D3B-4D99-A620C4AB9886}"/>
              </a:ext>
            </a:extLst>
          </p:cNvPr>
          <p:cNvGraphicFramePr>
            <a:graphicFrameLocks noChangeAspect="1"/>
          </p:cNvGraphicFramePr>
          <p:nvPr>
            <p:extLst>
              <p:ext uri="{D42A27DB-BD31-4B8C-83A1-F6EECF244321}">
                <p14:modId xmlns:p14="http://schemas.microsoft.com/office/powerpoint/2010/main" val="3980177955"/>
              </p:ext>
            </p:extLst>
          </p:nvPr>
        </p:nvGraphicFramePr>
        <p:xfrm>
          <a:off x="165100" y="1031875"/>
          <a:ext cx="5540375" cy="3400425"/>
        </p:xfrm>
        <a:graphic>
          <a:graphicData uri="http://schemas.openxmlformats.org/presentationml/2006/ole">
            <mc:AlternateContent xmlns:mc="http://schemas.openxmlformats.org/markup-compatibility/2006">
              <mc:Choice xmlns:v="urn:schemas-microsoft-com:vml" Requires="v">
                <p:oleObj name="Visio" r:id="rId3" imgW="8810513" imgH="5410330" progId="Visio.Drawing.15">
                  <p:embed/>
                </p:oleObj>
              </mc:Choice>
              <mc:Fallback>
                <p:oleObj name="Visio" r:id="rId3" imgW="8810513" imgH="5410330" progId="Visio.Drawing.15">
                  <p:embed/>
                  <p:pic>
                    <p:nvPicPr>
                      <p:cNvPr id="8" name="对象 17">
                        <a:extLst>
                          <a:ext uri="{FF2B5EF4-FFF2-40B4-BE49-F238E27FC236}">
                            <a16:creationId xmlns:a16="http://schemas.microsoft.com/office/drawing/2014/main" id="{CEF5DA3F-0D39-CECE-BCCF-9A6EE71D0002}"/>
                          </a:ext>
                        </a:extLst>
                      </p:cNvPr>
                      <p:cNvPicPr>
                        <a:picLocks noChangeAspect="1" noChangeArrowheads="1"/>
                      </p:cNvPicPr>
                      <p:nvPr/>
                    </p:nvPicPr>
                    <p:blipFill>
                      <a:blip r:embed="rId4"/>
                      <a:srcRect/>
                      <a:stretch>
                        <a:fillRect/>
                      </a:stretch>
                    </p:blipFill>
                    <p:spPr bwMode="auto">
                      <a:xfrm>
                        <a:off x="165100" y="1031875"/>
                        <a:ext cx="5540375" cy="3400425"/>
                      </a:xfrm>
                      <a:prstGeom prst="rect">
                        <a:avLst/>
                      </a:prstGeom>
                      <a:noFill/>
                    </p:spPr>
                  </p:pic>
                </p:oleObj>
              </mc:Fallback>
            </mc:AlternateContent>
          </a:graphicData>
        </a:graphic>
      </p:graphicFrame>
      <p:pic>
        <p:nvPicPr>
          <p:cNvPr id="2" name="图片 8">
            <a:extLst>
              <a:ext uri="{FF2B5EF4-FFF2-40B4-BE49-F238E27FC236}">
                <a16:creationId xmlns:a16="http://schemas.microsoft.com/office/drawing/2014/main" id="{EAED32B9-F834-E27E-00C4-E6C077296B5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A5DC6A05-6596-21F6-0D81-BF53A75C89F1}"/>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III. </a:t>
            </a:r>
            <a:r>
              <a:rPr lang="fi-FI" altLang="zh-CN" sz="2800" b="1" dirty="0" err="1">
                <a:solidFill>
                  <a:schemeClr val="bg1"/>
                </a:solidFill>
                <a:latin typeface="Arial" panose="020B0604020202020204" pitchFamily="34" charset="0"/>
                <a:cs typeface="Arial" panose="020B0604020202020204" pitchFamily="34" charset="0"/>
              </a:rPr>
              <a:t>Baseline</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examples</a:t>
            </a:r>
            <a:r>
              <a:rPr lang="fi-FI" altLang="zh-CN" sz="2800" b="1" dirty="0">
                <a:solidFill>
                  <a:schemeClr val="bg1"/>
                </a:solidFill>
                <a:latin typeface="Arial" panose="020B0604020202020204" pitchFamily="34" charset="0"/>
                <a:cs typeface="Arial" panose="020B0604020202020204" pitchFamily="34" charset="0"/>
              </a:rPr>
              <a:t> for UP</a:t>
            </a:r>
          </a:p>
        </p:txBody>
      </p:sp>
      <p:sp>
        <p:nvSpPr>
          <p:cNvPr id="16" name="文本框 15">
            <a:extLst>
              <a:ext uri="{FF2B5EF4-FFF2-40B4-BE49-F238E27FC236}">
                <a16:creationId xmlns:a16="http://schemas.microsoft.com/office/drawing/2014/main" id="{267FC079-EA1C-48E8-A620-34BDDADB259F}"/>
              </a:ext>
            </a:extLst>
          </p:cNvPr>
          <p:cNvSpPr txBox="1"/>
          <p:nvPr/>
        </p:nvSpPr>
        <p:spPr>
          <a:xfrm>
            <a:off x="67396" y="4679056"/>
            <a:ext cx="5733329" cy="2031325"/>
          </a:xfrm>
          <a:prstGeom prst="rect">
            <a:avLst/>
          </a:prstGeom>
          <a:noFill/>
        </p:spPr>
        <p:txBody>
          <a:bodyPr wrap="square" rtlCol="0">
            <a:spAutoFit/>
          </a:bodyPr>
          <a:lstStyle/>
          <a:p>
            <a:r>
              <a:rPr lang="en-US" altLang="zh-CN" sz="1400" dirty="0"/>
              <a:t>1-8: </a:t>
            </a:r>
            <a:r>
              <a:rPr lang="en-US" altLang="zh-CN" sz="1400" dirty="0" err="1"/>
              <a:t>Exisiting</a:t>
            </a:r>
            <a:r>
              <a:rPr lang="en-US" altLang="zh-CN" sz="1400" dirty="0"/>
              <a:t> procedures: UE-1 attach with IMS APN PDN establishment via UP (</a:t>
            </a:r>
            <a:r>
              <a:rPr lang="en-US" altLang="zh-CN" sz="1400" i="1" dirty="0"/>
              <a:t>S1-U</a:t>
            </a:r>
            <a:r>
              <a:rPr lang="en-US" altLang="zh-CN" sz="1400" dirty="0"/>
              <a:t>, Default EPS bearer established), IMS registration via the default EPS bearer, and UE initiates call set up.</a:t>
            </a:r>
          </a:p>
          <a:p>
            <a:r>
              <a:rPr lang="en-GB" altLang="zh-CN" sz="1400" dirty="0">
                <a:ea typeface="宋体" panose="02010600030101010101" pitchFamily="2" charset="-122"/>
              </a:rPr>
              <a:t>9.</a:t>
            </a:r>
            <a:r>
              <a:rPr lang="en-GB" altLang="zh-CN" sz="1400" dirty="0">
                <a:solidFill>
                  <a:srgbClr val="FF0000"/>
                </a:solidFill>
                <a:ea typeface="宋体" panose="02010600030101010101" pitchFamily="2" charset="-122"/>
              </a:rPr>
              <a:t> </a:t>
            </a:r>
            <a:r>
              <a:rPr lang="en-GB" altLang="zh-CN" sz="1400" dirty="0">
                <a:ea typeface="宋体" panose="02010600030101010101" pitchFamily="2" charset="-122"/>
              </a:rPr>
              <a:t>Dedicated EPS bearer establishment for IMS voice</a:t>
            </a:r>
          </a:p>
          <a:p>
            <a:pPr marL="171450" indent="-171450">
              <a:buFontTx/>
              <a:buChar char="-"/>
            </a:pPr>
            <a:r>
              <a:rPr lang="en-GB" altLang="zh-CN" sz="1400" dirty="0">
                <a:solidFill>
                  <a:srgbClr val="FF0000"/>
                </a:solidFill>
                <a:ea typeface="宋体" panose="02010600030101010101" pitchFamily="2" charset="-122"/>
              </a:rPr>
              <a:t>Opt#1a</a:t>
            </a:r>
            <a:r>
              <a:rPr lang="en-GB" altLang="zh-CN" sz="1400" dirty="0">
                <a:ea typeface="宋体" panose="02010600030101010101" pitchFamily="2" charset="-122"/>
              </a:rPr>
              <a:t>: </a:t>
            </a:r>
            <a:r>
              <a:rPr lang="en-GB" altLang="zh-CN" sz="1400" dirty="0">
                <a:solidFill>
                  <a:srgbClr val="FF0000"/>
                </a:solidFill>
                <a:ea typeface="宋体" panose="02010600030101010101" pitchFamily="2" charset="-122"/>
              </a:rPr>
              <a:t>step 9 is skipped, since IMS voice is via the default EPS bearer.</a:t>
            </a:r>
            <a:endParaRPr lang="zh-CN" altLang="zh-CN" sz="1400" dirty="0">
              <a:solidFill>
                <a:srgbClr val="FF0000"/>
              </a:solidFill>
              <a:ea typeface="宋体" panose="02010600030101010101" pitchFamily="2" charset="-122"/>
            </a:endParaRPr>
          </a:p>
          <a:p>
            <a:pPr marL="171450" indent="-171450">
              <a:buFontTx/>
              <a:buChar char="-"/>
            </a:pPr>
            <a:r>
              <a:rPr lang="en-GB" altLang="zh-CN" sz="1400" dirty="0">
                <a:solidFill>
                  <a:srgbClr val="415FFF"/>
                </a:solidFill>
                <a:ea typeface="宋体" panose="02010600030101010101" pitchFamily="2" charset="-122"/>
              </a:rPr>
              <a:t>Opt#1b</a:t>
            </a:r>
            <a:r>
              <a:rPr lang="en-GB" altLang="zh-CN" sz="1400" dirty="0">
                <a:ea typeface="宋体" panose="02010600030101010101" pitchFamily="2" charset="-122"/>
              </a:rPr>
              <a:t>:</a:t>
            </a:r>
            <a:r>
              <a:rPr lang="en-GB" altLang="zh-CN" sz="1400" dirty="0">
                <a:solidFill>
                  <a:srgbClr val="FF0000"/>
                </a:solidFill>
                <a:ea typeface="宋体" panose="02010600030101010101" pitchFamily="2" charset="-122"/>
              </a:rPr>
              <a:t> </a:t>
            </a:r>
            <a:r>
              <a:rPr lang="en-GB" altLang="zh-CN" sz="1400" dirty="0">
                <a:solidFill>
                  <a:srgbClr val="415FFF"/>
                </a:solidFill>
                <a:ea typeface="宋体" panose="02010600030101010101" pitchFamily="2" charset="-122"/>
              </a:rPr>
              <a:t>step 9 is executed, since IMS voice is via dedicated EPS bearer. Existing step 2-11 as specified in clause 5.4.1 of TS 23.401 [x] can be directly reused</a:t>
            </a:r>
            <a:r>
              <a:rPr lang="en-GB" altLang="zh-CN" sz="1400" dirty="0">
                <a:ea typeface="宋体" panose="02010600030101010101" pitchFamily="2" charset="-122"/>
              </a:rPr>
              <a:t>.</a:t>
            </a:r>
          </a:p>
          <a:p>
            <a:r>
              <a:rPr lang="en-GB" altLang="zh-CN" sz="1400" dirty="0">
                <a:effectLst/>
                <a:ea typeface="宋体" panose="02010600030101010101" pitchFamily="2" charset="-122"/>
              </a:rPr>
              <a:t>10-13. Existing </a:t>
            </a:r>
            <a:r>
              <a:rPr lang="en-US" altLang="zh-CN" sz="1400" dirty="0">
                <a:ea typeface="宋体" panose="02010600030101010101" pitchFamily="2" charset="-122"/>
              </a:rPr>
              <a:t>procedures: call setup procedures.</a:t>
            </a:r>
          </a:p>
        </p:txBody>
      </p:sp>
      <p:sp>
        <p:nvSpPr>
          <p:cNvPr id="4" name="TextBox 3">
            <a:extLst>
              <a:ext uri="{FF2B5EF4-FFF2-40B4-BE49-F238E27FC236}">
                <a16:creationId xmlns:a16="http://schemas.microsoft.com/office/drawing/2014/main" id="{917D658D-1BFE-40BB-8F27-0600D1B178E6}"/>
              </a:ext>
            </a:extLst>
          </p:cNvPr>
          <p:cNvSpPr txBox="1"/>
          <p:nvPr/>
        </p:nvSpPr>
        <p:spPr>
          <a:xfrm>
            <a:off x="3508861" y="1327591"/>
            <a:ext cx="1821180" cy="246221"/>
          </a:xfrm>
          <a:prstGeom prst="rect">
            <a:avLst/>
          </a:prstGeom>
          <a:noFill/>
        </p:spPr>
        <p:txBody>
          <a:bodyPr wrap="square" rtlCol="0">
            <a:spAutoFit/>
          </a:bodyPr>
          <a:lstStyle/>
          <a:p>
            <a:r>
              <a:rPr lang="en-US" sz="1000" dirty="0">
                <a:highlight>
                  <a:srgbClr val="FFFF00"/>
                </a:highlight>
              </a:rPr>
              <a:t>Default EPS bearer established</a:t>
            </a:r>
            <a:endParaRPr lang="LID4096" sz="1000" dirty="0">
              <a:highlight>
                <a:srgbClr val="FFFF00"/>
              </a:highlight>
            </a:endParaRPr>
          </a:p>
        </p:txBody>
      </p:sp>
      <p:sp>
        <p:nvSpPr>
          <p:cNvPr id="6" name="TextBox 5">
            <a:extLst>
              <a:ext uri="{FF2B5EF4-FFF2-40B4-BE49-F238E27FC236}">
                <a16:creationId xmlns:a16="http://schemas.microsoft.com/office/drawing/2014/main" id="{1434FE98-0184-2303-387E-ACD8735D04E1}"/>
              </a:ext>
            </a:extLst>
          </p:cNvPr>
          <p:cNvSpPr txBox="1"/>
          <p:nvPr/>
        </p:nvSpPr>
        <p:spPr>
          <a:xfrm>
            <a:off x="3383279" y="3129439"/>
            <a:ext cx="2712721" cy="246221"/>
          </a:xfrm>
          <a:prstGeom prst="rect">
            <a:avLst/>
          </a:prstGeom>
          <a:noFill/>
        </p:spPr>
        <p:txBody>
          <a:bodyPr wrap="square" rtlCol="0">
            <a:spAutoFit/>
          </a:bodyPr>
          <a:lstStyle/>
          <a:p>
            <a:r>
              <a:rPr lang="en-US" sz="1000" dirty="0">
                <a:highlight>
                  <a:srgbClr val="FFFF00"/>
                </a:highlight>
              </a:rPr>
              <a:t>Dedicated EPS bearer established (Opt#1b)</a:t>
            </a:r>
            <a:endParaRPr lang="LID4096" sz="1000" dirty="0">
              <a:highlight>
                <a:srgbClr val="FFFF00"/>
              </a:highlight>
            </a:endParaRPr>
          </a:p>
        </p:txBody>
      </p:sp>
      <p:graphicFrame>
        <p:nvGraphicFramePr>
          <p:cNvPr id="19" name="Table 18">
            <a:extLst>
              <a:ext uri="{FF2B5EF4-FFF2-40B4-BE49-F238E27FC236}">
                <a16:creationId xmlns:a16="http://schemas.microsoft.com/office/drawing/2014/main" id="{CABF4C05-D11E-4586-2918-F5447F68899B}"/>
              </a:ext>
            </a:extLst>
          </p:cNvPr>
          <p:cNvGraphicFramePr>
            <a:graphicFrameLocks noGrp="1"/>
          </p:cNvGraphicFramePr>
          <p:nvPr>
            <p:extLst>
              <p:ext uri="{D42A27DB-BD31-4B8C-83A1-F6EECF244321}">
                <p14:modId xmlns:p14="http://schemas.microsoft.com/office/powerpoint/2010/main" val="2881484630"/>
              </p:ext>
            </p:extLst>
          </p:nvPr>
        </p:nvGraphicFramePr>
        <p:xfrm>
          <a:off x="5949425" y="1077065"/>
          <a:ext cx="6079929" cy="1408759"/>
        </p:xfrm>
        <a:graphic>
          <a:graphicData uri="http://schemas.openxmlformats.org/drawingml/2006/table">
            <a:tbl>
              <a:tblPr firstRow="1" bandRow="1">
                <a:tableStyleId>{5940675A-B579-460E-94D1-54222C63F5DA}</a:tableStyleId>
              </a:tblPr>
              <a:tblGrid>
                <a:gridCol w="341265">
                  <a:extLst>
                    <a:ext uri="{9D8B030D-6E8A-4147-A177-3AD203B41FA5}">
                      <a16:colId xmlns:a16="http://schemas.microsoft.com/office/drawing/2014/main" val="3967974200"/>
                    </a:ext>
                  </a:extLst>
                </a:gridCol>
                <a:gridCol w="2765612">
                  <a:extLst>
                    <a:ext uri="{9D8B030D-6E8A-4147-A177-3AD203B41FA5}">
                      <a16:colId xmlns:a16="http://schemas.microsoft.com/office/drawing/2014/main" val="2737468678"/>
                    </a:ext>
                  </a:extLst>
                </a:gridCol>
                <a:gridCol w="2973052">
                  <a:extLst>
                    <a:ext uri="{9D8B030D-6E8A-4147-A177-3AD203B41FA5}">
                      <a16:colId xmlns:a16="http://schemas.microsoft.com/office/drawing/2014/main" val="4151674802"/>
                    </a:ext>
                  </a:extLst>
                </a:gridCol>
              </a:tblGrid>
              <a:tr h="491440">
                <a:tc>
                  <a:txBody>
                    <a:bodyPr/>
                    <a:lstStyle/>
                    <a:p>
                      <a:endParaRPr lang="LID4096" sz="1000" dirty="0"/>
                    </a:p>
                  </a:txBody>
                  <a:tcPr/>
                </a:tc>
                <a:tc>
                  <a:txBody>
                    <a:bodyPr/>
                    <a:lstStyle/>
                    <a:p>
                      <a:r>
                        <a:rPr lang="en-US" sz="1000" b="1" dirty="0">
                          <a:solidFill>
                            <a:srgbClr val="FF0000"/>
                          </a:solidFill>
                        </a:rPr>
                        <a:t>Option#1a</a:t>
                      </a:r>
                      <a:r>
                        <a:rPr lang="en-US" sz="1000" dirty="0"/>
                        <a:t>: </a:t>
                      </a:r>
                      <a:r>
                        <a:rPr lang="en-US" sz="1000" dirty="0">
                          <a:solidFill>
                            <a:srgbClr val="FF0000"/>
                          </a:solidFill>
                        </a:rPr>
                        <a:t>1</a:t>
                      </a:r>
                      <a:r>
                        <a:rPr lang="en-US" sz="1000" dirty="0"/>
                        <a:t> default EPS bearer</a:t>
                      </a:r>
                      <a:endParaRPr lang="LID4096" sz="1000" dirty="0"/>
                    </a:p>
                  </a:txBody>
                  <a:tcPr/>
                </a:tc>
                <a:tc>
                  <a:txBody>
                    <a:bodyPr/>
                    <a:lstStyle/>
                    <a:p>
                      <a:r>
                        <a:rPr lang="en-US" sz="1000" b="1" dirty="0">
                          <a:solidFill>
                            <a:schemeClr val="accent1"/>
                          </a:solidFill>
                        </a:rPr>
                        <a:t>Option#1b</a:t>
                      </a:r>
                      <a:r>
                        <a:rPr lang="en-US" sz="1000" dirty="0"/>
                        <a:t>: </a:t>
                      </a:r>
                      <a:r>
                        <a:rPr lang="en-US" sz="1000" dirty="0">
                          <a:solidFill>
                            <a:srgbClr val="FF0000"/>
                          </a:solidFill>
                        </a:rPr>
                        <a:t>1</a:t>
                      </a:r>
                      <a:r>
                        <a:rPr lang="en-US" sz="1000" dirty="0"/>
                        <a:t> default EPS bearer + </a:t>
                      </a:r>
                      <a:r>
                        <a:rPr lang="en-US" sz="1000" dirty="0">
                          <a:solidFill>
                            <a:srgbClr val="FF0000"/>
                          </a:solidFill>
                        </a:rPr>
                        <a:t>1 </a:t>
                      </a:r>
                      <a:r>
                        <a:rPr lang="en-US" sz="1000" dirty="0"/>
                        <a:t>dedicated EPS beare</a:t>
                      </a:r>
                      <a:r>
                        <a:rPr lang="en-US" altLang="zh-CN" sz="1000" dirty="0"/>
                        <a:t>r</a:t>
                      </a:r>
                      <a:endParaRPr lang="LID4096" sz="1000" dirty="0"/>
                    </a:p>
                  </a:txBody>
                  <a:tcPr/>
                </a:tc>
                <a:extLst>
                  <a:ext uri="{0D108BD9-81ED-4DB2-BD59-A6C34878D82A}">
                    <a16:rowId xmlns:a16="http://schemas.microsoft.com/office/drawing/2014/main" val="3628682234"/>
                  </a:ext>
                </a:extLst>
              </a:tr>
              <a:tr h="917319">
                <a:tc>
                  <a:txBody>
                    <a:bodyPr/>
                    <a:lstStyle/>
                    <a:p>
                      <a:r>
                        <a:rPr lang="en-US" sz="1000" dirty="0"/>
                        <a:t>UP</a:t>
                      </a:r>
                      <a:endParaRPr lang="LID4096" sz="1000" dirty="0"/>
                    </a:p>
                  </a:txBody>
                  <a:tcPr/>
                </a:tc>
                <a:tc>
                  <a:txBody>
                    <a:bodyPr/>
                    <a:lstStyle/>
                    <a:p>
                      <a:endParaRPr lang="LID4096" sz="1000" dirty="0"/>
                    </a:p>
                  </a:txBody>
                  <a:tcPr/>
                </a:tc>
                <a:tc>
                  <a:txBody>
                    <a:bodyPr/>
                    <a:lstStyle/>
                    <a:p>
                      <a:endParaRPr lang="LID4096" sz="1000" dirty="0"/>
                    </a:p>
                  </a:txBody>
                  <a:tcPr/>
                </a:tc>
                <a:extLst>
                  <a:ext uri="{0D108BD9-81ED-4DB2-BD59-A6C34878D82A}">
                    <a16:rowId xmlns:a16="http://schemas.microsoft.com/office/drawing/2014/main" val="1429650103"/>
                  </a:ext>
                </a:extLst>
              </a:tr>
            </a:tbl>
          </a:graphicData>
        </a:graphic>
      </p:graphicFrame>
      <p:graphicFrame>
        <p:nvGraphicFramePr>
          <p:cNvPr id="20" name="对象 19">
            <a:extLst>
              <a:ext uri="{FF2B5EF4-FFF2-40B4-BE49-F238E27FC236}">
                <a16:creationId xmlns:a16="http://schemas.microsoft.com/office/drawing/2014/main" id="{236D8F00-0990-97E7-504A-27D7F986CD9F}"/>
              </a:ext>
            </a:extLst>
          </p:cNvPr>
          <p:cNvGraphicFramePr>
            <a:graphicFrameLocks noChangeAspect="1"/>
          </p:cNvGraphicFramePr>
          <p:nvPr>
            <p:extLst>
              <p:ext uri="{D42A27DB-BD31-4B8C-83A1-F6EECF244321}">
                <p14:modId xmlns:p14="http://schemas.microsoft.com/office/powerpoint/2010/main" val="2078296695"/>
              </p:ext>
            </p:extLst>
          </p:nvPr>
        </p:nvGraphicFramePr>
        <p:xfrm>
          <a:off x="6302011" y="1679046"/>
          <a:ext cx="2687378" cy="690681"/>
        </p:xfrm>
        <a:graphic>
          <a:graphicData uri="http://schemas.openxmlformats.org/presentationml/2006/ole">
            <mc:AlternateContent xmlns:mc="http://schemas.openxmlformats.org/markup-compatibility/2006">
              <mc:Choice xmlns:v="urn:schemas-microsoft-com:vml" Requires="v">
                <p:oleObj name="Visio" r:id="rId6" imgW="8505755" imgH="2190886" progId="Visio.Drawing.15">
                  <p:embed/>
                </p:oleObj>
              </mc:Choice>
              <mc:Fallback>
                <p:oleObj name="Visio" r:id="rId6" imgW="8505755" imgH="2190886" progId="Visio.Drawing.15">
                  <p:embed/>
                  <p:pic>
                    <p:nvPicPr>
                      <p:cNvPr id="20" name="对象 19">
                        <a:extLst>
                          <a:ext uri="{FF2B5EF4-FFF2-40B4-BE49-F238E27FC236}">
                            <a16:creationId xmlns:a16="http://schemas.microsoft.com/office/drawing/2014/main" id="{B7951B43-B566-46EF-8FB1-DD4A51EF2523}"/>
                          </a:ext>
                        </a:extLst>
                      </p:cNvPr>
                      <p:cNvPicPr>
                        <a:picLocks noChangeAspect="1" noChangeArrowheads="1"/>
                      </p:cNvPicPr>
                      <p:nvPr/>
                    </p:nvPicPr>
                    <p:blipFill>
                      <a:blip r:embed="rId7"/>
                      <a:srcRect/>
                      <a:stretch>
                        <a:fillRect/>
                      </a:stretch>
                    </p:blipFill>
                    <p:spPr bwMode="auto">
                      <a:xfrm>
                        <a:off x="6302011" y="1679046"/>
                        <a:ext cx="2687378" cy="690681"/>
                      </a:xfrm>
                      <a:prstGeom prst="rect">
                        <a:avLst/>
                      </a:prstGeom>
                      <a:noFill/>
                    </p:spPr>
                  </p:pic>
                </p:oleObj>
              </mc:Fallback>
            </mc:AlternateContent>
          </a:graphicData>
        </a:graphic>
      </p:graphicFrame>
      <p:graphicFrame>
        <p:nvGraphicFramePr>
          <p:cNvPr id="21" name="对象 17">
            <a:extLst>
              <a:ext uri="{FF2B5EF4-FFF2-40B4-BE49-F238E27FC236}">
                <a16:creationId xmlns:a16="http://schemas.microsoft.com/office/drawing/2014/main" id="{6216BF31-3497-EA33-7380-9A00B34ADC4D}"/>
              </a:ext>
            </a:extLst>
          </p:cNvPr>
          <p:cNvGraphicFramePr>
            <a:graphicFrameLocks noChangeAspect="1"/>
          </p:cNvGraphicFramePr>
          <p:nvPr>
            <p:extLst>
              <p:ext uri="{D42A27DB-BD31-4B8C-83A1-F6EECF244321}">
                <p14:modId xmlns:p14="http://schemas.microsoft.com/office/powerpoint/2010/main" val="2111294368"/>
              </p:ext>
            </p:extLst>
          </p:nvPr>
        </p:nvGraphicFramePr>
        <p:xfrm>
          <a:off x="9009373" y="1602274"/>
          <a:ext cx="3054509" cy="785037"/>
        </p:xfrm>
        <a:graphic>
          <a:graphicData uri="http://schemas.openxmlformats.org/presentationml/2006/ole">
            <mc:AlternateContent xmlns:mc="http://schemas.openxmlformats.org/markup-compatibility/2006">
              <mc:Choice xmlns:v="urn:schemas-microsoft-com:vml" Requires="v">
                <p:oleObj name="Visio" r:id="rId8" imgW="8505755" imgH="2190886" progId="Visio.Drawing.15">
                  <p:embed/>
                </p:oleObj>
              </mc:Choice>
              <mc:Fallback>
                <p:oleObj name="Visio" r:id="rId8" imgW="8505755" imgH="2190886" progId="Visio.Drawing.15">
                  <p:embed/>
                  <p:pic>
                    <p:nvPicPr>
                      <p:cNvPr id="18" name="对象 17">
                        <a:extLst>
                          <a:ext uri="{FF2B5EF4-FFF2-40B4-BE49-F238E27FC236}">
                            <a16:creationId xmlns:a16="http://schemas.microsoft.com/office/drawing/2014/main" id="{8BF7AFEB-A450-43B7-BA4D-ABFD0335CE8D}"/>
                          </a:ext>
                        </a:extLst>
                      </p:cNvPr>
                      <p:cNvPicPr>
                        <a:picLocks noChangeAspect="1" noChangeArrowheads="1"/>
                      </p:cNvPicPr>
                      <p:nvPr/>
                    </p:nvPicPr>
                    <p:blipFill>
                      <a:blip r:embed="rId9"/>
                      <a:srcRect/>
                      <a:stretch>
                        <a:fillRect/>
                      </a:stretch>
                    </p:blipFill>
                    <p:spPr bwMode="auto">
                      <a:xfrm>
                        <a:off x="9009373" y="1602274"/>
                        <a:ext cx="3054509" cy="785037"/>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D4A98B44-2E9E-DD6A-196F-BF98C1482ED6}"/>
              </a:ext>
            </a:extLst>
          </p:cNvPr>
          <p:cNvSpPr/>
          <p:nvPr/>
        </p:nvSpPr>
        <p:spPr>
          <a:xfrm>
            <a:off x="6219870" y="3036184"/>
            <a:ext cx="5539037" cy="34292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50000"/>
            </a:pPr>
            <a:r>
              <a:rPr kumimoji="1" lang="en-US" altLang="zh-CN" sz="1600" b="1" dirty="0">
                <a:solidFill>
                  <a:schemeClr val="tx1"/>
                </a:solidFill>
              </a:rPr>
              <a:t>Observations</a:t>
            </a:r>
          </a:p>
          <a:p>
            <a:pPr marL="633413" lvl="1" indent="-176213">
              <a:buSzPct val="50000"/>
              <a:buFont typeface="Wingdings" panose="05000000000000000000" pitchFamily="2" charset="2"/>
              <a:buChar char="l"/>
            </a:pPr>
            <a:r>
              <a:rPr kumimoji="1" lang="en-US" altLang="zh-CN" sz="1400" b="1" dirty="0">
                <a:solidFill>
                  <a:schemeClr val="tx1"/>
                </a:solidFill>
              </a:rPr>
              <a:t>QoS control for IMS voice data</a:t>
            </a:r>
            <a:r>
              <a:rPr kumimoji="1" lang="en-US" altLang="zh-CN" sz="1400" dirty="0">
                <a:solidFill>
                  <a:schemeClr val="tx1"/>
                </a:solidFill>
              </a:rPr>
              <a:t>: </a:t>
            </a:r>
          </a:p>
          <a:p>
            <a:pPr marL="803275" lvl="1">
              <a:buSzPct val="50000"/>
            </a:pPr>
            <a:r>
              <a:rPr kumimoji="1" lang="en-US" altLang="zh-CN" sz="1400" dirty="0">
                <a:solidFill>
                  <a:srgbClr val="FF0000"/>
                </a:solidFill>
              </a:rPr>
              <a:t>Opt#1a </a:t>
            </a:r>
            <a:r>
              <a:rPr kumimoji="1" lang="en-US" altLang="zh-CN" sz="1400" dirty="0">
                <a:solidFill>
                  <a:schemeClr val="tx1"/>
                </a:solidFill>
              </a:rPr>
              <a:t>does not provide a separate QoS guarantee, whereas </a:t>
            </a:r>
            <a:r>
              <a:rPr kumimoji="1" lang="en-US" altLang="zh-CN" sz="1400" dirty="0">
                <a:solidFill>
                  <a:srgbClr val="415FFF"/>
                </a:solidFill>
              </a:rPr>
              <a:t>Opt#1b </a:t>
            </a:r>
            <a:r>
              <a:rPr kumimoji="1" lang="en-US" altLang="zh-CN" sz="1400" dirty="0">
                <a:solidFill>
                  <a:schemeClr val="tx1"/>
                </a:solidFill>
              </a:rPr>
              <a:t>ensures QoS for IMS voice data</a:t>
            </a:r>
          </a:p>
          <a:p>
            <a:pPr marL="633413" lvl="1" indent="-176213">
              <a:buSzPct val="50000"/>
              <a:buFont typeface="Wingdings" panose="05000000000000000000" pitchFamily="2" charset="2"/>
              <a:buChar char="l"/>
            </a:pPr>
            <a:r>
              <a:rPr kumimoji="1" lang="en-US" altLang="zh-CN" sz="1400" b="1" dirty="0">
                <a:solidFill>
                  <a:schemeClr val="tx1"/>
                </a:solidFill>
              </a:rPr>
              <a:t>Call setup time</a:t>
            </a:r>
            <a:r>
              <a:rPr kumimoji="1" lang="en-US" altLang="zh-CN" sz="1400" dirty="0">
                <a:solidFill>
                  <a:schemeClr val="tx1"/>
                </a:solidFill>
              </a:rPr>
              <a:t>: </a:t>
            </a:r>
          </a:p>
          <a:p>
            <a:pPr marL="803275" lvl="1">
              <a:buSzPct val="50000"/>
            </a:pPr>
            <a:r>
              <a:rPr kumimoji="1" lang="en-US" altLang="zh-CN" sz="1400" dirty="0">
                <a:solidFill>
                  <a:srgbClr val="FF0000"/>
                </a:solidFill>
              </a:rPr>
              <a:t>Opt#1a </a:t>
            </a:r>
            <a:r>
              <a:rPr kumimoji="1" lang="en-US" altLang="zh-CN" sz="1400" dirty="0">
                <a:solidFill>
                  <a:schemeClr val="tx1"/>
                </a:solidFill>
              </a:rPr>
              <a:t>results in a shorter setup time since no RRC reconfiguration via the </a:t>
            </a:r>
            <a:r>
              <a:rPr kumimoji="1" lang="en-US" altLang="zh-CN" sz="1400" dirty="0" err="1">
                <a:solidFill>
                  <a:schemeClr val="tx1"/>
                </a:solidFill>
              </a:rPr>
              <a:t>Uu</a:t>
            </a:r>
            <a:r>
              <a:rPr kumimoji="1" lang="en-US" altLang="zh-CN" sz="1400" dirty="0">
                <a:solidFill>
                  <a:schemeClr val="tx1"/>
                </a:solidFill>
              </a:rPr>
              <a:t> interface is required, unlike </a:t>
            </a:r>
            <a:r>
              <a:rPr kumimoji="1" lang="en-US" altLang="zh-CN" sz="1400" dirty="0">
                <a:solidFill>
                  <a:srgbClr val="415FFF"/>
                </a:solidFill>
              </a:rPr>
              <a:t>Opt#1b </a:t>
            </a:r>
          </a:p>
          <a:p>
            <a:pPr marL="803275" lvl="1">
              <a:buSzPct val="50000"/>
            </a:pPr>
            <a:r>
              <a:rPr kumimoji="1" lang="en-US" altLang="zh-CN" sz="1400" dirty="0">
                <a:solidFill>
                  <a:schemeClr val="tx1"/>
                </a:solidFill>
              </a:rPr>
              <a:t>Note: The call setup time in Option 1b can be optimized by executing steps 9 and 12 in parallel</a:t>
            </a:r>
          </a:p>
          <a:p>
            <a:pPr marL="633413" lvl="1" indent="-176213">
              <a:buSzPct val="50000"/>
              <a:buFont typeface="Wingdings" panose="05000000000000000000" pitchFamily="2" charset="2"/>
              <a:buChar char="l"/>
            </a:pPr>
            <a:r>
              <a:rPr kumimoji="1" lang="en-US" altLang="zh-CN" sz="1400" b="1" dirty="0">
                <a:solidFill>
                  <a:schemeClr val="tx1"/>
                </a:solidFill>
              </a:rPr>
              <a:t>Media plane VoLTE efficiency transmission mechanism (SPS </a:t>
            </a:r>
            <a:r>
              <a:rPr kumimoji="1" lang="fi-FI" altLang="zh-CN" sz="1400" b="1" dirty="0">
                <a:solidFill>
                  <a:schemeClr val="tx1"/>
                </a:solidFill>
              </a:rPr>
              <a:t>&amp;</a:t>
            </a:r>
            <a:r>
              <a:rPr kumimoji="1" lang="en-US" altLang="zh-CN" sz="1400" b="1" dirty="0">
                <a:solidFill>
                  <a:schemeClr val="tx1"/>
                </a:solidFill>
              </a:rPr>
              <a:t> ROHC): </a:t>
            </a:r>
          </a:p>
          <a:p>
            <a:pPr marL="803275" lvl="1">
              <a:buSzPct val="50000"/>
            </a:pPr>
            <a:r>
              <a:rPr kumimoji="1" lang="en-US" altLang="zh-CN" sz="1400" dirty="0">
                <a:solidFill>
                  <a:srgbClr val="FF0000"/>
                </a:solidFill>
              </a:rPr>
              <a:t>Opt#1a </a:t>
            </a:r>
            <a:r>
              <a:rPr kumimoji="1" lang="en-US" altLang="zh-CN" sz="1400" dirty="0">
                <a:solidFill>
                  <a:schemeClr val="tx1"/>
                </a:solidFill>
              </a:rPr>
              <a:t>relies on the RAN to determine whether and how to support SPS and ROHC. In contrast, </a:t>
            </a:r>
          </a:p>
          <a:p>
            <a:pPr marL="803275" lvl="1">
              <a:buSzPct val="50000"/>
            </a:pPr>
            <a:r>
              <a:rPr kumimoji="1" lang="en-US" altLang="zh-CN" sz="1400" dirty="0">
                <a:solidFill>
                  <a:srgbClr val="415FFF"/>
                </a:solidFill>
              </a:rPr>
              <a:t>Opt#1b </a:t>
            </a:r>
            <a:r>
              <a:rPr kumimoji="1" lang="en-US" altLang="zh-CN" sz="1400" dirty="0">
                <a:solidFill>
                  <a:schemeClr val="tx1"/>
                </a:solidFill>
              </a:rPr>
              <a:t>enables SPS and ROHC for IMS voice data by current TN </a:t>
            </a:r>
            <a:r>
              <a:rPr kumimoji="1" lang="en-US" altLang="zh-CN" sz="1400" dirty="0" err="1">
                <a:solidFill>
                  <a:schemeClr val="tx1"/>
                </a:solidFill>
              </a:rPr>
              <a:t>VolTE</a:t>
            </a:r>
            <a:r>
              <a:rPr kumimoji="1" lang="en-US" altLang="zh-CN" sz="1400" dirty="0">
                <a:solidFill>
                  <a:schemeClr val="tx1"/>
                </a:solidFill>
              </a:rPr>
              <a:t> mechanisms</a:t>
            </a:r>
          </a:p>
        </p:txBody>
      </p:sp>
      <p:sp>
        <p:nvSpPr>
          <p:cNvPr id="24" name="TextBox 23">
            <a:extLst>
              <a:ext uri="{FF2B5EF4-FFF2-40B4-BE49-F238E27FC236}">
                <a16:creationId xmlns:a16="http://schemas.microsoft.com/office/drawing/2014/main" id="{082E2DC4-ADFE-7DB4-861A-D409ECE0B84D}"/>
              </a:ext>
            </a:extLst>
          </p:cNvPr>
          <p:cNvSpPr txBox="1"/>
          <p:nvPr/>
        </p:nvSpPr>
        <p:spPr>
          <a:xfrm>
            <a:off x="1214192" y="4384312"/>
            <a:ext cx="3399768" cy="276999"/>
          </a:xfrm>
          <a:prstGeom prst="rect">
            <a:avLst/>
          </a:prstGeom>
          <a:noFill/>
        </p:spPr>
        <p:txBody>
          <a:bodyPr wrap="square">
            <a:spAutoFit/>
          </a:bodyPr>
          <a:lstStyle/>
          <a:p>
            <a:r>
              <a:rPr lang="en-US" sz="1200" dirty="0"/>
              <a:t>Fig.2 example procedure of UP-based solutions</a:t>
            </a:r>
            <a:endParaRPr lang="LID4096" sz="1200" dirty="0"/>
          </a:p>
        </p:txBody>
      </p:sp>
      <p:sp>
        <p:nvSpPr>
          <p:cNvPr id="5" name="TextBox 4">
            <a:extLst>
              <a:ext uri="{FF2B5EF4-FFF2-40B4-BE49-F238E27FC236}">
                <a16:creationId xmlns:a16="http://schemas.microsoft.com/office/drawing/2014/main" id="{AAAC903D-1CB7-E4A8-E5A8-78F2A50566D1}"/>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1954564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9CE0C-D0F3-C432-0A8D-74802CF73799}"/>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7611C8DF-2E14-C762-CA46-8FB6922AAC81}"/>
              </a:ext>
            </a:extLst>
          </p:cNvPr>
          <p:cNvSpPr/>
          <p:nvPr/>
        </p:nvSpPr>
        <p:spPr>
          <a:xfrm>
            <a:off x="67396" y="965687"/>
            <a:ext cx="5733329" cy="5768488"/>
          </a:xfrm>
          <a:prstGeom prst="rect">
            <a:avLst/>
          </a:prstGeom>
          <a:solidFill>
            <a:schemeClr val="accent1">
              <a:alpha val="1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pic>
        <p:nvPicPr>
          <p:cNvPr id="2" name="图片 8">
            <a:extLst>
              <a:ext uri="{FF2B5EF4-FFF2-40B4-BE49-F238E27FC236}">
                <a16:creationId xmlns:a16="http://schemas.microsoft.com/office/drawing/2014/main" id="{F911DC30-F02A-3E17-782D-BEA581C5EA6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61B79BC4-173F-B9E6-566E-3E8F5D84620A}"/>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IV. </a:t>
            </a:r>
            <a:r>
              <a:rPr lang="fi-FI" altLang="zh-CN" sz="2800" b="1" dirty="0" err="1">
                <a:solidFill>
                  <a:schemeClr val="bg1"/>
                </a:solidFill>
                <a:latin typeface="Arial" panose="020B0604020202020204" pitchFamily="34" charset="0"/>
                <a:cs typeface="Arial" panose="020B0604020202020204" pitchFamily="34" charset="0"/>
              </a:rPr>
              <a:t>Baseline</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examples</a:t>
            </a:r>
            <a:r>
              <a:rPr lang="fi-FI" altLang="zh-CN" sz="2800" b="1" dirty="0">
                <a:solidFill>
                  <a:schemeClr val="bg1"/>
                </a:solidFill>
                <a:latin typeface="Arial" panose="020B0604020202020204" pitchFamily="34" charset="0"/>
                <a:cs typeface="Arial" panose="020B0604020202020204" pitchFamily="34" charset="0"/>
              </a:rPr>
              <a:t> for CP</a:t>
            </a:r>
          </a:p>
        </p:txBody>
      </p:sp>
      <p:sp>
        <p:nvSpPr>
          <p:cNvPr id="16" name="文本框 15">
            <a:extLst>
              <a:ext uri="{FF2B5EF4-FFF2-40B4-BE49-F238E27FC236}">
                <a16:creationId xmlns:a16="http://schemas.microsoft.com/office/drawing/2014/main" id="{E33F8BE9-1C6F-1AF8-7D41-29F0956F629C}"/>
              </a:ext>
            </a:extLst>
          </p:cNvPr>
          <p:cNvSpPr txBox="1"/>
          <p:nvPr/>
        </p:nvSpPr>
        <p:spPr>
          <a:xfrm>
            <a:off x="67396" y="4740016"/>
            <a:ext cx="5733329" cy="2031325"/>
          </a:xfrm>
          <a:prstGeom prst="rect">
            <a:avLst/>
          </a:prstGeom>
          <a:noFill/>
        </p:spPr>
        <p:txBody>
          <a:bodyPr wrap="square" rtlCol="0">
            <a:spAutoFit/>
          </a:bodyPr>
          <a:lstStyle/>
          <a:p>
            <a:r>
              <a:rPr lang="en-US" altLang="zh-CN" sz="1400" dirty="0"/>
              <a:t>1-8: same to UP, only difference is the IMS PDN is established via CP </a:t>
            </a:r>
            <a:r>
              <a:rPr lang="en-US" altLang="zh-CN" sz="1400" i="1" dirty="0"/>
              <a:t>EPS </a:t>
            </a:r>
            <a:r>
              <a:rPr lang="en-US" altLang="zh-CN" sz="1400" i="1" dirty="0" err="1"/>
              <a:t>CIoT</a:t>
            </a:r>
            <a:r>
              <a:rPr lang="en-US" altLang="zh-CN" sz="1400" i="1" dirty="0"/>
              <a:t> Optimizations</a:t>
            </a:r>
            <a:r>
              <a:rPr lang="en-US" altLang="zh-CN" sz="1400" dirty="0"/>
              <a:t>.</a:t>
            </a:r>
          </a:p>
          <a:p>
            <a:r>
              <a:rPr lang="en-GB" altLang="zh-CN" sz="1400" dirty="0">
                <a:ea typeface="宋体" panose="02010600030101010101" pitchFamily="2" charset="-122"/>
              </a:rPr>
              <a:t>9.</a:t>
            </a:r>
            <a:r>
              <a:rPr lang="en-GB" altLang="zh-CN" sz="1400" dirty="0">
                <a:solidFill>
                  <a:srgbClr val="FF0000"/>
                </a:solidFill>
                <a:ea typeface="宋体" panose="02010600030101010101" pitchFamily="2" charset="-122"/>
              </a:rPr>
              <a:t> </a:t>
            </a:r>
            <a:r>
              <a:rPr lang="en-GB" altLang="zh-CN" sz="1400" dirty="0">
                <a:ea typeface="宋体" panose="02010600030101010101" pitchFamily="2" charset="-122"/>
              </a:rPr>
              <a:t>Dedicated EPS bearer establishment for IMS voice</a:t>
            </a:r>
          </a:p>
          <a:p>
            <a:pPr marL="171450" indent="-171450">
              <a:buFontTx/>
              <a:buChar char="-"/>
            </a:pPr>
            <a:r>
              <a:rPr lang="en-GB" altLang="zh-CN" sz="1400" dirty="0">
                <a:solidFill>
                  <a:srgbClr val="FF0000"/>
                </a:solidFill>
                <a:ea typeface="宋体" panose="02010600030101010101" pitchFamily="2" charset="-122"/>
              </a:rPr>
              <a:t>Opt#2a: same to UP Opt#1a</a:t>
            </a:r>
          </a:p>
          <a:p>
            <a:pPr marL="171450" indent="-171450">
              <a:buFontTx/>
              <a:buChar char="-"/>
            </a:pPr>
            <a:r>
              <a:rPr lang="en-GB" altLang="zh-CN" sz="1400" dirty="0">
                <a:solidFill>
                  <a:srgbClr val="415FFF"/>
                </a:solidFill>
                <a:ea typeface="宋体" panose="02010600030101010101" pitchFamily="2" charset="-122"/>
              </a:rPr>
              <a:t>Opt#2b: step 9 is executed. However, there is no dedicated EPS bearer establishment procedure for CP in 23.401, which should be study in TR, and it depends on RAN about whether and how to deal with dedicated QoS requirements and via whether and how to establish new SRB(s). </a:t>
            </a:r>
            <a:endParaRPr lang="zh-CN" altLang="zh-CN" sz="1400" dirty="0">
              <a:solidFill>
                <a:srgbClr val="415FFF"/>
              </a:solidFill>
              <a:ea typeface="宋体" panose="02010600030101010101" pitchFamily="2" charset="-122"/>
            </a:endParaRPr>
          </a:p>
          <a:p>
            <a:pPr marL="90170" indent="-90170"/>
            <a:r>
              <a:rPr lang="en-GB" altLang="zh-CN" sz="1400" dirty="0">
                <a:ea typeface="宋体" panose="02010600030101010101" pitchFamily="2" charset="-122"/>
              </a:rPr>
              <a:t>11-13.</a:t>
            </a:r>
            <a:r>
              <a:rPr lang="en-GB" altLang="zh-CN" sz="1400" dirty="0">
                <a:effectLst/>
                <a:ea typeface="宋体" panose="02010600030101010101" pitchFamily="2" charset="-122"/>
              </a:rPr>
              <a:t> </a:t>
            </a:r>
            <a:r>
              <a:rPr lang="fi-FI" altLang="zh-CN" sz="1400" dirty="0" err="1">
                <a:effectLst/>
                <a:ea typeface="宋体" panose="02010600030101010101" pitchFamily="2" charset="-122"/>
              </a:rPr>
              <a:t>Same</a:t>
            </a:r>
            <a:r>
              <a:rPr lang="fi-FI" altLang="zh-CN" sz="1400" dirty="0">
                <a:effectLst/>
                <a:ea typeface="宋体" panose="02010600030101010101" pitchFamily="2" charset="-122"/>
              </a:rPr>
              <a:t> to UP</a:t>
            </a:r>
            <a:r>
              <a:rPr lang="en-US" altLang="zh-CN" sz="1400" dirty="0">
                <a:ea typeface="宋体" panose="02010600030101010101" pitchFamily="2" charset="-122"/>
              </a:rPr>
              <a:t>.</a:t>
            </a:r>
          </a:p>
        </p:txBody>
      </p:sp>
      <p:graphicFrame>
        <p:nvGraphicFramePr>
          <p:cNvPr id="19" name="Table 18">
            <a:extLst>
              <a:ext uri="{FF2B5EF4-FFF2-40B4-BE49-F238E27FC236}">
                <a16:creationId xmlns:a16="http://schemas.microsoft.com/office/drawing/2014/main" id="{198ACA1F-73BC-6A60-6746-72C2B770ACD5}"/>
              </a:ext>
            </a:extLst>
          </p:cNvPr>
          <p:cNvGraphicFramePr>
            <a:graphicFrameLocks noGrp="1"/>
          </p:cNvGraphicFramePr>
          <p:nvPr>
            <p:extLst>
              <p:ext uri="{D42A27DB-BD31-4B8C-83A1-F6EECF244321}">
                <p14:modId xmlns:p14="http://schemas.microsoft.com/office/powerpoint/2010/main" val="1587003982"/>
              </p:ext>
            </p:extLst>
          </p:nvPr>
        </p:nvGraphicFramePr>
        <p:xfrm>
          <a:off x="5949425" y="1077065"/>
          <a:ext cx="6079929" cy="1135859"/>
        </p:xfrm>
        <a:graphic>
          <a:graphicData uri="http://schemas.openxmlformats.org/drawingml/2006/table">
            <a:tbl>
              <a:tblPr firstRow="1" bandRow="1">
                <a:tableStyleId>{5940675A-B579-460E-94D1-54222C63F5DA}</a:tableStyleId>
              </a:tblPr>
              <a:tblGrid>
                <a:gridCol w="341265">
                  <a:extLst>
                    <a:ext uri="{9D8B030D-6E8A-4147-A177-3AD203B41FA5}">
                      <a16:colId xmlns:a16="http://schemas.microsoft.com/office/drawing/2014/main" val="3967974200"/>
                    </a:ext>
                  </a:extLst>
                </a:gridCol>
                <a:gridCol w="2765612">
                  <a:extLst>
                    <a:ext uri="{9D8B030D-6E8A-4147-A177-3AD203B41FA5}">
                      <a16:colId xmlns:a16="http://schemas.microsoft.com/office/drawing/2014/main" val="2737468678"/>
                    </a:ext>
                  </a:extLst>
                </a:gridCol>
                <a:gridCol w="2973052">
                  <a:extLst>
                    <a:ext uri="{9D8B030D-6E8A-4147-A177-3AD203B41FA5}">
                      <a16:colId xmlns:a16="http://schemas.microsoft.com/office/drawing/2014/main" val="4151674802"/>
                    </a:ext>
                  </a:extLst>
                </a:gridCol>
              </a:tblGrid>
              <a:tr h="239739">
                <a:tc>
                  <a:txBody>
                    <a:bodyPr/>
                    <a:lstStyle/>
                    <a:p>
                      <a:endParaRPr lang="LID4096" sz="1000" dirty="0"/>
                    </a:p>
                  </a:txBody>
                  <a:tcPr/>
                </a:tc>
                <a:tc>
                  <a:txBody>
                    <a:bodyPr/>
                    <a:lstStyle/>
                    <a:p>
                      <a:r>
                        <a:rPr lang="en-US" sz="1000" b="1" dirty="0">
                          <a:solidFill>
                            <a:srgbClr val="FF0000"/>
                          </a:solidFill>
                        </a:rPr>
                        <a:t>Option#2a</a:t>
                      </a:r>
                      <a:r>
                        <a:rPr lang="en-US" sz="1000" dirty="0"/>
                        <a:t>: </a:t>
                      </a:r>
                      <a:r>
                        <a:rPr lang="en-US" sz="1000" dirty="0">
                          <a:solidFill>
                            <a:srgbClr val="FF0000"/>
                          </a:solidFill>
                        </a:rPr>
                        <a:t>1</a:t>
                      </a:r>
                      <a:r>
                        <a:rPr lang="en-US" sz="1000" dirty="0"/>
                        <a:t> default EPS bearer</a:t>
                      </a:r>
                      <a:endParaRPr lang="LID4096" sz="1000" dirty="0"/>
                    </a:p>
                  </a:txBody>
                  <a:tcPr/>
                </a:tc>
                <a:tc>
                  <a:txBody>
                    <a:bodyPr/>
                    <a:lstStyle/>
                    <a:p>
                      <a:r>
                        <a:rPr lang="en-US" sz="1000" b="1" dirty="0">
                          <a:solidFill>
                            <a:schemeClr val="accent1"/>
                          </a:solidFill>
                        </a:rPr>
                        <a:t>Option#2b</a:t>
                      </a:r>
                      <a:r>
                        <a:rPr lang="en-US" sz="1000" dirty="0"/>
                        <a:t>: </a:t>
                      </a:r>
                      <a:r>
                        <a:rPr lang="en-US" sz="1000" dirty="0">
                          <a:solidFill>
                            <a:srgbClr val="FF0000"/>
                          </a:solidFill>
                        </a:rPr>
                        <a:t>1</a:t>
                      </a:r>
                      <a:r>
                        <a:rPr lang="en-US" sz="1000" dirty="0"/>
                        <a:t> default EPS bearer + </a:t>
                      </a:r>
                      <a:r>
                        <a:rPr lang="en-US" sz="1000" dirty="0">
                          <a:solidFill>
                            <a:srgbClr val="FF0000"/>
                          </a:solidFill>
                        </a:rPr>
                        <a:t>1 </a:t>
                      </a:r>
                      <a:r>
                        <a:rPr lang="en-US" sz="1000" dirty="0"/>
                        <a:t>dedicated EPS bearer</a:t>
                      </a:r>
                      <a:endParaRPr lang="LID4096" sz="1000" dirty="0"/>
                    </a:p>
                  </a:txBody>
                  <a:tcPr/>
                </a:tc>
                <a:extLst>
                  <a:ext uri="{0D108BD9-81ED-4DB2-BD59-A6C34878D82A}">
                    <a16:rowId xmlns:a16="http://schemas.microsoft.com/office/drawing/2014/main" val="3628682234"/>
                  </a:ext>
                </a:extLst>
              </a:tr>
              <a:tr h="739619">
                <a:tc>
                  <a:txBody>
                    <a:bodyPr/>
                    <a:lstStyle/>
                    <a:p>
                      <a:r>
                        <a:rPr lang="en-US" sz="1000" dirty="0"/>
                        <a:t>UP</a:t>
                      </a:r>
                      <a:endParaRPr lang="LID4096" sz="1000" dirty="0"/>
                    </a:p>
                  </a:txBody>
                  <a:tcPr/>
                </a:tc>
                <a:tc>
                  <a:txBody>
                    <a:bodyPr/>
                    <a:lstStyle/>
                    <a:p>
                      <a:endParaRPr lang="LID4096" sz="1000" dirty="0"/>
                    </a:p>
                  </a:txBody>
                  <a:tcPr/>
                </a:tc>
                <a:tc>
                  <a:txBody>
                    <a:bodyPr/>
                    <a:lstStyle/>
                    <a:p>
                      <a:endParaRPr lang="LID4096" sz="1000" dirty="0"/>
                    </a:p>
                  </a:txBody>
                  <a:tcPr/>
                </a:tc>
                <a:extLst>
                  <a:ext uri="{0D108BD9-81ED-4DB2-BD59-A6C34878D82A}">
                    <a16:rowId xmlns:a16="http://schemas.microsoft.com/office/drawing/2014/main" val="1429650103"/>
                  </a:ext>
                </a:extLst>
              </a:tr>
            </a:tbl>
          </a:graphicData>
        </a:graphic>
      </p:graphicFrame>
      <p:sp>
        <p:nvSpPr>
          <p:cNvPr id="22" name="Rectangle 21">
            <a:extLst>
              <a:ext uri="{FF2B5EF4-FFF2-40B4-BE49-F238E27FC236}">
                <a16:creationId xmlns:a16="http://schemas.microsoft.com/office/drawing/2014/main" id="{32B49E3F-6765-8068-B955-E3A2EEA3324E}"/>
              </a:ext>
            </a:extLst>
          </p:cNvPr>
          <p:cNvSpPr/>
          <p:nvPr/>
        </p:nvSpPr>
        <p:spPr>
          <a:xfrm>
            <a:off x="6219870" y="3036184"/>
            <a:ext cx="5539037" cy="32177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50000"/>
            </a:pPr>
            <a:r>
              <a:rPr kumimoji="1" lang="en-US" altLang="zh-CN" sz="1600" b="1" dirty="0">
                <a:solidFill>
                  <a:schemeClr val="tx1"/>
                </a:solidFill>
              </a:rPr>
              <a:t>Observations</a:t>
            </a:r>
          </a:p>
          <a:p>
            <a:pPr>
              <a:buSzPct val="50000"/>
            </a:pPr>
            <a:endParaRPr kumimoji="1" lang="en-US" altLang="zh-CN" sz="1600" b="1" dirty="0">
              <a:solidFill>
                <a:schemeClr val="tx1"/>
              </a:solidFill>
            </a:endParaRPr>
          </a:p>
          <a:p>
            <a:pPr marL="633413" lvl="1" indent="-176213">
              <a:buSzPct val="50000"/>
              <a:buFont typeface="Wingdings" panose="05000000000000000000" pitchFamily="2" charset="2"/>
              <a:buChar char="l"/>
            </a:pPr>
            <a:r>
              <a:rPr kumimoji="1" lang="en-US" altLang="zh-CN" sz="1400" b="1" dirty="0">
                <a:solidFill>
                  <a:schemeClr val="tx1"/>
                </a:solidFill>
              </a:rPr>
              <a:t>QoS control for IMS voice data</a:t>
            </a:r>
            <a:r>
              <a:rPr kumimoji="1" lang="en-US" altLang="zh-CN" sz="1400" dirty="0">
                <a:solidFill>
                  <a:schemeClr val="tx1"/>
                </a:solidFill>
              </a:rPr>
              <a:t>: same observation as UP</a:t>
            </a:r>
          </a:p>
          <a:p>
            <a:pPr marL="633413" lvl="1" indent="-176213">
              <a:buSzPct val="50000"/>
              <a:buFont typeface="Wingdings" panose="05000000000000000000" pitchFamily="2" charset="2"/>
              <a:buChar char="l"/>
            </a:pPr>
            <a:r>
              <a:rPr kumimoji="1" lang="en-US" altLang="zh-CN" sz="1400" b="1" dirty="0">
                <a:solidFill>
                  <a:schemeClr val="tx1"/>
                </a:solidFill>
              </a:rPr>
              <a:t>Call setup time</a:t>
            </a:r>
            <a:r>
              <a:rPr kumimoji="1" lang="en-US" altLang="zh-CN" sz="1400" dirty="0">
                <a:solidFill>
                  <a:schemeClr val="tx1"/>
                </a:solidFill>
              </a:rPr>
              <a:t>: Both Opt#2a, Opt#2b are</a:t>
            </a:r>
            <a:r>
              <a:rPr lang="en-US" sz="1400" u="none" dirty="0">
                <a:solidFill>
                  <a:schemeClr val="tx1"/>
                </a:solidFill>
              </a:rPr>
              <a:t> </a:t>
            </a:r>
            <a:r>
              <a:rPr lang="en-US" sz="1400" u="none" dirty="0">
                <a:solidFill>
                  <a:schemeClr val="tx1"/>
                </a:solidFill>
                <a:highlight>
                  <a:srgbClr val="FFFF00"/>
                </a:highlight>
              </a:rPr>
              <a:t>a little bit longe</a:t>
            </a:r>
            <a:r>
              <a:rPr lang="en-US" sz="1400" u="none" dirty="0">
                <a:solidFill>
                  <a:schemeClr val="tx1"/>
                </a:solidFill>
              </a:rPr>
              <a:t>r than UP due to additional NAS layer protocol overhead</a:t>
            </a:r>
            <a:r>
              <a:rPr lang="en-US" sz="1400" dirty="0">
                <a:solidFill>
                  <a:schemeClr val="tx1"/>
                </a:solidFill>
              </a:rPr>
              <a:t>. </a:t>
            </a:r>
            <a:r>
              <a:rPr kumimoji="1" lang="en-US" altLang="zh-CN" sz="1400" dirty="0">
                <a:solidFill>
                  <a:schemeClr val="tx1"/>
                </a:solidFill>
              </a:rPr>
              <a:t>However,  </a:t>
            </a:r>
            <a:r>
              <a:rPr kumimoji="1" lang="en-US" altLang="zh-CN" sz="1400" dirty="0">
                <a:solidFill>
                  <a:srgbClr val="415FFF"/>
                </a:solidFill>
              </a:rPr>
              <a:t>new procedures/mechanism is expected on RAN considering Opt#2b</a:t>
            </a:r>
            <a:endParaRPr kumimoji="1" lang="en-US" altLang="zh-CN" sz="1400" dirty="0">
              <a:solidFill>
                <a:schemeClr val="tx1"/>
              </a:solidFill>
            </a:endParaRPr>
          </a:p>
          <a:p>
            <a:pPr marL="633413" lvl="1" indent="-176213">
              <a:buSzPct val="50000"/>
              <a:buFont typeface="Wingdings" panose="05000000000000000000" pitchFamily="2" charset="2"/>
              <a:buChar char="l"/>
            </a:pPr>
            <a:r>
              <a:rPr kumimoji="1" lang="en-US" altLang="zh-CN" sz="1400" b="1" dirty="0">
                <a:solidFill>
                  <a:schemeClr val="tx1"/>
                </a:solidFill>
              </a:rPr>
              <a:t>Media plane VoLTE efficiency transmission mechanism (SPS </a:t>
            </a:r>
            <a:r>
              <a:rPr kumimoji="1" lang="fi-FI" altLang="zh-CN" sz="1400" b="1" dirty="0">
                <a:solidFill>
                  <a:schemeClr val="tx1"/>
                </a:solidFill>
              </a:rPr>
              <a:t>&amp;</a:t>
            </a:r>
            <a:r>
              <a:rPr kumimoji="1" lang="en-US" altLang="zh-CN" sz="1400" b="1" dirty="0">
                <a:solidFill>
                  <a:schemeClr val="tx1"/>
                </a:solidFill>
              </a:rPr>
              <a:t> ROHC): </a:t>
            </a:r>
            <a:r>
              <a:rPr kumimoji="1" lang="en-US" altLang="zh-CN" sz="1400" dirty="0">
                <a:solidFill>
                  <a:schemeClr val="tx1"/>
                </a:solidFill>
              </a:rPr>
              <a:t>both</a:t>
            </a:r>
            <a:r>
              <a:rPr kumimoji="1" lang="en-US" altLang="zh-CN" sz="1400" b="1" dirty="0">
                <a:solidFill>
                  <a:schemeClr val="tx1"/>
                </a:solidFill>
              </a:rPr>
              <a:t> </a:t>
            </a:r>
            <a:r>
              <a:rPr kumimoji="1" lang="en-US" altLang="zh-CN" sz="1400" dirty="0">
                <a:solidFill>
                  <a:srgbClr val="FF0000"/>
                </a:solidFill>
              </a:rPr>
              <a:t>Opt#2a </a:t>
            </a:r>
            <a:r>
              <a:rPr kumimoji="1" lang="en-US" altLang="zh-CN" sz="1400" dirty="0">
                <a:solidFill>
                  <a:schemeClr val="tx1"/>
                </a:solidFill>
              </a:rPr>
              <a:t>and</a:t>
            </a:r>
            <a:r>
              <a:rPr kumimoji="1" lang="en-US" altLang="zh-CN" sz="1400" dirty="0">
                <a:solidFill>
                  <a:srgbClr val="FF0000"/>
                </a:solidFill>
              </a:rPr>
              <a:t> </a:t>
            </a:r>
            <a:r>
              <a:rPr kumimoji="1" lang="en-US" altLang="zh-CN" sz="1400" dirty="0">
                <a:solidFill>
                  <a:srgbClr val="415FFF"/>
                </a:solidFill>
              </a:rPr>
              <a:t>Opt#2b </a:t>
            </a:r>
            <a:r>
              <a:rPr kumimoji="1" lang="en-US" altLang="zh-CN" sz="1400" dirty="0">
                <a:solidFill>
                  <a:schemeClr val="tx1"/>
                </a:solidFill>
              </a:rPr>
              <a:t>relies on the RAN to determine whether and how to support SPS and ROHC.</a:t>
            </a:r>
          </a:p>
        </p:txBody>
      </p:sp>
      <p:graphicFrame>
        <p:nvGraphicFramePr>
          <p:cNvPr id="9" name="对象 17">
            <a:extLst>
              <a:ext uri="{FF2B5EF4-FFF2-40B4-BE49-F238E27FC236}">
                <a16:creationId xmlns:a16="http://schemas.microsoft.com/office/drawing/2014/main" id="{5E5CB140-B54B-01ED-5BB3-C38579024776}"/>
              </a:ext>
            </a:extLst>
          </p:cNvPr>
          <p:cNvGraphicFramePr>
            <a:graphicFrameLocks noChangeAspect="1"/>
          </p:cNvGraphicFramePr>
          <p:nvPr>
            <p:extLst>
              <p:ext uri="{D42A27DB-BD31-4B8C-83A1-F6EECF244321}">
                <p14:modId xmlns:p14="http://schemas.microsoft.com/office/powerpoint/2010/main" val="37818301"/>
              </p:ext>
            </p:extLst>
          </p:nvPr>
        </p:nvGraphicFramePr>
        <p:xfrm>
          <a:off x="165100" y="1031875"/>
          <a:ext cx="5540375" cy="3400425"/>
        </p:xfrm>
        <a:graphic>
          <a:graphicData uri="http://schemas.openxmlformats.org/presentationml/2006/ole">
            <mc:AlternateContent xmlns:mc="http://schemas.openxmlformats.org/markup-compatibility/2006">
              <mc:Choice xmlns:v="urn:schemas-microsoft-com:vml" Requires="v">
                <p:oleObj name="Visio" r:id="rId4" imgW="8810513" imgH="5410330" progId="Visio.Drawing.15">
                  <p:embed/>
                </p:oleObj>
              </mc:Choice>
              <mc:Fallback>
                <p:oleObj name="Visio" r:id="rId4" imgW="8810513" imgH="5410330" progId="Visio.Drawing.15">
                  <p:embed/>
                  <p:pic>
                    <p:nvPicPr>
                      <p:cNvPr id="23" name="对象 17">
                        <a:extLst>
                          <a:ext uri="{FF2B5EF4-FFF2-40B4-BE49-F238E27FC236}">
                            <a16:creationId xmlns:a16="http://schemas.microsoft.com/office/drawing/2014/main" id="{05F4362C-A63A-8D3B-4D99-A620C4AB9886}"/>
                          </a:ext>
                        </a:extLst>
                      </p:cNvPr>
                      <p:cNvPicPr>
                        <a:picLocks noChangeAspect="1" noChangeArrowheads="1"/>
                      </p:cNvPicPr>
                      <p:nvPr/>
                    </p:nvPicPr>
                    <p:blipFill>
                      <a:blip r:embed="rId5"/>
                      <a:srcRect/>
                      <a:stretch>
                        <a:fillRect/>
                      </a:stretch>
                    </p:blipFill>
                    <p:spPr bwMode="auto">
                      <a:xfrm>
                        <a:off x="165100" y="1031875"/>
                        <a:ext cx="5540375" cy="3400425"/>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D455EA4A-EC0C-D4C6-9360-A1604CB8C181}"/>
              </a:ext>
            </a:extLst>
          </p:cNvPr>
          <p:cNvSpPr txBox="1"/>
          <p:nvPr/>
        </p:nvSpPr>
        <p:spPr>
          <a:xfrm>
            <a:off x="3508861" y="1327591"/>
            <a:ext cx="1821180" cy="246221"/>
          </a:xfrm>
          <a:prstGeom prst="rect">
            <a:avLst/>
          </a:prstGeom>
          <a:noFill/>
        </p:spPr>
        <p:txBody>
          <a:bodyPr wrap="square" rtlCol="0">
            <a:spAutoFit/>
          </a:bodyPr>
          <a:lstStyle/>
          <a:p>
            <a:r>
              <a:rPr lang="en-US" sz="1000" dirty="0">
                <a:highlight>
                  <a:srgbClr val="FFFF00"/>
                </a:highlight>
              </a:rPr>
              <a:t>Default EPS bearer established</a:t>
            </a:r>
            <a:endParaRPr lang="LID4096" sz="1000" dirty="0">
              <a:highlight>
                <a:srgbClr val="FFFF00"/>
              </a:highlight>
            </a:endParaRPr>
          </a:p>
        </p:txBody>
      </p:sp>
      <p:sp>
        <p:nvSpPr>
          <p:cNvPr id="11" name="TextBox 10">
            <a:extLst>
              <a:ext uri="{FF2B5EF4-FFF2-40B4-BE49-F238E27FC236}">
                <a16:creationId xmlns:a16="http://schemas.microsoft.com/office/drawing/2014/main" id="{2DC76BD3-AF54-4D0D-D1D9-8D7C4204FECE}"/>
              </a:ext>
            </a:extLst>
          </p:cNvPr>
          <p:cNvSpPr txBox="1"/>
          <p:nvPr/>
        </p:nvSpPr>
        <p:spPr>
          <a:xfrm>
            <a:off x="3383279" y="3129439"/>
            <a:ext cx="2712721" cy="246221"/>
          </a:xfrm>
          <a:prstGeom prst="rect">
            <a:avLst/>
          </a:prstGeom>
          <a:noFill/>
        </p:spPr>
        <p:txBody>
          <a:bodyPr wrap="square" rtlCol="0">
            <a:spAutoFit/>
          </a:bodyPr>
          <a:lstStyle/>
          <a:p>
            <a:r>
              <a:rPr lang="en-US" sz="1000" dirty="0">
                <a:highlight>
                  <a:srgbClr val="FFFF00"/>
                </a:highlight>
              </a:rPr>
              <a:t>Dedicated EPS bearer established (Opt#2b)</a:t>
            </a:r>
            <a:endParaRPr lang="LID4096" sz="1000" dirty="0">
              <a:highlight>
                <a:srgbClr val="FFFF00"/>
              </a:highlight>
            </a:endParaRPr>
          </a:p>
        </p:txBody>
      </p:sp>
      <p:graphicFrame>
        <p:nvGraphicFramePr>
          <p:cNvPr id="12" name="对象 28">
            <a:extLst>
              <a:ext uri="{FF2B5EF4-FFF2-40B4-BE49-F238E27FC236}">
                <a16:creationId xmlns:a16="http://schemas.microsoft.com/office/drawing/2014/main" id="{E1E490BB-B1A3-5AB9-2749-BE4C268AAB3E}"/>
              </a:ext>
            </a:extLst>
          </p:cNvPr>
          <p:cNvGraphicFramePr>
            <a:graphicFrameLocks noChangeAspect="1"/>
          </p:cNvGraphicFramePr>
          <p:nvPr>
            <p:extLst>
              <p:ext uri="{D42A27DB-BD31-4B8C-83A1-F6EECF244321}">
                <p14:modId xmlns:p14="http://schemas.microsoft.com/office/powerpoint/2010/main" val="371089323"/>
              </p:ext>
            </p:extLst>
          </p:nvPr>
        </p:nvGraphicFramePr>
        <p:xfrm>
          <a:off x="6280831" y="1543133"/>
          <a:ext cx="2687910" cy="644029"/>
        </p:xfrm>
        <a:graphic>
          <a:graphicData uri="http://schemas.openxmlformats.org/presentationml/2006/ole">
            <mc:AlternateContent xmlns:mc="http://schemas.openxmlformats.org/markup-compatibility/2006">
              <mc:Choice xmlns:v="urn:schemas-microsoft-com:vml" Requires="v">
                <p:oleObj name="Visio" r:id="rId6" imgW="9134520" imgH="2190886" progId="Visio.Drawing.15">
                  <p:embed/>
                </p:oleObj>
              </mc:Choice>
              <mc:Fallback>
                <p:oleObj name="Visio" r:id="rId6" imgW="9134520" imgH="2190886" progId="Visio.Drawing.15">
                  <p:embed/>
                  <p:pic>
                    <p:nvPicPr>
                      <p:cNvPr id="29" name="对象 28">
                        <a:extLst>
                          <a:ext uri="{FF2B5EF4-FFF2-40B4-BE49-F238E27FC236}">
                            <a16:creationId xmlns:a16="http://schemas.microsoft.com/office/drawing/2014/main" id="{5360DD05-79C4-4C88-ADC5-FFA6096E5B28}"/>
                          </a:ext>
                        </a:extLst>
                      </p:cNvPr>
                      <p:cNvPicPr>
                        <a:picLocks noChangeAspect="1" noChangeArrowheads="1"/>
                      </p:cNvPicPr>
                      <p:nvPr/>
                    </p:nvPicPr>
                    <p:blipFill>
                      <a:blip r:embed="rId7"/>
                      <a:srcRect/>
                      <a:stretch>
                        <a:fillRect/>
                      </a:stretch>
                    </p:blipFill>
                    <p:spPr bwMode="auto">
                      <a:xfrm>
                        <a:off x="6280831" y="1543133"/>
                        <a:ext cx="2687910" cy="644029"/>
                      </a:xfrm>
                      <a:prstGeom prst="rect">
                        <a:avLst/>
                      </a:prstGeom>
                      <a:noFill/>
                    </p:spPr>
                  </p:pic>
                </p:oleObj>
              </mc:Fallback>
            </mc:AlternateContent>
          </a:graphicData>
        </a:graphic>
      </p:graphicFrame>
      <p:graphicFrame>
        <p:nvGraphicFramePr>
          <p:cNvPr id="13" name="对象 25">
            <a:extLst>
              <a:ext uri="{FF2B5EF4-FFF2-40B4-BE49-F238E27FC236}">
                <a16:creationId xmlns:a16="http://schemas.microsoft.com/office/drawing/2014/main" id="{16D656FB-9FBF-411B-825F-8C0D42D741B5}"/>
              </a:ext>
            </a:extLst>
          </p:cNvPr>
          <p:cNvGraphicFramePr>
            <a:graphicFrameLocks noChangeAspect="1"/>
          </p:cNvGraphicFramePr>
          <p:nvPr>
            <p:extLst>
              <p:ext uri="{D42A27DB-BD31-4B8C-83A1-F6EECF244321}">
                <p14:modId xmlns:p14="http://schemas.microsoft.com/office/powerpoint/2010/main" val="744556262"/>
              </p:ext>
            </p:extLst>
          </p:nvPr>
        </p:nvGraphicFramePr>
        <p:xfrm>
          <a:off x="9155092" y="1542905"/>
          <a:ext cx="2687910" cy="644257"/>
        </p:xfrm>
        <a:graphic>
          <a:graphicData uri="http://schemas.openxmlformats.org/presentationml/2006/ole">
            <mc:AlternateContent xmlns:mc="http://schemas.openxmlformats.org/markup-compatibility/2006">
              <mc:Choice xmlns:v="urn:schemas-microsoft-com:vml" Requires="v">
                <p:oleObj name="Visio" r:id="rId8" imgW="9134520" imgH="2190886" progId="Visio.Drawing.15">
                  <p:embed/>
                </p:oleObj>
              </mc:Choice>
              <mc:Fallback>
                <p:oleObj name="Visio" r:id="rId8" imgW="9134520" imgH="2190886" progId="Visio.Drawing.15">
                  <p:embed/>
                  <p:pic>
                    <p:nvPicPr>
                      <p:cNvPr id="26" name="对象 25">
                        <a:extLst>
                          <a:ext uri="{FF2B5EF4-FFF2-40B4-BE49-F238E27FC236}">
                            <a16:creationId xmlns:a16="http://schemas.microsoft.com/office/drawing/2014/main" id="{FF5646DC-AFFC-4CB0-9C2A-185BE1071D69}"/>
                          </a:ext>
                        </a:extLst>
                      </p:cNvPr>
                      <p:cNvPicPr>
                        <a:picLocks noChangeAspect="1" noChangeArrowheads="1"/>
                      </p:cNvPicPr>
                      <p:nvPr/>
                    </p:nvPicPr>
                    <p:blipFill>
                      <a:blip r:embed="rId9"/>
                      <a:srcRect/>
                      <a:stretch>
                        <a:fillRect/>
                      </a:stretch>
                    </p:blipFill>
                    <p:spPr bwMode="auto">
                      <a:xfrm>
                        <a:off x="9155092" y="1542905"/>
                        <a:ext cx="2687910" cy="644257"/>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764764ED-A0B5-C307-5512-513BB5ABD4B9}"/>
              </a:ext>
            </a:extLst>
          </p:cNvPr>
          <p:cNvSpPr txBox="1"/>
          <p:nvPr/>
        </p:nvSpPr>
        <p:spPr>
          <a:xfrm>
            <a:off x="824625" y="4383763"/>
            <a:ext cx="4218868" cy="276999"/>
          </a:xfrm>
          <a:prstGeom prst="rect">
            <a:avLst/>
          </a:prstGeom>
          <a:noFill/>
        </p:spPr>
        <p:txBody>
          <a:bodyPr wrap="square">
            <a:spAutoFit/>
          </a:bodyPr>
          <a:lstStyle/>
          <a:p>
            <a:r>
              <a:rPr lang="en-US" sz="1200" dirty="0"/>
              <a:t>Fig.3 example procedure of CP-based solutions, Same to Fig.2</a:t>
            </a:r>
            <a:endParaRPr lang="LID4096" sz="1200" dirty="0"/>
          </a:p>
        </p:txBody>
      </p:sp>
      <p:sp>
        <p:nvSpPr>
          <p:cNvPr id="4" name="TextBox 3">
            <a:extLst>
              <a:ext uri="{FF2B5EF4-FFF2-40B4-BE49-F238E27FC236}">
                <a16:creationId xmlns:a16="http://schemas.microsoft.com/office/drawing/2014/main" id="{808AF921-6954-7CF0-9F15-D06076F7EF32}"/>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3706797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374F0-2081-8D9D-892D-4C90F3910EE8}"/>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8B628E6F-457A-8ADE-94CB-F48457599B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E35985D1-F301-58D5-A530-621ACB60EC89}"/>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cs typeface="Arial" panose="020B0604020202020204" pitchFamily="34" charset="0"/>
              </a:rPr>
              <a:t>V</a:t>
            </a:r>
            <a:r>
              <a:rPr lang="en-US" altLang="zh-CN" sz="2800" b="1" dirty="0">
                <a:solidFill>
                  <a:schemeClr val="bg1"/>
                </a:solidFill>
                <a:cs typeface="Arial" panose="020B0604020202020204" pitchFamily="34" charset="0"/>
              </a:rPr>
              <a:t>-a)</a:t>
            </a:r>
            <a:r>
              <a:rPr lang="fi-FI" altLang="zh-CN" sz="2800" b="1" dirty="0">
                <a:solidFill>
                  <a:schemeClr val="bg1"/>
                </a:solidFill>
                <a:cs typeface="Arial" panose="020B0604020202020204" pitchFamily="34" charset="0"/>
              </a:rPr>
              <a:t>. IMS s</a:t>
            </a:r>
            <a:r>
              <a:rPr lang="en-US" altLang="zh-CN" sz="2800" b="1" dirty="0" err="1">
                <a:solidFill>
                  <a:schemeClr val="bg1"/>
                </a:solidFill>
                <a:cs typeface="Times New Roman" panose="02020603050405020304" pitchFamily="18" charset="0"/>
              </a:rPr>
              <a:t>ignalling</a:t>
            </a:r>
            <a:r>
              <a:rPr lang="en-US" altLang="zh-CN" sz="2800" b="1" dirty="0">
                <a:solidFill>
                  <a:schemeClr val="bg1"/>
                </a:solidFill>
                <a:cs typeface="Times New Roman" panose="02020603050405020304" pitchFamily="18" charset="0"/>
              </a:rPr>
              <a:t> efficiency</a:t>
            </a:r>
            <a:endParaRPr lang="zh-CN" altLang="en-US" sz="2800" b="1" dirty="0">
              <a:solidFill>
                <a:schemeClr val="bg1"/>
              </a:solidFill>
              <a:cs typeface="Times New Roman" panose="02020603050405020304" pitchFamily="18" charset="0"/>
            </a:endParaRPr>
          </a:p>
        </p:txBody>
      </p:sp>
      <p:sp>
        <p:nvSpPr>
          <p:cNvPr id="5" name="Rectangle 2">
            <a:extLst>
              <a:ext uri="{FF2B5EF4-FFF2-40B4-BE49-F238E27FC236}">
                <a16:creationId xmlns:a16="http://schemas.microsoft.com/office/drawing/2014/main" id="{7B5A4600-96E4-4503-853C-C59001CB30F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 name="文本框 1">
            <a:extLst>
              <a:ext uri="{FF2B5EF4-FFF2-40B4-BE49-F238E27FC236}">
                <a16:creationId xmlns:a16="http://schemas.microsoft.com/office/drawing/2014/main" id="{0B9E4C97-A60E-47E6-80A8-F0A891AB6EAB}"/>
              </a:ext>
            </a:extLst>
          </p:cNvPr>
          <p:cNvSpPr txBox="1"/>
          <p:nvPr/>
        </p:nvSpPr>
        <p:spPr>
          <a:xfrm>
            <a:off x="374365" y="4890312"/>
            <a:ext cx="11443268" cy="954107"/>
          </a:xfrm>
          <a:prstGeom prst="rect">
            <a:avLst/>
          </a:prstGeom>
          <a:noFill/>
        </p:spPr>
        <p:txBody>
          <a:bodyPr wrap="square" rtlCol="0">
            <a:spAutoFit/>
          </a:bodyPr>
          <a:lstStyle/>
          <a:p>
            <a:pPr defTabSz="457200">
              <a:defRPr/>
            </a:pPr>
            <a:r>
              <a:rPr lang="en-US" altLang="zh-CN" sz="1400" b="1" dirty="0">
                <a:latin typeface="Arial" panose="020B0604020202020204" pitchFamily="34" charset="0"/>
                <a:ea typeface="华文细黑" panose="02010600040101010101" pitchFamily="2" charset="-122"/>
                <a:cs typeface="Arial" panose="020B0604020202020204" pitchFamily="34" charset="0"/>
              </a:rPr>
              <a:t>Observations:</a:t>
            </a:r>
            <a:endParaRPr lang="en-US" sz="1400" dirty="0"/>
          </a:p>
          <a:p>
            <a:pPr marL="442913" indent="-193675" defTabSz="457200">
              <a:buSzPct val="50000"/>
              <a:buFont typeface="Wingdings" panose="05000000000000000000" pitchFamily="2" charset="2"/>
              <a:buChar char="p"/>
              <a:defRPr/>
            </a:pPr>
            <a:r>
              <a:rPr lang="en-US" sz="1400" dirty="0"/>
              <a:t>The impact of protocol overhead on IMS signaling transmission shows that CP offers </a:t>
            </a:r>
            <a:r>
              <a:rPr lang="en-US" sz="1400" b="1" dirty="0">
                <a:solidFill>
                  <a:srgbClr val="FF0000"/>
                </a:solidFill>
              </a:rPr>
              <a:t>slightly</a:t>
            </a:r>
            <a:r>
              <a:rPr lang="en-US" sz="1400" dirty="0"/>
              <a:t> lower efficiency compared to UP, which is mainly caused by NAS layer protocol overhead, </a:t>
            </a:r>
            <a:r>
              <a:rPr lang="en-US" sz="1400" u="sng" dirty="0"/>
              <a:t>which results in call setup time for CP is a little bit longer than UP in general ;</a:t>
            </a:r>
          </a:p>
          <a:p>
            <a:pPr marL="442913" indent="-193675" defTabSz="457200">
              <a:buSzPct val="50000"/>
              <a:buFont typeface="Wingdings" panose="05000000000000000000" pitchFamily="2" charset="2"/>
              <a:buChar char="p"/>
              <a:defRPr/>
            </a:pPr>
            <a:r>
              <a:rPr lang="en-US" sz="1400" dirty="0"/>
              <a:t>The </a:t>
            </a:r>
            <a:r>
              <a:rPr lang="en-US" sz="1400" dirty="0" err="1"/>
              <a:t>signalling</a:t>
            </a:r>
            <a:r>
              <a:rPr lang="en-US" sz="1400" dirty="0"/>
              <a:t> efficiency advantage of UP over CP becomes more pronounced with the signaling message size decreases.</a:t>
            </a:r>
          </a:p>
        </p:txBody>
      </p:sp>
      <p:pic>
        <p:nvPicPr>
          <p:cNvPr id="8" name="Picture 7">
            <a:extLst>
              <a:ext uri="{FF2B5EF4-FFF2-40B4-BE49-F238E27FC236}">
                <a16:creationId xmlns:a16="http://schemas.microsoft.com/office/drawing/2014/main" id="{38FA8FB7-6F11-A436-4D57-7DA1705CF54B}"/>
              </a:ext>
            </a:extLst>
          </p:cNvPr>
          <p:cNvPicPr>
            <a:picLocks noChangeAspect="1"/>
          </p:cNvPicPr>
          <p:nvPr/>
        </p:nvPicPr>
        <p:blipFill>
          <a:blip r:embed="rId4"/>
          <a:stretch>
            <a:fillRect/>
          </a:stretch>
        </p:blipFill>
        <p:spPr>
          <a:xfrm>
            <a:off x="3279065" y="2502662"/>
            <a:ext cx="1059305" cy="1643101"/>
          </a:xfrm>
          <a:prstGeom prst="rect">
            <a:avLst/>
          </a:prstGeom>
        </p:spPr>
      </p:pic>
      <p:pic>
        <p:nvPicPr>
          <p:cNvPr id="10" name="Picture 9">
            <a:extLst>
              <a:ext uri="{FF2B5EF4-FFF2-40B4-BE49-F238E27FC236}">
                <a16:creationId xmlns:a16="http://schemas.microsoft.com/office/drawing/2014/main" id="{146A7FCD-2C06-623B-5C5E-7BFAD9FC5D35}"/>
              </a:ext>
            </a:extLst>
          </p:cNvPr>
          <p:cNvPicPr>
            <a:picLocks noChangeAspect="1"/>
          </p:cNvPicPr>
          <p:nvPr/>
        </p:nvPicPr>
        <p:blipFill>
          <a:blip r:embed="rId5"/>
          <a:stretch>
            <a:fillRect/>
          </a:stretch>
        </p:blipFill>
        <p:spPr>
          <a:xfrm>
            <a:off x="1426992" y="2532457"/>
            <a:ext cx="1427404" cy="1643101"/>
          </a:xfrm>
          <a:prstGeom prst="rect">
            <a:avLst/>
          </a:prstGeom>
        </p:spPr>
      </p:pic>
      <p:sp>
        <p:nvSpPr>
          <p:cNvPr id="11" name="TextBox 10">
            <a:extLst>
              <a:ext uri="{FF2B5EF4-FFF2-40B4-BE49-F238E27FC236}">
                <a16:creationId xmlns:a16="http://schemas.microsoft.com/office/drawing/2014/main" id="{D0435258-B39B-EBF2-09B8-F222CAE584FB}"/>
              </a:ext>
            </a:extLst>
          </p:cNvPr>
          <p:cNvSpPr txBox="1"/>
          <p:nvPr/>
        </p:nvSpPr>
        <p:spPr>
          <a:xfrm>
            <a:off x="940777" y="4325543"/>
            <a:ext cx="4402666" cy="276999"/>
          </a:xfrm>
          <a:prstGeom prst="rect">
            <a:avLst/>
          </a:prstGeom>
          <a:noFill/>
        </p:spPr>
        <p:txBody>
          <a:bodyPr wrap="square">
            <a:spAutoFit/>
          </a:bodyPr>
          <a:lstStyle/>
          <a:p>
            <a:r>
              <a:rPr lang="en-US" sz="1200" b="1" dirty="0"/>
              <a:t>Fig.4 example protocol of </a:t>
            </a:r>
            <a:r>
              <a:rPr lang="en-US" sz="1200" b="1" dirty="0" err="1"/>
              <a:t>signalling</a:t>
            </a:r>
            <a:r>
              <a:rPr lang="en-US" sz="1200" b="1" dirty="0"/>
              <a:t> of UP and CP based solutions</a:t>
            </a:r>
            <a:endParaRPr lang="LID4096" sz="1200" b="1" dirty="0"/>
          </a:p>
        </p:txBody>
      </p:sp>
      <mc:AlternateContent xmlns:mc="http://schemas.openxmlformats.org/markup-compatibility/2006" xmlns:a14="http://schemas.microsoft.com/office/drawing/2010/main">
        <mc:Choice Requires="a14">
          <p:sp>
            <p:nvSpPr>
              <p:cNvPr id="14" name="TextBox 11">
                <a:extLst>
                  <a:ext uri="{FF2B5EF4-FFF2-40B4-BE49-F238E27FC236}">
                    <a16:creationId xmlns:a16="http://schemas.microsoft.com/office/drawing/2014/main" id="{AC396CF2-9AC8-DA8C-9404-B6E205F73C10}"/>
                  </a:ext>
                </a:extLst>
              </p:cNvPr>
              <p:cNvSpPr txBox="1"/>
              <p:nvPr/>
            </p:nvSpPr>
            <p:spPr>
              <a:xfrm>
                <a:off x="2685300" y="1835703"/>
                <a:ext cx="6564796" cy="441788"/>
              </a:xfrm>
              <a:prstGeom prst="rect">
                <a:avLst/>
              </a:prstGeom>
              <a:solidFill>
                <a:schemeClr val="bg2">
                  <a:lumMod val="20000"/>
                  <a:lumOff val="80000"/>
                </a:schemeClr>
              </a:solidFill>
            </p:spPr>
            <p:txBody>
              <a:bodyPr wrap="square">
                <a:spAutoFit/>
              </a:bodyPr>
              <a:lstStyle/>
              <a:p>
                <a:r>
                  <a:rPr lang="en-US" sz="1400" dirty="0"/>
                  <a:t>S</a:t>
                </a:r>
                <a:r>
                  <a:rPr lang="en-US" sz="1400" b="0" dirty="0"/>
                  <a:t>ignalling efficiency ratio </a:t>
                </a:r>
                <a14:m>
                  <m:oMath xmlns:m="http://schemas.openxmlformats.org/officeDocument/2006/math">
                    <m:r>
                      <a:rPr lang="en-US" sz="1400" b="0" i="1" smtClean="0">
                        <a:latin typeface="Cambria Math" panose="02040503050406030204" pitchFamily="18" charset="0"/>
                      </a:rPr>
                      <m:t>[%]</m:t>
                    </m:r>
                    <m:r>
                      <a:rPr lang="en-US" sz="1400" i="1">
                        <a:latin typeface="Cambria Math" panose="02040503050406030204" pitchFamily="18" charset="0"/>
                      </a:rPr>
                      <m:t> </m:t>
                    </m:r>
                    <m:r>
                      <a:rPr lang="LID4096" sz="1400" i="0">
                        <a:latin typeface="Cambria Math" panose="02040503050406030204" pitchFamily="18" charset="0"/>
                        <a:ea typeface="+mj-ea"/>
                      </a:rPr>
                      <m:t>≈</m:t>
                    </m:r>
                    <m:f>
                      <m:fPr>
                        <m:ctrlPr>
                          <a:rPr lang="ar-AE" sz="1400" i="1" smtClean="0">
                            <a:latin typeface="Cambria Math" panose="02040503050406030204" pitchFamily="18" charset="0"/>
                            <a:ea typeface="+mj-ea"/>
                          </a:rPr>
                        </m:ctrlPr>
                      </m:fPr>
                      <m:num>
                        <m:r>
                          <a:rPr lang="fi-FI" sz="1400" b="0" i="1" smtClean="0">
                            <a:latin typeface="Cambria Math" panose="02040503050406030204" pitchFamily="18" charset="0"/>
                            <a:ea typeface="+mj-ea"/>
                          </a:rPr>
                          <m:t>𝑆𝑖𝑧𝑒</m:t>
                        </m:r>
                        <m:r>
                          <a:rPr lang="fi-FI" sz="1400" b="0" i="1" smtClean="0">
                            <a:latin typeface="Cambria Math" panose="02040503050406030204" pitchFamily="18" charset="0"/>
                            <a:ea typeface="+mj-ea"/>
                          </a:rPr>
                          <m:t> </m:t>
                        </m:r>
                        <m:r>
                          <a:rPr lang="fi-FI" sz="1400" b="0" i="1" smtClean="0">
                            <a:latin typeface="Cambria Math" panose="02040503050406030204" pitchFamily="18" charset="0"/>
                            <a:ea typeface="+mj-ea"/>
                          </a:rPr>
                          <m:t>𝑂𝑓</m:t>
                        </m:r>
                        <m:r>
                          <a:rPr lang="fi-FI" sz="1400" b="0" i="1" smtClean="0">
                            <a:latin typeface="Cambria Math" panose="02040503050406030204" pitchFamily="18" charset="0"/>
                            <a:ea typeface="+mj-ea"/>
                          </a:rPr>
                          <m:t> </m:t>
                        </m:r>
                        <m:r>
                          <a:rPr lang="fi-FI" sz="1400" b="0" i="1" smtClean="0">
                            <a:latin typeface="Cambria Math" panose="02040503050406030204" pitchFamily="18" charset="0"/>
                            <a:ea typeface="+mj-ea"/>
                          </a:rPr>
                          <m:t>𝑆𝑖𝑔𝑛𝑎𝑙𝑙𝑖𝑛𝑔</m:t>
                        </m:r>
                        <m:r>
                          <a:rPr lang="fi-FI" sz="1400" b="0" i="1" smtClean="0">
                            <a:latin typeface="Cambria Math" panose="02040503050406030204" pitchFamily="18" charset="0"/>
                            <a:ea typeface="+mj-ea"/>
                          </a:rPr>
                          <m:t> </m:t>
                        </m:r>
                        <m:d>
                          <m:dPr>
                            <m:begChr m:val="["/>
                            <m:endChr m:val="]"/>
                            <m:ctrlPr>
                              <a:rPr lang="fi-FI" sz="1400" b="0" i="1" smtClean="0">
                                <a:latin typeface="Cambria Math" panose="02040503050406030204" pitchFamily="18" charset="0"/>
                                <a:ea typeface="+mj-ea"/>
                              </a:rPr>
                            </m:ctrlPr>
                          </m:dPr>
                          <m:e>
                            <m:r>
                              <a:rPr lang="en-US" sz="1400" b="0" i="1" smtClean="0">
                                <a:latin typeface="Cambria Math" panose="02040503050406030204" pitchFamily="18" charset="0"/>
                                <a:ea typeface="+mj-ea"/>
                              </a:rPr>
                              <m:t>𝑏𝑦𝑡𝑒𝑠</m:t>
                            </m:r>
                          </m:e>
                        </m:d>
                        <m:r>
                          <a:rPr lang="fi-FI" sz="1400" b="0" i="1" smtClean="0">
                            <a:latin typeface="Cambria Math" panose="02040503050406030204" pitchFamily="18" charset="0"/>
                            <a:ea typeface="+mj-ea"/>
                          </a:rPr>
                          <m:t> </m:t>
                        </m:r>
                      </m:num>
                      <m:den>
                        <m:r>
                          <a:rPr lang="fi-FI" sz="1400" i="1">
                            <a:latin typeface="Cambria Math" panose="02040503050406030204" pitchFamily="18" charset="0"/>
                          </a:rPr>
                          <m:t>𝑆𝑖𝑧𝑒</m:t>
                        </m:r>
                        <m:r>
                          <a:rPr lang="fi-FI" sz="1400" i="1">
                            <a:latin typeface="Cambria Math" panose="02040503050406030204" pitchFamily="18" charset="0"/>
                          </a:rPr>
                          <m:t> </m:t>
                        </m:r>
                        <m:r>
                          <a:rPr lang="fi-FI" sz="1400" i="1">
                            <a:latin typeface="Cambria Math" panose="02040503050406030204" pitchFamily="18" charset="0"/>
                          </a:rPr>
                          <m:t>𝑂𝑓</m:t>
                        </m:r>
                        <m:r>
                          <a:rPr lang="fi-FI" sz="1400" i="1">
                            <a:latin typeface="Cambria Math" panose="02040503050406030204" pitchFamily="18" charset="0"/>
                          </a:rPr>
                          <m:t> </m:t>
                        </m:r>
                        <m:r>
                          <a:rPr lang="fi-FI" sz="1400" i="1">
                            <a:latin typeface="Cambria Math" panose="02040503050406030204" pitchFamily="18" charset="0"/>
                          </a:rPr>
                          <m:t>𝑆𝑖𝑔𝑛𝑎𝑙𝑙𝑖𝑛𝑔</m:t>
                        </m:r>
                        <m:r>
                          <a:rPr lang="fi-FI" sz="1400" i="1">
                            <a:latin typeface="Cambria Math" panose="02040503050406030204" pitchFamily="18" charset="0"/>
                          </a:rPr>
                          <m:t> </m:t>
                        </m:r>
                        <m:d>
                          <m:dPr>
                            <m:begChr m:val="["/>
                            <m:endChr m:val="]"/>
                            <m:ctrlPr>
                              <a:rPr lang="fi-FI" sz="1400" i="1">
                                <a:latin typeface="Cambria Math" panose="02040503050406030204" pitchFamily="18" charset="0"/>
                              </a:rPr>
                            </m:ctrlPr>
                          </m:dPr>
                          <m:e>
                            <m:r>
                              <a:rPr lang="en-US" sz="1400" b="0" i="1" smtClean="0">
                                <a:latin typeface="Cambria Math" panose="02040503050406030204" pitchFamily="18" charset="0"/>
                              </a:rPr>
                              <m:t>𝑏𝑦𝑡𝑒𝑠</m:t>
                            </m:r>
                          </m:e>
                        </m:d>
                        <m:r>
                          <a:rPr lang="fi-FI" sz="1400" i="1">
                            <a:latin typeface="Cambria Math" panose="02040503050406030204" pitchFamily="18" charset="0"/>
                          </a:rPr>
                          <m:t>+</m:t>
                        </m:r>
                        <m:r>
                          <a:rPr lang="fi-FI" sz="1400" i="1">
                            <a:latin typeface="Cambria Math" panose="02040503050406030204" pitchFamily="18" charset="0"/>
                          </a:rPr>
                          <m:t>𝑝𝑟𝑜𝑡𝑜𝑐𝑜𝑙</m:t>
                        </m:r>
                        <m:r>
                          <a:rPr lang="fi-FI" sz="1400" i="1">
                            <a:latin typeface="Cambria Math" panose="02040503050406030204" pitchFamily="18" charset="0"/>
                          </a:rPr>
                          <m:t> </m:t>
                        </m:r>
                        <m:r>
                          <a:rPr lang="fi-FI" sz="1400" i="1">
                            <a:latin typeface="Cambria Math" panose="02040503050406030204" pitchFamily="18" charset="0"/>
                          </a:rPr>
                          <m:t>𝑜𝑣𝑒𝑟</m:t>
                        </m:r>
                        <m:r>
                          <a:rPr lang="fi-FI" sz="1400" i="1">
                            <a:latin typeface="Cambria Math" panose="02040503050406030204" pitchFamily="18" charset="0"/>
                          </a:rPr>
                          <m:t>h</m:t>
                        </m:r>
                        <m:r>
                          <a:rPr lang="fi-FI" sz="1400" i="1">
                            <a:latin typeface="Cambria Math" panose="02040503050406030204" pitchFamily="18" charset="0"/>
                          </a:rPr>
                          <m:t>𝑒𝑎𝑑</m:t>
                        </m:r>
                        <m:r>
                          <a:rPr lang="fi-FI" sz="1400" i="1">
                            <a:latin typeface="Cambria Math" panose="02040503050406030204" pitchFamily="18" charset="0"/>
                          </a:rPr>
                          <m:t> [</m:t>
                        </m:r>
                        <m:r>
                          <a:rPr lang="en-US" sz="1400" b="0" i="1" smtClean="0">
                            <a:latin typeface="Cambria Math" panose="02040503050406030204" pitchFamily="18" charset="0"/>
                          </a:rPr>
                          <m:t>𝑏𝑦𝑡𝑒𝑠</m:t>
                        </m:r>
                        <m:r>
                          <a:rPr lang="fi-FI" sz="1400" i="1">
                            <a:latin typeface="Cambria Math" panose="02040503050406030204" pitchFamily="18" charset="0"/>
                          </a:rPr>
                          <m:t>]</m:t>
                        </m:r>
                      </m:den>
                    </m:f>
                  </m:oMath>
                </a14:m>
                <a:endParaRPr lang="en-US" sz="1400" b="0" dirty="0">
                  <a:ea typeface="+mj-ea"/>
                </a:endParaRPr>
              </a:p>
            </p:txBody>
          </p:sp>
        </mc:Choice>
        <mc:Fallback xmlns="">
          <p:sp>
            <p:nvSpPr>
              <p:cNvPr id="14" name="TextBox 11">
                <a:extLst>
                  <a:ext uri="{FF2B5EF4-FFF2-40B4-BE49-F238E27FC236}">
                    <a16:creationId xmlns:a16="http://schemas.microsoft.com/office/drawing/2014/main" id="{AC396CF2-9AC8-DA8C-9404-B6E205F73C10}"/>
                  </a:ext>
                </a:extLst>
              </p:cNvPr>
              <p:cNvSpPr txBox="1">
                <a:spLocks noRot="1" noChangeAspect="1" noMove="1" noResize="1" noEditPoints="1" noAdjustHandles="1" noChangeArrowheads="1" noChangeShapeType="1" noTextEdit="1"/>
              </p:cNvSpPr>
              <p:nvPr/>
            </p:nvSpPr>
            <p:spPr>
              <a:xfrm>
                <a:off x="2685300" y="1835703"/>
                <a:ext cx="6564796" cy="441788"/>
              </a:xfrm>
              <a:prstGeom prst="rect">
                <a:avLst/>
              </a:prstGeom>
              <a:blipFill>
                <a:blip r:embed="rId6"/>
                <a:stretch>
                  <a:fillRect l="-279" b="-2740"/>
                </a:stretch>
              </a:blipFill>
            </p:spPr>
            <p:txBody>
              <a:bodyPr/>
              <a:lstStyle/>
              <a:p>
                <a:r>
                  <a:rPr lang="LID4096">
                    <a:noFill/>
                  </a:rPr>
                  <a:t> </a:t>
                </a:r>
              </a:p>
            </p:txBody>
          </p:sp>
        </mc:Fallback>
      </mc:AlternateContent>
      <p:sp>
        <p:nvSpPr>
          <p:cNvPr id="17" name="TextBox 6">
            <a:extLst>
              <a:ext uri="{FF2B5EF4-FFF2-40B4-BE49-F238E27FC236}">
                <a16:creationId xmlns:a16="http://schemas.microsoft.com/office/drawing/2014/main" id="{60F10364-E5E0-0857-DEFA-628283B24571}"/>
              </a:ext>
            </a:extLst>
          </p:cNvPr>
          <p:cNvSpPr txBox="1"/>
          <p:nvPr/>
        </p:nvSpPr>
        <p:spPr>
          <a:xfrm>
            <a:off x="78422" y="899945"/>
            <a:ext cx="12035155" cy="738664"/>
          </a:xfrm>
          <a:prstGeom prst="rect">
            <a:avLst/>
          </a:prstGeom>
          <a:noFill/>
        </p:spPr>
        <p:txBody>
          <a:bodyPr wrap="square">
            <a:spAutoFit/>
          </a:bodyPr>
          <a:lstStyle/>
          <a:p>
            <a:pPr eaLnBrk="0" fontAlgn="base" hangingPunct="0">
              <a:spcBef>
                <a:spcPct val="0"/>
              </a:spcBef>
              <a:spcAft>
                <a:spcPct val="0"/>
              </a:spcAft>
              <a:defRPr/>
            </a:pPr>
            <a:r>
              <a:rPr lang="en-US" altLang="zh-CN" sz="1400" dirty="0">
                <a:solidFill>
                  <a:srgbClr val="000000"/>
                </a:solidFill>
                <a:ea typeface="+mj-ea"/>
                <a:cs typeface="Arial" panose="020B0604020202020204" pitchFamily="34" charset="0"/>
              </a:rPr>
              <a:t>The relationship among protocol overhead, </a:t>
            </a:r>
            <a:r>
              <a:rPr lang="en-US" altLang="zh-CN" sz="1400" dirty="0" err="1">
                <a:solidFill>
                  <a:srgbClr val="000000"/>
                </a:solidFill>
                <a:ea typeface="+mj-ea"/>
                <a:cs typeface="Arial" panose="020B0604020202020204" pitchFamily="34" charset="0"/>
              </a:rPr>
              <a:t>signalling</a:t>
            </a:r>
            <a:r>
              <a:rPr lang="en-US" altLang="zh-CN" sz="1400" dirty="0">
                <a:solidFill>
                  <a:srgbClr val="000000"/>
                </a:solidFill>
                <a:ea typeface="+mj-ea"/>
                <a:cs typeface="Arial" panose="020B0604020202020204" pitchFamily="34" charset="0"/>
              </a:rPr>
              <a:t> message size, and transmission data rate is as below. </a:t>
            </a:r>
            <a:r>
              <a:rPr lang="en-US" sz="1400" dirty="0"/>
              <a:t>As implied by Assumption #1, the protocol stack for IMS signaling over CP or UP can follow the structures shown in Figures 4. When transmitted via UP, IMS signaling requires 32 bytes protocol overhead, which is 12 bytes less than the 44 bytes protocol overhead required via CP. No compression mechanism is assumed in this analysis</a:t>
            </a:r>
            <a:r>
              <a:rPr lang="en-US" altLang="zh-CN" sz="1400" dirty="0">
                <a:solidFill>
                  <a:srgbClr val="000000"/>
                </a:solidFill>
                <a:latin typeface="Arial" panose="020B0604020202020204" pitchFamily="34" charset="0"/>
                <a:ea typeface="华文细黑" panose="02010600040101010101" pitchFamily="2" charset="-122"/>
                <a:cs typeface="Arial" panose="020B0604020202020204" pitchFamily="34" charset="0"/>
              </a:rPr>
              <a:t>.</a:t>
            </a:r>
            <a:r>
              <a:rPr kumimoji="0" lang="en-US" altLang="zh-CN" sz="1400" b="0" i="0" u="none" strike="noStrike" kern="1200" cap="none" spc="0" normalizeH="0" baseline="0" noProof="0" dirty="0">
                <a:ln>
                  <a:noFill/>
                </a:ln>
                <a:solidFill>
                  <a:srgbClr val="000000"/>
                </a:solidFill>
                <a:effectLst/>
                <a:uLnTx/>
                <a:uFillTx/>
                <a:ea typeface="+mj-ea"/>
                <a:cs typeface="Arial" panose="020B0604020202020204" pitchFamily="34" charset="0"/>
              </a:rPr>
              <a:t>                                                </a:t>
            </a:r>
          </a:p>
        </p:txBody>
      </p:sp>
      <p:graphicFrame>
        <p:nvGraphicFramePr>
          <p:cNvPr id="4" name="Table 3">
            <a:extLst>
              <a:ext uri="{FF2B5EF4-FFF2-40B4-BE49-F238E27FC236}">
                <a16:creationId xmlns:a16="http://schemas.microsoft.com/office/drawing/2014/main" id="{01D2EE10-F2F8-E669-E08D-5551E0656013}"/>
              </a:ext>
            </a:extLst>
          </p:cNvPr>
          <p:cNvGraphicFramePr>
            <a:graphicFrameLocks noGrp="1"/>
          </p:cNvGraphicFramePr>
          <p:nvPr>
            <p:extLst>
              <p:ext uri="{D42A27DB-BD31-4B8C-83A1-F6EECF244321}">
                <p14:modId xmlns:p14="http://schemas.microsoft.com/office/powerpoint/2010/main" val="3612177749"/>
              </p:ext>
            </p:extLst>
          </p:nvPr>
        </p:nvGraphicFramePr>
        <p:xfrm>
          <a:off x="5807601" y="2603990"/>
          <a:ext cx="6010032" cy="1859280"/>
        </p:xfrm>
        <a:graphic>
          <a:graphicData uri="http://schemas.openxmlformats.org/drawingml/2006/table">
            <a:tbl>
              <a:tblPr firstRow="1" bandRow="1">
                <a:tableStyleId>{5940675A-B579-460E-94D1-54222C63F5DA}</a:tableStyleId>
              </a:tblPr>
              <a:tblGrid>
                <a:gridCol w="1502508">
                  <a:extLst>
                    <a:ext uri="{9D8B030D-6E8A-4147-A177-3AD203B41FA5}">
                      <a16:colId xmlns:a16="http://schemas.microsoft.com/office/drawing/2014/main" val="4062722822"/>
                    </a:ext>
                  </a:extLst>
                </a:gridCol>
                <a:gridCol w="1502508">
                  <a:extLst>
                    <a:ext uri="{9D8B030D-6E8A-4147-A177-3AD203B41FA5}">
                      <a16:colId xmlns:a16="http://schemas.microsoft.com/office/drawing/2014/main" val="4096349878"/>
                    </a:ext>
                  </a:extLst>
                </a:gridCol>
                <a:gridCol w="1502508">
                  <a:extLst>
                    <a:ext uri="{9D8B030D-6E8A-4147-A177-3AD203B41FA5}">
                      <a16:colId xmlns:a16="http://schemas.microsoft.com/office/drawing/2014/main" val="81736727"/>
                    </a:ext>
                  </a:extLst>
                </a:gridCol>
                <a:gridCol w="1502508">
                  <a:extLst>
                    <a:ext uri="{9D8B030D-6E8A-4147-A177-3AD203B41FA5}">
                      <a16:colId xmlns:a16="http://schemas.microsoft.com/office/drawing/2014/main" val="1650784555"/>
                    </a:ext>
                  </a:extLst>
                </a:gridCol>
              </a:tblGrid>
              <a:tr h="204853">
                <a:tc>
                  <a:txBody>
                    <a:bodyPr/>
                    <a:lstStyle/>
                    <a:p>
                      <a:endParaRPr lang="LID4096" sz="1400" dirty="0"/>
                    </a:p>
                  </a:txBody>
                  <a:tcPr/>
                </a:tc>
                <a:tc>
                  <a:txBody>
                    <a:bodyPr/>
                    <a:lstStyle/>
                    <a:p>
                      <a:r>
                        <a:rPr lang="en-US" sz="1400" b="1" dirty="0"/>
                        <a:t>Original SIP INVITE (Annex-1)</a:t>
                      </a:r>
                    </a:p>
                  </a:txBody>
                  <a:tcPr/>
                </a:tc>
                <a:tc>
                  <a:txBody>
                    <a:bodyPr/>
                    <a:lstStyle/>
                    <a:p>
                      <a:r>
                        <a:rPr lang="en-US" sz="1400" b="1" dirty="0"/>
                        <a:t>Reduce 50%</a:t>
                      </a:r>
                    </a:p>
                  </a:txBody>
                  <a:tcPr/>
                </a:tc>
                <a:tc>
                  <a:txBody>
                    <a:bodyPr/>
                    <a:lstStyle/>
                    <a:p>
                      <a:r>
                        <a:rPr lang="en-US" sz="1400" b="1" dirty="0"/>
                        <a:t>Reduce 90%</a:t>
                      </a:r>
                    </a:p>
                  </a:txBody>
                  <a:tcPr/>
                </a:tc>
                <a:extLst>
                  <a:ext uri="{0D108BD9-81ED-4DB2-BD59-A6C34878D82A}">
                    <a16:rowId xmlns:a16="http://schemas.microsoft.com/office/drawing/2014/main" val="1756968410"/>
                  </a:ext>
                </a:extLst>
              </a:tr>
              <a:tr h="204853">
                <a:tc>
                  <a:txBody>
                    <a:bodyPr/>
                    <a:lstStyle/>
                    <a:p>
                      <a:endParaRPr lang="LID4096" sz="14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t>2480 bytes</a:t>
                      </a:r>
                      <a:endParaRPr lang="LID4096" sz="14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t>140 bytes</a:t>
                      </a:r>
                      <a:endParaRPr lang="LID4096" sz="14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t>248 bytes</a:t>
                      </a:r>
                      <a:endParaRPr lang="LID4096" sz="1400" dirty="0"/>
                    </a:p>
                  </a:txBody>
                  <a:tcPr/>
                </a:tc>
                <a:extLst>
                  <a:ext uri="{0D108BD9-81ED-4DB2-BD59-A6C34878D82A}">
                    <a16:rowId xmlns:a16="http://schemas.microsoft.com/office/drawing/2014/main" val="1535202840"/>
                  </a:ext>
                </a:extLst>
              </a:tr>
              <a:tr h="0">
                <a:tc>
                  <a:txBody>
                    <a:bodyPr/>
                    <a:lstStyle/>
                    <a:p>
                      <a:r>
                        <a:rPr lang="en-US" sz="1400" dirty="0"/>
                        <a:t>UP</a:t>
                      </a:r>
                    </a:p>
                    <a:p>
                      <a:r>
                        <a:rPr lang="en-US" sz="1400" dirty="0"/>
                        <a:t>32 bytes protocol</a:t>
                      </a:r>
                      <a:endParaRPr lang="LID4096" sz="1400" dirty="0"/>
                    </a:p>
                  </a:txBody>
                  <a:tcPr/>
                </a:tc>
                <a:tc>
                  <a:txBody>
                    <a:bodyPr/>
                    <a:lstStyle/>
                    <a:p>
                      <a:r>
                        <a:rPr lang="en-US" sz="1400" dirty="0"/>
                        <a:t>98.72%</a:t>
                      </a:r>
                      <a:endParaRPr lang="LID4096" sz="14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t>97.48%</a:t>
                      </a:r>
                      <a:endParaRPr lang="LID4096" sz="1400" dirty="0"/>
                    </a:p>
                  </a:txBody>
                  <a:tcPr/>
                </a:tc>
                <a:tc>
                  <a:txBody>
                    <a:bodyPr/>
                    <a:lstStyle/>
                    <a:p>
                      <a:r>
                        <a:rPr lang="en-US" sz="1400" dirty="0"/>
                        <a:t>88.57%</a:t>
                      </a:r>
                      <a:endParaRPr lang="LID4096" sz="1400" dirty="0"/>
                    </a:p>
                  </a:txBody>
                  <a:tcPr/>
                </a:tc>
                <a:extLst>
                  <a:ext uri="{0D108BD9-81ED-4DB2-BD59-A6C34878D82A}">
                    <a16:rowId xmlns:a16="http://schemas.microsoft.com/office/drawing/2014/main" val="1010361198"/>
                  </a:ext>
                </a:extLst>
              </a:tr>
              <a:tr h="0">
                <a:tc>
                  <a:txBody>
                    <a:bodyPr/>
                    <a:lstStyle/>
                    <a:p>
                      <a:r>
                        <a:rPr lang="en-US" sz="1400" dirty="0"/>
                        <a:t>CP</a:t>
                      </a:r>
                    </a:p>
                    <a:p>
                      <a:r>
                        <a:rPr lang="en-US" sz="1400" dirty="0"/>
                        <a:t>44 bytes protocol</a:t>
                      </a:r>
                      <a:endParaRPr lang="LID4096" sz="1400" dirty="0"/>
                    </a:p>
                  </a:txBody>
                  <a:tcPr/>
                </a:tc>
                <a:tc>
                  <a:txBody>
                    <a:bodyPr/>
                    <a:lstStyle/>
                    <a:p>
                      <a:r>
                        <a:rPr lang="en-US" sz="1400" dirty="0"/>
                        <a:t>98.25%</a:t>
                      </a:r>
                      <a:endParaRPr lang="LID4096" sz="1400" dirty="0"/>
                    </a:p>
                  </a:txBody>
                  <a:tcPr/>
                </a:tc>
                <a:tc>
                  <a:txBody>
                    <a:bodyPr/>
                    <a:lstStyle/>
                    <a:p>
                      <a:r>
                        <a:rPr lang="en-US" sz="1400" dirty="0"/>
                        <a:t>96.57%</a:t>
                      </a:r>
                      <a:endParaRPr lang="LID4096" sz="1400" dirty="0"/>
                    </a:p>
                  </a:txBody>
                  <a:tcPr/>
                </a:tc>
                <a:tc>
                  <a:txBody>
                    <a:bodyPr/>
                    <a:lstStyle/>
                    <a:p>
                      <a:r>
                        <a:rPr lang="en-US" sz="1400" dirty="0"/>
                        <a:t>84.93%</a:t>
                      </a:r>
                      <a:endParaRPr lang="LID4096" sz="1400" dirty="0"/>
                    </a:p>
                  </a:txBody>
                  <a:tcPr/>
                </a:tc>
                <a:extLst>
                  <a:ext uri="{0D108BD9-81ED-4DB2-BD59-A6C34878D82A}">
                    <a16:rowId xmlns:a16="http://schemas.microsoft.com/office/drawing/2014/main" val="1403594471"/>
                  </a:ext>
                </a:extLst>
              </a:tr>
            </a:tbl>
          </a:graphicData>
        </a:graphic>
      </p:graphicFrame>
      <p:sp>
        <p:nvSpPr>
          <p:cNvPr id="7" name="TextBox 6">
            <a:extLst>
              <a:ext uri="{FF2B5EF4-FFF2-40B4-BE49-F238E27FC236}">
                <a16:creationId xmlns:a16="http://schemas.microsoft.com/office/drawing/2014/main" id="{8419AB10-E69D-A6EF-E7FF-7C4A95A1C916}"/>
              </a:ext>
            </a:extLst>
          </p:cNvPr>
          <p:cNvSpPr txBox="1"/>
          <p:nvPr/>
        </p:nvSpPr>
        <p:spPr>
          <a:xfrm>
            <a:off x="1851195" y="4112926"/>
            <a:ext cx="1215536" cy="246221"/>
          </a:xfrm>
          <a:prstGeom prst="rect">
            <a:avLst/>
          </a:prstGeom>
          <a:noFill/>
        </p:spPr>
        <p:txBody>
          <a:bodyPr wrap="square">
            <a:spAutoFit/>
          </a:bodyPr>
          <a:lstStyle/>
          <a:p>
            <a:r>
              <a:rPr lang="en-US" sz="1000" dirty="0">
                <a:solidFill>
                  <a:srgbClr val="00B050"/>
                </a:solidFill>
              </a:rPr>
              <a:t>Legacy UP header</a:t>
            </a:r>
            <a:endParaRPr lang="LID4096" sz="1000" dirty="0">
              <a:solidFill>
                <a:srgbClr val="00B050"/>
              </a:solidFill>
            </a:endParaRPr>
          </a:p>
        </p:txBody>
      </p:sp>
      <p:sp>
        <p:nvSpPr>
          <p:cNvPr id="9" name="TextBox 8">
            <a:extLst>
              <a:ext uri="{FF2B5EF4-FFF2-40B4-BE49-F238E27FC236}">
                <a16:creationId xmlns:a16="http://schemas.microsoft.com/office/drawing/2014/main" id="{5F163A52-B757-355E-FA9E-31B8B9E03A13}"/>
              </a:ext>
            </a:extLst>
          </p:cNvPr>
          <p:cNvSpPr txBox="1"/>
          <p:nvPr/>
        </p:nvSpPr>
        <p:spPr>
          <a:xfrm>
            <a:off x="3278599" y="4116329"/>
            <a:ext cx="1215536" cy="246221"/>
          </a:xfrm>
          <a:prstGeom prst="rect">
            <a:avLst/>
          </a:prstGeom>
          <a:noFill/>
        </p:spPr>
        <p:txBody>
          <a:bodyPr wrap="square">
            <a:spAutoFit/>
          </a:bodyPr>
          <a:lstStyle/>
          <a:p>
            <a:r>
              <a:rPr lang="en-US" sz="1000" dirty="0">
                <a:solidFill>
                  <a:srgbClr val="00B050"/>
                </a:solidFill>
              </a:rPr>
              <a:t>Legacy CP header</a:t>
            </a:r>
            <a:endParaRPr lang="LID4096" sz="1000" dirty="0">
              <a:solidFill>
                <a:srgbClr val="00B050"/>
              </a:solidFill>
            </a:endParaRPr>
          </a:p>
        </p:txBody>
      </p:sp>
      <p:sp>
        <p:nvSpPr>
          <p:cNvPr id="13" name="TextBox 12">
            <a:extLst>
              <a:ext uri="{FF2B5EF4-FFF2-40B4-BE49-F238E27FC236}">
                <a16:creationId xmlns:a16="http://schemas.microsoft.com/office/drawing/2014/main" id="{B9B881C4-705C-CFC6-EB9B-30147FA0520A}"/>
              </a:ext>
            </a:extLst>
          </p:cNvPr>
          <p:cNvSpPr txBox="1"/>
          <p:nvPr/>
        </p:nvSpPr>
        <p:spPr>
          <a:xfrm>
            <a:off x="7853632" y="2341444"/>
            <a:ext cx="4402666" cy="276999"/>
          </a:xfrm>
          <a:prstGeom prst="rect">
            <a:avLst/>
          </a:prstGeom>
          <a:noFill/>
        </p:spPr>
        <p:txBody>
          <a:bodyPr wrap="square">
            <a:spAutoFit/>
          </a:bodyPr>
          <a:lstStyle/>
          <a:p>
            <a:r>
              <a:rPr lang="en-US" sz="1200" b="1" dirty="0"/>
              <a:t>Tab.1: </a:t>
            </a:r>
            <a:r>
              <a:rPr lang="en-US" sz="1200" b="1" dirty="0" err="1"/>
              <a:t>signalling</a:t>
            </a:r>
            <a:r>
              <a:rPr lang="en-US" sz="1200" b="1" dirty="0"/>
              <a:t> efficiency ratio</a:t>
            </a:r>
            <a:endParaRPr lang="LID4096" sz="1200" b="1" dirty="0"/>
          </a:p>
        </p:txBody>
      </p:sp>
      <p:sp>
        <p:nvSpPr>
          <p:cNvPr id="6" name="TextBox 5">
            <a:extLst>
              <a:ext uri="{FF2B5EF4-FFF2-40B4-BE49-F238E27FC236}">
                <a16:creationId xmlns:a16="http://schemas.microsoft.com/office/drawing/2014/main" id="{75367E46-E5E1-B68B-8B3A-7D9443D7DA09}"/>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1489438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5FC13-11DC-9F85-DCB2-562D09C1ACB0}"/>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26867A9D-62EA-D1E9-B8E0-4925D8ED1E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514B591C-F491-00C8-D193-819273A37C8D}"/>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cs typeface="Arial" panose="020B0604020202020204" pitchFamily="34" charset="0"/>
              </a:rPr>
              <a:t>V</a:t>
            </a:r>
            <a:r>
              <a:rPr lang="en-US" altLang="zh-CN" sz="2800" b="1" dirty="0">
                <a:solidFill>
                  <a:schemeClr val="bg1"/>
                </a:solidFill>
                <a:cs typeface="Arial" panose="020B0604020202020204" pitchFamily="34" charset="0"/>
              </a:rPr>
              <a:t>-b)</a:t>
            </a:r>
            <a:r>
              <a:rPr lang="fi-FI" altLang="zh-CN" sz="2800" b="1" dirty="0">
                <a:solidFill>
                  <a:schemeClr val="bg1"/>
                </a:solidFill>
                <a:cs typeface="Arial" panose="020B0604020202020204" pitchFamily="34" charset="0"/>
              </a:rPr>
              <a:t>. IMS </a:t>
            </a:r>
            <a:r>
              <a:rPr lang="fi-FI" altLang="zh-CN" sz="2800" b="1" dirty="0" err="1">
                <a:solidFill>
                  <a:schemeClr val="bg1"/>
                </a:solidFill>
                <a:cs typeface="Arial" panose="020B0604020202020204" pitchFamily="34" charset="0"/>
              </a:rPr>
              <a:t>voice</a:t>
            </a:r>
            <a:r>
              <a:rPr lang="en-US" altLang="zh-CN" sz="2800" b="1" dirty="0">
                <a:solidFill>
                  <a:schemeClr val="bg1"/>
                </a:solidFill>
                <a:cs typeface="Times New Roman" panose="02020603050405020304" pitchFamily="18" charset="0"/>
              </a:rPr>
              <a:t> efficiency</a:t>
            </a:r>
            <a:endParaRPr lang="zh-CN" altLang="en-US" sz="2800" b="1" dirty="0">
              <a:solidFill>
                <a:schemeClr val="bg1"/>
              </a:solidFill>
              <a:cs typeface="Times New Roman" panose="02020603050405020304" pitchFamily="18" charset="0"/>
            </a:endParaRPr>
          </a:p>
        </p:txBody>
      </p:sp>
      <p:sp>
        <p:nvSpPr>
          <p:cNvPr id="5" name="Rectangle 2">
            <a:extLst>
              <a:ext uri="{FF2B5EF4-FFF2-40B4-BE49-F238E27FC236}">
                <a16:creationId xmlns:a16="http://schemas.microsoft.com/office/drawing/2014/main" id="{40493E2A-E99C-D7AB-AC4C-84B65B8D172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8" name="TextBox 6">
            <a:extLst>
              <a:ext uri="{FF2B5EF4-FFF2-40B4-BE49-F238E27FC236}">
                <a16:creationId xmlns:a16="http://schemas.microsoft.com/office/drawing/2014/main" id="{5F12886E-ED72-670B-95B6-DB42837ED538}"/>
              </a:ext>
            </a:extLst>
          </p:cNvPr>
          <p:cNvSpPr txBox="1"/>
          <p:nvPr/>
        </p:nvSpPr>
        <p:spPr>
          <a:xfrm>
            <a:off x="268605" y="899946"/>
            <a:ext cx="12035155" cy="73866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400" dirty="0">
                <a:solidFill>
                  <a:srgbClr val="000000"/>
                </a:solidFill>
                <a:ea typeface="+mj-ea"/>
                <a:cs typeface="Arial" panose="020B0604020202020204" pitchFamily="34" charset="0"/>
              </a:rPr>
              <a:t>The relationship among protocol overhead, </a:t>
            </a:r>
            <a:r>
              <a:rPr lang="en-US" altLang="zh-CN" sz="1400" dirty="0" err="1">
                <a:solidFill>
                  <a:srgbClr val="000000"/>
                </a:solidFill>
                <a:ea typeface="+mj-ea"/>
                <a:cs typeface="Arial" panose="020B0604020202020204" pitchFamily="34" charset="0"/>
              </a:rPr>
              <a:t>ptime</a:t>
            </a:r>
            <a:r>
              <a:rPr lang="en-US" altLang="zh-CN" sz="1400" dirty="0">
                <a:solidFill>
                  <a:srgbClr val="000000"/>
                </a:solidFill>
                <a:ea typeface="+mj-ea"/>
                <a:cs typeface="Arial" panose="020B0604020202020204" pitchFamily="34" charset="0"/>
              </a:rPr>
              <a:t> (frame length), and codec bitrate is as below. Given ROHC mechanism can be introduced in both CP and UP, tab.1,2,3 show the IMS voice efficiency </a:t>
            </a:r>
            <a:r>
              <a:rPr lang="en-US" altLang="zh-CN" sz="1400" b="1" dirty="0">
                <a:solidFill>
                  <a:srgbClr val="000000"/>
                </a:solidFill>
                <a:ea typeface="+mj-ea"/>
                <a:cs typeface="Arial" panose="020B0604020202020204" pitchFamily="34" charset="0"/>
              </a:rPr>
              <a:t>examples</a:t>
            </a:r>
            <a:r>
              <a:rPr lang="en-US" altLang="zh-CN" sz="1400" dirty="0">
                <a:solidFill>
                  <a:srgbClr val="000000"/>
                </a:solidFill>
                <a:ea typeface="+mj-ea"/>
                <a:cs typeface="Arial" panose="020B0604020202020204" pitchFamily="34" charset="0"/>
              </a:rPr>
              <a:t> and the required PHY data rate: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ea typeface="+mj-ea"/>
                <a:cs typeface="Arial" panose="020B0604020202020204" pitchFamily="34" charset="0"/>
              </a:rPr>
              <a:t>                                                      </a:t>
            </a:r>
          </a:p>
        </p:txBody>
      </p:sp>
      <p:pic>
        <p:nvPicPr>
          <p:cNvPr id="39" name="Picture 7">
            <a:extLst>
              <a:ext uri="{FF2B5EF4-FFF2-40B4-BE49-F238E27FC236}">
                <a16:creationId xmlns:a16="http://schemas.microsoft.com/office/drawing/2014/main" id="{3F2CB085-247C-3CAD-B29F-D796FB098630}"/>
              </a:ext>
            </a:extLst>
          </p:cNvPr>
          <p:cNvPicPr>
            <a:picLocks noChangeAspect="1"/>
          </p:cNvPicPr>
          <p:nvPr/>
        </p:nvPicPr>
        <p:blipFill>
          <a:blip r:embed="rId4"/>
          <a:stretch>
            <a:fillRect/>
          </a:stretch>
        </p:blipFill>
        <p:spPr>
          <a:xfrm>
            <a:off x="2195638" y="1956409"/>
            <a:ext cx="3876293" cy="3767775"/>
          </a:xfrm>
          <a:prstGeom prst="rect">
            <a:avLst/>
          </a:prstGeom>
        </p:spPr>
      </p:pic>
      <p:sp>
        <p:nvSpPr>
          <p:cNvPr id="40" name="TextBox 9">
            <a:extLst>
              <a:ext uri="{FF2B5EF4-FFF2-40B4-BE49-F238E27FC236}">
                <a16:creationId xmlns:a16="http://schemas.microsoft.com/office/drawing/2014/main" id="{715C8FE9-6F19-73E2-711E-4A62D55F0A24}"/>
              </a:ext>
            </a:extLst>
          </p:cNvPr>
          <p:cNvSpPr txBox="1"/>
          <p:nvPr/>
        </p:nvSpPr>
        <p:spPr>
          <a:xfrm>
            <a:off x="9437561" y="1405312"/>
            <a:ext cx="2162985" cy="553998"/>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000" b="0" i="1" u="none" strike="noStrike" kern="1200" cap="none" spc="0" normalizeH="0" baseline="0" noProof="0" dirty="0">
                <a:ln>
                  <a:noFill/>
                </a:ln>
                <a:solidFill>
                  <a:srgbClr val="000000"/>
                </a:solidFill>
                <a:effectLst/>
                <a:uLnTx/>
                <a:uFillTx/>
                <a:ea typeface="+mj-ea"/>
                <a:cs typeface="Arial" panose="020B0604020202020204" pitchFamily="34" charset="0"/>
              </a:rPr>
              <a:t>NOTE: the efficiency calculation is assumed no rounded-up, no additional codec header</a:t>
            </a:r>
          </a:p>
        </p:txBody>
      </p:sp>
      <p:pic>
        <p:nvPicPr>
          <p:cNvPr id="41" name="Picture 10">
            <a:extLst>
              <a:ext uri="{FF2B5EF4-FFF2-40B4-BE49-F238E27FC236}">
                <a16:creationId xmlns:a16="http://schemas.microsoft.com/office/drawing/2014/main" id="{1744256C-00C3-3E4D-C9BE-94E844DF88B9}"/>
              </a:ext>
            </a:extLst>
          </p:cNvPr>
          <p:cNvPicPr>
            <a:picLocks noChangeAspect="1"/>
          </p:cNvPicPr>
          <p:nvPr/>
        </p:nvPicPr>
        <p:blipFill>
          <a:blip r:embed="rId5"/>
          <a:stretch>
            <a:fillRect/>
          </a:stretch>
        </p:blipFill>
        <p:spPr>
          <a:xfrm>
            <a:off x="6080226" y="1984838"/>
            <a:ext cx="3270886" cy="3767775"/>
          </a:xfrm>
          <a:prstGeom prst="rect">
            <a:avLst/>
          </a:prstGeom>
        </p:spPr>
      </p:pic>
      <mc:AlternateContent xmlns:mc="http://schemas.openxmlformats.org/markup-compatibility/2006" xmlns:a14="http://schemas.microsoft.com/office/drawing/2010/main">
        <mc:Choice Requires="a14">
          <p:sp>
            <p:nvSpPr>
              <p:cNvPr id="42" name="TextBox 11">
                <a:extLst>
                  <a:ext uri="{FF2B5EF4-FFF2-40B4-BE49-F238E27FC236}">
                    <a16:creationId xmlns:a16="http://schemas.microsoft.com/office/drawing/2014/main" id="{11ACA2EC-8B83-0D6F-EE9D-C9151AD114EE}"/>
                  </a:ext>
                </a:extLst>
              </p:cNvPr>
              <p:cNvSpPr txBox="1"/>
              <p:nvPr/>
            </p:nvSpPr>
            <p:spPr>
              <a:xfrm>
                <a:off x="2102042" y="1441031"/>
                <a:ext cx="7410740" cy="441788"/>
              </a:xfrm>
              <a:prstGeom prst="rect">
                <a:avLst/>
              </a:prstGeom>
              <a:solidFill>
                <a:schemeClr val="bg2">
                  <a:lumMod val="20000"/>
                  <a:lumOff val="80000"/>
                </a:schemeClr>
              </a:solidFill>
            </p:spPr>
            <p:txBody>
              <a:bodyPr wrap="square">
                <a:spAutoFit/>
              </a:bodyPr>
              <a:lstStyle/>
              <a:p>
                <a:r>
                  <a:rPr lang="en-US" sz="1400" dirty="0"/>
                  <a:t>Voice payload efficiency ratio</a:t>
                </a:r>
                <a:r>
                  <a:rPr lang="en-US" sz="1400" b="0" dirty="0"/>
                  <a:t> </a:t>
                </a:r>
                <a14:m>
                  <m:oMath xmlns:m="http://schemas.openxmlformats.org/officeDocument/2006/math">
                    <m:r>
                      <a:rPr lang="en-US" sz="1400" b="0" i="1" smtClean="0">
                        <a:latin typeface="Cambria Math" panose="02040503050406030204" pitchFamily="18" charset="0"/>
                      </a:rPr>
                      <m:t>[%]</m:t>
                    </m:r>
                    <m:r>
                      <a:rPr lang="en-US" sz="1400" i="1">
                        <a:latin typeface="Cambria Math" panose="02040503050406030204" pitchFamily="18" charset="0"/>
                      </a:rPr>
                      <m:t> </m:t>
                    </m:r>
                    <m:r>
                      <a:rPr lang="LID4096" sz="1400" i="0">
                        <a:latin typeface="Cambria Math" panose="02040503050406030204" pitchFamily="18" charset="0"/>
                        <a:ea typeface="+mj-ea"/>
                      </a:rPr>
                      <m:t>≈</m:t>
                    </m:r>
                    <m:f>
                      <m:fPr>
                        <m:ctrlPr>
                          <a:rPr lang="ar-AE" sz="1400" i="1" smtClean="0">
                            <a:latin typeface="Cambria Math" panose="02040503050406030204" pitchFamily="18" charset="0"/>
                            <a:ea typeface="+mj-ea"/>
                          </a:rPr>
                        </m:ctrlPr>
                      </m:fPr>
                      <m:num>
                        <m:r>
                          <a:rPr lang="en-US" sz="1400" b="0" i="1" smtClean="0">
                            <a:latin typeface="Cambria Math" panose="02040503050406030204" pitchFamily="18" charset="0"/>
                            <a:ea typeface="+mj-ea"/>
                          </a:rPr>
                          <m:t>𝐶𝑜𝑑𝑒𝑐</m:t>
                        </m:r>
                        <m:r>
                          <a:rPr lang="en-US" sz="1400" b="0" i="1" smtClean="0">
                            <a:latin typeface="Cambria Math" panose="02040503050406030204" pitchFamily="18" charset="0"/>
                            <a:ea typeface="+mj-ea"/>
                          </a:rPr>
                          <m:t> </m:t>
                        </m:r>
                        <m:r>
                          <a:rPr lang="en-US" sz="1400" b="0" i="1" smtClean="0">
                            <a:latin typeface="Cambria Math" panose="02040503050406030204" pitchFamily="18" charset="0"/>
                            <a:ea typeface="+mj-ea"/>
                          </a:rPr>
                          <m:t>𝑏𝑖𝑡</m:t>
                        </m:r>
                        <m:r>
                          <a:rPr lang="en-US" sz="1400" b="0" i="1" smtClean="0">
                            <a:latin typeface="Cambria Math" panose="02040503050406030204" pitchFamily="18" charset="0"/>
                            <a:ea typeface="+mj-ea"/>
                          </a:rPr>
                          <m:t> </m:t>
                        </m:r>
                        <m:r>
                          <a:rPr lang="en-US" sz="1400" b="0" i="1" smtClean="0">
                            <a:latin typeface="Cambria Math" panose="02040503050406030204" pitchFamily="18" charset="0"/>
                            <a:ea typeface="+mj-ea"/>
                          </a:rPr>
                          <m:t>𝑟𝑎𝑡𝑒</m:t>
                        </m:r>
                        <m:r>
                          <a:rPr lang="en-US" sz="1400" b="0" i="1" smtClean="0">
                            <a:latin typeface="Cambria Math" panose="02040503050406030204" pitchFamily="18" charset="0"/>
                            <a:ea typeface="+mj-ea"/>
                          </a:rPr>
                          <m:t> </m:t>
                        </m:r>
                        <m:d>
                          <m:dPr>
                            <m:begChr m:val="["/>
                            <m:endChr m:val="]"/>
                            <m:ctrlPr>
                              <a:rPr lang="ar-AE" sz="1400" i="1">
                                <a:latin typeface="Cambria Math" panose="02040503050406030204" pitchFamily="18" charset="0"/>
                                <a:ea typeface="+mj-ea"/>
                              </a:rPr>
                            </m:ctrlPr>
                          </m:dPr>
                          <m:e>
                            <m:r>
                              <a:rPr lang="ar-AE" sz="1400" i="1">
                                <a:latin typeface="Cambria Math" panose="02040503050406030204" pitchFamily="18" charset="0"/>
                                <a:ea typeface="+mj-ea"/>
                              </a:rPr>
                              <m:t>𝑏𝑖𝑡𝑠</m:t>
                            </m:r>
                            <m:r>
                              <a:rPr lang="en-US" sz="1400" b="0" i="1" smtClean="0">
                                <a:latin typeface="Cambria Math" panose="02040503050406030204" pitchFamily="18" charset="0"/>
                                <a:ea typeface="+mj-ea"/>
                              </a:rPr>
                              <m:t>/</m:t>
                            </m:r>
                            <m:r>
                              <a:rPr lang="en-US" sz="1400" b="0" i="1" smtClean="0">
                                <a:latin typeface="Cambria Math" panose="02040503050406030204" pitchFamily="18" charset="0"/>
                                <a:ea typeface="+mj-ea"/>
                              </a:rPr>
                              <m:t>𝑠</m:t>
                            </m:r>
                          </m:e>
                        </m:d>
                        <m:r>
                          <a:rPr lang="LID4096" sz="1400">
                            <a:latin typeface="Cambria Math" panose="02040503050406030204" pitchFamily="18" charset="0"/>
                          </a:rPr>
                          <m:t>×</m:t>
                        </m:r>
                        <m:r>
                          <a:rPr lang="en-US" sz="1400" b="0" i="1" smtClean="0">
                            <a:latin typeface="Cambria Math" panose="02040503050406030204" pitchFamily="18" charset="0"/>
                          </a:rPr>
                          <m:t>𝑝𝑡𝑖𝑚𝑒</m:t>
                        </m:r>
                        <m:d>
                          <m:dPr>
                            <m:begChr m:val="["/>
                            <m:endChr m:val="]"/>
                            <m:ctrlPr>
                              <a:rPr lang="ar-AE" sz="1400" i="1">
                                <a:latin typeface="Cambria Math" panose="02040503050406030204" pitchFamily="18" charset="0"/>
                                <a:ea typeface="+mj-ea"/>
                              </a:rPr>
                            </m:ctrlPr>
                          </m:dPr>
                          <m:e>
                            <m:r>
                              <a:rPr lang="en-US" sz="1400" b="0" i="1" smtClean="0">
                                <a:latin typeface="Cambria Math" panose="02040503050406030204" pitchFamily="18" charset="0"/>
                                <a:ea typeface="+mj-ea"/>
                              </a:rPr>
                              <m:t>𝑠</m:t>
                            </m:r>
                          </m:e>
                        </m:d>
                      </m:num>
                      <m:den>
                        <m:r>
                          <a:rPr lang="en-US" sz="1400" i="1">
                            <a:latin typeface="Cambria Math" panose="02040503050406030204" pitchFamily="18" charset="0"/>
                          </a:rPr>
                          <m:t>𝐶𝑜𝑑𝑒𝑐</m:t>
                        </m:r>
                        <m:r>
                          <a:rPr lang="en-US" sz="1400" i="1">
                            <a:latin typeface="Cambria Math" panose="02040503050406030204" pitchFamily="18" charset="0"/>
                          </a:rPr>
                          <m:t> </m:t>
                        </m:r>
                        <m:r>
                          <a:rPr lang="en-US" sz="1400" i="1">
                            <a:latin typeface="Cambria Math" panose="02040503050406030204" pitchFamily="18" charset="0"/>
                          </a:rPr>
                          <m:t>𝑏𝑖𝑡</m:t>
                        </m:r>
                        <m:r>
                          <a:rPr lang="en-US" sz="1400" i="1">
                            <a:latin typeface="Cambria Math" panose="02040503050406030204" pitchFamily="18" charset="0"/>
                          </a:rPr>
                          <m:t> </m:t>
                        </m:r>
                        <m:r>
                          <a:rPr lang="en-US" sz="1400" i="1">
                            <a:latin typeface="Cambria Math" panose="02040503050406030204" pitchFamily="18" charset="0"/>
                          </a:rPr>
                          <m:t>𝑟𝑎𝑡𝑒</m:t>
                        </m:r>
                        <m:r>
                          <a:rPr lang="en-US" sz="1400" i="1">
                            <a:latin typeface="Cambria Math" panose="02040503050406030204" pitchFamily="18" charset="0"/>
                          </a:rPr>
                          <m:t> </m:t>
                        </m:r>
                        <m:d>
                          <m:dPr>
                            <m:begChr m:val="["/>
                            <m:endChr m:val="]"/>
                            <m:ctrlPr>
                              <a:rPr lang="ar-AE" sz="1400" i="1">
                                <a:latin typeface="Cambria Math" panose="02040503050406030204" pitchFamily="18" charset="0"/>
                              </a:rPr>
                            </m:ctrlPr>
                          </m:dPr>
                          <m:e>
                            <m:r>
                              <a:rPr lang="ar-AE" sz="1400" i="1">
                                <a:latin typeface="Cambria Math" panose="02040503050406030204" pitchFamily="18" charset="0"/>
                              </a:rPr>
                              <m:t>𝑏𝑖𝑡𝑠</m:t>
                            </m:r>
                            <m:r>
                              <a:rPr lang="en-US" sz="1400" i="1">
                                <a:latin typeface="Cambria Math" panose="02040503050406030204" pitchFamily="18" charset="0"/>
                              </a:rPr>
                              <m:t>/</m:t>
                            </m:r>
                            <m:r>
                              <a:rPr lang="en-US" sz="1400" i="1">
                                <a:latin typeface="Cambria Math" panose="02040503050406030204" pitchFamily="18" charset="0"/>
                              </a:rPr>
                              <m:t>𝑠</m:t>
                            </m:r>
                          </m:e>
                        </m:d>
                        <m:r>
                          <a:rPr lang="LID4096" sz="1400">
                            <a:latin typeface="Cambria Math" panose="02040503050406030204" pitchFamily="18" charset="0"/>
                          </a:rPr>
                          <m:t>×</m:t>
                        </m:r>
                        <m:r>
                          <a:rPr lang="en-US" sz="1400" i="1">
                            <a:latin typeface="Cambria Math" panose="02040503050406030204" pitchFamily="18" charset="0"/>
                          </a:rPr>
                          <m:t>𝑝𝑡𝑖𝑚𝑒</m:t>
                        </m:r>
                        <m:d>
                          <m:dPr>
                            <m:begChr m:val="["/>
                            <m:endChr m:val="]"/>
                            <m:ctrlPr>
                              <a:rPr lang="ar-AE" sz="1400" i="1">
                                <a:latin typeface="Cambria Math" panose="02040503050406030204" pitchFamily="18" charset="0"/>
                              </a:rPr>
                            </m:ctrlPr>
                          </m:dPr>
                          <m:e>
                            <m:r>
                              <a:rPr lang="en-US" sz="1400" i="1">
                                <a:latin typeface="Cambria Math" panose="02040503050406030204" pitchFamily="18" charset="0"/>
                              </a:rPr>
                              <m:t>𝑠</m:t>
                            </m:r>
                          </m:e>
                        </m:d>
                        <m:r>
                          <a:rPr lang="en-US" sz="1400" b="0" i="1" smtClean="0">
                            <a:latin typeface="Cambria Math" panose="02040503050406030204" pitchFamily="18" charset="0"/>
                          </a:rPr>
                          <m:t> +</m:t>
                        </m:r>
                        <m:r>
                          <a:rPr lang="en-US" sz="1400" b="0" i="1" smtClean="0">
                            <a:latin typeface="Cambria Math" panose="02040503050406030204" pitchFamily="18" charset="0"/>
                          </a:rPr>
                          <m:t>𝑝𝑟𝑜𝑡𝑜𝑐𝑜𝑙</m:t>
                        </m:r>
                        <m:r>
                          <a:rPr lang="en-US" sz="1400" b="0" i="1" smtClean="0">
                            <a:latin typeface="Cambria Math" panose="02040503050406030204" pitchFamily="18" charset="0"/>
                          </a:rPr>
                          <m:t> </m:t>
                        </m:r>
                        <m:r>
                          <a:rPr lang="en-US" sz="1400" b="0" i="1" smtClean="0">
                            <a:latin typeface="Cambria Math" panose="02040503050406030204" pitchFamily="18" charset="0"/>
                          </a:rPr>
                          <m:t>𝑜𝑣𝑒𝑟</m:t>
                        </m:r>
                        <m:r>
                          <a:rPr lang="en-US" sz="1400" b="0" i="1" smtClean="0">
                            <a:latin typeface="Cambria Math" panose="02040503050406030204" pitchFamily="18" charset="0"/>
                          </a:rPr>
                          <m:t>h</m:t>
                        </m:r>
                        <m:r>
                          <a:rPr lang="en-US" sz="1400" b="0" i="1" smtClean="0">
                            <a:latin typeface="Cambria Math" panose="02040503050406030204" pitchFamily="18" charset="0"/>
                          </a:rPr>
                          <m:t>𝑒𝑎𝑑</m:t>
                        </m:r>
                        <m:r>
                          <a:rPr lang="en-US" sz="1400" b="0" i="1" smtClean="0">
                            <a:latin typeface="Cambria Math" panose="02040503050406030204" pitchFamily="18" charset="0"/>
                          </a:rPr>
                          <m:t>[</m:t>
                        </m:r>
                        <m:r>
                          <a:rPr lang="en-US" sz="1400" b="0" i="1" smtClean="0">
                            <a:latin typeface="Cambria Math" panose="02040503050406030204" pitchFamily="18" charset="0"/>
                          </a:rPr>
                          <m:t>𝑏𝑖𝑡𝑠</m:t>
                        </m:r>
                        <m:r>
                          <a:rPr lang="en-US" sz="1400" b="0" i="1" smtClean="0">
                            <a:latin typeface="Cambria Math" panose="02040503050406030204" pitchFamily="18" charset="0"/>
                          </a:rPr>
                          <m:t>]</m:t>
                        </m:r>
                      </m:den>
                    </m:f>
                  </m:oMath>
                </a14:m>
                <a:endParaRPr lang="en-US" sz="1400" b="0" dirty="0">
                  <a:ea typeface="+mj-ea"/>
                </a:endParaRPr>
              </a:p>
            </p:txBody>
          </p:sp>
        </mc:Choice>
        <mc:Fallback xmlns="">
          <p:sp>
            <p:nvSpPr>
              <p:cNvPr id="42" name="TextBox 11">
                <a:extLst>
                  <a:ext uri="{FF2B5EF4-FFF2-40B4-BE49-F238E27FC236}">
                    <a16:creationId xmlns:a16="http://schemas.microsoft.com/office/drawing/2014/main" id="{11ACA2EC-8B83-0D6F-EE9D-C9151AD114EE}"/>
                  </a:ext>
                </a:extLst>
              </p:cNvPr>
              <p:cNvSpPr txBox="1">
                <a:spLocks noRot="1" noChangeAspect="1" noMove="1" noResize="1" noEditPoints="1" noAdjustHandles="1" noChangeArrowheads="1" noChangeShapeType="1" noTextEdit="1"/>
              </p:cNvSpPr>
              <p:nvPr/>
            </p:nvSpPr>
            <p:spPr>
              <a:xfrm>
                <a:off x="2102042" y="1441031"/>
                <a:ext cx="7410740" cy="441788"/>
              </a:xfrm>
              <a:prstGeom prst="rect">
                <a:avLst/>
              </a:prstGeom>
              <a:blipFill>
                <a:blip r:embed="rId6"/>
                <a:stretch>
                  <a:fillRect l="-247" b="-2740"/>
                </a:stretch>
              </a:blipFill>
            </p:spPr>
            <p:txBody>
              <a:bodyPr/>
              <a:lstStyle/>
              <a:p>
                <a:r>
                  <a:rPr lang="LID4096">
                    <a:noFill/>
                  </a:rPr>
                  <a:t> </a:t>
                </a:r>
              </a:p>
            </p:txBody>
          </p:sp>
        </mc:Fallback>
      </mc:AlternateContent>
      <p:sp>
        <p:nvSpPr>
          <p:cNvPr id="43" name="文本框 1">
            <a:extLst>
              <a:ext uri="{FF2B5EF4-FFF2-40B4-BE49-F238E27FC236}">
                <a16:creationId xmlns:a16="http://schemas.microsoft.com/office/drawing/2014/main" id="{55BE3077-6F39-A47C-EFC8-E708D37F3F8A}"/>
              </a:ext>
            </a:extLst>
          </p:cNvPr>
          <p:cNvSpPr txBox="1"/>
          <p:nvPr/>
        </p:nvSpPr>
        <p:spPr>
          <a:xfrm>
            <a:off x="298728" y="5752613"/>
            <a:ext cx="11594544" cy="954107"/>
          </a:xfrm>
          <a:prstGeom prst="rect">
            <a:avLst/>
          </a:prstGeom>
          <a:noFill/>
        </p:spPr>
        <p:txBody>
          <a:bodyPr wrap="square" rtlCol="0">
            <a:spAutoFit/>
          </a:bodyPr>
          <a:lstStyle/>
          <a:p>
            <a:pPr defTabSz="457200">
              <a:defRPr/>
            </a:pPr>
            <a:r>
              <a:rPr lang="en-US" altLang="zh-CN" sz="1400" b="1" dirty="0">
                <a:latin typeface="Arial" panose="020B0604020202020204" pitchFamily="34" charset="0"/>
                <a:ea typeface="华文细黑" panose="02010600040101010101" pitchFamily="2" charset="-122"/>
                <a:cs typeface="Arial" panose="020B0604020202020204" pitchFamily="34" charset="0"/>
              </a:rPr>
              <a:t>Observations:</a:t>
            </a:r>
          </a:p>
          <a:p>
            <a:pPr marL="442913" indent="-193675" defTabSz="457200">
              <a:buSzPct val="50000"/>
              <a:buFont typeface="Wingdings" panose="05000000000000000000" pitchFamily="2" charset="2"/>
              <a:buChar char="p"/>
              <a:defRPr/>
            </a:pPr>
            <a:r>
              <a:rPr lang="en-US" sz="1400" dirty="0"/>
              <a:t>The impact of protocol overhead on IMS voice transmission shows that CP offers clear lower efficiency compared to UP, which is mainly caused by NAS layer protocol overhead.</a:t>
            </a:r>
          </a:p>
          <a:p>
            <a:pPr marL="442913" indent="-193675" defTabSz="457200">
              <a:buSzPct val="50000"/>
              <a:buFont typeface="Wingdings" panose="05000000000000000000" pitchFamily="2" charset="2"/>
              <a:buChar char="p"/>
              <a:defRPr/>
            </a:pPr>
            <a:r>
              <a:rPr lang="en-US" sz="1400" dirty="0"/>
              <a:t>The voice efficiency advantage of UP over CP becomes more pronounced if with ROHC mechanism.</a:t>
            </a:r>
            <a:endParaRPr lang="en-US" altLang="zh-CN" sz="1400" dirty="0">
              <a:latin typeface="Arial" panose="020B0604020202020204" pitchFamily="34" charset="0"/>
              <a:ea typeface="华文细黑" panose="02010600040101010101" pitchFamily="2" charset="-122"/>
              <a:cs typeface="Arial" panose="020B0604020202020204" pitchFamily="34" charset="0"/>
            </a:endParaRPr>
          </a:p>
        </p:txBody>
      </p:sp>
      <p:sp>
        <p:nvSpPr>
          <p:cNvPr id="4" name="TextBox 9">
            <a:extLst>
              <a:ext uri="{FF2B5EF4-FFF2-40B4-BE49-F238E27FC236}">
                <a16:creationId xmlns:a16="http://schemas.microsoft.com/office/drawing/2014/main" id="{DA3F4F74-63DD-885A-5897-2B9558E07E7E}"/>
              </a:ext>
            </a:extLst>
          </p:cNvPr>
          <p:cNvSpPr txBox="1"/>
          <p:nvPr/>
        </p:nvSpPr>
        <p:spPr>
          <a:xfrm>
            <a:off x="9398484" y="4126376"/>
            <a:ext cx="2162985" cy="70788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000" b="0" i="1" u="none" strike="noStrike" kern="1200" cap="none" spc="0" normalizeH="0" baseline="0" noProof="0" dirty="0">
                <a:ln>
                  <a:noFill/>
                </a:ln>
                <a:solidFill>
                  <a:srgbClr val="000000"/>
                </a:solidFill>
                <a:effectLst/>
                <a:uLnTx/>
                <a:uFillTx/>
                <a:ea typeface="+mj-ea"/>
                <a:cs typeface="Arial" panose="020B0604020202020204" pitchFamily="34" charset="0"/>
              </a:rPr>
              <a:t>NOTE: </a:t>
            </a:r>
            <a:r>
              <a:rPr kumimoji="0" lang="en-US" altLang="zh-CN" sz="1000" b="0" i="1" u="none" strike="noStrike" kern="1200" cap="none" spc="0" normalizeH="0" baseline="0" noProof="0" dirty="0" err="1">
                <a:ln>
                  <a:noFill/>
                </a:ln>
                <a:solidFill>
                  <a:srgbClr val="000000"/>
                </a:solidFill>
                <a:effectLst/>
                <a:uLnTx/>
                <a:uFillTx/>
                <a:ea typeface="+mj-ea"/>
                <a:cs typeface="Arial" panose="020B0604020202020204" pitchFamily="34" charset="0"/>
              </a:rPr>
              <a:t>ptim</a:t>
            </a:r>
            <a:r>
              <a:rPr lang="en-US" altLang="zh-CN" sz="1000" i="1" dirty="0">
                <a:solidFill>
                  <a:srgbClr val="000000"/>
                </a:solidFill>
                <a:ea typeface="+mj-ea"/>
                <a:cs typeface="Arial" panose="020B0604020202020204" pitchFamily="34" charset="0"/>
              </a:rPr>
              <a:t>e=80ms (the 3GPP allowed maximum value as defined in TS 26.114) is taken as reference for calculation</a:t>
            </a:r>
            <a:endParaRPr kumimoji="0" lang="en-US" altLang="zh-CN" sz="1000" b="0" i="1" u="none" strike="noStrike" kern="1200" cap="none" spc="0" normalizeH="0" baseline="0" noProof="0" dirty="0">
              <a:ln>
                <a:noFill/>
              </a:ln>
              <a:solidFill>
                <a:srgbClr val="000000"/>
              </a:solidFill>
              <a:effectLst/>
              <a:uLnTx/>
              <a:uFillTx/>
              <a:ea typeface="+mj-ea"/>
              <a:cs typeface="Arial" panose="020B0604020202020204" pitchFamily="34" charset="0"/>
            </a:endParaRPr>
          </a:p>
        </p:txBody>
      </p:sp>
      <p:sp>
        <p:nvSpPr>
          <p:cNvPr id="6" name="TextBox 5">
            <a:extLst>
              <a:ext uri="{FF2B5EF4-FFF2-40B4-BE49-F238E27FC236}">
                <a16:creationId xmlns:a16="http://schemas.microsoft.com/office/drawing/2014/main" id="{F171EADA-5F29-22AF-41FD-F6CE530F182B}"/>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604415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E6685-671E-C80C-8DBB-9C800E01F467}"/>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2D773997-0A81-2DEB-C57A-632BD7DF11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468816B1-AF19-92BE-ED20-BF0DD751F4F1}"/>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V-c). Qualitative summary</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4" name="Rectangle 6">
            <a:extLst>
              <a:ext uri="{FF2B5EF4-FFF2-40B4-BE49-F238E27FC236}">
                <a16:creationId xmlns:a16="http://schemas.microsoft.com/office/drawing/2014/main" id="{2E7F2629-882B-64B1-ECB1-B6FEAFEF4713}"/>
              </a:ext>
            </a:extLst>
          </p:cNvPr>
          <p:cNvSpPr>
            <a:spLocks noChangeArrowheads="1"/>
          </p:cNvSpPr>
          <p:nvPr/>
        </p:nvSpPr>
        <p:spPr bwMode="auto">
          <a:xfrm>
            <a:off x="5605933" y="9754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LID4096"/>
          </a:p>
        </p:txBody>
      </p:sp>
      <p:graphicFrame>
        <p:nvGraphicFramePr>
          <p:cNvPr id="4" name="Table 3">
            <a:extLst>
              <a:ext uri="{FF2B5EF4-FFF2-40B4-BE49-F238E27FC236}">
                <a16:creationId xmlns:a16="http://schemas.microsoft.com/office/drawing/2014/main" id="{40B0B578-9624-05C9-29B2-47C3F82D8C5E}"/>
              </a:ext>
            </a:extLst>
          </p:cNvPr>
          <p:cNvGraphicFramePr>
            <a:graphicFrameLocks noGrp="1"/>
          </p:cNvGraphicFramePr>
          <p:nvPr>
            <p:extLst>
              <p:ext uri="{D42A27DB-BD31-4B8C-83A1-F6EECF244321}">
                <p14:modId xmlns:p14="http://schemas.microsoft.com/office/powerpoint/2010/main" val="761749627"/>
              </p:ext>
            </p:extLst>
          </p:nvPr>
        </p:nvGraphicFramePr>
        <p:xfrm>
          <a:off x="347785" y="1020728"/>
          <a:ext cx="11496430" cy="5557520"/>
        </p:xfrm>
        <a:graphic>
          <a:graphicData uri="http://schemas.openxmlformats.org/drawingml/2006/table">
            <a:tbl>
              <a:tblPr firstRow="1" bandRow="1">
                <a:tableStyleId>{5940675A-B579-460E-94D1-54222C63F5DA}</a:tableStyleId>
              </a:tblPr>
              <a:tblGrid>
                <a:gridCol w="2299286">
                  <a:extLst>
                    <a:ext uri="{9D8B030D-6E8A-4147-A177-3AD203B41FA5}">
                      <a16:colId xmlns:a16="http://schemas.microsoft.com/office/drawing/2014/main" val="866815540"/>
                    </a:ext>
                  </a:extLst>
                </a:gridCol>
                <a:gridCol w="2299286">
                  <a:extLst>
                    <a:ext uri="{9D8B030D-6E8A-4147-A177-3AD203B41FA5}">
                      <a16:colId xmlns:a16="http://schemas.microsoft.com/office/drawing/2014/main" val="1359645169"/>
                    </a:ext>
                  </a:extLst>
                </a:gridCol>
                <a:gridCol w="2299286">
                  <a:extLst>
                    <a:ext uri="{9D8B030D-6E8A-4147-A177-3AD203B41FA5}">
                      <a16:colId xmlns:a16="http://schemas.microsoft.com/office/drawing/2014/main" val="4244039619"/>
                    </a:ext>
                  </a:extLst>
                </a:gridCol>
                <a:gridCol w="2299286">
                  <a:extLst>
                    <a:ext uri="{9D8B030D-6E8A-4147-A177-3AD203B41FA5}">
                      <a16:colId xmlns:a16="http://schemas.microsoft.com/office/drawing/2014/main" val="799501696"/>
                    </a:ext>
                  </a:extLst>
                </a:gridCol>
                <a:gridCol w="2299286">
                  <a:extLst>
                    <a:ext uri="{9D8B030D-6E8A-4147-A177-3AD203B41FA5}">
                      <a16:colId xmlns:a16="http://schemas.microsoft.com/office/drawing/2014/main" val="1442067123"/>
                    </a:ext>
                  </a:extLst>
                </a:gridCol>
              </a:tblGrid>
              <a:tr h="370840">
                <a:tc rowSpan="2">
                  <a:txBody>
                    <a:bodyPr/>
                    <a:lstStyle/>
                    <a:p>
                      <a:endParaRPr lang="LID4096" sz="1400" dirty="0">
                        <a:solidFill>
                          <a:schemeClr val="tx1"/>
                        </a:solidFill>
                      </a:endParaRPr>
                    </a:p>
                  </a:txBody>
                  <a:tcPr/>
                </a:tc>
                <a:tc gridSpan="2">
                  <a:txBody>
                    <a:bodyPr/>
                    <a:lstStyle/>
                    <a:p>
                      <a:pPr algn="ctr"/>
                      <a:r>
                        <a:rPr lang="en-US" sz="1400" b="1" dirty="0">
                          <a:solidFill>
                            <a:schemeClr val="tx1"/>
                          </a:solidFill>
                        </a:rPr>
                        <a:t>UP</a:t>
                      </a:r>
                      <a:endParaRPr lang="LID4096" sz="1400" b="1" dirty="0">
                        <a:solidFill>
                          <a:schemeClr val="tx1"/>
                        </a:solidFill>
                      </a:endParaRPr>
                    </a:p>
                  </a:txBody>
                  <a:tcPr/>
                </a:tc>
                <a:tc hMerge="1">
                  <a:txBody>
                    <a:bodyPr/>
                    <a:lstStyle/>
                    <a:p>
                      <a:endParaRPr lang="LID4096" dirty="0"/>
                    </a:p>
                  </a:txBody>
                  <a:tcPr/>
                </a:tc>
                <a:tc gridSpan="2">
                  <a:txBody>
                    <a:bodyPr/>
                    <a:lstStyle/>
                    <a:p>
                      <a:pPr algn="ctr"/>
                      <a:r>
                        <a:rPr lang="en-US" sz="1400" b="1" dirty="0">
                          <a:solidFill>
                            <a:schemeClr val="tx1"/>
                          </a:solidFill>
                        </a:rPr>
                        <a:t>CP</a:t>
                      </a:r>
                      <a:endParaRPr lang="LID4096" sz="1400" b="1" dirty="0">
                        <a:solidFill>
                          <a:schemeClr val="tx1"/>
                        </a:solidFill>
                      </a:endParaRPr>
                    </a:p>
                  </a:txBody>
                  <a:tcPr/>
                </a:tc>
                <a:tc hMerge="1">
                  <a:txBody>
                    <a:bodyPr/>
                    <a:lstStyle/>
                    <a:p>
                      <a:endParaRPr lang="LID4096" dirty="0"/>
                    </a:p>
                  </a:txBody>
                  <a:tcPr/>
                </a:tc>
                <a:extLst>
                  <a:ext uri="{0D108BD9-81ED-4DB2-BD59-A6C34878D82A}">
                    <a16:rowId xmlns:a16="http://schemas.microsoft.com/office/drawing/2014/main" val="243962309"/>
                  </a:ext>
                </a:extLst>
              </a:tr>
              <a:tr h="370840">
                <a:tc vMerge="1">
                  <a:txBody>
                    <a:bodyPr/>
                    <a:lstStyle/>
                    <a:p>
                      <a:endParaRPr lang="LID4096" sz="1400" dirty="0"/>
                    </a:p>
                  </a:txBody>
                  <a:tcPr/>
                </a:tc>
                <a:tc>
                  <a:txBody>
                    <a:bodyPr/>
                    <a:lstStyle/>
                    <a:p>
                      <a:pPr algn="ctr"/>
                      <a:r>
                        <a:rPr lang="en-US" sz="1400" b="1" dirty="0">
                          <a:solidFill>
                            <a:schemeClr val="tx1"/>
                          </a:solidFill>
                        </a:rPr>
                        <a:t>Opt#1a</a:t>
                      </a:r>
                      <a:endParaRPr lang="LID4096" sz="1400" b="1" dirty="0">
                        <a:solidFill>
                          <a:schemeClr val="tx1"/>
                        </a:solidFill>
                      </a:endParaRPr>
                    </a:p>
                  </a:txBody>
                  <a:tcPr/>
                </a:tc>
                <a:tc>
                  <a:txBody>
                    <a:bodyPr/>
                    <a:lstStyle/>
                    <a:p>
                      <a:pPr algn="ctr"/>
                      <a:r>
                        <a:rPr lang="en-US" sz="1400" b="1" dirty="0">
                          <a:solidFill>
                            <a:schemeClr val="tx1"/>
                          </a:solidFill>
                        </a:rPr>
                        <a:t>Opt#1b</a:t>
                      </a:r>
                      <a:endParaRPr lang="LID4096" sz="1400" b="1" dirty="0">
                        <a:solidFill>
                          <a:schemeClr val="tx1"/>
                        </a:solidFill>
                      </a:endParaRPr>
                    </a:p>
                  </a:txBody>
                  <a:tcPr/>
                </a:tc>
                <a:tc>
                  <a:txBody>
                    <a:bodyPr/>
                    <a:lstStyle/>
                    <a:p>
                      <a:pPr algn="ctr"/>
                      <a:r>
                        <a:rPr lang="en-US" sz="1400" b="1" dirty="0">
                          <a:solidFill>
                            <a:schemeClr val="tx1"/>
                          </a:solidFill>
                        </a:rPr>
                        <a:t>Opt#2a</a:t>
                      </a:r>
                      <a:endParaRPr lang="LID4096" sz="1400" b="1" dirty="0">
                        <a:solidFill>
                          <a:schemeClr val="tx1"/>
                        </a:solidFill>
                      </a:endParaRPr>
                    </a:p>
                  </a:txBody>
                  <a:tcPr/>
                </a:tc>
                <a:tc>
                  <a:txBody>
                    <a:bodyPr/>
                    <a:lstStyle/>
                    <a:p>
                      <a:pPr algn="ctr"/>
                      <a:r>
                        <a:rPr lang="en-US" sz="1400" b="1" dirty="0">
                          <a:solidFill>
                            <a:schemeClr val="tx1"/>
                          </a:solidFill>
                        </a:rPr>
                        <a:t>Opt#2b</a:t>
                      </a:r>
                      <a:endParaRPr lang="LID4096" sz="1400" b="1" dirty="0">
                        <a:solidFill>
                          <a:schemeClr val="tx1"/>
                        </a:solidFill>
                      </a:endParaRPr>
                    </a:p>
                  </a:txBody>
                  <a:tcPr/>
                </a:tc>
                <a:extLst>
                  <a:ext uri="{0D108BD9-81ED-4DB2-BD59-A6C34878D82A}">
                    <a16:rowId xmlns:a16="http://schemas.microsoft.com/office/drawing/2014/main" val="1589456472"/>
                  </a:ext>
                </a:extLst>
              </a:tr>
              <a:tr h="370840">
                <a:tc>
                  <a:txBody>
                    <a:bodyPr/>
                    <a:lstStyle/>
                    <a:p>
                      <a:r>
                        <a:rPr lang="en-US" sz="1400" dirty="0">
                          <a:solidFill>
                            <a:schemeClr val="tx1"/>
                          </a:solidFill>
                        </a:rPr>
                        <a:t>QoS control on IMS voice</a:t>
                      </a:r>
                      <a:endParaRPr lang="LID4096" sz="1400" dirty="0">
                        <a:solidFill>
                          <a:schemeClr val="tx1"/>
                        </a:solidFill>
                      </a:endParaRPr>
                    </a:p>
                  </a:txBody>
                  <a:tcPr/>
                </a:tc>
                <a:tc>
                  <a:txBody>
                    <a:bodyPr/>
                    <a:lstStyle/>
                    <a:p>
                      <a:r>
                        <a:rPr lang="en-US" sz="1400" dirty="0">
                          <a:solidFill>
                            <a:srgbClr val="FF0000"/>
                          </a:solidFill>
                        </a:rPr>
                        <a:t>No</a:t>
                      </a:r>
                      <a:r>
                        <a:rPr lang="en-US" sz="1400" dirty="0">
                          <a:solidFill>
                            <a:schemeClr val="tx1"/>
                          </a:solidFill>
                        </a:rPr>
                        <a:t>, IMS voice is carried via default EPS bearer</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Yes, IMS voice is carried via dedicated EPS bearer</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Same to UP </a:t>
                      </a:r>
                      <a:r>
                        <a:rPr lang="en-US" sz="1400" dirty="0">
                          <a:solidFill>
                            <a:srgbClr val="FF0000"/>
                          </a:solidFill>
                        </a:rPr>
                        <a:t>Opt#1a</a:t>
                      </a:r>
                      <a:endParaRPr lang="LID4096" sz="1400" dirty="0">
                        <a:solidFill>
                          <a:srgbClr val="FF0000"/>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Same to UP Opt#1b</a:t>
                      </a:r>
                      <a:endParaRPr lang="LID4096" sz="1400" dirty="0">
                        <a:solidFill>
                          <a:schemeClr val="tx1"/>
                        </a:solidFill>
                      </a:endParaRPr>
                    </a:p>
                  </a:txBody>
                  <a:tcPr/>
                </a:tc>
                <a:extLst>
                  <a:ext uri="{0D108BD9-81ED-4DB2-BD59-A6C34878D82A}">
                    <a16:rowId xmlns:a16="http://schemas.microsoft.com/office/drawing/2014/main" val="3614709105"/>
                  </a:ext>
                </a:extLst>
              </a:tr>
              <a:tr h="370840">
                <a:tc>
                  <a:txBody>
                    <a:bodyPr/>
                    <a:lstStyle/>
                    <a:p>
                      <a:r>
                        <a:rPr lang="en-US" sz="1400" dirty="0">
                          <a:solidFill>
                            <a:schemeClr val="tx1"/>
                          </a:solidFill>
                        </a:rPr>
                        <a:t>Call setup time</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Shorter than Opt#1b, since no RRC reconfiguration</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rgbClr val="FF0000"/>
                          </a:solidFill>
                        </a:rPr>
                        <a:t>Longer</a:t>
                      </a:r>
                      <a:r>
                        <a:rPr lang="en-US" sz="1400" dirty="0">
                          <a:solidFill>
                            <a:schemeClr val="tx1"/>
                          </a:solidFill>
                        </a:rPr>
                        <a:t> than Opt#1a, </a:t>
                      </a:r>
                      <a:r>
                        <a:rPr lang="en-US" sz="1400" dirty="0">
                          <a:solidFill>
                            <a:srgbClr val="00B050"/>
                          </a:solidFill>
                        </a:rPr>
                        <a:t>but</a:t>
                      </a:r>
                      <a:r>
                        <a:rPr lang="en-US" sz="1400" dirty="0">
                          <a:solidFill>
                            <a:schemeClr val="tx1"/>
                          </a:solidFill>
                        </a:rPr>
                        <a:t> can be optimized to offer same call setup time </a:t>
                      </a:r>
                      <a:endParaRPr lang="LID4096" sz="1400" dirty="0">
                        <a:solidFill>
                          <a:schemeClr val="tx1"/>
                        </a:solidFill>
                      </a:endParaRPr>
                    </a:p>
                  </a:txBody>
                  <a:tcPr/>
                </a:tc>
                <a:tc>
                  <a:txBody>
                    <a:bodyPr/>
                    <a:lstStyle/>
                    <a:p>
                      <a:r>
                        <a:rPr lang="en-US" sz="1400" u="none" dirty="0">
                          <a:solidFill>
                            <a:schemeClr val="tx1"/>
                          </a:solidFill>
                        </a:rPr>
                        <a:t>a </a:t>
                      </a:r>
                      <a:r>
                        <a:rPr lang="en-US" sz="1400" u="none" dirty="0">
                          <a:solidFill>
                            <a:srgbClr val="FF0000"/>
                          </a:solidFill>
                        </a:rPr>
                        <a:t>little bit longer </a:t>
                      </a:r>
                      <a:r>
                        <a:rPr lang="en-US" sz="1400" u="none" dirty="0">
                          <a:solidFill>
                            <a:schemeClr val="tx1"/>
                          </a:solidFill>
                        </a:rPr>
                        <a:t>than Opt#1a due to additional </a:t>
                      </a:r>
                      <a:r>
                        <a:rPr lang="en-US" sz="1400" u="none" dirty="0"/>
                        <a:t>NAS layer protocol overhead</a:t>
                      </a:r>
                      <a:endParaRPr lang="LID4096" sz="1400" u="none"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u="none" dirty="0">
                          <a:solidFill>
                            <a:schemeClr val="tx1"/>
                          </a:solidFill>
                        </a:rPr>
                        <a:t>a </a:t>
                      </a:r>
                      <a:r>
                        <a:rPr lang="en-US" sz="1400" u="none" dirty="0">
                          <a:solidFill>
                            <a:srgbClr val="FF0000"/>
                          </a:solidFill>
                        </a:rPr>
                        <a:t>little bit longer </a:t>
                      </a:r>
                      <a:r>
                        <a:rPr lang="en-US" sz="1400" u="none" dirty="0">
                          <a:solidFill>
                            <a:schemeClr val="tx1"/>
                          </a:solidFill>
                        </a:rPr>
                        <a:t>than Opt#1b due to additional </a:t>
                      </a:r>
                      <a:r>
                        <a:rPr lang="en-US" sz="1400" u="none" dirty="0"/>
                        <a:t>NAS layer protocol overhead</a:t>
                      </a:r>
                      <a:endParaRPr lang="LID4096" sz="1400" u="none" dirty="0">
                        <a:solidFill>
                          <a:schemeClr val="tx1"/>
                        </a:solidFill>
                      </a:endParaRPr>
                    </a:p>
                  </a:txBody>
                  <a:tcPr/>
                </a:tc>
                <a:extLst>
                  <a:ext uri="{0D108BD9-81ED-4DB2-BD59-A6C34878D82A}">
                    <a16:rowId xmlns:a16="http://schemas.microsoft.com/office/drawing/2014/main" val="3307804223"/>
                  </a:ext>
                </a:extLst>
              </a:tr>
              <a:tr h="370840">
                <a:tc>
                  <a:txBody>
                    <a:bodyPr/>
                    <a:lstStyle/>
                    <a:p>
                      <a:r>
                        <a:rPr lang="en-US" sz="1400" dirty="0">
                          <a:solidFill>
                            <a:schemeClr val="tx1"/>
                          </a:solidFill>
                        </a:rPr>
                        <a:t>Estimated enhancements on dedicated resource reservation in RAN</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rgbClr val="FF0000"/>
                          </a:solidFill>
                        </a:rPr>
                        <a:t>Yes</a:t>
                      </a:r>
                      <a:r>
                        <a:rPr lang="en-US" sz="1400" dirty="0">
                          <a:solidFill>
                            <a:schemeClr val="tx1"/>
                          </a:solidFill>
                        </a:rPr>
                        <a:t>, the resource reservation procedures will be skipped during SDP negotiation.</a:t>
                      </a:r>
                      <a:endParaRPr lang="LID4096" sz="1400" dirty="0">
                        <a:solidFill>
                          <a:schemeClr val="tx1"/>
                        </a:solidFill>
                      </a:endParaRPr>
                    </a:p>
                    <a:p>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No, existing resource reservation procedures can be reused </a:t>
                      </a:r>
                      <a:r>
                        <a:rPr lang="en-US" altLang="zh-CN" sz="1400" dirty="0">
                          <a:solidFill>
                            <a:schemeClr val="tx1"/>
                          </a:solidFill>
                        </a:rPr>
                        <a:t>during SDP negotiation.</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Same to UP </a:t>
                      </a:r>
                      <a:r>
                        <a:rPr lang="en-US" sz="1400" dirty="0">
                          <a:solidFill>
                            <a:srgbClr val="FF0000"/>
                          </a:solidFill>
                        </a:rPr>
                        <a:t>Opt#1a</a:t>
                      </a:r>
                      <a:endParaRPr lang="LID4096" sz="1400" dirty="0">
                        <a:solidFill>
                          <a:srgbClr val="FF0000"/>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rgbClr val="FF0000"/>
                          </a:solidFill>
                        </a:rPr>
                        <a:t>Yes</a:t>
                      </a:r>
                      <a:r>
                        <a:rPr lang="en-US" sz="1400" dirty="0">
                          <a:solidFill>
                            <a:schemeClr val="tx1"/>
                          </a:solidFill>
                        </a:rPr>
                        <a:t>,</a:t>
                      </a:r>
                      <a:r>
                        <a:rPr lang="en-GB" altLang="zh-CN" sz="1400" dirty="0">
                          <a:solidFill>
                            <a:srgbClr val="415FFF"/>
                          </a:solidFill>
                          <a:ea typeface="+mn-ea"/>
                        </a:rPr>
                        <a:t> </a:t>
                      </a:r>
                      <a:r>
                        <a:rPr lang="en-US" altLang="zh-CN" sz="1400" dirty="0">
                          <a:solidFill>
                            <a:schemeClr val="tx1"/>
                          </a:solidFill>
                          <a:ea typeface="+mn-ea"/>
                        </a:rPr>
                        <a:t>a new</a:t>
                      </a:r>
                      <a:r>
                        <a:rPr lang="en-GB" altLang="zh-CN" sz="1400" dirty="0">
                          <a:solidFill>
                            <a:schemeClr val="tx1"/>
                          </a:solidFill>
                          <a:ea typeface="+mn-ea"/>
                        </a:rPr>
                        <a:t> dedicated EPS bearer establishment procedure for CP </a:t>
                      </a:r>
                      <a:r>
                        <a:rPr lang="en-US" altLang="zh-CN" sz="1400" dirty="0">
                          <a:solidFill>
                            <a:schemeClr val="tx1"/>
                          </a:solidFill>
                          <a:ea typeface="+mn-ea"/>
                        </a:rPr>
                        <a:t>should be</a:t>
                      </a:r>
                      <a:r>
                        <a:rPr lang="zh-CN" altLang="en-US" sz="1400" dirty="0">
                          <a:solidFill>
                            <a:schemeClr val="tx1"/>
                          </a:solidFill>
                          <a:ea typeface="+mn-ea"/>
                        </a:rPr>
                        <a:t> </a:t>
                      </a:r>
                      <a:r>
                        <a:rPr lang="en-US" altLang="zh-CN" sz="1400" dirty="0">
                          <a:solidFill>
                            <a:schemeClr val="tx1"/>
                          </a:solidFill>
                          <a:ea typeface="+mn-ea"/>
                        </a:rPr>
                        <a:t>studied.</a:t>
                      </a:r>
                      <a:endParaRPr lang="en-US" sz="1400" dirty="0">
                        <a:solidFill>
                          <a:schemeClr val="tx1"/>
                        </a:solidFill>
                      </a:endParaRPr>
                    </a:p>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 RAN should decide </a:t>
                      </a:r>
                      <a:r>
                        <a:rPr lang="en-GB" altLang="zh-CN" sz="1400" dirty="0">
                          <a:solidFill>
                            <a:schemeClr val="tx1"/>
                          </a:solidFill>
                        </a:rPr>
                        <a:t>whether and how to deal with dedicated QoS requirements and whether and how to establish new SRB(s). </a:t>
                      </a:r>
                      <a:endParaRPr lang="LID4096" sz="1400" dirty="0">
                        <a:solidFill>
                          <a:schemeClr val="tx1"/>
                        </a:solidFill>
                      </a:endParaRPr>
                    </a:p>
                  </a:txBody>
                  <a:tcPr/>
                </a:tc>
                <a:extLst>
                  <a:ext uri="{0D108BD9-81ED-4DB2-BD59-A6C34878D82A}">
                    <a16:rowId xmlns:a16="http://schemas.microsoft.com/office/drawing/2014/main" val="3181190424"/>
                  </a:ext>
                </a:extLst>
              </a:tr>
              <a:tr h="370840">
                <a:tc>
                  <a:txBody>
                    <a:bodyPr/>
                    <a:lstStyle/>
                    <a:p>
                      <a:r>
                        <a:rPr lang="en-US" sz="1400" dirty="0">
                          <a:solidFill>
                            <a:schemeClr val="tx1"/>
                          </a:solidFill>
                        </a:rPr>
                        <a:t>Estimated enhancements  on SPS&amp;ROHC in RAN</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rgbClr val="FF0000"/>
                          </a:solidFill>
                        </a:rPr>
                        <a:t>Yes</a:t>
                      </a:r>
                      <a:r>
                        <a:rPr lang="en-US" sz="1400" dirty="0">
                          <a:solidFill>
                            <a:schemeClr val="tx1"/>
                          </a:solidFill>
                        </a:rPr>
                        <a:t>, whether and how to enable SPS and ROHC</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No, existing SPS and ROHC mechanism can be reused</a:t>
                      </a:r>
                      <a:endParaRPr lang="LID4096" sz="1400" dirty="0">
                        <a:solidFill>
                          <a:schemeClr val="tx1"/>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chemeClr val="tx1"/>
                          </a:solidFill>
                        </a:rPr>
                        <a:t>Same to UP O</a:t>
                      </a:r>
                      <a:r>
                        <a:rPr lang="en-US" sz="1400" dirty="0">
                          <a:solidFill>
                            <a:srgbClr val="FF0000"/>
                          </a:solidFill>
                        </a:rPr>
                        <a:t>p#2b</a:t>
                      </a:r>
                      <a:endParaRPr lang="LID4096" sz="1400" dirty="0">
                        <a:solidFill>
                          <a:srgbClr val="FF0000"/>
                        </a:solidFill>
                      </a:endParaRPr>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400" dirty="0">
                          <a:solidFill>
                            <a:srgbClr val="FF0000"/>
                          </a:solidFill>
                        </a:rPr>
                        <a:t>Yes</a:t>
                      </a:r>
                      <a:r>
                        <a:rPr lang="en-US" sz="1400" dirty="0">
                          <a:solidFill>
                            <a:schemeClr val="tx1"/>
                          </a:solidFill>
                        </a:rPr>
                        <a:t>, whether and how to enable SPS and ROHC </a:t>
                      </a:r>
                      <a:endParaRPr lang="LID4096" sz="1400" dirty="0">
                        <a:solidFill>
                          <a:schemeClr val="tx1"/>
                        </a:solidFill>
                      </a:endParaRPr>
                    </a:p>
                  </a:txBody>
                  <a:tcPr/>
                </a:tc>
                <a:extLst>
                  <a:ext uri="{0D108BD9-81ED-4DB2-BD59-A6C34878D82A}">
                    <a16:rowId xmlns:a16="http://schemas.microsoft.com/office/drawing/2014/main" val="214405463"/>
                  </a:ext>
                </a:extLst>
              </a:tr>
              <a:tr h="370840">
                <a:tc>
                  <a:txBody>
                    <a:bodyPr/>
                    <a:lstStyle/>
                    <a:p>
                      <a:r>
                        <a:rPr lang="en-US" sz="1400" dirty="0">
                          <a:solidFill>
                            <a:schemeClr val="tx1"/>
                          </a:solidFill>
                        </a:rPr>
                        <a:t>Signalling efficiency</a:t>
                      </a:r>
                      <a:endParaRPr lang="LID4096" sz="1400" dirty="0">
                        <a:solidFill>
                          <a:schemeClr val="tx1"/>
                        </a:solidFill>
                      </a:endParaRPr>
                    </a:p>
                  </a:txBody>
                  <a:tcPr/>
                </a:tc>
                <a:tc gridSpan="4">
                  <a:txBody>
                    <a:bodyPr/>
                    <a:lstStyle/>
                    <a:p>
                      <a:r>
                        <a:rPr lang="en-US" sz="1400" dirty="0">
                          <a:solidFill>
                            <a:schemeClr val="tx1"/>
                          </a:solidFill>
                        </a:rPr>
                        <a:t>UP slightly higher than CP, </a:t>
                      </a:r>
                      <a:r>
                        <a:rPr lang="en-US" sz="1400" u="sng" dirty="0">
                          <a:solidFill>
                            <a:schemeClr val="tx1"/>
                          </a:solidFill>
                        </a:rPr>
                        <a:t>which results in call setup time for CP is a little bit longer than UP in general </a:t>
                      </a:r>
                      <a:r>
                        <a:rPr lang="en-US" sz="1400" dirty="0">
                          <a:solidFill>
                            <a:schemeClr val="tx1"/>
                          </a:solidFill>
                        </a:rPr>
                        <a:t>;</a:t>
                      </a:r>
                    </a:p>
                    <a:p>
                      <a:r>
                        <a:rPr lang="en-US" sz="1400" dirty="0">
                          <a:solidFill>
                            <a:schemeClr val="tx1"/>
                          </a:solidFill>
                        </a:rPr>
                        <a:t>If message size is reduced, UP clear higher than CP</a:t>
                      </a:r>
                      <a:endParaRPr lang="LID4096" sz="1400" dirty="0">
                        <a:solidFill>
                          <a:schemeClr val="tx1"/>
                        </a:solidFill>
                      </a:endParaRPr>
                    </a:p>
                  </a:txBody>
                  <a:tcPr/>
                </a:tc>
                <a:tc hMerge="1">
                  <a:txBody>
                    <a:bodyPr/>
                    <a:lstStyle/>
                    <a:p>
                      <a:endParaRPr lang="LID4096" dirty="0"/>
                    </a:p>
                  </a:txBody>
                  <a:tcPr/>
                </a:tc>
                <a:tc hMerge="1">
                  <a:txBody>
                    <a:bodyPr/>
                    <a:lstStyle/>
                    <a:p>
                      <a:endParaRPr lang="LID4096" dirty="0"/>
                    </a:p>
                  </a:txBody>
                  <a:tcPr/>
                </a:tc>
                <a:tc hMerge="1">
                  <a:txBody>
                    <a:bodyPr/>
                    <a:lstStyle/>
                    <a:p>
                      <a:endParaRPr lang="LID4096" dirty="0"/>
                    </a:p>
                  </a:txBody>
                  <a:tcPr/>
                </a:tc>
                <a:extLst>
                  <a:ext uri="{0D108BD9-81ED-4DB2-BD59-A6C34878D82A}">
                    <a16:rowId xmlns:a16="http://schemas.microsoft.com/office/drawing/2014/main" val="442774677"/>
                  </a:ext>
                </a:extLst>
              </a:tr>
              <a:tr h="370840">
                <a:tc>
                  <a:txBody>
                    <a:bodyPr/>
                    <a:lstStyle/>
                    <a:p>
                      <a:r>
                        <a:rPr lang="en-US" sz="1400" dirty="0">
                          <a:solidFill>
                            <a:schemeClr val="tx1"/>
                          </a:solidFill>
                        </a:rPr>
                        <a:t>Voice efficiency</a:t>
                      </a:r>
                      <a:endParaRPr lang="LID4096" sz="1400" dirty="0">
                        <a:solidFill>
                          <a:schemeClr val="tx1"/>
                        </a:solidFill>
                      </a:endParaRPr>
                    </a:p>
                  </a:txBody>
                  <a:tcPr/>
                </a:tc>
                <a:tc gridSpan="4">
                  <a:txBody>
                    <a:bodyPr/>
                    <a:lstStyle/>
                    <a:p>
                      <a:r>
                        <a:rPr lang="en-US" sz="1400" dirty="0">
                          <a:solidFill>
                            <a:schemeClr val="tx1"/>
                          </a:solidFill>
                        </a:rPr>
                        <a:t>UP clear higher than CP; </a:t>
                      </a:r>
                    </a:p>
                    <a:p>
                      <a:pPr marL="0" algn="l" defTabSz="914355" rtl="0" eaLnBrk="1" latinLnBrk="0" hangingPunct="1"/>
                      <a:r>
                        <a:rPr lang="en-US" sz="1400" kern="1200" dirty="0">
                          <a:solidFill>
                            <a:schemeClr val="tx1"/>
                          </a:solidFill>
                          <a:latin typeface="+mn-lt"/>
                          <a:ea typeface="+mn-ea"/>
                          <a:cs typeface="+mn-cs"/>
                        </a:rPr>
                        <a:t>If with ROHC, much higher than CP</a:t>
                      </a:r>
                      <a:endParaRPr lang="LID4096" sz="1400" kern="1200" dirty="0">
                        <a:solidFill>
                          <a:schemeClr val="tx1"/>
                        </a:solidFill>
                        <a:latin typeface="+mn-lt"/>
                        <a:ea typeface="+mn-ea"/>
                        <a:cs typeface="+mn-cs"/>
                      </a:endParaRPr>
                    </a:p>
                  </a:txBody>
                  <a:tcPr/>
                </a:tc>
                <a:tc hMerge="1">
                  <a:txBody>
                    <a:bodyPr/>
                    <a:lstStyle/>
                    <a:p>
                      <a:endParaRPr lang="LID4096" dirty="0"/>
                    </a:p>
                  </a:txBody>
                  <a:tcPr/>
                </a:tc>
                <a:tc hMerge="1">
                  <a:txBody>
                    <a:bodyPr/>
                    <a:lstStyle/>
                    <a:p>
                      <a:endParaRPr lang="LID4096" dirty="0"/>
                    </a:p>
                  </a:txBody>
                  <a:tcPr/>
                </a:tc>
                <a:tc hMerge="1">
                  <a:txBody>
                    <a:bodyPr/>
                    <a:lstStyle/>
                    <a:p>
                      <a:endParaRPr lang="LID4096" dirty="0"/>
                    </a:p>
                  </a:txBody>
                  <a:tcPr/>
                </a:tc>
                <a:extLst>
                  <a:ext uri="{0D108BD9-81ED-4DB2-BD59-A6C34878D82A}">
                    <a16:rowId xmlns:a16="http://schemas.microsoft.com/office/drawing/2014/main" val="3569238115"/>
                  </a:ext>
                </a:extLst>
              </a:tr>
            </a:tbl>
          </a:graphicData>
        </a:graphic>
      </p:graphicFrame>
      <p:sp>
        <p:nvSpPr>
          <p:cNvPr id="5" name="TextBox 4">
            <a:extLst>
              <a:ext uri="{FF2B5EF4-FFF2-40B4-BE49-F238E27FC236}">
                <a16:creationId xmlns:a16="http://schemas.microsoft.com/office/drawing/2014/main" id="{EC3F2787-7995-E38B-A61D-66B07FA92D76}"/>
              </a:ext>
            </a:extLst>
          </p:cNvPr>
          <p:cNvSpPr txBox="1"/>
          <p:nvPr/>
        </p:nvSpPr>
        <p:spPr>
          <a:xfrm>
            <a:off x="10846759" y="-23880"/>
            <a:ext cx="1356212" cy="369332"/>
          </a:xfrm>
          <a:prstGeom prst="rect">
            <a:avLst/>
          </a:prstGeom>
          <a:noFill/>
        </p:spPr>
        <p:txBody>
          <a:bodyPr wrap="square">
            <a:spAutoFit/>
          </a:bodyPr>
          <a:lstStyle/>
          <a:p>
            <a:pPr>
              <a:lnSpc>
                <a:spcPct val="100000"/>
              </a:lnSpc>
              <a:spcBef>
                <a:spcPts val="0"/>
              </a:spcBef>
            </a:pPr>
            <a:r>
              <a:rPr lang="en-GB" altLang="zh-CN" sz="1800" b="1" dirty="0">
                <a:solidFill>
                  <a:schemeClr val="bg1"/>
                </a:solidFill>
                <a:latin typeface="+mn-lt"/>
                <a:ea typeface="MS Mincho" panose="02020609040205080304" pitchFamily="49" charset="-128"/>
              </a:rPr>
              <a:t>S2-2503486</a:t>
            </a:r>
            <a:endParaRPr lang="zh-CN" altLang="zh-CN" sz="1800" b="1" dirty="0">
              <a:solidFill>
                <a:schemeClr val="bg1"/>
              </a:solidFill>
              <a:latin typeface="+mn-lt"/>
              <a:ea typeface="Times New Roman" panose="02020603050405020304" pitchFamily="18" charset="0"/>
            </a:endParaRPr>
          </a:p>
        </p:txBody>
      </p:sp>
    </p:spTree>
    <p:extLst>
      <p:ext uri="{BB962C8B-B14F-4D97-AF65-F5344CB8AC3E}">
        <p14:creationId xmlns:p14="http://schemas.microsoft.com/office/powerpoint/2010/main" val="25891372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2.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vivo">
      <a:majorFont>
        <a:latin typeface="vivo Office"/>
        <a:ea typeface="vivo type CN简 Bold"/>
        <a:cs typeface="Avenir Light"/>
      </a:majorFont>
      <a:minorFont>
        <a:latin typeface="vivo Office Light"/>
        <a:ea typeface="vivo type CN简 Regular"/>
        <a:cs typeface="Avenir Light"/>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spPr>
      <a:bodyPr anchor="ctr">
        <a:scene3d>
          <a:camera prst="orthographicFront"/>
          <a:lightRig rig="threePt" dir="t"/>
        </a:scene3d>
        <a:sp3d>
          <a:contourClr>
            <a:srgbClr val="FFFFFF"/>
          </a:contourClr>
        </a:sp3d>
      </a:bodyPr>
      <a:lstStyle>
        <a:defPPr algn="ctr" eaLnBrk="1" fontAlgn="auto" hangingPunct="1">
          <a:spcBef>
            <a:spcPts val="0"/>
          </a:spcBef>
          <a:spcAft>
            <a:spcPts val="0"/>
          </a:spcAft>
          <a:defRPr>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41353</TotalTime>
  <Words>1879</Words>
  <Application>Microsoft Office PowerPoint</Application>
  <PresentationFormat>Widescreen</PresentationFormat>
  <Paragraphs>214</Paragraphs>
  <Slides>11</Slides>
  <Notes>10</Notes>
  <HiddenSlides>0</HiddenSlides>
  <MMClips>0</MMClips>
  <ScaleCrop>false</ScaleCrop>
  <HeadingPairs>
    <vt:vector size="8" baseType="variant">
      <vt:variant>
        <vt:lpstr>Fonts Used</vt:lpstr>
      </vt:variant>
      <vt:variant>
        <vt:i4>15</vt:i4>
      </vt:variant>
      <vt:variant>
        <vt:lpstr>Theme</vt:lpstr>
      </vt:variant>
      <vt:variant>
        <vt:i4>2</vt:i4>
      </vt:variant>
      <vt:variant>
        <vt:lpstr>Embedded OLE Servers</vt:lpstr>
      </vt:variant>
      <vt:variant>
        <vt:i4>2</vt:i4>
      </vt:variant>
      <vt:variant>
        <vt:lpstr>Slide Titles</vt:lpstr>
      </vt:variant>
      <vt:variant>
        <vt:i4>11</vt:i4>
      </vt:variant>
    </vt:vector>
  </HeadingPairs>
  <TitlesOfParts>
    <vt:vector size="30" baseType="lpstr">
      <vt:lpstr>Helvetica Light</vt:lpstr>
      <vt:lpstr>vivo Office Light</vt:lpstr>
      <vt:lpstr>vivo type CNS</vt:lpstr>
      <vt:lpstr>vivo type CNS Light</vt:lpstr>
      <vt:lpstr>vivo type CN简 Bold</vt:lpstr>
      <vt:lpstr>vivo type CN简 Light</vt:lpstr>
      <vt:lpstr>vivo type CN简 Regular</vt:lpstr>
      <vt:lpstr>vivo type 简 Light</vt:lpstr>
      <vt:lpstr>宋体</vt:lpstr>
      <vt:lpstr>方正兰亭黑简体</vt:lpstr>
      <vt:lpstr>等线</vt:lpstr>
      <vt:lpstr>Arial</vt:lpstr>
      <vt:lpstr>Cambria Math</vt:lpstr>
      <vt:lpstr>Times New Roman</vt:lpstr>
      <vt:lpstr>Wingdings</vt:lpstr>
      <vt:lpstr>1_Office 主题</vt:lpstr>
      <vt:lpstr>2_Office 主题</vt:lpstr>
      <vt:lpstr>think-cell Slide</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cp:lastModifiedBy>
  <cp:revision>1891</cp:revision>
  <dcterms:created xsi:type="dcterms:W3CDTF">2019-03-21T01:16:59Z</dcterms:created>
  <dcterms:modified xsi:type="dcterms:W3CDTF">2025-03-28T08:53:02Z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