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4" r:id="rId7"/>
    <p:sldId id="365" r:id="rId8"/>
    <p:sldId id="366" r:id="rId9"/>
    <p:sldId id="368" r:id="rId10"/>
    <p:sldId id="367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75" d="100"/>
          <a:sy n="75" d="100"/>
        </p:scale>
        <p:origin x="621" y="2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6438" y="1303338"/>
            <a:ext cx="8793162" cy="2852737"/>
          </a:xfrm>
        </p:spPr>
        <p:txBody>
          <a:bodyPr/>
          <a:lstStyle/>
          <a:p>
            <a:r>
              <a:rPr lang="en-US" altLang="zh-CN" sz="6000" dirty="0" err="1"/>
              <a:t>AIoT</a:t>
            </a:r>
            <a:r>
              <a:rPr lang="en-US" altLang="zh-CN" sz="6000" dirty="0"/>
              <a:t> </a:t>
            </a:r>
            <a:r>
              <a:rPr lang="en-US" sz="6000" dirty="0"/>
              <a:t> Reader Selection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654800" y="4310063"/>
            <a:ext cx="3208338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China Mobile</a:t>
            </a:r>
            <a:endParaRPr lang="en-GB" altLang="en-US" dirty="0"/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1" y="36513"/>
            <a:ext cx="11620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hangingPunct="0">
              <a:spcAft>
                <a:spcPts val="0"/>
              </a:spcAft>
              <a:tabLst>
                <a:tab pos="11210925" algn="r"/>
              </a:tabLst>
            </a:pPr>
            <a:r>
              <a:rPr lang="en-GB" sz="1600" b="1" dirty="0">
                <a:effectLst/>
                <a:ea typeface="Times New Roman" panose="02020603050405020304" pitchFamily="18" charset="0"/>
              </a:rPr>
              <a:t>SA WG2 Meeting #168	</a:t>
            </a:r>
            <a:r>
              <a:rPr lang="en-US" sz="1600" b="1" dirty="0">
                <a:solidFill>
                  <a:srgbClr val="0000FF"/>
                </a:solidFill>
              </a:rPr>
              <a:t>S2-2503476</a:t>
            </a:r>
            <a:endParaRPr lang="en-GB" sz="1600" b="1" dirty="0">
              <a:solidFill>
                <a:srgbClr val="0000FF"/>
              </a:solidFill>
            </a:endParaRPr>
          </a:p>
          <a:p>
            <a:pPr hangingPunct="0">
              <a:spcAft>
                <a:spcPts val="0"/>
              </a:spcAft>
              <a:tabLst>
                <a:tab pos="6120130" algn="r"/>
              </a:tabLst>
            </a:pPr>
            <a:r>
              <a:rPr lang="en-GB" sz="1600" b="1" dirty="0">
                <a:effectLst/>
                <a:ea typeface="Times New Roman" panose="02020603050405020304" pitchFamily="18" charset="0"/>
              </a:rPr>
              <a:t>07 - 11 April, 2025, Goteborg, Sweden</a:t>
            </a:r>
            <a:endParaRPr lang="en-GB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1600" b="1" dirty="0">
                <a:effectLst/>
                <a:ea typeface="Times New Roman" panose="02020603050405020304" pitchFamily="18" charset="0"/>
              </a:rPr>
              <a:t> </a:t>
            </a:r>
            <a:endParaRPr lang="en-GB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0" y="457684"/>
            <a:ext cx="10515600" cy="1130301"/>
          </a:xfrm>
        </p:spPr>
        <p:txBody>
          <a:bodyPr/>
          <a:lstStyle/>
          <a:p>
            <a:r>
              <a:rPr lang="en-US" sz="2800" dirty="0">
                <a:solidFill>
                  <a:srgbClr val="FF0000"/>
                </a:solidFill>
              </a:rPr>
              <a:t>Conclusion from RAN in Athens Meeting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88FE4B-5684-3E16-FC96-C98BF7341B7B}"/>
              </a:ext>
            </a:extLst>
          </p:cNvPr>
          <p:cNvSpPr txBox="1"/>
          <p:nvPr/>
        </p:nvSpPr>
        <p:spPr>
          <a:xfrm>
            <a:off x="178942" y="1810158"/>
            <a:ext cx="11252873" cy="35086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How to transfer RAN reader information from RAN to CN: 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dirty="0"/>
              <a:t>Taking OAM as baseline method.</a:t>
            </a: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dirty="0"/>
              <a:t> NGAP method is in FFS and SA2 will sync up it with RAN WG;</a:t>
            </a:r>
          </a:p>
          <a:p>
            <a:r>
              <a:rPr lang="en-US" sz="1400" dirty="0"/>
              <a:t>Note: if don’t consider status of RAN reader in RAN ,  OAM method is an efficient way to transfer the </a:t>
            </a:r>
            <a:r>
              <a:rPr lang="en-US" sz="1400" dirty="0" err="1"/>
              <a:t>AIoT</a:t>
            </a:r>
            <a:r>
              <a:rPr lang="en-US" sz="1400" dirty="0"/>
              <a:t> RAN information to CN. NGAP method  will encounter  sync up issue between AMF and AIOTF in indirection connection </a:t>
            </a:r>
          </a:p>
          <a:p>
            <a:endParaRPr lang="en-US" dirty="0"/>
          </a:p>
          <a:p>
            <a:pPr marL="342900" indent="-342900">
              <a:buAutoNum type="arabicPeriod" startAt="2"/>
            </a:pPr>
            <a:r>
              <a:rPr lang="en-GB" dirty="0" err="1"/>
              <a:t>AIoT</a:t>
            </a:r>
            <a:r>
              <a:rPr lang="en-GB" dirty="0"/>
              <a:t> RAN  information from the </a:t>
            </a:r>
            <a:r>
              <a:rPr lang="en-GB" dirty="0" err="1"/>
              <a:t>AIoT</a:t>
            </a:r>
            <a:r>
              <a:rPr lang="en-GB" dirty="0"/>
              <a:t> RAN to CN:</a:t>
            </a:r>
          </a:p>
          <a:p>
            <a:endParaRPr lang="en-GB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GB" dirty="0"/>
              <a:t>A-IoT RAN information (supported Area, served reader ID list) </a:t>
            </a: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GB" dirty="0" err="1"/>
              <a:t>Node“Global</a:t>
            </a:r>
            <a:r>
              <a:rPr lang="en-GB" dirty="0"/>
              <a:t> </a:t>
            </a:r>
            <a:r>
              <a:rPr lang="en-GB" dirty="0" err="1"/>
              <a:t>gNB</a:t>
            </a:r>
            <a:r>
              <a:rPr lang="en-GB" dirty="0"/>
              <a:t> ID + Reader index" is used to uniquely identify the Reader globally;</a:t>
            </a:r>
            <a:endParaRPr lang="en-US" dirty="0"/>
          </a:p>
          <a:p>
            <a:r>
              <a:rPr lang="en-US" sz="1400" dirty="0"/>
              <a:t>Note: </a:t>
            </a:r>
            <a:r>
              <a:rPr lang="en-GB" sz="1400" dirty="0"/>
              <a:t>It is FFS whether to define a new A-IoT Area, or use Tracking Area dedicated for A-IoT in RAN</a:t>
            </a:r>
            <a:endParaRPr lang="en-US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C0E66C-5A4C-202F-A421-02565AD991DC}"/>
              </a:ext>
            </a:extLst>
          </p:cNvPr>
          <p:cNvSpPr txBox="1"/>
          <p:nvPr/>
        </p:nvSpPr>
        <p:spPr>
          <a:xfrm>
            <a:off x="64145" y="5318811"/>
            <a:ext cx="11482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  <a:highlight>
                  <a:srgbClr val="FFFF00"/>
                </a:highlight>
              </a:rPr>
              <a:t>Proposal 1: 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Using OAM method as baseline  in April meeting.  Don’t discuss NGAP method in April Meeting (Still Keeping NGAP related ENs)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2C159B-E260-C751-BEC0-B2A2CC55DCE5}"/>
              </a:ext>
            </a:extLst>
          </p:cNvPr>
          <p:cNvSpPr txBox="1"/>
          <p:nvPr/>
        </p:nvSpPr>
        <p:spPr>
          <a:xfrm>
            <a:off x="64145" y="5918975"/>
            <a:ext cx="8606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  <a:highlight>
                  <a:srgbClr val="FFFF00"/>
                </a:highlight>
              </a:rPr>
              <a:t>Proposal 2: 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Considering both RAN reader ID and A-IoT Area in RAN Reader selection. 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" y="541337"/>
            <a:ext cx="10515600" cy="1130301"/>
          </a:xfrm>
        </p:spPr>
        <p:txBody>
          <a:bodyPr/>
          <a:lstStyle/>
          <a:p>
            <a:r>
              <a:rPr lang="en-US" altLang="zh-CN" sz="2800" dirty="0">
                <a:solidFill>
                  <a:srgbClr val="FF0000"/>
                </a:solidFill>
              </a:rPr>
              <a:t>Consideration on conversion between external area into internal area</a:t>
            </a:r>
            <a:endParaRPr lang="en-GB" altLang="en-US" sz="28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23BF47-BABC-F2CF-99C4-5B5310B56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770063"/>
            <a:ext cx="11455400" cy="45275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FF0000"/>
                </a:solidFill>
              </a:rPr>
              <a:t>RAN Node and RAN reader selection in AIOTF – Option </a:t>
            </a:r>
            <a:r>
              <a:rPr lang="en-US" sz="2000" b="1" dirty="0">
                <a:solidFill>
                  <a:srgbClr val="FF0000"/>
                </a:solidFill>
              </a:rPr>
              <a:t>1</a:t>
            </a:r>
            <a:br>
              <a:rPr lang="en-US" sz="2000" b="1" dirty="0">
                <a:solidFill>
                  <a:srgbClr val="FF0000"/>
                </a:solidFill>
              </a:rPr>
            </a:br>
            <a:r>
              <a:rPr lang="en-US" sz="1800" b="1" dirty="0"/>
              <a:t>Additional Internal area information definition (e.g. TAC list) in NEF and AIOTF</a:t>
            </a:r>
            <a:br>
              <a:rPr lang="en-US" sz="1000" dirty="0"/>
            </a:b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D1EFD0-CB7C-75EB-894E-D185D551D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4984"/>
            <a:ext cx="11404600" cy="419103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B3A7A-3111-6AEF-42C4-EDE18E5CF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E9F42734-BFF3-4FCD-E7F3-AB141987A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FF0000"/>
                </a:solidFill>
              </a:rPr>
              <a:t>RAN Node and RAN reader selection in AIOTF – Option 2</a:t>
            </a:r>
            <a:br>
              <a:rPr lang="en-US" sz="2400" b="1" dirty="0">
                <a:solidFill>
                  <a:srgbClr val="FF0000"/>
                </a:solidFill>
              </a:rPr>
            </a:br>
            <a:r>
              <a:rPr lang="en-US" sz="1800" b="1" dirty="0"/>
              <a:t>Leveraging RAN reader ID or * RAN Service Area ID to be an internal location area in NEF </a:t>
            </a:r>
            <a:br>
              <a:rPr lang="en-US" sz="1050" dirty="0"/>
            </a:b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1DE80F-199A-9711-6952-F57AA3EA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56" y="1847850"/>
            <a:ext cx="10774394" cy="45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119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F67E9-3575-943F-AB78-DB3E41D52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A9624D6-E871-453F-9228-7111D6670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655637"/>
            <a:ext cx="10515600" cy="1130301"/>
          </a:xfrm>
        </p:spPr>
        <p:txBody>
          <a:bodyPr/>
          <a:lstStyle/>
          <a:p>
            <a:r>
              <a:rPr lang="en-US" sz="2400" b="1" dirty="0">
                <a:solidFill>
                  <a:srgbClr val="FF0000"/>
                </a:solidFill>
              </a:rPr>
              <a:t>RAN Node and RAN reader selection in AIOTF – Option 3</a:t>
            </a:r>
            <a:br>
              <a:rPr lang="en-US" sz="2400" b="1" dirty="0">
                <a:solidFill>
                  <a:srgbClr val="FF0000"/>
                </a:solidFill>
              </a:rPr>
            </a:br>
            <a:r>
              <a:rPr lang="en-US" sz="1800" b="1" dirty="0"/>
              <a:t>Leveraging  RAN’</a:t>
            </a:r>
            <a:r>
              <a:rPr lang="en-US" altLang="zh-CN" sz="1800" b="1" dirty="0"/>
              <a:t>s</a:t>
            </a:r>
            <a:r>
              <a:rPr lang="en-US" sz="1800" b="1" dirty="0"/>
              <a:t> Service Area ID to be an internal location area in NEF </a:t>
            </a:r>
            <a:br>
              <a:rPr lang="en-US" sz="1050" dirty="0"/>
            </a:b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2FDFA2-D59E-F4D3-8E8C-168A672DC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785938"/>
            <a:ext cx="11029949" cy="441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8339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AA4115-C6FC-4290-2509-6468ED63D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EE134798-0B52-732C-39C2-61ED17AF8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550" y="503237"/>
            <a:ext cx="10515600" cy="1130301"/>
          </a:xfrm>
        </p:spPr>
        <p:txBody>
          <a:bodyPr/>
          <a:lstStyle/>
          <a:p>
            <a:r>
              <a:rPr lang="en-US" sz="2400" b="1" dirty="0">
                <a:solidFill>
                  <a:srgbClr val="FF0000"/>
                </a:solidFill>
              </a:rPr>
              <a:t>Option 1   VS  Option 2  VS  Option 3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E6AA48-E22A-D1E9-1E4C-D429464F55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393950"/>
            <a:ext cx="116205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6312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5926</TotalTime>
  <Words>311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Wingdings</vt:lpstr>
      <vt:lpstr>Office Theme</vt:lpstr>
      <vt:lpstr>AIoT  Reader Selection</vt:lpstr>
      <vt:lpstr>Conclusion from RAN in Athens Meeting</vt:lpstr>
      <vt:lpstr>Consideration on conversion between external area into internal area</vt:lpstr>
      <vt:lpstr>RAN Node and RAN reader selection in AIOTF – Option 1 Additional Internal area information definition (e.g. TAC list) in NEF and AIOTF </vt:lpstr>
      <vt:lpstr>RAN Node and RAN reader selection in AIOTF – Option 2 Leveraging RAN reader ID or * RAN Service Area ID to be an internal location area in NEF  </vt:lpstr>
      <vt:lpstr>RAN Node and RAN reader selection in AIOTF – Option 3 Leveraging  RAN’s Service Area ID to be an internal location area in NEF  </vt:lpstr>
      <vt:lpstr>Option 1   VS  Option 2  VS  Option 3 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CMCC46</cp:lastModifiedBy>
  <cp:revision>602</cp:revision>
  <dcterms:created xsi:type="dcterms:W3CDTF">2010-02-05T13:52:04Z</dcterms:created>
  <dcterms:modified xsi:type="dcterms:W3CDTF">2025-03-28T08:21:05Z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