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6"/>
  </p:sldMasterIdLst>
  <p:notesMasterIdLst>
    <p:notesMasterId r:id="rId11"/>
  </p:notesMasterIdLst>
  <p:sldIdLst>
    <p:sldId id="341" r:id="rId7"/>
    <p:sldId id="342" r:id="rId8"/>
    <p:sldId id="343" r:id="rId9"/>
    <p:sldId id="34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94660"/>
  </p:normalViewPr>
  <p:slideViewPr>
    <p:cSldViewPr snapToGrid="0">
      <p:cViewPr varScale="1">
        <p:scale>
          <a:sx n="107" d="100"/>
          <a:sy n="107" d="100"/>
        </p:scale>
        <p:origin x="126" y="5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tableStyles" Target="tableStyles.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Belling (Nokia)" userId="38e53bf5-7a59-41ec-8bf1-bf611b810166" providerId="ADAL" clId="{5BC6B5FF-C595-4253-BE0F-80C170FFD9FC}"/>
    <pc:docChg chg="undo custSel addSld delSld modSld">
      <pc:chgData name="Thomas Belling (Nokia)" userId="38e53bf5-7a59-41ec-8bf1-bf611b810166" providerId="ADAL" clId="{5BC6B5FF-C595-4253-BE0F-80C170FFD9FC}" dt="2025-03-28T18:37:12.841" v="651" actId="20577"/>
      <pc:docMkLst>
        <pc:docMk/>
      </pc:docMkLst>
      <pc:sldChg chg="addSp modSp mod">
        <pc:chgData name="Thomas Belling (Nokia)" userId="38e53bf5-7a59-41ec-8bf1-bf611b810166" providerId="ADAL" clId="{5BC6B5FF-C595-4253-BE0F-80C170FFD9FC}" dt="2025-03-28T18:37:04.769" v="650" actId="20577"/>
        <pc:sldMkLst>
          <pc:docMk/>
          <pc:sldMk cId="3212681899" sldId="343"/>
        </pc:sldMkLst>
        <pc:spChg chg="mod">
          <ac:chgData name="Thomas Belling (Nokia)" userId="38e53bf5-7a59-41ec-8bf1-bf611b810166" providerId="ADAL" clId="{5BC6B5FF-C595-4253-BE0F-80C170FFD9FC}" dt="2025-03-28T18:19:49.464" v="192" actId="20577"/>
          <ac:spMkLst>
            <pc:docMk/>
            <pc:sldMk cId="3212681899" sldId="343"/>
            <ac:spMk id="3" creationId="{710EEE56-9D81-56FF-F097-38B2F6552E07}"/>
          </ac:spMkLst>
        </pc:spChg>
        <pc:spChg chg="add mod">
          <ac:chgData name="Thomas Belling (Nokia)" userId="38e53bf5-7a59-41ec-8bf1-bf611b810166" providerId="ADAL" clId="{5BC6B5FF-C595-4253-BE0F-80C170FFD9FC}" dt="2025-03-28T18:16:48.174" v="76" actId="14100"/>
          <ac:spMkLst>
            <pc:docMk/>
            <pc:sldMk cId="3212681899" sldId="343"/>
            <ac:spMk id="4" creationId="{CE887388-E52F-9A8D-700F-A01430C5F2E6}"/>
          </ac:spMkLst>
        </pc:spChg>
        <pc:spChg chg="add mod">
          <ac:chgData name="Thomas Belling (Nokia)" userId="38e53bf5-7a59-41ec-8bf1-bf611b810166" providerId="ADAL" clId="{5BC6B5FF-C595-4253-BE0F-80C170FFD9FC}" dt="2025-03-28T18:19:00.729" v="191" actId="14100"/>
          <ac:spMkLst>
            <pc:docMk/>
            <pc:sldMk cId="3212681899" sldId="343"/>
            <ac:spMk id="5" creationId="{18147919-CC6A-6A35-90E4-203765853E60}"/>
          </ac:spMkLst>
        </pc:spChg>
        <pc:spChg chg="add mod">
          <ac:chgData name="Thomas Belling (Nokia)" userId="38e53bf5-7a59-41ec-8bf1-bf611b810166" providerId="ADAL" clId="{5BC6B5FF-C595-4253-BE0F-80C170FFD9FC}" dt="2025-03-28T18:37:04.769" v="650" actId="20577"/>
          <ac:spMkLst>
            <pc:docMk/>
            <pc:sldMk cId="3212681899" sldId="343"/>
            <ac:spMk id="6" creationId="{871F371B-903D-FB5E-81EE-B0A16A8F7F2B}"/>
          </ac:spMkLst>
        </pc:spChg>
      </pc:sldChg>
      <pc:sldChg chg="addSp modSp mod">
        <pc:chgData name="Thomas Belling (Nokia)" userId="38e53bf5-7a59-41ec-8bf1-bf611b810166" providerId="ADAL" clId="{5BC6B5FF-C595-4253-BE0F-80C170FFD9FC}" dt="2025-03-28T18:37:12.841" v="651" actId="20577"/>
        <pc:sldMkLst>
          <pc:docMk/>
          <pc:sldMk cId="2131085188" sldId="344"/>
        </pc:sldMkLst>
        <pc:spChg chg="mod">
          <ac:chgData name="Thomas Belling (Nokia)" userId="38e53bf5-7a59-41ec-8bf1-bf611b810166" providerId="ADAL" clId="{5BC6B5FF-C595-4253-BE0F-80C170FFD9FC}" dt="2025-03-28T18:25:25.359" v="549" actId="20577"/>
          <ac:spMkLst>
            <pc:docMk/>
            <pc:sldMk cId="2131085188" sldId="344"/>
            <ac:spMk id="3" creationId="{E4A7548D-2787-1C82-8EC8-D472CFCE8A85}"/>
          </ac:spMkLst>
        </pc:spChg>
        <pc:spChg chg="add mod">
          <ac:chgData name="Thomas Belling (Nokia)" userId="38e53bf5-7a59-41ec-8bf1-bf611b810166" providerId="ADAL" clId="{5BC6B5FF-C595-4253-BE0F-80C170FFD9FC}" dt="2025-03-28T18:26:57.624" v="641" actId="20577"/>
          <ac:spMkLst>
            <pc:docMk/>
            <pc:sldMk cId="2131085188" sldId="344"/>
            <ac:spMk id="4" creationId="{F3F55B42-D370-7B17-733B-FA9140292211}"/>
          </ac:spMkLst>
        </pc:spChg>
        <pc:spChg chg="add mod">
          <ac:chgData name="Thomas Belling (Nokia)" userId="38e53bf5-7a59-41ec-8bf1-bf611b810166" providerId="ADAL" clId="{5BC6B5FF-C595-4253-BE0F-80C170FFD9FC}" dt="2025-03-28T18:27:19.003" v="642"/>
          <ac:spMkLst>
            <pc:docMk/>
            <pc:sldMk cId="2131085188" sldId="344"/>
            <ac:spMk id="5" creationId="{C4ADDD97-0476-BBD4-C2A0-F8848EE7753F}"/>
          </ac:spMkLst>
        </pc:spChg>
        <pc:spChg chg="add mod">
          <ac:chgData name="Thomas Belling (Nokia)" userId="38e53bf5-7a59-41ec-8bf1-bf611b810166" providerId="ADAL" clId="{5BC6B5FF-C595-4253-BE0F-80C170FFD9FC}" dt="2025-03-28T18:37:12.841" v="651" actId="20577"/>
          <ac:spMkLst>
            <pc:docMk/>
            <pc:sldMk cId="2131085188" sldId="344"/>
            <ac:spMk id="6" creationId="{2B2D6B65-801A-5C70-5F87-4AC61C01193A}"/>
          </ac:spMkLst>
        </pc:spChg>
      </pc:sldChg>
      <pc:sldChg chg="modSp new del mod">
        <pc:chgData name="Thomas Belling (Nokia)" userId="38e53bf5-7a59-41ec-8bf1-bf611b810166" providerId="ADAL" clId="{5BC6B5FF-C595-4253-BE0F-80C170FFD9FC}" dt="2025-03-28T18:28:58.134" v="649" actId="47"/>
        <pc:sldMkLst>
          <pc:docMk/>
          <pc:sldMk cId="32158102" sldId="345"/>
        </pc:sldMkLst>
        <pc:spChg chg="mod">
          <ac:chgData name="Thomas Belling (Nokia)" userId="38e53bf5-7a59-41ec-8bf1-bf611b810166" providerId="ADAL" clId="{5BC6B5FF-C595-4253-BE0F-80C170FFD9FC}" dt="2025-03-28T18:15:03.790" v="34"/>
          <ac:spMkLst>
            <pc:docMk/>
            <pc:sldMk cId="32158102" sldId="345"/>
            <ac:spMk id="2" creationId="{A4EB4373-30EA-558C-15D5-C80CF31DF62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264A0B-8655-4382-80AD-91D20DF64CF8}" type="datetimeFigureOut">
              <a:rPr lang="en-US" smtClean="0"/>
              <a:t>27-Mar-25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A470E3-CA38-4898-98B6-230736D5987B}" type="slidenum">
              <a:rPr lang="en-US" smtClean="0"/>
              <a:t>‹#›</a:t>
            </a:fld>
            <a:endParaRPr lang="en-US"/>
          </a:p>
        </p:txBody>
      </p:sp>
    </p:spTree>
    <p:extLst>
      <p:ext uri="{BB962C8B-B14F-4D97-AF65-F5344CB8AC3E}">
        <p14:creationId xmlns:p14="http://schemas.microsoft.com/office/powerpoint/2010/main" val="3109341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43160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795751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008018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42145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SG-SA2 Meeting #168</a:t>
            </a:r>
          </a:p>
          <a:p>
            <a:pPr eaLnBrk="1" hangingPunct="1">
              <a:defRPr/>
            </a:pPr>
            <a:r>
              <a:rPr lang="en-US" altLang="en-US" sz="1200" b="1" dirty="0" err="1">
                <a:latin typeface="Arial "/>
              </a:rPr>
              <a:t>Stor-Göteborg</a:t>
            </a:r>
            <a:r>
              <a:rPr lang="en-US" altLang="en-US" sz="1200" b="1" dirty="0">
                <a:latin typeface="Arial "/>
              </a:rPr>
              <a:t>, Sweden, 7th Apr 2025 - 11th Apr 2025</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S2-2503233	</a:t>
            </a:r>
          </a:p>
        </p:txBody>
      </p:sp>
    </p:spTree>
    <p:extLst>
      <p:ext uri="{BB962C8B-B14F-4D97-AF65-F5344CB8AC3E}">
        <p14:creationId xmlns:p14="http://schemas.microsoft.com/office/powerpoint/2010/main" val="34973766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524000" y="1122363"/>
            <a:ext cx="9144000" cy="2387600"/>
          </a:xfrm>
        </p:spPr>
        <p:txBody>
          <a:bodyPr wrap="square" anchor="b">
            <a:normAutofit/>
          </a:bodyPr>
          <a:lstStyle/>
          <a:p>
            <a:pPr eaLnBrk="1" hangingPunct="1"/>
            <a:r>
              <a:rPr lang="en-US" sz="5600" dirty="0"/>
              <a:t>VFL inference parameters</a:t>
            </a:r>
            <a:br>
              <a:rPr lang="en-US" sz="5600" dirty="0"/>
            </a:br>
            <a:endParaRPr lang="en-GB" altLang="en-US" sz="56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a:xfrm>
            <a:off x="1524000" y="3602038"/>
            <a:ext cx="9144000" cy="1655762"/>
          </a:xfrm>
        </p:spPr>
        <p:txBody>
          <a:bodyPr wrap="square" anchor="t">
            <a:normAutofit/>
          </a:bodyPr>
          <a:lstStyle/>
          <a:p>
            <a:r>
              <a:rPr lang="en-US" dirty="0"/>
              <a:t>Thomas Belling</a:t>
            </a:r>
          </a:p>
          <a:p>
            <a:r>
              <a:rPr lang="en-US" dirty="0"/>
              <a:t> Nokia</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DF83F-F176-F130-F3FF-9B339C38A0EE}"/>
              </a:ext>
            </a:extLst>
          </p:cNvPr>
          <p:cNvSpPr>
            <a:spLocks noGrp="1"/>
          </p:cNvSpPr>
          <p:nvPr>
            <p:ph type="title"/>
          </p:nvPr>
        </p:nvSpPr>
        <p:spPr/>
        <p:txBody>
          <a:bodyPr/>
          <a:lstStyle/>
          <a:p>
            <a:r>
              <a:rPr lang="en-US" dirty="0"/>
              <a:t>Problem statement</a:t>
            </a:r>
          </a:p>
        </p:txBody>
      </p:sp>
      <p:sp>
        <p:nvSpPr>
          <p:cNvPr id="3" name="Content Placeholder 2">
            <a:extLst>
              <a:ext uri="{FF2B5EF4-FFF2-40B4-BE49-F238E27FC236}">
                <a16:creationId xmlns:a16="http://schemas.microsoft.com/office/drawing/2014/main" id="{64FC2739-A5AC-243D-42D1-59A4DC605C4C}"/>
              </a:ext>
            </a:extLst>
          </p:cNvPr>
          <p:cNvSpPr>
            <a:spLocks noGrp="1"/>
          </p:cNvSpPr>
          <p:nvPr>
            <p:ph idx="1"/>
          </p:nvPr>
        </p:nvSpPr>
        <p:spPr/>
        <p:txBody>
          <a:bodyPr/>
          <a:lstStyle/>
          <a:p>
            <a:r>
              <a:rPr lang="en-US" sz="2000" dirty="0"/>
              <a:t>An NWDAF as VFL server is triggered by an analytics request or subscription to perform inference</a:t>
            </a:r>
          </a:p>
          <a:p>
            <a:r>
              <a:rPr lang="en-US" sz="2000" dirty="0"/>
              <a:t>The request can contain parameters as defined in Clause 6.1.3 of TS 23.288</a:t>
            </a:r>
          </a:p>
          <a:p>
            <a:r>
              <a:rPr lang="en-US" sz="2000" dirty="0"/>
              <a:t>The provided analytics can also provide response parameters as defined in Clause 6.1.3 of TS 23.288</a:t>
            </a:r>
          </a:p>
          <a:p>
            <a:r>
              <a:rPr lang="en-US" sz="2000" dirty="0"/>
              <a:t>It needs to be determined which of those parameters can be handled by the VFL server alone, and which parameters require related interactions with the VFL clients </a:t>
            </a:r>
          </a:p>
          <a:p>
            <a:r>
              <a:rPr lang="en-US" sz="2000" dirty="0"/>
              <a:t>This issue is reflected in the following EN:</a:t>
            </a:r>
            <a:br>
              <a:rPr lang="en-US" sz="2000" dirty="0"/>
            </a:br>
            <a:r>
              <a:rPr lang="en-GB" sz="2000" dirty="0">
                <a:solidFill>
                  <a:srgbClr val="FF0000"/>
                </a:solidFill>
                <a:effectLst/>
                <a:latin typeface="Times New Roman" panose="02020603050405020304" pitchFamily="18" charset="0"/>
                <a:ea typeface="Times New Roman" panose="02020603050405020304" pitchFamily="18" charset="0"/>
              </a:rPr>
              <a:t>Editor's note:	It is FFS whether additional parameters are needed to send from the VFL server to VFL client, e.g. parameters used in training phase and parameters from Analytics request.</a:t>
            </a:r>
            <a:br>
              <a:rPr lang="en-GB" sz="2000" dirty="0">
                <a:solidFill>
                  <a:srgbClr val="FF0000"/>
                </a:solidFill>
                <a:effectLst/>
                <a:latin typeface="Times New Roman" panose="02020603050405020304" pitchFamily="18" charset="0"/>
                <a:ea typeface="Times New Roman" panose="02020603050405020304" pitchFamily="18" charset="0"/>
              </a:rPr>
            </a:br>
            <a:r>
              <a:rPr lang="en-GB" sz="2000" dirty="0">
                <a:solidFill>
                  <a:srgbClr val="FF0000"/>
                </a:solidFill>
                <a:effectLst/>
                <a:latin typeface="Times New Roman" panose="02020603050405020304" pitchFamily="18" charset="0"/>
                <a:ea typeface="SimSun" panose="02010600030101010101" pitchFamily="2" charset="-122"/>
              </a:rPr>
              <a:t>Editor's note:	It is FFS additional parameters are needed to send from the VFL client to VFL server</a:t>
            </a:r>
            <a:endParaRPr lang="en-GB" sz="2000" dirty="0">
              <a:solidFill>
                <a:srgbClr val="FF0000"/>
              </a:solidFill>
              <a:effectLst/>
              <a:latin typeface="Times New Roman" panose="02020603050405020304" pitchFamily="18" charset="0"/>
              <a:ea typeface="Times New Roman" panose="02020603050405020304" pitchFamily="18" charset="0"/>
            </a:endParaRPr>
          </a:p>
          <a:p>
            <a:r>
              <a:rPr lang="en-GB" sz="2000" dirty="0"/>
              <a:t>The author believes that the parameters listed in slides 3 and 4 may need to be propagated to / received from VFL clients. Feedback is invited</a:t>
            </a:r>
            <a:endParaRPr lang="en-US" sz="2000" dirty="0"/>
          </a:p>
          <a:p>
            <a:pPr marL="0" indent="0">
              <a:buNone/>
            </a:pPr>
            <a:endParaRPr lang="en-US" dirty="0"/>
          </a:p>
        </p:txBody>
      </p:sp>
    </p:spTree>
    <p:extLst>
      <p:ext uri="{BB962C8B-B14F-4D97-AF65-F5344CB8AC3E}">
        <p14:creationId xmlns:p14="http://schemas.microsoft.com/office/powerpoint/2010/main" val="236644094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88F56-9C50-CA96-9EAA-B9A13FC21307}"/>
              </a:ext>
            </a:extLst>
          </p:cNvPr>
          <p:cNvSpPr>
            <a:spLocks noGrp="1"/>
          </p:cNvSpPr>
          <p:nvPr>
            <p:ph type="title"/>
          </p:nvPr>
        </p:nvSpPr>
        <p:spPr/>
        <p:txBody>
          <a:bodyPr/>
          <a:lstStyle/>
          <a:p>
            <a:r>
              <a:rPr lang="en-US" sz="2000" dirty="0"/>
              <a:t>From TS 23.288 Clause </a:t>
            </a:r>
            <a:r>
              <a:rPr lang="en-GB" sz="2000" dirty="0">
                <a:effectLst/>
                <a:latin typeface="Arial" panose="020B0604020202020204" pitchFamily="34" charset="0"/>
                <a:cs typeface="Times New Roman" panose="02020603050405020304" pitchFamily="18" charset="0"/>
              </a:rPr>
              <a:t>6.1.3	Contents of Analytics Exposure</a:t>
            </a:r>
            <a:r>
              <a:rPr lang="en-GB" sz="2000" b="1" dirty="0">
                <a:effectLst/>
                <a:latin typeface="Arial" panose="020B0604020202020204" pitchFamily="34" charset="0"/>
                <a:cs typeface="Times New Roman" panose="02020603050405020304" pitchFamily="18" charset="0"/>
              </a:rPr>
              <a:t>:</a:t>
            </a:r>
            <a:br>
              <a:rPr lang="en-GB" sz="2000" b="1" dirty="0">
                <a:effectLst/>
                <a:latin typeface="Arial" panose="020B0604020202020204" pitchFamily="34" charset="0"/>
                <a:cs typeface="Times New Roman" panose="02020603050405020304" pitchFamily="18" charset="0"/>
              </a:rPr>
            </a:br>
            <a:r>
              <a:rPr lang="en-GB" sz="2000" b="1" dirty="0">
                <a:effectLst/>
                <a:latin typeface="Arial" panose="020B0604020202020204" pitchFamily="34" charset="0"/>
                <a:cs typeface="Times New Roman" panose="02020603050405020304" pitchFamily="18" charset="0"/>
              </a:rPr>
              <a:t>Parameters that may need to be propagated to VFL clients</a:t>
            </a:r>
            <a:br>
              <a:rPr lang="en-US" sz="1800" b="1" dirty="0">
                <a:effectLst/>
                <a:latin typeface="Arial" panose="020B060402020202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710EEE56-9D81-56FF-F097-38B2F6552E07}"/>
              </a:ext>
            </a:extLst>
          </p:cNvPr>
          <p:cNvSpPr>
            <a:spLocks noGrp="1"/>
          </p:cNvSpPr>
          <p:nvPr>
            <p:ph idx="1"/>
          </p:nvPr>
        </p:nvSpPr>
        <p:spPr>
          <a:xfrm>
            <a:off x="838200" y="1816660"/>
            <a:ext cx="10515600" cy="4351338"/>
          </a:xfrm>
        </p:spPr>
        <p:txBody>
          <a:bodyPr/>
          <a:lstStyle/>
          <a:p>
            <a:pPr marL="0" indent="0">
              <a:buNone/>
            </a:pPr>
            <a:r>
              <a:rPr lang="en-GB" sz="1600" dirty="0">
                <a:effectLst/>
                <a:latin typeface="Times New Roman" panose="02020603050405020304" pitchFamily="18" charset="0"/>
                <a:ea typeface="Times New Roman" panose="02020603050405020304" pitchFamily="18" charset="0"/>
              </a:rPr>
              <a:t>The consumers of the </a:t>
            </a:r>
            <a:r>
              <a:rPr lang="en-GB" sz="1600" dirty="0" err="1">
                <a:effectLst/>
                <a:latin typeface="Times New Roman" panose="02020603050405020304" pitchFamily="18" charset="0"/>
                <a:ea typeface="Times New Roman" panose="02020603050405020304" pitchFamily="18" charset="0"/>
              </a:rPr>
              <a:t>Nnwdaf_AnalyticsSubscription_Subscribe</a:t>
            </a:r>
            <a:r>
              <a:rPr lang="en-GB" sz="1600" dirty="0">
                <a:effectLst/>
                <a:latin typeface="Times New Roman" panose="02020603050405020304" pitchFamily="18" charset="0"/>
                <a:ea typeface="Times New Roman" panose="02020603050405020304" pitchFamily="18" charset="0"/>
              </a:rPr>
              <a:t> or </a:t>
            </a:r>
            <a:r>
              <a:rPr lang="en-GB" sz="1600" dirty="0" err="1">
                <a:effectLst/>
                <a:latin typeface="Times New Roman" panose="02020603050405020304" pitchFamily="18" charset="0"/>
                <a:ea typeface="Times New Roman" panose="02020603050405020304" pitchFamily="18" charset="0"/>
              </a:rPr>
              <a:t>Nnwdaf_AnalyticsInfo_Request</a:t>
            </a:r>
            <a:r>
              <a:rPr lang="en-GB" sz="1600" dirty="0">
                <a:effectLst/>
                <a:latin typeface="Times New Roman" panose="02020603050405020304" pitchFamily="18" charset="0"/>
                <a:ea typeface="Times New Roman" panose="02020603050405020304" pitchFamily="18" charset="0"/>
              </a:rPr>
              <a:t> service operations described in clause 7 provide the input parameters listed below.</a:t>
            </a:r>
            <a:endParaRPr lang="en-US" sz="1600" dirty="0">
              <a:effectLst/>
              <a:latin typeface="Times New Roman" panose="02020603050405020304" pitchFamily="18" charset="0"/>
              <a:ea typeface="Times New Roman" panose="02020603050405020304" pitchFamily="18" charset="0"/>
            </a:endParaRPr>
          </a:p>
          <a:p>
            <a:pPr>
              <a:buFontTx/>
              <a:buChar char="-"/>
            </a:pPr>
            <a:r>
              <a:rPr lang="en-GB" sz="1600" dirty="0">
                <a:effectLst/>
                <a:latin typeface="Times New Roman" panose="02020603050405020304" pitchFamily="18" charset="0"/>
                <a:ea typeface="Times New Roman" panose="02020603050405020304" pitchFamily="18" charset="0"/>
              </a:rPr>
              <a:t>Analytics Reporting Information with the following parameters:</a:t>
            </a:r>
          </a:p>
          <a:p>
            <a:pPr lvl="1">
              <a:buFontTx/>
              <a:buChar char="-"/>
            </a:pPr>
            <a:r>
              <a:rPr lang="en-GB" sz="1400" dirty="0">
                <a:effectLst/>
                <a:latin typeface="Times New Roman" panose="02020603050405020304" pitchFamily="18" charset="0"/>
                <a:ea typeface="Times New Roman" panose="02020603050405020304" pitchFamily="18" charset="0"/>
              </a:rPr>
              <a:t>[OPTIONAL] Dataset Statistical Properties: information in order to influence the data selection mechanisms to be used for the generation of an Analytics ID</a:t>
            </a:r>
          </a:p>
          <a:p>
            <a:pPr marL="457200" lvl="1" indent="0">
              <a:buNone/>
            </a:pPr>
            <a:endParaRPr lang="en-GB" sz="1400" dirty="0">
              <a:effectLst/>
              <a:latin typeface="Times New Roman" panose="02020603050405020304" pitchFamily="18" charset="0"/>
              <a:ea typeface="Times New Roman" panose="02020603050405020304" pitchFamily="18" charset="0"/>
            </a:endParaRPr>
          </a:p>
          <a:p>
            <a:pPr lvl="1">
              <a:buFontTx/>
              <a:buChar char="-"/>
            </a:pPr>
            <a:r>
              <a:rPr lang="en-US" sz="1400" dirty="0">
                <a:effectLst/>
                <a:latin typeface="Times New Roman" panose="02020603050405020304" pitchFamily="18" charset="0"/>
                <a:ea typeface="Times New Roman" panose="02020603050405020304" pitchFamily="18" charset="0"/>
              </a:rPr>
              <a:t>[OPTIONAL] Preferred granularity of location information: "TA level", "cell level" or "longitude and latitude level".</a:t>
            </a:r>
          </a:p>
          <a:p>
            <a:pPr lvl="1">
              <a:buFontTx/>
              <a:buChar char="-"/>
            </a:pPr>
            <a:r>
              <a:rPr lang="en-US" sz="1400" dirty="0">
                <a:effectLst/>
                <a:latin typeface="Times New Roman" panose="02020603050405020304" pitchFamily="18" charset="0"/>
                <a:ea typeface="Times New Roman" panose="02020603050405020304" pitchFamily="18" charset="0"/>
              </a:rPr>
              <a:t>[OPTIONAL] Preferred orientation of location information: ("horizontal", "vertical", "both").</a:t>
            </a:r>
          </a:p>
          <a:p>
            <a:pPr lvl="1">
              <a:buFontTx/>
              <a:buChar char="-"/>
            </a:pPr>
            <a:endParaRPr lang="en-US" sz="1400" dirty="0">
              <a:effectLst/>
              <a:latin typeface="Times New Roman" panose="02020603050405020304" pitchFamily="18" charset="0"/>
              <a:ea typeface="Times New Roman" panose="02020603050405020304" pitchFamily="18" charset="0"/>
            </a:endParaRPr>
          </a:p>
          <a:p>
            <a:pPr lvl="1">
              <a:buFontTx/>
              <a:buChar char="-"/>
            </a:pPr>
            <a:endParaRPr lang="en-US" sz="1400" dirty="0">
              <a:effectLst/>
              <a:latin typeface="Times New Roman" panose="02020603050405020304" pitchFamily="18" charset="0"/>
              <a:ea typeface="Times New Roman" panose="02020603050405020304" pitchFamily="18" charset="0"/>
            </a:endParaRPr>
          </a:p>
          <a:p>
            <a:pPr lvl="1">
              <a:buFontTx/>
              <a:buChar char="-"/>
            </a:pPr>
            <a:endParaRPr lang="en-US" sz="1400" dirty="0">
              <a:effectLst/>
              <a:latin typeface="Times New Roman" panose="02020603050405020304" pitchFamily="18" charset="0"/>
              <a:ea typeface="Times New Roman" panose="02020603050405020304" pitchFamily="18" charset="0"/>
            </a:endParaRPr>
          </a:p>
          <a:p>
            <a:pPr lvl="1">
              <a:buFontTx/>
              <a:buChar char="-"/>
            </a:pPr>
            <a:r>
              <a:rPr lang="en-US" sz="1400" dirty="0">
                <a:effectLst/>
                <a:latin typeface="Times New Roman" panose="02020603050405020304" pitchFamily="18" charset="0"/>
                <a:ea typeface="Times New Roman" panose="02020603050405020304" pitchFamily="18" charset="0"/>
              </a:rPr>
              <a:t>[OPTIONAL] Analytics metadata request: indicates a request from one NWDAF to another NWDAF to provide the "analytics metadata information" related to the produced output analytics. This input parameter indicates which parameters in "analytics metadata information" are required to aggregate the output analytics for the requested Analytics ID(s).</a:t>
            </a:r>
          </a:p>
          <a:p>
            <a:pPr lvl="1">
              <a:buFontTx/>
              <a:buChar char="-"/>
            </a:pPr>
            <a:endParaRPr lang="en-US" sz="1400" dirty="0">
              <a:effectLst/>
              <a:latin typeface="Times New Roman" panose="02020603050405020304" pitchFamily="18" charset="0"/>
              <a:ea typeface="Times New Roman" panose="02020603050405020304" pitchFamily="18" charset="0"/>
            </a:endParaRPr>
          </a:p>
          <a:p>
            <a:pPr marL="0" indent="0">
              <a:buNone/>
            </a:pPr>
            <a:endParaRPr lang="en-US" dirty="0"/>
          </a:p>
        </p:txBody>
      </p:sp>
      <p:sp>
        <p:nvSpPr>
          <p:cNvPr id="4" name="Speech Bubble: Rectangle 3">
            <a:extLst>
              <a:ext uri="{FF2B5EF4-FFF2-40B4-BE49-F238E27FC236}">
                <a16:creationId xmlns:a16="http://schemas.microsoft.com/office/drawing/2014/main" id="{CE887388-E52F-9A8D-700F-A01430C5F2E6}"/>
              </a:ext>
            </a:extLst>
          </p:cNvPr>
          <p:cNvSpPr/>
          <p:nvPr/>
        </p:nvSpPr>
        <p:spPr>
          <a:xfrm>
            <a:off x="4554071" y="3011675"/>
            <a:ext cx="4016188" cy="296301"/>
          </a:xfrm>
          <a:prstGeom prst="wedgeRectCallout">
            <a:avLst>
              <a:gd name="adj1" fmla="val -69717"/>
              <a:gd name="adj2" fmla="val -51199"/>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 selection is up to VFL clients</a:t>
            </a:r>
          </a:p>
        </p:txBody>
      </p:sp>
      <p:sp>
        <p:nvSpPr>
          <p:cNvPr id="5" name="Speech Bubble: Rectangle 4">
            <a:extLst>
              <a:ext uri="{FF2B5EF4-FFF2-40B4-BE49-F238E27FC236}">
                <a16:creationId xmlns:a16="http://schemas.microsoft.com/office/drawing/2014/main" id="{18147919-CC6A-6A35-90E4-203765853E60}"/>
              </a:ext>
            </a:extLst>
          </p:cNvPr>
          <p:cNvSpPr/>
          <p:nvPr/>
        </p:nvSpPr>
        <p:spPr>
          <a:xfrm>
            <a:off x="4787152" y="3992329"/>
            <a:ext cx="5593977" cy="510662"/>
          </a:xfrm>
          <a:prstGeom prst="wedgeRectCallout">
            <a:avLst>
              <a:gd name="adj1" fmla="val -69717"/>
              <a:gd name="adj2" fmla="val -51199"/>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If a VFL client is concerned with the location determination feature, it would need that </a:t>
            </a:r>
            <a:r>
              <a:rPr lang="en-US" dirty="0" err="1"/>
              <a:t>informarion</a:t>
            </a:r>
            <a:endParaRPr lang="en-US" dirty="0"/>
          </a:p>
        </p:txBody>
      </p:sp>
      <p:sp>
        <p:nvSpPr>
          <p:cNvPr id="6" name="Speech Bubble: Rectangle 5">
            <a:extLst>
              <a:ext uri="{FF2B5EF4-FFF2-40B4-BE49-F238E27FC236}">
                <a16:creationId xmlns:a16="http://schemas.microsoft.com/office/drawing/2014/main" id="{871F371B-903D-FB5E-81EE-B0A16A8F7F2B}"/>
              </a:ext>
            </a:extLst>
          </p:cNvPr>
          <p:cNvSpPr/>
          <p:nvPr/>
        </p:nvSpPr>
        <p:spPr>
          <a:xfrm>
            <a:off x="2070847" y="5405719"/>
            <a:ext cx="9386047" cy="888252"/>
          </a:xfrm>
          <a:prstGeom prst="wedgeRectCallout">
            <a:avLst>
              <a:gd name="adj1" fmla="val -53098"/>
              <a:gd name="adj2" fmla="val -4413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Another NWDAF can aggregate analytics from several NWDAFs, among them a VFL server.</a:t>
            </a:r>
          </a:p>
          <a:p>
            <a:pPr algn="ctr"/>
            <a:r>
              <a:rPr lang="en-US" dirty="0"/>
              <a:t>As the analytics metadata relate to properties of input data, the VFL clients handling the input data need to provide the information, and the VFL </a:t>
            </a:r>
            <a:r>
              <a:rPr lang="en-US" dirty="0" err="1"/>
              <a:t>serevr</a:t>
            </a:r>
            <a:r>
              <a:rPr lang="en-US" dirty="0"/>
              <a:t> can then aggregate it</a:t>
            </a:r>
          </a:p>
        </p:txBody>
      </p:sp>
    </p:spTree>
    <p:extLst>
      <p:ext uri="{BB962C8B-B14F-4D97-AF65-F5344CB8AC3E}">
        <p14:creationId xmlns:p14="http://schemas.microsoft.com/office/powerpoint/2010/main" val="321268189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023EB8-8ACB-9D73-58F6-80A50BA0B4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E21675-1F9C-F32F-ACE7-8C85B61ADEE3}"/>
              </a:ext>
            </a:extLst>
          </p:cNvPr>
          <p:cNvSpPr>
            <a:spLocks noGrp="1"/>
          </p:cNvSpPr>
          <p:nvPr>
            <p:ph type="title"/>
          </p:nvPr>
        </p:nvSpPr>
        <p:spPr/>
        <p:txBody>
          <a:bodyPr/>
          <a:lstStyle/>
          <a:p>
            <a:r>
              <a:rPr lang="en-US" sz="2000" dirty="0"/>
              <a:t>From TS 23.288 Clause </a:t>
            </a:r>
            <a:r>
              <a:rPr lang="en-GB" sz="2000" dirty="0">
                <a:effectLst/>
                <a:latin typeface="Arial" panose="020B0604020202020204" pitchFamily="34" charset="0"/>
                <a:cs typeface="Times New Roman" panose="02020603050405020304" pitchFamily="18" charset="0"/>
              </a:rPr>
              <a:t>6.1.3	Contents of Analytics Exposure</a:t>
            </a:r>
            <a:r>
              <a:rPr lang="en-GB" sz="2000" b="1" dirty="0">
                <a:effectLst/>
                <a:latin typeface="Arial" panose="020B0604020202020204" pitchFamily="34" charset="0"/>
                <a:cs typeface="Times New Roman" panose="02020603050405020304" pitchFamily="18" charset="0"/>
              </a:rPr>
              <a:t>:</a:t>
            </a:r>
            <a:br>
              <a:rPr lang="en-GB" sz="2000" b="1" dirty="0">
                <a:effectLst/>
                <a:latin typeface="Arial" panose="020B0604020202020204" pitchFamily="34" charset="0"/>
                <a:cs typeface="Times New Roman" panose="02020603050405020304" pitchFamily="18" charset="0"/>
              </a:rPr>
            </a:br>
            <a:r>
              <a:rPr lang="en-GB" sz="2000" b="1" dirty="0">
                <a:effectLst/>
                <a:latin typeface="Arial" panose="020B0604020202020204" pitchFamily="34" charset="0"/>
                <a:cs typeface="Times New Roman" panose="02020603050405020304" pitchFamily="18" charset="0"/>
              </a:rPr>
              <a:t>Parameters that may need to be returned by VFL clients</a:t>
            </a:r>
            <a:br>
              <a:rPr lang="en-US" sz="1800" b="1" dirty="0">
                <a:effectLst/>
                <a:latin typeface="Arial" panose="020B060402020202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E4A7548D-2787-1C82-8EC8-D472CFCE8A85}"/>
              </a:ext>
            </a:extLst>
          </p:cNvPr>
          <p:cNvSpPr>
            <a:spLocks noGrp="1"/>
          </p:cNvSpPr>
          <p:nvPr>
            <p:ph idx="1"/>
          </p:nvPr>
        </p:nvSpPr>
        <p:spPr/>
        <p:txBody>
          <a:bodyPr/>
          <a:lstStyle/>
          <a:p>
            <a:pPr marL="0" indent="0">
              <a:buNone/>
            </a:pPr>
            <a:r>
              <a:rPr lang="en-GB" sz="1600" dirty="0" err="1">
                <a:effectLst/>
                <a:latin typeface="Times New Roman" panose="02020603050405020304" pitchFamily="18" charset="0"/>
                <a:ea typeface="Times New Roman" panose="02020603050405020304" pitchFamily="18" charset="0"/>
              </a:rPr>
              <a:t>Nnwdaf_AnalyticsInfo_Request</a:t>
            </a:r>
            <a:r>
              <a:rPr lang="en-GB" sz="1600" dirty="0">
                <a:effectLst/>
                <a:latin typeface="Times New Roman" panose="02020603050405020304" pitchFamily="18" charset="0"/>
                <a:ea typeface="Times New Roman" panose="02020603050405020304" pitchFamily="18" charset="0"/>
              </a:rPr>
              <a:t> service operations described in clause 7, the output information listed below, using a </a:t>
            </a:r>
            <a:r>
              <a:rPr lang="en-GB" sz="1600" dirty="0" err="1">
                <a:effectLst/>
                <a:latin typeface="Times New Roman" panose="02020603050405020304" pitchFamily="18" charset="0"/>
                <a:ea typeface="Times New Roman" panose="02020603050405020304" pitchFamily="18" charset="0"/>
              </a:rPr>
              <a:t>Nnwdaf_AnalyticsSubscription_Notify</a:t>
            </a:r>
            <a:r>
              <a:rPr lang="en-GB" sz="1600" dirty="0">
                <a:effectLst/>
                <a:latin typeface="Times New Roman" panose="02020603050405020304" pitchFamily="18" charset="0"/>
                <a:ea typeface="Times New Roman" panose="02020603050405020304" pitchFamily="18" charset="0"/>
              </a:rPr>
              <a:t> service operation or the </a:t>
            </a:r>
            <a:r>
              <a:rPr lang="en-GB" sz="1600" dirty="0" err="1">
                <a:effectLst/>
                <a:latin typeface="Times New Roman" panose="02020603050405020304" pitchFamily="18" charset="0"/>
                <a:ea typeface="Times New Roman" panose="02020603050405020304" pitchFamily="18" charset="0"/>
              </a:rPr>
              <a:t>Nnwdaf_AnalyticsInfo_Request</a:t>
            </a:r>
            <a:r>
              <a:rPr lang="en-GB" sz="1600" dirty="0">
                <a:effectLst/>
                <a:latin typeface="Times New Roman" panose="02020603050405020304" pitchFamily="18" charset="0"/>
                <a:ea typeface="Times New Roman" panose="02020603050405020304" pitchFamily="18" charset="0"/>
              </a:rPr>
              <a:t> response, respectively:</a:t>
            </a:r>
          </a:p>
          <a:p>
            <a:pPr lvl="1">
              <a:buFontTx/>
              <a:buChar char="-"/>
            </a:pPr>
            <a:r>
              <a:rPr lang="en-US" sz="1400" dirty="0">
                <a:effectLst/>
                <a:latin typeface="Times New Roman" panose="02020603050405020304" pitchFamily="18" charset="0"/>
                <a:ea typeface="Times New Roman" panose="02020603050405020304" pitchFamily="18" charset="0"/>
              </a:rPr>
              <a:t>Confidence: probability assertion, i.e. confidence in the prediction.</a:t>
            </a:r>
          </a:p>
          <a:p>
            <a:pPr lvl="1">
              <a:buFontTx/>
              <a:buChar char="-"/>
            </a:pPr>
            <a:endParaRPr lang="en-US" sz="1400" dirty="0">
              <a:effectLst/>
              <a:latin typeface="Times New Roman" panose="02020603050405020304" pitchFamily="18" charset="0"/>
              <a:ea typeface="Times New Roman" panose="02020603050405020304" pitchFamily="18" charset="0"/>
            </a:endParaRPr>
          </a:p>
          <a:p>
            <a:pPr lvl="1">
              <a:buFontTx/>
              <a:buChar char="-"/>
            </a:pPr>
            <a:endParaRPr lang="en-US" sz="1400" dirty="0">
              <a:effectLst/>
              <a:latin typeface="Times New Roman" panose="02020603050405020304" pitchFamily="18" charset="0"/>
              <a:ea typeface="Times New Roman" panose="02020603050405020304" pitchFamily="18" charset="0"/>
            </a:endParaRPr>
          </a:p>
          <a:p>
            <a:pPr lvl="1">
              <a:buFontTx/>
              <a:buChar char="-"/>
            </a:pPr>
            <a:endParaRPr lang="en-US" sz="1400" dirty="0">
              <a:effectLst/>
              <a:latin typeface="Times New Roman" panose="02020603050405020304" pitchFamily="18" charset="0"/>
              <a:ea typeface="Times New Roman" panose="02020603050405020304" pitchFamily="18" charset="0"/>
            </a:endParaRPr>
          </a:p>
          <a:p>
            <a:pPr lvl="1">
              <a:buFontTx/>
              <a:buChar char="-"/>
            </a:pPr>
            <a:r>
              <a:rPr lang="en-US" sz="1400" dirty="0">
                <a:latin typeface="Times New Roman" panose="02020603050405020304" pitchFamily="18" charset="0"/>
              </a:rPr>
              <a:t>[OPTIONAL] Analytics metadata information: additional information required to aggregate the output analytics for the requested Analytics ID(s). This parameter shall be provided if the "Analytics metadata request" parameter was provided in the corresponding </a:t>
            </a:r>
            <a:r>
              <a:rPr lang="en-US" sz="1400" dirty="0" err="1">
                <a:latin typeface="Times New Roman" panose="02020603050405020304" pitchFamily="18" charset="0"/>
              </a:rPr>
              <a:t>Nnwdaf_AnalyticsSubscription_Subscribe</a:t>
            </a:r>
            <a:r>
              <a:rPr lang="en-US" sz="1400" dirty="0">
                <a:latin typeface="Times New Roman" panose="02020603050405020304" pitchFamily="18" charset="0"/>
              </a:rPr>
              <a:t> or </a:t>
            </a:r>
            <a:r>
              <a:rPr lang="en-US" sz="1400" dirty="0" err="1">
                <a:latin typeface="Times New Roman" panose="02020603050405020304" pitchFamily="18" charset="0"/>
              </a:rPr>
              <a:t>Nnwdaf_AnalyticsInfo_Request</a:t>
            </a:r>
            <a:r>
              <a:rPr lang="en-US" sz="1400" dirty="0">
                <a:latin typeface="Times New Roman" panose="02020603050405020304" pitchFamily="18" charset="0"/>
              </a:rPr>
              <a:t> service operation.</a:t>
            </a:r>
          </a:p>
          <a:p>
            <a:pPr lvl="1">
              <a:buFontTx/>
              <a:buChar char="-"/>
            </a:pPr>
            <a:r>
              <a:rPr lang="en-US" sz="1400" dirty="0">
                <a:latin typeface="Times New Roman" panose="02020603050405020304" pitchFamily="18" charset="0"/>
              </a:rPr>
              <a:t>-	Number of data samples used for the generation of the output analytics;</a:t>
            </a:r>
          </a:p>
          <a:p>
            <a:pPr lvl="1">
              <a:buFontTx/>
              <a:buChar char="-"/>
            </a:pPr>
            <a:r>
              <a:rPr lang="en-US" sz="1400" dirty="0">
                <a:latin typeface="Times New Roman" panose="02020603050405020304" pitchFamily="18" charset="0"/>
              </a:rPr>
              <a:t>-	Data time window of the data samples;</a:t>
            </a:r>
          </a:p>
          <a:p>
            <a:pPr lvl="1">
              <a:buFontTx/>
              <a:buChar char="-"/>
            </a:pPr>
            <a:r>
              <a:rPr lang="en-US" sz="1400" dirty="0">
                <a:latin typeface="Times New Roman" panose="02020603050405020304" pitchFamily="18" charset="0"/>
              </a:rPr>
              <a:t>-	Dataset Statistical Properties of the analytics output used for the generation of the analytics;</a:t>
            </a:r>
          </a:p>
          <a:p>
            <a:pPr lvl="1">
              <a:buFontTx/>
              <a:buChar char="-"/>
            </a:pPr>
            <a:r>
              <a:rPr lang="en-US" sz="1400" dirty="0">
                <a:latin typeface="Times New Roman" panose="02020603050405020304" pitchFamily="18" charset="0"/>
              </a:rPr>
              <a:t>-	[OPTIONAL] Data source(s) of the data used for the generation of the output analytics;</a:t>
            </a:r>
          </a:p>
          <a:p>
            <a:pPr lvl="1">
              <a:buFontTx/>
              <a:buChar char="-"/>
            </a:pPr>
            <a:r>
              <a:rPr lang="en-US" sz="1400" dirty="0">
                <a:latin typeface="Times New Roman" panose="02020603050405020304" pitchFamily="18" charset="0"/>
              </a:rPr>
              <a:t>-	[OPTIONAL] Data Processing, if applied on the data collected for the generation of the output analytics;</a:t>
            </a:r>
          </a:p>
        </p:txBody>
      </p:sp>
      <p:sp>
        <p:nvSpPr>
          <p:cNvPr id="4" name="Speech Bubble: Rectangle 3">
            <a:extLst>
              <a:ext uri="{FF2B5EF4-FFF2-40B4-BE49-F238E27FC236}">
                <a16:creationId xmlns:a16="http://schemas.microsoft.com/office/drawing/2014/main" id="{F3F55B42-D370-7B17-733B-FA9140292211}"/>
              </a:ext>
            </a:extLst>
          </p:cNvPr>
          <p:cNvSpPr/>
          <p:nvPr/>
        </p:nvSpPr>
        <p:spPr>
          <a:xfrm>
            <a:off x="2877671" y="2617228"/>
            <a:ext cx="8104094" cy="681784"/>
          </a:xfrm>
          <a:prstGeom prst="wedgeRectCallout">
            <a:avLst>
              <a:gd name="adj1" fmla="val -62056"/>
              <a:gd name="adj2" fmla="val -4462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VFL clients could report confidence for their predictions for certain features. Confidence is dependent on available input data that can only be assed by clients</a:t>
            </a:r>
          </a:p>
        </p:txBody>
      </p:sp>
      <p:sp>
        <p:nvSpPr>
          <p:cNvPr id="6" name="Speech Bubble: Rectangle 5">
            <a:extLst>
              <a:ext uri="{FF2B5EF4-FFF2-40B4-BE49-F238E27FC236}">
                <a16:creationId xmlns:a16="http://schemas.microsoft.com/office/drawing/2014/main" id="{2B2D6B65-801A-5C70-5F87-4AC61C01193A}"/>
              </a:ext>
            </a:extLst>
          </p:cNvPr>
          <p:cNvSpPr/>
          <p:nvPr/>
        </p:nvSpPr>
        <p:spPr>
          <a:xfrm>
            <a:off x="2537012" y="5405719"/>
            <a:ext cx="8444753" cy="564775"/>
          </a:xfrm>
          <a:prstGeom prst="wedgeRectCallout">
            <a:avLst>
              <a:gd name="adj1" fmla="val -53098"/>
              <a:gd name="adj2" fmla="val -4413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As the analytics metadata relate to properties of input data, the VFL clients handling the input data need to provide the information, and the VFL server can then aggregate it</a:t>
            </a:r>
          </a:p>
        </p:txBody>
      </p:sp>
    </p:spTree>
    <p:extLst>
      <p:ext uri="{BB962C8B-B14F-4D97-AF65-F5344CB8AC3E}">
        <p14:creationId xmlns:p14="http://schemas.microsoft.com/office/powerpoint/2010/main" val="2131085188"/>
      </p:ext>
    </p:extLst>
  </p:cSld>
  <p:clrMapOvr>
    <a:masterClrMapping/>
  </p:clrMapOvr>
  <p:transition>
    <p:wipe dir="r"/>
  </p:transition>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_dlc_DocId xmlns="71c5aaf6-e6ce-465b-b873-5148d2a4c105">RBI5PAMIO524-1616901215-44907</_dlc_DocId>
    <_dlc_DocIdUrl xmlns="71c5aaf6-e6ce-465b-b873-5148d2a4c105">
      <Url>https://nokia.sharepoint.com/sites/gxp/_layouts/15/DocIdRedir.aspx?ID=RBI5PAMIO524-1616901215-44907</Url>
      <Description>RBI5PAMIO524-1616901215-44907</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haredContentType xmlns="Microsoft.SharePoint.Taxonomy.ContentTypeSync" SourceId="34c87397-5fc1-491e-85e7-d6110dbe9cbd" ContentTypeId="0x0101" PreviousValue="false" LastSyncTimeStamp="2018-03-09T14:36:50.893Z"/>
</file>

<file path=customXml/itemProps1.xml><?xml version="1.0" encoding="utf-8"?>
<ds:datastoreItem xmlns:ds="http://schemas.openxmlformats.org/officeDocument/2006/customXml" ds:itemID="{1740DC03-797A-4758-A23A-209686C14A00}">
  <ds:schemaRefs>
    <ds:schemaRef ds:uri="http://schemas.microsoft.com/sharepoint/events"/>
  </ds:schemaRefs>
</ds:datastoreItem>
</file>

<file path=customXml/itemProps2.xml><?xml version="1.0" encoding="utf-8"?>
<ds:datastoreItem xmlns:ds="http://schemas.openxmlformats.org/officeDocument/2006/customXml" ds:itemID="{1011F9E1-04C5-44CD-83C1-00437DA6E508}">
  <ds:schemaRefs>
    <ds:schemaRef ds:uri="http://schemas.microsoft.com/sharepoint/v3/contenttype/forms"/>
  </ds:schemaRefs>
</ds:datastoreItem>
</file>

<file path=customXml/itemProps3.xml><?xml version="1.0" encoding="utf-8"?>
<ds:datastoreItem xmlns:ds="http://schemas.openxmlformats.org/officeDocument/2006/customXml" ds:itemID="{0FCDCBAD-560F-4E20-B6B9-22C43113FE43}">
  <ds:schemaRefs>
    <ds:schemaRef ds:uri="http://purl.org/dc/dcmitype/"/>
    <ds:schemaRef ds:uri="http://schemas.microsoft.com/office/infopath/2007/PartnerControls"/>
    <ds:schemaRef ds:uri="http://schemas.openxmlformats.org/package/2006/metadata/core-properties"/>
    <ds:schemaRef ds:uri="71c5aaf6-e6ce-465b-b873-5148d2a4c105"/>
    <ds:schemaRef ds:uri="http://www.w3.org/XML/1998/namespace"/>
    <ds:schemaRef ds:uri="7275bb01-7583-478d-bc14-e839a2dd5989"/>
    <ds:schemaRef ds:uri="http://purl.org/dc/elements/1.1/"/>
    <ds:schemaRef ds:uri="http://schemas.microsoft.com/office/2006/metadata/properties"/>
    <ds:schemaRef ds:uri="http://schemas.microsoft.com/office/2006/documentManagement/types"/>
    <ds:schemaRef ds:uri="3f2ce089-3858-4176-9a21-a30f9204848e"/>
    <ds:schemaRef ds:uri="http://purl.org/dc/terms/"/>
  </ds:schemaRefs>
</ds:datastoreItem>
</file>

<file path=customXml/itemProps4.xml><?xml version="1.0" encoding="utf-8"?>
<ds:datastoreItem xmlns:ds="http://schemas.openxmlformats.org/officeDocument/2006/customXml" ds:itemID="{394D890B-F6CE-4C35-BC58-9055944ABE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E5DCF193-E06D-41F9-95DB-373609EC2426}">
  <ds:schemaRefs>
    <ds:schemaRef ds:uri="Microsoft.SharePoint.Taxonomy.ContentTypeSync"/>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otalTime>3486</TotalTime>
  <Words>708</Words>
  <Application>Microsoft Office PowerPoint</Application>
  <PresentationFormat>Widescreen</PresentationFormat>
  <Paragraphs>39</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Aptos</vt:lpstr>
      <vt:lpstr>Arial</vt:lpstr>
      <vt:lpstr>Arial </vt:lpstr>
      <vt:lpstr>Calibri</vt:lpstr>
      <vt:lpstr>Calibri Light</vt:lpstr>
      <vt:lpstr>Times New Roman</vt:lpstr>
      <vt:lpstr>1_Office Theme</vt:lpstr>
      <vt:lpstr>VFL inference parameters </vt:lpstr>
      <vt:lpstr>Problem statement</vt:lpstr>
      <vt:lpstr>From TS 23.288 Clause 6.1.3 Contents of Analytics Exposure: Parameters that may need to be propagated to VFL clients </vt:lpstr>
      <vt:lpstr>From TS 23.288 Clause 6.1.3 Contents of Analytics Exposure: Parameters that may need to be returned by VFL clients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Thomas Belling (Nokia)</dc:creator>
  <cp:lastModifiedBy>Thomas Belling</cp:lastModifiedBy>
  <cp:revision>3</cp:revision>
  <dcterms:created xsi:type="dcterms:W3CDTF">2025-01-24T11:51:59Z</dcterms:created>
  <dcterms:modified xsi:type="dcterms:W3CDTF">2025-03-28T18:38:11Z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c33161ad-a3a2-4949-b161-9808723aa58a</vt:lpwstr>
  </property>
  <property fmtid="{D5CDD505-2E9C-101B-9397-08002B2CF9AE}" pid="4" name="MediaServiceImageTags">
    <vt:lpwstr/>
  </property>
</Properties>
</file>