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18" r:id="rId4"/>
    <p:sldId id="1121" r:id="rId5"/>
    <p:sldId id="1120" r:id="rId6"/>
    <p:sldId id="1119" r:id="rId7"/>
    <p:sldId id="1117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8" d="100"/>
          <a:sy n="88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5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0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70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S2-2503115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168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Comments on Rel-20 study planning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It is strongly encouraged that for the studies starting in this meeting the Key Issues are stable by the end of the meeting</a:t>
            </a:r>
            <a:endParaRPr lang="en-US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06255"/>
              </p:ext>
            </p:extLst>
          </p:nvPr>
        </p:nvGraphicFramePr>
        <p:xfrm>
          <a:off x="646853" y="2699656"/>
          <a:ext cx="9640150" cy="384408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64015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2478398997"/>
                    </a:ext>
                  </a:extLst>
                </a:gridCol>
                <a:gridCol w="964015">
                  <a:extLst>
                    <a:ext uri="{9D8B030D-6E8A-4147-A177-3AD203B41FA5}">
                      <a16:colId xmlns:a16="http://schemas.microsoft.com/office/drawing/2014/main" val="579281362"/>
                    </a:ext>
                  </a:extLst>
                </a:gridCol>
              </a:tblGrid>
              <a:tr h="274577"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2025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2025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2025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2025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2025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2026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2026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2026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2026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466782"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Apr #168 Goteborg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May #169 Fukuoka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Aug #170 Goteborg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Oct #171 China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Nov #172 Dallas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Feb #173 India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Apr #174 EU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>
                          <a:effectLst/>
                        </a:rPr>
                        <a:t>May #175 China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Aug #176 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466782"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dirty="0">
                          <a:effectLst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dirty="0">
                          <a:effectLst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dirty="0">
                          <a:effectLst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dirty="0">
                          <a:effectLst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deadline A</a:t>
                      </a: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deadline B</a:t>
                      </a: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Stage 2 80%</a:t>
                      </a: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Stage 2 100%</a:t>
                      </a: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658986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April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#8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83421"/>
                  </a:ext>
                </a:extLst>
              </a:tr>
              <a:tr h="658986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  <a:tr h="658986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August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288325"/>
                  </a:ext>
                </a:extLst>
              </a:tr>
              <a:tr h="658986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Solutions, conclusions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90603"/>
                  </a:ext>
                </a:extLst>
              </a:tr>
            </a:tbl>
          </a:graphicData>
        </a:graphic>
      </p:graphicFrame>
      <p:sp>
        <p:nvSpPr>
          <p:cNvPr id="2" name="Line Callout 1 1"/>
          <p:cNvSpPr/>
          <p:nvPr/>
        </p:nvSpPr>
        <p:spPr bwMode="auto">
          <a:xfrm>
            <a:off x="10830065" y="2841172"/>
            <a:ext cx="914400" cy="612648"/>
          </a:xfrm>
          <a:prstGeom prst="borderCallout1">
            <a:avLst>
              <a:gd name="adj1" fmla="val 18750"/>
              <a:gd name="adj2" fmla="val -8333"/>
              <a:gd name="adj3" fmla="val 144483"/>
              <a:gd name="adj4" fmla="val -11690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5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No exceptions expected</a:t>
            </a:r>
            <a:endParaRPr kumimoji="0" lang="en-GB" sz="105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6064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Monday Q4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6G Study: Q&amp;A </a:t>
            </a:r>
            <a:r>
              <a:rPr lang="en-US" sz="2000" dirty="0"/>
              <a:t>o</a:t>
            </a:r>
            <a:r>
              <a:rPr lang="en-US" sz="2000" dirty="0" smtClean="0"/>
              <a:t>n company inputs on the 6G study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6G Study: Discussion of moderator-provided topics list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Tuesday Q4</a:t>
            </a:r>
            <a:endParaRPr lang="en-US" sz="24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6G Study: Drafting for NWM questions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050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Q3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Rel-20 SID’s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The focus is </a:t>
            </a:r>
            <a:r>
              <a:rPr lang="en-US" sz="2000" dirty="0"/>
              <a:t>on XR and Media </a:t>
            </a:r>
            <a:r>
              <a:rPr lang="en-US" sz="2000" dirty="0" smtClean="0"/>
              <a:t>Services, </a:t>
            </a:r>
            <a:r>
              <a:rPr lang="en-GB" sz="2000" dirty="0"/>
              <a:t>Indirect Network Sharing Phase </a:t>
            </a:r>
            <a:r>
              <a:rPr lang="en-GB" sz="2000" dirty="0" smtClean="0"/>
              <a:t>2</a:t>
            </a:r>
            <a:r>
              <a:rPr lang="en-GB" sz="2000" dirty="0"/>
              <a:t>, Mission Critical Services, Multimedia Priority </a:t>
            </a:r>
            <a:r>
              <a:rPr lang="en-GB" sz="2000" dirty="0" smtClean="0"/>
              <a:t>Services </a:t>
            </a:r>
            <a:r>
              <a:rPr lang="en-GB" sz="2000" dirty="0"/>
              <a:t>and NG_RTC continuation</a:t>
            </a:r>
            <a:endParaRPr lang="en-US" sz="2000" dirty="0" smtClean="0"/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On-line discussion based on drafting/off-line discussions so far this week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(Moderators </a:t>
            </a:r>
            <a:r>
              <a:rPr lang="en-US" sz="2000" dirty="0"/>
              <a:t>to upload </a:t>
            </a:r>
            <a:r>
              <a:rPr lang="en-US" sz="2000" dirty="0" smtClean="0"/>
              <a:t>updated SIDs to the drafts folder before this session)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2000" dirty="0" smtClean="0"/>
              <a:t>Assign </a:t>
            </a:r>
            <a:r>
              <a:rPr lang="en-US" sz="2000" dirty="0" err="1" smtClean="0"/>
              <a:t>tdoc</a:t>
            </a:r>
            <a:r>
              <a:rPr lang="en-US" sz="2000" dirty="0" smtClean="0"/>
              <a:t> numbers for further revision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Wednesday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Work planning </a:t>
            </a:r>
            <a:r>
              <a:rPr lang="en-US" sz="2000" dirty="0" smtClean="0"/>
              <a:t>slides and spreadsheet</a:t>
            </a:r>
            <a:endParaRPr lang="en-US" sz="2000" dirty="0"/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SA2 way of working next </a:t>
            </a:r>
            <a:r>
              <a:rPr lang="en-US" sz="2000" dirty="0" smtClean="0"/>
              <a:t>steps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single-strea</a:t>
            </a:r>
            <a:r>
              <a:rPr lang="en-US" sz="2000" dirty="0"/>
              <a:t>m</a:t>
            </a:r>
            <a:r>
              <a:rPr lang="en-US" sz="2000" dirty="0" smtClean="0"/>
              <a:t> topics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Thursday </a:t>
            </a:r>
            <a:r>
              <a:rPr lang="en-US" sz="24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Try to approve Rel-20 SIDs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/>
              <a:t>SA2 way of working next </a:t>
            </a:r>
            <a:r>
              <a:rPr lang="en-US" sz="2000" dirty="0" smtClean="0"/>
              <a:t>steps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2000" dirty="0" smtClean="0"/>
              <a:t>Other single-stream topics</a:t>
            </a:r>
          </a:p>
        </p:txBody>
      </p:sp>
    </p:spTree>
    <p:extLst>
      <p:ext uri="{BB962C8B-B14F-4D97-AF65-F5344CB8AC3E}">
        <p14:creationId xmlns:p14="http://schemas.microsoft.com/office/powerpoint/2010/main" val="28286801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Handle block </a:t>
            </a:r>
            <a:r>
              <a:rPr lang="en-GB" sz="2000" dirty="0"/>
              <a:t>approval, and open documents from parallel </a:t>
            </a:r>
            <a:r>
              <a:rPr lang="en-GB" sz="20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Will avoid scheduling topics </a:t>
            </a:r>
            <a:r>
              <a:rPr lang="en-GB" sz="2000" dirty="0"/>
              <a:t>that </a:t>
            </a:r>
            <a:r>
              <a:rPr lang="en-GB" sz="2000" dirty="0" smtClean="0"/>
              <a:t>would require </a:t>
            </a:r>
            <a:r>
              <a:rPr lang="en-GB" sz="2000" dirty="0"/>
              <a:t>extended discussion during this </a:t>
            </a:r>
            <a:r>
              <a:rPr lang="en-GB" sz="2000" dirty="0" smtClean="0"/>
              <a:t>session. </a:t>
            </a:r>
            <a:r>
              <a:rPr lang="en-GB" sz="2000" dirty="0"/>
              <a:t>A</a:t>
            </a:r>
            <a:r>
              <a:rPr lang="en-GB" sz="2000" dirty="0" smtClean="0"/>
              <a:t>s </a:t>
            </a:r>
            <a:r>
              <a:rPr lang="en-GB" sz="2000" dirty="0"/>
              <a:t>far as </a:t>
            </a:r>
            <a:r>
              <a:rPr lang="en-GB" sz="2000" dirty="0" smtClean="0"/>
              <a:t>possible such topics should </a:t>
            </a:r>
            <a:r>
              <a:rPr lang="en-GB" sz="2000" dirty="0"/>
              <a:t>be handled on Wednesday or </a:t>
            </a:r>
            <a:r>
              <a:rPr lang="en-GB" sz="20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After </a:t>
            </a:r>
            <a:r>
              <a:rPr lang="en-GB" sz="24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/>
              <a:t>Status reports for </a:t>
            </a:r>
            <a:r>
              <a:rPr lang="en-GB" sz="2000" dirty="0" smtClean="0"/>
              <a:t>Rel-19 </a:t>
            </a:r>
            <a:r>
              <a:rPr lang="en-GB" sz="2000" dirty="0"/>
              <a:t>items </a:t>
            </a:r>
            <a:r>
              <a:rPr lang="en-GB" sz="20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Status reports for Rel-20 items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110122</TotalTime>
  <Words>407</Words>
  <Application>Microsoft Office PowerPoint</Application>
  <PresentationFormat>Widescreen</PresentationFormat>
  <Paragraphs>109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SA2#168</vt:lpstr>
      <vt:lpstr>Plan for SA2#168</vt:lpstr>
      <vt:lpstr>Plan for SA2#168</vt:lpstr>
      <vt:lpstr>Plan for SA2#168</vt:lpstr>
      <vt:lpstr>Plan for SA2#168</vt:lpstr>
      <vt:lpstr>Plan for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1039</cp:revision>
  <cp:lastPrinted>2023-08-02T08:25:48Z</cp:lastPrinted>
  <dcterms:created xsi:type="dcterms:W3CDTF">2018-05-24T11:49:12Z</dcterms:created>
  <dcterms:modified xsi:type="dcterms:W3CDTF">2025-04-04T10:18:17Z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