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1"/>
  </p:notesMasterIdLst>
  <p:handoutMasterIdLst>
    <p:handoutMasterId r:id="rId22"/>
  </p:handoutMasterIdLst>
  <p:sldIdLst>
    <p:sldId id="341" r:id="rId5"/>
    <p:sldId id="363" r:id="rId6"/>
    <p:sldId id="367" r:id="rId7"/>
    <p:sldId id="365" r:id="rId8"/>
    <p:sldId id="368" r:id="rId9"/>
    <p:sldId id="369" r:id="rId10"/>
    <p:sldId id="379" r:id="rId11"/>
    <p:sldId id="370" r:id="rId12"/>
    <p:sldId id="371" r:id="rId13"/>
    <p:sldId id="372" r:id="rId14"/>
    <p:sldId id="373" r:id="rId15"/>
    <p:sldId id="374" r:id="rId16"/>
    <p:sldId id="375" r:id="rId17"/>
    <p:sldId id="376" r:id="rId18"/>
    <p:sldId id="377" r:id="rId19"/>
    <p:sldId id="378" r:id="rId2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0000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08" autoAdjust="0"/>
    <p:restoredTop sz="94679" autoAdjust="0"/>
  </p:normalViewPr>
  <p:slideViewPr>
    <p:cSldViewPr snapToGrid="0">
      <p:cViewPr varScale="1">
        <p:scale>
          <a:sx n="88" d="100"/>
          <a:sy n="88" d="100"/>
        </p:scale>
        <p:origin x="12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453331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36642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632591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99937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400" b="1" dirty="0">
                <a:latin typeface="Arial "/>
              </a:rPr>
              <a:t>3GPP </a:t>
            </a:r>
            <a:r>
              <a:rPr lang="en-US" altLang="en-US" sz="1400" b="1" dirty="0">
                <a:latin typeface="Arial "/>
              </a:rPr>
              <a:t>SA</a:t>
            </a:r>
            <a:r>
              <a:rPr lang="en-GB" altLang="en-US" sz="1400" b="1" dirty="0">
                <a:latin typeface="Arial "/>
              </a:rPr>
              <a:t>2 Meeting #168	</a:t>
            </a:r>
          </a:p>
          <a:p>
            <a:pPr eaLnBrk="1" hangingPunct="1">
              <a:defRPr/>
            </a:pPr>
            <a:r>
              <a:rPr lang="en-GB" altLang="en-US" sz="1400" b="1" dirty="0">
                <a:latin typeface="Arial "/>
              </a:rPr>
              <a:t>Goteborg, SE, Apr 07 – 11, 2025</a:t>
            </a:r>
          </a:p>
          <a:p>
            <a:pPr eaLnBrk="1" hangingPunct="1">
              <a:defRPr/>
            </a:pP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S2-2502991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9"/>
            <a:ext cx="8303318" cy="2083090"/>
          </a:xfrm>
        </p:spPr>
        <p:txBody>
          <a:bodyPr/>
          <a:lstStyle/>
          <a:p>
            <a:pPr eaLnBrk="1" hangingPunct="1"/>
            <a:r>
              <a:rPr lang="en-US" altLang="en-US" dirty="0"/>
              <a:t>Focus Areas and Priorities  </a:t>
            </a:r>
            <a:br>
              <a:rPr lang="en-US" altLang="en-US" dirty="0"/>
            </a:br>
            <a:r>
              <a:rPr lang="en-US" altLang="en-US" dirty="0"/>
              <a:t>in the 6G Study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217044" y="4505751"/>
            <a:ext cx="7886700" cy="558798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ETRI, SK Telecom, KT, LG </a:t>
            </a:r>
            <a:r>
              <a:rPr lang="en-GB" altLang="en-US" dirty="0" err="1"/>
              <a:t>Uplus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9F737A3-3123-4A50-8339-CB5750A66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altLang="ko-KR" sz="3600" dirty="0"/>
              <a:t>Network and Computing Convergence</a:t>
            </a:r>
            <a:br>
              <a:rPr lang="it-IT" altLang="ko-KR" sz="3600" dirty="0"/>
            </a:br>
            <a:r>
              <a:rPr lang="it-IT" altLang="ko-KR" sz="3600" dirty="0"/>
              <a:t>(</a:t>
            </a:r>
            <a:r>
              <a:rPr lang="en-US" altLang="ko-KR" sz="3600" dirty="0"/>
              <a:t>5G/6G Unified SBA-based Core)</a:t>
            </a:r>
            <a:r>
              <a:rPr lang="it-IT" altLang="ko-KR" sz="3600" dirty="0"/>
              <a:t>  </a:t>
            </a:r>
            <a:endParaRPr lang="ko-KR" altLang="en-US" sz="3600" dirty="0"/>
          </a:p>
        </p:txBody>
      </p:sp>
      <p:sp>
        <p:nvSpPr>
          <p:cNvPr id="6" name="내용 개체 틀 2">
            <a:extLst>
              <a:ext uri="{FF2B5EF4-FFF2-40B4-BE49-F238E27FC236}">
                <a16:creationId xmlns:a16="http://schemas.microsoft.com/office/drawing/2014/main" id="{EB095134-A570-4911-A933-095DE9BB46CF}"/>
              </a:ext>
            </a:extLst>
          </p:cNvPr>
          <p:cNvSpPr txBox="1">
            <a:spLocks/>
          </p:cNvSpPr>
          <p:nvPr/>
        </p:nvSpPr>
        <p:spPr>
          <a:xfrm>
            <a:off x="550409" y="2010910"/>
            <a:ext cx="6306950" cy="44914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1" hangingPunct="1">
              <a:lnSpc>
                <a:spcPct val="100000"/>
              </a:lnSpc>
              <a:spcBef>
                <a:spcPts val="1000"/>
              </a:spcBef>
              <a:buClr>
                <a:srgbClr val="0070C0"/>
              </a:buClr>
              <a:buFont typeface="Wingdings" panose="05000000000000000000" pitchFamily="2" charset="2"/>
              <a:buChar char="§"/>
              <a:defRPr sz="2000" b="1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맑은 고딕" panose="020B0503020000020004" pitchFamily="50" charset="-127"/>
              <a:buChar char="–"/>
              <a:defRPr sz="16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Wingdings" panose="05000000000000000000" pitchFamily="2" charset="2"/>
              <a:buChar char="ü"/>
              <a:defRPr sz="16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2100" lvl="1" indent="-292100" defTabSz="457200" latinLnBrk="0">
              <a:spcBef>
                <a:spcPts val="1000"/>
              </a:spcBef>
              <a:spcAft>
                <a:spcPts val="600"/>
              </a:spcAft>
              <a:buSzPct val="150000"/>
              <a:buBlip>
                <a:blip r:embed="rId2"/>
              </a:buBlip>
            </a:pPr>
            <a:r>
              <a:rPr lang="en-US" altLang="ko-KR" sz="1600" dirty="0">
                <a:ln w="10541" cmpd="sng">
                  <a:noFill/>
                  <a:prstDash val="solid"/>
                </a:ln>
                <a:gradFill>
                  <a:gsLst>
                    <a:gs pos="14154">
                      <a:schemeClr val="tx1">
                        <a:lumMod val="85000"/>
                        <a:lumOff val="15000"/>
                      </a:schemeClr>
                    </a:gs>
                    <a:gs pos="28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6 Bold" panose="020B0703030302020204" pitchFamily="34" charset="-127"/>
                <a:cs typeface="Arial" panose="020B0604020202020204" pitchFamily="34" charset="0"/>
              </a:rPr>
              <a:t>Advancement and Integration of SBA</a:t>
            </a:r>
          </a:p>
          <a:p>
            <a:pPr marL="496888" lvl="1" indent="-195263" defTabSz="457200" latinLnBrk="0">
              <a:spcBef>
                <a:spcPts val="400"/>
              </a:spcBef>
              <a:spcAft>
                <a:spcPts val="6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r>
              <a:rPr lang="en-US" altLang="ko-KR" sz="120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Enhance SBA framework to address 6G-specific requirements.</a:t>
            </a:r>
          </a:p>
          <a:p>
            <a:pPr marL="496888" lvl="1" indent="-195263" defTabSz="457200" latinLnBrk="0">
              <a:spcBef>
                <a:spcPts val="400"/>
              </a:spcBef>
              <a:spcAft>
                <a:spcPts val="6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r>
              <a:rPr lang="en-US" altLang="ko-KR" sz="120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Analyze scalability and integration efficiency of shared service-based functions (e.g., NWDAF, NEF) between 5G and 6G.</a:t>
            </a:r>
          </a:p>
          <a:p>
            <a:pPr marL="292100" lvl="1" indent="-292100" defTabSz="457200" latinLnBrk="0">
              <a:spcBef>
                <a:spcPts val="1000"/>
              </a:spcBef>
              <a:spcAft>
                <a:spcPts val="600"/>
              </a:spcAft>
              <a:buSzPct val="150000"/>
              <a:buBlip>
                <a:blip r:embed="rId2"/>
              </a:buBlip>
            </a:pPr>
            <a:r>
              <a:rPr lang="en-US" altLang="ko-KR" sz="1600" dirty="0">
                <a:ln w="10541" cmpd="sng">
                  <a:noFill/>
                  <a:prstDash val="solid"/>
                </a:ln>
                <a:gradFill>
                  <a:gsLst>
                    <a:gs pos="14154">
                      <a:schemeClr val="tx1">
                        <a:lumMod val="85000"/>
                        <a:lumOff val="15000"/>
                      </a:schemeClr>
                    </a:gs>
                    <a:gs pos="28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6 Bold" panose="020B0703030302020204" pitchFamily="34" charset="-127"/>
                <a:cs typeface="Arial" panose="020B0604020202020204" pitchFamily="34" charset="0"/>
              </a:rPr>
              <a:t>Design of 6G-dedicated NFs</a:t>
            </a:r>
          </a:p>
          <a:p>
            <a:pPr marL="496888" lvl="1" indent="-195263" defTabSz="457200" latinLnBrk="0">
              <a:spcBef>
                <a:spcPts val="400"/>
              </a:spcBef>
              <a:spcAft>
                <a:spcPts val="6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r>
              <a:rPr lang="en-US" altLang="ko-KR" sz="120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Develop enhanced session &amp; mobility management protocols, e.g., for ultra-fast mobility and non-terrestrial network environments.</a:t>
            </a:r>
          </a:p>
          <a:p>
            <a:pPr marL="292100" lvl="1" indent="-292100" defTabSz="457200" latinLnBrk="0">
              <a:spcBef>
                <a:spcPts val="1000"/>
              </a:spcBef>
              <a:spcAft>
                <a:spcPts val="600"/>
              </a:spcAft>
              <a:buSzPct val="150000"/>
              <a:buBlip>
                <a:blip r:embed="rId2"/>
              </a:buBlip>
            </a:pPr>
            <a:r>
              <a:rPr lang="en-US" altLang="ko-KR" sz="1600" dirty="0">
                <a:ln w="10541" cmpd="sng">
                  <a:noFill/>
                  <a:prstDash val="solid"/>
                </a:ln>
                <a:gradFill>
                  <a:gsLst>
                    <a:gs pos="14154">
                      <a:schemeClr val="tx1">
                        <a:lumMod val="85000"/>
                        <a:lumOff val="15000"/>
                      </a:schemeClr>
                    </a:gs>
                    <a:gs pos="28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6 Bold" panose="020B0703030302020204" pitchFamily="34" charset="-127"/>
                <a:cs typeface="Arial" panose="020B0604020202020204" pitchFamily="34" charset="0"/>
              </a:rPr>
              <a:t>Interoperability between 5G and 6G</a:t>
            </a:r>
          </a:p>
          <a:p>
            <a:pPr marL="496888" lvl="1" indent="-195263" defTabSz="457200" latinLnBrk="0">
              <a:spcBef>
                <a:spcPts val="400"/>
              </a:spcBef>
              <a:spcAft>
                <a:spcPts val="6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r>
              <a:rPr lang="en-US" altLang="ko-KR" sz="120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Design a unified core network capable of simultaneously supporting both 5G and 6G technologies.</a:t>
            </a:r>
          </a:p>
          <a:p>
            <a:pPr marL="496888" lvl="1" indent="-195263" defTabSz="457200" latinLnBrk="0">
              <a:spcBef>
                <a:spcPts val="400"/>
              </a:spcBef>
              <a:spcAft>
                <a:spcPts val="6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r>
              <a:rPr lang="en-US" altLang="ko-KR" sz="120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Provide operational efficiency and compatibility between 5G core functions (e.g., AUSF, UDM, PCF) and 6G-dedicated functions (e.g., 6G-MM, 6G-SM).</a:t>
            </a:r>
          </a:p>
          <a:p>
            <a:pPr marL="496888" lvl="1" indent="-195263" defTabSz="457200" latinLnBrk="0">
              <a:spcBef>
                <a:spcPts val="400"/>
              </a:spcBef>
              <a:spcAft>
                <a:spcPts val="6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endParaRPr lang="en-US" altLang="ko-KR" sz="1200" dirty="0">
              <a:ln w="10541" cmpd="sng">
                <a:noFill/>
                <a:prstDash val="solid"/>
              </a:ln>
              <a:gradFill>
                <a:gsLst>
                  <a:gs pos="4000">
                    <a:srgbClr val="757F8B"/>
                  </a:gs>
                  <a:gs pos="14154">
                    <a:srgbClr val="757F8B"/>
                  </a:gs>
                </a:gsLst>
                <a:lin ang="5400000" scaled="0"/>
              </a:gra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pic>
        <p:nvPicPr>
          <p:cNvPr id="8" name="Picture 1">
            <a:extLst>
              <a:ext uri="{FF2B5EF4-FFF2-40B4-BE49-F238E27FC236}">
                <a16:creationId xmlns:a16="http://schemas.microsoft.com/office/drawing/2014/main" id="{47B46DE4-B0BA-496E-AD97-1E5DB7E24D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7359" y="2328361"/>
            <a:ext cx="4753408" cy="2782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145765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9F737A3-3123-4A50-8339-CB5750A66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altLang="ko-KR" sz="3600" dirty="0"/>
              <a:t>Network and Computing Convergence</a:t>
            </a:r>
            <a:br>
              <a:rPr lang="it-IT" altLang="ko-KR" sz="3600" dirty="0"/>
            </a:br>
            <a:r>
              <a:rPr lang="it-IT" altLang="ko-KR" sz="3600" dirty="0"/>
              <a:t>(</a:t>
            </a:r>
            <a:r>
              <a:rPr lang="en-US" altLang="ko-KR" sz="3600" dirty="0"/>
              <a:t>Cloud-Native Evolution)</a:t>
            </a:r>
            <a:r>
              <a:rPr lang="it-IT" altLang="ko-KR" sz="3600" dirty="0"/>
              <a:t>  </a:t>
            </a:r>
            <a:endParaRPr lang="ko-KR" altLang="en-US" sz="3600" dirty="0"/>
          </a:p>
        </p:txBody>
      </p:sp>
      <p:sp>
        <p:nvSpPr>
          <p:cNvPr id="5" name="내용 개체 틀 2">
            <a:extLst>
              <a:ext uri="{FF2B5EF4-FFF2-40B4-BE49-F238E27FC236}">
                <a16:creationId xmlns:a16="http://schemas.microsoft.com/office/drawing/2014/main" id="{7BAE654B-7999-4CBE-8503-2875554990A9}"/>
              </a:ext>
            </a:extLst>
          </p:cNvPr>
          <p:cNvSpPr txBox="1">
            <a:spLocks/>
          </p:cNvSpPr>
          <p:nvPr/>
        </p:nvSpPr>
        <p:spPr>
          <a:xfrm>
            <a:off x="452438" y="1891168"/>
            <a:ext cx="7476148" cy="276988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1" hangingPunct="1">
              <a:lnSpc>
                <a:spcPct val="100000"/>
              </a:lnSpc>
              <a:spcBef>
                <a:spcPts val="1000"/>
              </a:spcBef>
              <a:buClr>
                <a:srgbClr val="0070C0"/>
              </a:buClr>
              <a:buFont typeface="Wingdings" panose="05000000000000000000" pitchFamily="2" charset="2"/>
              <a:buChar char="§"/>
              <a:defRPr sz="2000" b="1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맑은 고딕" panose="020B0503020000020004" pitchFamily="50" charset="-127"/>
              <a:buChar char="–"/>
              <a:defRPr sz="16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Wingdings" panose="05000000000000000000" pitchFamily="2" charset="2"/>
              <a:buChar char="ü"/>
              <a:defRPr sz="16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2100" lvl="1" indent="-292100" defTabSz="457200" latinLnBrk="0">
              <a:spcBef>
                <a:spcPts val="1000"/>
              </a:spcBef>
              <a:spcAft>
                <a:spcPts val="600"/>
              </a:spcAft>
              <a:buSzPct val="150000"/>
              <a:buBlip>
                <a:blip r:embed="rId2"/>
              </a:buBlip>
            </a:pPr>
            <a:r>
              <a:rPr lang="en-US" altLang="ko-KR" sz="1600" dirty="0">
                <a:ln w="10541" cmpd="sng">
                  <a:noFill/>
                  <a:prstDash val="solid"/>
                </a:ln>
                <a:gradFill>
                  <a:gsLst>
                    <a:gs pos="14154">
                      <a:schemeClr val="tx1">
                        <a:lumMod val="85000"/>
                        <a:lumOff val="15000"/>
                      </a:schemeClr>
                    </a:gs>
                    <a:gs pos="28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6 Bold" panose="020B0703030302020204" pitchFamily="34" charset="-127"/>
                <a:cs typeface="Arial" panose="020B0604020202020204" pitchFamily="34" charset="0"/>
              </a:rPr>
              <a:t>Dynamic Service Mesh-Integrated SBA</a:t>
            </a:r>
          </a:p>
          <a:p>
            <a:pPr marL="496888" lvl="1" indent="-195263" defTabSz="457200" latinLnBrk="0">
              <a:spcBef>
                <a:spcPts val="400"/>
              </a:spcBef>
              <a:spcAft>
                <a:spcPts val="6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r>
              <a:rPr lang="en-US" altLang="ko-KR" sz="120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Enhance SBA by introducing a distributed service mesh-based architecture to improve NF discovery, load balancing, and communication efficiency.</a:t>
            </a:r>
          </a:p>
          <a:p>
            <a:pPr marL="496888" lvl="1" indent="-195263" defTabSz="457200" latinLnBrk="0">
              <a:spcBef>
                <a:spcPts val="400"/>
              </a:spcBef>
              <a:spcAft>
                <a:spcPts val="6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r>
              <a:rPr lang="en-US" altLang="ko-KR" sz="120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Cloud-Native Metadata Integration: Define abstract slice policy attributes (e.g., resource labels, topology constraints) to support integration with cloud-native orchestration platforms.</a:t>
            </a:r>
          </a:p>
          <a:p>
            <a:pPr marL="292100" lvl="1" indent="-292100" defTabSz="457200" latinLnBrk="0">
              <a:spcBef>
                <a:spcPts val="1000"/>
              </a:spcBef>
              <a:spcAft>
                <a:spcPts val="600"/>
              </a:spcAft>
              <a:buSzPct val="150000"/>
              <a:buBlip>
                <a:blip r:embed="rId2"/>
              </a:buBlip>
            </a:pPr>
            <a:r>
              <a:rPr lang="en-US" altLang="ko-KR" sz="1600" dirty="0">
                <a:ln w="10541" cmpd="sng">
                  <a:noFill/>
                  <a:prstDash val="solid"/>
                </a:ln>
                <a:gradFill>
                  <a:gsLst>
                    <a:gs pos="14154">
                      <a:schemeClr val="tx1">
                        <a:lumMod val="85000"/>
                        <a:lumOff val="15000"/>
                      </a:schemeClr>
                    </a:gs>
                    <a:gs pos="28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6 Bold" panose="020B0703030302020204" pitchFamily="34" charset="-127"/>
                <a:cs typeface="Arial" panose="020B0604020202020204" pitchFamily="34" charset="0"/>
              </a:rPr>
              <a:t>Cloud-Native Network Slicing Interface</a:t>
            </a:r>
          </a:p>
          <a:p>
            <a:pPr marL="496888" lvl="1" indent="-195263" defTabSz="457200" latinLnBrk="0">
              <a:spcBef>
                <a:spcPts val="400"/>
              </a:spcBef>
              <a:spcAft>
                <a:spcPts val="6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r>
              <a:rPr lang="en-US" altLang="ko-KR" sz="120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Evolve SBA to enable dynamic, intent-driven slicing that seamlessly interacts with diverse cloud-native environments.</a:t>
            </a:r>
          </a:p>
        </p:txBody>
      </p:sp>
      <p:sp>
        <p:nvSpPr>
          <p:cNvPr id="7" name="내용 개체 틀 2">
            <a:extLst>
              <a:ext uri="{FF2B5EF4-FFF2-40B4-BE49-F238E27FC236}">
                <a16:creationId xmlns:a16="http://schemas.microsoft.com/office/drawing/2014/main" id="{A21226D3-6C4C-43CD-8918-99339B7800F3}"/>
              </a:ext>
            </a:extLst>
          </p:cNvPr>
          <p:cNvSpPr txBox="1">
            <a:spLocks/>
          </p:cNvSpPr>
          <p:nvPr/>
        </p:nvSpPr>
        <p:spPr>
          <a:xfrm>
            <a:off x="452438" y="4265393"/>
            <a:ext cx="5060339" cy="21663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1" hangingPunct="1">
              <a:lnSpc>
                <a:spcPct val="100000"/>
              </a:lnSpc>
              <a:spcBef>
                <a:spcPts val="1000"/>
              </a:spcBef>
              <a:buClr>
                <a:srgbClr val="0070C0"/>
              </a:buClr>
              <a:buFont typeface="Wingdings" panose="05000000000000000000" pitchFamily="2" charset="2"/>
              <a:buChar char="§"/>
              <a:defRPr sz="2000" b="1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맑은 고딕" panose="020B0503020000020004" pitchFamily="50" charset="-127"/>
              <a:buChar char="–"/>
              <a:defRPr sz="16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Wingdings" panose="05000000000000000000" pitchFamily="2" charset="2"/>
              <a:buChar char="ü"/>
              <a:defRPr sz="16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2100" lvl="1" indent="-292100" defTabSz="457200" latinLnBrk="0">
              <a:spcBef>
                <a:spcPts val="1000"/>
              </a:spcBef>
              <a:spcAft>
                <a:spcPts val="600"/>
              </a:spcAft>
              <a:buSzPct val="150000"/>
              <a:buBlip>
                <a:blip r:embed="rId2"/>
              </a:buBlip>
            </a:pPr>
            <a:r>
              <a:rPr lang="en-US" altLang="ko-KR" sz="1600" dirty="0">
                <a:ln w="10541" cmpd="sng">
                  <a:noFill/>
                  <a:prstDash val="solid"/>
                </a:ln>
                <a:gradFill>
                  <a:gsLst>
                    <a:gs pos="14154">
                      <a:schemeClr val="tx1">
                        <a:lumMod val="85000"/>
                        <a:lumOff val="15000"/>
                      </a:schemeClr>
                    </a:gs>
                    <a:gs pos="28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6 Bold" panose="020B0703030302020204" pitchFamily="34" charset="-127"/>
                <a:cs typeface="Arial" panose="020B0604020202020204" pitchFamily="34" charset="0"/>
              </a:rPr>
              <a:t>Cloud-Native AI/ML Integration</a:t>
            </a:r>
          </a:p>
          <a:p>
            <a:pPr marL="496888" lvl="1" indent="-195263" defTabSz="457200" latinLnBrk="0">
              <a:spcBef>
                <a:spcPts val="400"/>
              </a:spcBef>
              <a:spcAft>
                <a:spcPts val="6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r>
              <a:rPr lang="en-US" altLang="ko-KR" sz="120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Define a standardized interface between NWDAF and cloud-native platforms (e.g., Kubernetes, OpenStack) to enable AI/ML-driven predictive automation.</a:t>
            </a:r>
          </a:p>
          <a:p>
            <a:pPr marL="496888" lvl="1" indent="-195263" defTabSz="457200" latinLnBrk="0">
              <a:spcBef>
                <a:spcPts val="400"/>
              </a:spcBef>
              <a:spcAft>
                <a:spcPts val="6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r>
              <a:rPr lang="en-US" altLang="ko-KR" sz="120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Dynamic Network Function Scaling: Define a framework where NWDAF’s predictive analytics (e.g., forecasting a 30% traffic increase within 10 minutes) can trigger dynamic adjustments in NF deployments via cloud-native platforms.</a:t>
            </a:r>
          </a:p>
        </p:txBody>
      </p:sp>
      <p:pic>
        <p:nvPicPr>
          <p:cNvPr id="9" name="Picture 4">
            <a:extLst>
              <a:ext uri="{FF2B5EF4-FFF2-40B4-BE49-F238E27FC236}">
                <a16:creationId xmlns:a16="http://schemas.microsoft.com/office/drawing/2014/main" id="{A20CA6C3-59C7-4122-ABF7-D2AB1BD477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4674" y="1951099"/>
            <a:ext cx="2658626" cy="2313989"/>
          </a:xfrm>
          <a:prstGeom prst="rect">
            <a:avLst/>
          </a:prstGeom>
        </p:spPr>
      </p:pic>
      <p:pic>
        <p:nvPicPr>
          <p:cNvPr id="10" name="Picture 5">
            <a:extLst>
              <a:ext uri="{FF2B5EF4-FFF2-40B4-BE49-F238E27FC236}">
                <a16:creationId xmlns:a16="http://schemas.microsoft.com/office/drawing/2014/main" id="{B4057821-AAE2-4D83-9FF0-E8F5F97373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0401" y="4151618"/>
            <a:ext cx="3498156" cy="2060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083928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9F737A3-3123-4A50-8339-CB5750A66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altLang="ko-KR" sz="3600" dirty="0"/>
              <a:t>Network and Computing Convergence</a:t>
            </a:r>
            <a:br>
              <a:rPr lang="it-IT" altLang="ko-KR" sz="3600" dirty="0"/>
            </a:br>
            <a:r>
              <a:rPr lang="it-IT" altLang="ko-KR" sz="3600" dirty="0"/>
              <a:t>(</a:t>
            </a:r>
            <a:r>
              <a:rPr lang="en-US" altLang="ko-KR" sz="3600" dirty="0"/>
              <a:t>RAN-Core Convergence)</a:t>
            </a:r>
            <a:r>
              <a:rPr lang="it-IT" altLang="ko-KR" sz="3600" dirty="0"/>
              <a:t>  </a:t>
            </a:r>
            <a:endParaRPr lang="ko-KR" altLang="en-US" sz="3600" dirty="0"/>
          </a:p>
        </p:txBody>
      </p:sp>
      <p:sp>
        <p:nvSpPr>
          <p:cNvPr id="8" name="내용 개체 틀 2">
            <a:extLst>
              <a:ext uri="{FF2B5EF4-FFF2-40B4-BE49-F238E27FC236}">
                <a16:creationId xmlns:a16="http://schemas.microsoft.com/office/drawing/2014/main" id="{AA9A39D4-1D66-4E7D-9CCE-2703938ACEC5}"/>
              </a:ext>
            </a:extLst>
          </p:cNvPr>
          <p:cNvSpPr txBox="1">
            <a:spLocks/>
          </p:cNvSpPr>
          <p:nvPr/>
        </p:nvSpPr>
        <p:spPr>
          <a:xfrm>
            <a:off x="528637" y="1806202"/>
            <a:ext cx="6362967" cy="44914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1" hangingPunct="1">
              <a:lnSpc>
                <a:spcPct val="100000"/>
              </a:lnSpc>
              <a:spcBef>
                <a:spcPts val="1000"/>
              </a:spcBef>
              <a:buClr>
                <a:srgbClr val="0070C0"/>
              </a:buClr>
              <a:buFont typeface="Wingdings" panose="05000000000000000000" pitchFamily="2" charset="2"/>
              <a:buChar char="§"/>
              <a:defRPr sz="2000" b="1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맑은 고딕" panose="020B0503020000020004" pitchFamily="50" charset="-127"/>
              <a:buChar char="–"/>
              <a:defRPr sz="16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Wingdings" panose="05000000000000000000" pitchFamily="2" charset="2"/>
              <a:buChar char="ü"/>
              <a:defRPr sz="16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2100" lvl="1" indent="-292100" defTabSz="457200" latinLnBrk="0">
              <a:spcBef>
                <a:spcPts val="1000"/>
              </a:spcBef>
              <a:spcAft>
                <a:spcPts val="600"/>
              </a:spcAft>
              <a:buSzPct val="150000"/>
              <a:buBlip>
                <a:blip r:embed="rId2"/>
              </a:buBlip>
            </a:pPr>
            <a:r>
              <a:rPr lang="en-US" altLang="ko-KR" sz="1600" dirty="0">
                <a:ln w="10541" cmpd="sng">
                  <a:noFill/>
                  <a:prstDash val="solid"/>
                </a:ln>
                <a:gradFill>
                  <a:gsLst>
                    <a:gs pos="14154">
                      <a:schemeClr val="tx1">
                        <a:lumMod val="85000"/>
                        <a:lumOff val="15000"/>
                      </a:schemeClr>
                    </a:gs>
                    <a:gs pos="28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6 Bold" panose="020B0703030302020204" pitchFamily="34" charset="-127"/>
                <a:cs typeface="Arial" panose="020B0604020202020204" pitchFamily="34" charset="0"/>
              </a:rPr>
              <a:t>Unified SBA for RAN-CN Integration</a:t>
            </a:r>
          </a:p>
          <a:p>
            <a:pPr marL="496888" lvl="1" indent="-195263" defTabSz="457200" latinLnBrk="0">
              <a:spcBef>
                <a:spcPts val="400"/>
              </a:spcBef>
              <a:spcAft>
                <a:spcPts val="6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r>
              <a:rPr lang="en-US" altLang="ko-KR" sz="120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Service registries and APIs to enable dynamic discovery and interaction between RAN and CN functions.</a:t>
            </a:r>
          </a:p>
          <a:p>
            <a:pPr marL="496888" lvl="1" indent="-195263" defTabSz="457200" latinLnBrk="0">
              <a:spcBef>
                <a:spcPts val="400"/>
              </a:spcBef>
              <a:spcAft>
                <a:spcPts val="6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r>
              <a:rPr lang="en-US" altLang="ko-KR" sz="120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Redefine and simplify the NAS signaling framework for seamless integration and reduced signaling overhead.</a:t>
            </a:r>
          </a:p>
          <a:p>
            <a:pPr marL="496888" lvl="1" indent="-195263" defTabSz="457200" latinLnBrk="0">
              <a:spcBef>
                <a:spcPts val="400"/>
              </a:spcBef>
              <a:spcAft>
                <a:spcPts val="6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r>
              <a:rPr lang="en-US" altLang="ko-KR" sz="120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Shared context between RAN and CN, allowing intelligent resource coordination.</a:t>
            </a:r>
          </a:p>
          <a:p>
            <a:pPr marL="292100" lvl="1" indent="-292100" defTabSz="457200" latinLnBrk="0">
              <a:spcBef>
                <a:spcPts val="1000"/>
              </a:spcBef>
              <a:spcAft>
                <a:spcPts val="600"/>
              </a:spcAft>
              <a:buSzPct val="150000"/>
              <a:buBlip>
                <a:blip r:embed="rId2"/>
              </a:buBlip>
            </a:pPr>
            <a:r>
              <a:rPr lang="en-US" altLang="ko-KR" sz="1600" dirty="0">
                <a:ln w="10541" cmpd="sng">
                  <a:noFill/>
                  <a:prstDash val="solid"/>
                </a:ln>
                <a:gradFill>
                  <a:gsLst>
                    <a:gs pos="14154">
                      <a:schemeClr val="tx1">
                        <a:lumMod val="85000"/>
                        <a:lumOff val="15000"/>
                      </a:schemeClr>
                    </a:gs>
                    <a:gs pos="28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6 Bold" panose="020B0703030302020204" pitchFamily="34" charset="-127"/>
                <a:cs typeface="Arial" panose="020B0604020202020204" pitchFamily="34" charset="0"/>
              </a:rPr>
              <a:t>Advanced Mobility and Handover Management</a:t>
            </a:r>
          </a:p>
          <a:p>
            <a:pPr marL="496888" lvl="1" indent="-195263" defTabSz="457200" latinLnBrk="0">
              <a:spcBef>
                <a:spcPts val="400"/>
              </a:spcBef>
              <a:spcAft>
                <a:spcPts val="6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r>
              <a:rPr lang="en-US" altLang="ko-KR" sz="120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Utilize AI across RAN and CN to predict mobility patterns and optimize handover timing dynamically.</a:t>
            </a:r>
          </a:p>
          <a:p>
            <a:pPr marL="496888" lvl="1" indent="-195263" defTabSz="457200" latinLnBrk="0">
              <a:spcBef>
                <a:spcPts val="400"/>
              </a:spcBef>
              <a:spcAft>
                <a:spcPts val="6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r>
              <a:rPr lang="en-US" altLang="ko-KR" sz="120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Shared mobility context between RAN and CN enables proactive resource allocation and route planning for seamless handovers.</a:t>
            </a:r>
          </a:p>
          <a:p>
            <a:pPr marL="292100" lvl="1" indent="-292100" defTabSz="457200" latinLnBrk="0">
              <a:spcBef>
                <a:spcPts val="1000"/>
              </a:spcBef>
              <a:spcAft>
                <a:spcPts val="600"/>
              </a:spcAft>
              <a:buSzPct val="150000"/>
              <a:buBlip>
                <a:blip r:embed="rId2"/>
              </a:buBlip>
            </a:pPr>
            <a:r>
              <a:rPr lang="en-US" altLang="ko-KR" sz="1600" dirty="0">
                <a:ln w="10541" cmpd="sng">
                  <a:noFill/>
                  <a:prstDash val="solid"/>
                </a:ln>
                <a:gradFill>
                  <a:gsLst>
                    <a:gs pos="14154">
                      <a:schemeClr val="tx1">
                        <a:lumMod val="85000"/>
                        <a:lumOff val="15000"/>
                      </a:schemeClr>
                    </a:gs>
                    <a:gs pos="28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6 Bold" panose="020B0703030302020204" pitchFamily="34" charset="-127"/>
                <a:cs typeface="Arial" panose="020B0604020202020204" pitchFamily="34" charset="0"/>
              </a:rPr>
              <a:t>End-to-End Network Slicing</a:t>
            </a:r>
          </a:p>
          <a:p>
            <a:pPr marL="496888" lvl="1" indent="-195263" defTabSz="457200" latinLnBrk="0">
              <a:spcBef>
                <a:spcPts val="400"/>
              </a:spcBef>
              <a:spcAft>
                <a:spcPts val="6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r>
              <a:rPr lang="en-US" altLang="ko-KR" sz="120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Integrated Slicing Framework: An end-to-end slicing architecture that seamlessly spans RAN and CN, supporting diverse use cases with varying latency and bandwidth requirements.</a:t>
            </a:r>
          </a:p>
          <a:p>
            <a:pPr marL="496888" lvl="1" indent="-195263" defTabSz="457200" latinLnBrk="0">
              <a:spcBef>
                <a:spcPts val="400"/>
              </a:spcBef>
              <a:spcAft>
                <a:spcPts val="6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r>
              <a:rPr lang="en-US" altLang="ko-KR" sz="120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Dynamic Slice Orchestration: AI-driven slice management to allocate resources based on real-time demands efficiently</a:t>
            </a:r>
            <a:r>
              <a:rPr lang="en-US" altLang="ko-KR" sz="120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.</a:t>
            </a:r>
          </a:p>
          <a:p>
            <a:pPr marL="496888" lvl="1" indent="-195263" defTabSz="457200" latinLnBrk="0">
              <a:spcBef>
                <a:spcPts val="400"/>
              </a:spcBef>
              <a:spcAft>
                <a:spcPts val="6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endParaRPr lang="en-US" altLang="ko-KR" sz="1200" dirty="0">
              <a:ln w="10541" cmpd="sng">
                <a:noFill/>
                <a:prstDash val="solid"/>
              </a:ln>
              <a:gradFill>
                <a:gsLst>
                  <a:gs pos="4000">
                    <a:srgbClr val="757F8B"/>
                  </a:gs>
                  <a:gs pos="14154">
                    <a:srgbClr val="757F8B"/>
                  </a:gs>
                </a:gsLst>
                <a:lin ang="5400000" scaled="0"/>
              </a:gra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marL="496888" lvl="1" indent="-195263" defTabSz="457200" latinLnBrk="0">
              <a:spcBef>
                <a:spcPts val="400"/>
              </a:spcBef>
              <a:spcAft>
                <a:spcPts val="6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endParaRPr lang="en-US" altLang="ko-KR" sz="1200" dirty="0">
              <a:ln w="10541" cmpd="sng">
                <a:noFill/>
                <a:prstDash val="solid"/>
              </a:ln>
              <a:gradFill>
                <a:gsLst>
                  <a:gs pos="4000">
                    <a:srgbClr val="757F8B"/>
                  </a:gs>
                  <a:gs pos="14154">
                    <a:srgbClr val="757F8B"/>
                  </a:gs>
                </a:gsLst>
                <a:lin ang="5400000" scaled="0"/>
              </a:gra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pic>
        <p:nvPicPr>
          <p:cNvPr id="11" name="Picture 4">
            <a:extLst>
              <a:ext uri="{FF2B5EF4-FFF2-40B4-BE49-F238E27FC236}">
                <a16:creationId xmlns:a16="http://schemas.microsoft.com/office/drawing/2014/main" id="{06EA3FD1-2512-42F0-BE30-15E31B4798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0508" y="1951384"/>
            <a:ext cx="4428477" cy="2603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21265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9F737A3-3123-4A50-8339-CB5750A66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altLang="ko-KR" sz="3600" dirty="0"/>
              <a:t>Network and Computing Convergence</a:t>
            </a:r>
            <a:br>
              <a:rPr lang="it-IT" altLang="ko-KR" sz="3600" dirty="0"/>
            </a:br>
            <a:r>
              <a:rPr lang="it-IT" altLang="ko-KR" sz="3600" dirty="0"/>
              <a:t>(</a:t>
            </a:r>
            <a:r>
              <a:rPr lang="en-US" altLang="ko-KR" sz="3600" dirty="0"/>
              <a:t>Computing-Integrated System)</a:t>
            </a:r>
            <a:r>
              <a:rPr lang="it-IT" altLang="ko-KR" sz="3600" dirty="0"/>
              <a:t>  </a:t>
            </a:r>
            <a:endParaRPr lang="ko-KR" altLang="en-US" sz="3600" dirty="0"/>
          </a:p>
        </p:txBody>
      </p:sp>
      <p:sp>
        <p:nvSpPr>
          <p:cNvPr id="6" name="내용 개체 틀 2">
            <a:extLst>
              <a:ext uri="{FF2B5EF4-FFF2-40B4-BE49-F238E27FC236}">
                <a16:creationId xmlns:a16="http://schemas.microsoft.com/office/drawing/2014/main" id="{D4578137-D01F-419C-A778-59D743D3EE9E}"/>
              </a:ext>
            </a:extLst>
          </p:cNvPr>
          <p:cNvSpPr txBox="1">
            <a:spLocks/>
          </p:cNvSpPr>
          <p:nvPr/>
        </p:nvSpPr>
        <p:spPr>
          <a:xfrm>
            <a:off x="615961" y="1947717"/>
            <a:ext cx="6029768" cy="44914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1" hangingPunct="1">
              <a:lnSpc>
                <a:spcPct val="100000"/>
              </a:lnSpc>
              <a:spcBef>
                <a:spcPts val="1000"/>
              </a:spcBef>
              <a:buClr>
                <a:srgbClr val="0070C0"/>
              </a:buClr>
              <a:buFont typeface="Wingdings" panose="05000000000000000000" pitchFamily="2" charset="2"/>
              <a:buChar char="§"/>
              <a:defRPr sz="2000" b="1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맑은 고딕" panose="020B0503020000020004" pitchFamily="50" charset="-127"/>
              <a:buChar char="–"/>
              <a:defRPr sz="16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Wingdings" panose="05000000000000000000" pitchFamily="2" charset="2"/>
              <a:buChar char="ü"/>
              <a:defRPr sz="16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2100" lvl="1" indent="-292100" defTabSz="457200" latinLnBrk="0">
              <a:spcBef>
                <a:spcPts val="1000"/>
              </a:spcBef>
              <a:spcAft>
                <a:spcPts val="300"/>
              </a:spcAft>
              <a:buSzPct val="150000"/>
              <a:buBlip>
                <a:blip r:embed="rId2"/>
              </a:buBlip>
            </a:pPr>
            <a:r>
              <a:rPr lang="en-US" altLang="ko-KR" sz="1600" dirty="0">
                <a:ln w="10541" cmpd="sng">
                  <a:noFill/>
                  <a:prstDash val="solid"/>
                </a:ln>
                <a:gradFill>
                  <a:gsLst>
                    <a:gs pos="14154">
                      <a:schemeClr val="tx1">
                        <a:lumMod val="85000"/>
                        <a:lumOff val="15000"/>
                      </a:schemeClr>
                    </a:gs>
                    <a:gs pos="28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6 Bold" panose="020B0703030302020204" pitchFamily="34" charset="-127"/>
                <a:cs typeface="Arial" panose="020B0604020202020204" pitchFamily="34" charset="0"/>
              </a:rPr>
              <a:t>Evolution of SBA</a:t>
            </a:r>
          </a:p>
          <a:p>
            <a:pPr marL="496888" lvl="1" indent="-195263" defTabSz="457200" latinLnBrk="0">
              <a:spcBef>
                <a:spcPts val="400"/>
              </a:spcBef>
              <a:spcAft>
                <a:spcPts val="3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r>
              <a:rPr lang="en-US" altLang="ko-KR" sz="120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SBA framework to support Computing-Integrated Core Network functionalities.</a:t>
            </a:r>
          </a:p>
          <a:p>
            <a:pPr marL="496888" lvl="1" indent="-195263" defTabSz="457200" latinLnBrk="0">
              <a:spcBef>
                <a:spcPts val="400"/>
              </a:spcBef>
              <a:spcAft>
                <a:spcPts val="3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r>
              <a:rPr lang="en-US" altLang="ko-KR" sz="120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Mechanisms for registering and discovering computing resources (e.g., MEC, cloud).</a:t>
            </a:r>
          </a:p>
          <a:p>
            <a:pPr marL="496888" lvl="1" indent="-195263" defTabSz="457200" latinLnBrk="0">
              <a:spcBef>
                <a:spcPts val="400"/>
              </a:spcBef>
              <a:spcAft>
                <a:spcPts val="3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r>
              <a:rPr lang="en-US" altLang="ko-KR" sz="120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Computing resource exposure via NEF.</a:t>
            </a:r>
          </a:p>
          <a:p>
            <a:pPr marL="292100" lvl="1" indent="-292100" defTabSz="457200" latinLnBrk="0">
              <a:spcBef>
                <a:spcPts val="1000"/>
              </a:spcBef>
              <a:spcAft>
                <a:spcPts val="300"/>
              </a:spcAft>
              <a:buSzPct val="150000"/>
              <a:buBlip>
                <a:blip r:embed="rId2"/>
              </a:buBlip>
            </a:pPr>
            <a:r>
              <a:rPr lang="en-US" altLang="ko-KR" sz="1600" dirty="0">
                <a:ln w="10541" cmpd="sng">
                  <a:noFill/>
                  <a:prstDash val="solid"/>
                </a:ln>
                <a:gradFill>
                  <a:gsLst>
                    <a:gs pos="14154">
                      <a:schemeClr val="tx1">
                        <a:lumMod val="85000"/>
                        <a:lumOff val="15000"/>
                      </a:schemeClr>
                    </a:gs>
                    <a:gs pos="28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6 Bold" panose="020B0703030302020204" pitchFamily="34" charset="-127"/>
                <a:cs typeface="Arial" panose="020B0604020202020204" pitchFamily="34" charset="0"/>
              </a:rPr>
              <a:t>Computing-based QoS Models</a:t>
            </a:r>
          </a:p>
          <a:p>
            <a:pPr marL="496888" lvl="1" indent="-195263" defTabSz="457200" latinLnBrk="0">
              <a:spcBef>
                <a:spcPts val="400"/>
              </a:spcBef>
              <a:spcAft>
                <a:spcPts val="3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r>
              <a:rPr lang="en-US" altLang="ko-KR" sz="120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Create a Computational QoS framework that incorporates both communication and computation requirements.</a:t>
            </a:r>
          </a:p>
          <a:p>
            <a:pPr marL="292100" lvl="1" indent="-292100" defTabSz="457200" latinLnBrk="0">
              <a:spcBef>
                <a:spcPts val="1000"/>
              </a:spcBef>
              <a:spcAft>
                <a:spcPts val="300"/>
              </a:spcAft>
              <a:buSzPct val="150000"/>
              <a:buBlip>
                <a:blip r:embed="rId2"/>
              </a:buBlip>
            </a:pPr>
            <a:r>
              <a:rPr lang="en-US" altLang="ko-KR" sz="1600" dirty="0">
                <a:ln w="10541" cmpd="sng">
                  <a:noFill/>
                  <a:prstDash val="solid"/>
                </a:ln>
                <a:gradFill>
                  <a:gsLst>
                    <a:gs pos="14154">
                      <a:schemeClr val="tx1">
                        <a:lumMod val="85000"/>
                        <a:lumOff val="15000"/>
                      </a:schemeClr>
                    </a:gs>
                    <a:gs pos="28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6 Bold" panose="020B0703030302020204" pitchFamily="34" charset="-127"/>
                <a:cs typeface="Arial" panose="020B0604020202020204" pitchFamily="34" charset="0"/>
              </a:rPr>
              <a:t>Computing-ware Session &amp; Mobility Management</a:t>
            </a:r>
          </a:p>
          <a:p>
            <a:pPr marL="496888" lvl="1" indent="-195263" defTabSz="457200" latinLnBrk="0">
              <a:spcBef>
                <a:spcPts val="400"/>
              </a:spcBef>
              <a:spcAft>
                <a:spcPts val="3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r>
              <a:rPr lang="en-US" altLang="ko-KR" sz="120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Ensure seamless integration of communication and computational resources during session setup.</a:t>
            </a:r>
          </a:p>
          <a:p>
            <a:pPr marL="496888" lvl="1" indent="-195263" defTabSz="457200" latinLnBrk="0">
              <a:spcBef>
                <a:spcPts val="400"/>
              </a:spcBef>
              <a:spcAft>
                <a:spcPts val="3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r>
              <a:rPr lang="en-US" altLang="ko-KR" sz="120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Ensure seamless continuity of computational tasks during mobility through enhanced mobility management protocols.</a:t>
            </a:r>
          </a:p>
          <a:p>
            <a:pPr marL="292100" lvl="1" indent="-292100" defTabSz="457200" latinLnBrk="0">
              <a:spcBef>
                <a:spcPts val="1000"/>
              </a:spcBef>
              <a:spcAft>
                <a:spcPts val="300"/>
              </a:spcAft>
              <a:buSzPct val="150000"/>
              <a:buBlip>
                <a:blip r:embed="rId2"/>
              </a:buBlip>
            </a:pPr>
            <a:r>
              <a:rPr lang="en-US" altLang="ko-KR" sz="1600" dirty="0">
                <a:ln w="10541" cmpd="sng">
                  <a:noFill/>
                  <a:prstDash val="solid"/>
                </a:ln>
                <a:gradFill>
                  <a:gsLst>
                    <a:gs pos="14154">
                      <a:schemeClr val="tx1">
                        <a:lumMod val="85000"/>
                        <a:lumOff val="15000"/>
                      </a:schemeClr>
                    </a:gs>
                    <a:gs pos="28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6 Bold" panose="020B0703030302020204" pitchFamily="34" charset="-127"/>
                <a:cs typeface="Arial" panose="020B0604020202020204" pitchFamily="34" charset="0"/>
              </a:rPr>
              <a:t>Network Slicing Extensions</a:t>
            </a:r>
          </a:p>
          <a:p>
            <a:pPr marL="496888" lvl="1" indent="-195263" defTabSz="457200" latinLnBrk="0">
              <a:spcBef>
                <a:spcPts val="400"/>
              </a:spcBef>
              <a:spcAft>
                <a:spcPts val="3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r>
              <a:rPr lang="en-US" altLang="ko-KR" sz="120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Enable computing-centric network slicing to support computation-integrated communication-enabled services</a:t>
            </a:r>
            <a:r>
              <a:rPr lang="en-US" altLang="ko-KR" sz="120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.</a:t>
            </a:r>
          </a:p>
          <a:p>
            <a:pPr marL="496888" lvl="1" indent="-195263" defTabSz="457200" latinLnBrk="0">
              <a:spcBef>
                <a:spcPts val="400"/>
              </a:spcBef>
              <a:spcAft>
                <a:spcPts val="6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endParaRPr lang="en-US" altLang="ko-KR" sz="1200" dirty="0">
              <a:ln w="10541" cmpd="sng">
                <a:noFill/>
                <a:prstDash val="solid"/>
              </a:ln>
              <a:gradFill>
                <a:gsLst>
                  <a:gs pos="4000">
                    <a:srgbClr val="757F8B"/>
                  </a:gs>
                  <a:gs pos="14154">
                    <a:srgbClr val="757F8B"/>
                  </a:gs>
                </a:gsLst>
                <a:lin ang="5400000" scaled="0"/>
              </a:gra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pic>
        <p:nvPicPr>
          <p:cNvPr id="7" name="Picture 120">
            <a:extLst>
              <a:ext uri="{FF2B5EF4-FFF2-40B4-BE49-F238E27FC236}">
                <a16:creationId xmlns:a16="http://schemas.microsoft.com/office/drawing/2014/main" id="{6FBD8FD7-1E6A-42B8-9B01-C719FA18EA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5729" y="2297738"/>
            <a:ext cx="5058704" cy="3003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586434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9F737A3-3123-4A50-8339-CB5750A66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3600" dirty="0"/>
              <a:t>Energy Efficiency and Energy-Native Design</a:t>
            </a:r>
          </a:p>
        </p:txBody>
      </p:sp>
      <p:sp>
        <p:nvSpPr>
          <p:cNvPr id="8" name="내용 개체 틀 2">
            <a:extLst>
              <a:ext uri="{FF2B5EF4-FFF2-40B4-BE49-F238E27FC236}">
                <a16:creationId xmlns:a16="http://schemas.microsoft.com/office/drawing/2014/main" id="{F872ABE1-3A9E-421D-9540-B5ECFF1CD6FB}"/>
              </a:ext>
            </a:extLst>
          </p:cNvPr>
          <p:cNvSpPr txBox="1">
            <a:spLocks/>
          </p:cNvSpPr>
          <p:nvPr/>
        </p:nvSpPr>
        <p:spPr>
          <a:xfrm>
            <a:off x="495981" y="1847624"/>
            <a:ext cx="8517390" cy="44914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1" hangingPunct="1">
              <a:lnSpc>
                <a:spcPct val="100000"/>
              </a:lnSpc>
              <a:spcBef>
                <a:spcPts val="1000"/>
              </a:spcBef>
              <a:buClr>
                <a:srgbClr val="0070C0"/>
              </a:buClr>
              <a:buFont typeface="Wingdings" panose="05000000000000000000" pitchFamily="2" charset="2"/>
              <a:buChar char="§"/>
              <a:defRPr sz="2000" b="1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맑은 고딕" panose="020B0503020000020004" pitchFamily="50" charset="-127"/>
              <a:buChar char="–"/>
              <a:defRPr sz="16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Wingdings" panose="05000000000000000000" pitchFamily="2" charset="2"/>
              <a:buChar char="ü"/>
              <a:defRPr sz="16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2100" lvl="1" indent="-292100" defTabSz="457200" latinLnBrk="0">
              <a:spcBef>
                <a:spcPts val="1000"/>
              </a:spcBef>
              <a:spcAft>
                <a:spcPts val="300"/>
              </a:spcAft>
              <a:buSzPct val="150000"/>
              <a:buBlip>
                <a:blip r:embed="rId2"/>
              </a:buBlip>
            </a:pPr>
            <a:r>
              <a:rPr lang="en-US" altLang="ko-KR" sz="1600" dirty="0">
                <a:ln w="10541" cmpd="sng">
                  <a:noFill/>
                  <a:prstDash val="solid"/>
                </a:ln>
                <a:gradFill>
                  <a:gsLst>
                    <a:gs pos="14154">
                      <a:schemeClr val="tx1">
                        <a:lumMod val="85000"/>
                        <a:lumOff val="15000"/>
                      </a:schemeClr>
                    </a:gs>
                    <a:gs pos="28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6 Bold" panose="020B0703030302020204" pitchFamily="34" charset="-127"/>
                <a:cs typeface="Arial" panose="020B0604020202020204" pitchFamily="34" charset="0"/>
              </a:rPr>
              <a:t>Energy Efficiency Metrics &amp; KPI Definition</a:t>
            </a:r>
          </a:p>
          <a:p>
            <a:pPr marL="496888" lvl="1" indent="-195263" defTabSz="457200" latinLnBrk="0">
              <a:spcBef>
                <a:spcPts val="400"/>
              </a:spcBef>
              <a:spcAft>
                <a:spcPts val="3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r>
              <a:rPr lang="en-US" altLang="ko-KR" sz="120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Standardized measurement, calculation, and exposure for energy-efficient 6G Core.</a:t>
            </a:r>
          </a:p>
          <a:p>
            <a:pPr marL="292100" lvl="1" indent="-292100" defTabSz="457200" latinLnBrk="0">
              <a:spcBef>
                <a:spcPts val="1000"/>
              </a:spcBef>
              <a:spcAft>
                <a:spcPts val="300"/>
              </a:spcAft>
              <a:buSzPct val="150000"/>
              <a:buBlip>
                <a:blip r:embed="rId2"/>
              </a:buBlip>
            </a:pPr>
            <a:r>
              <a:rPr lang="en-US" altLang="ko-KR" sz="1600" dirty="0">
                <a:ln w="10541" cmpd="sng">
                  <a:noFill/>
                  <a:prstDash val="solid"/>
                </a:ln>
                <a:gradFill>
                  <a:gsLst>
                    <a:gs pos="14154">
                      <a:schemeClr val="tx1">
                        <a:lumMod val="85000"/>
                        <a:lumOff val="15000"/>
                      </a:schemeClr>
                    </a:gs>
                    <a:gs pos="28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6 Bold" panose="020B0703030302020204" pitchFamily="34" charset="-127"/>
                <a:cs typeface="Arial" panose="020B0604020202020204" pitchFamily="34" charset="0"/>
              </a:rPr>
              <a:t>Optimization Framework for Energy Efficiency vs. 6G Core Performance</a:t>
            </a:r>
          </a:p>
          <a:p>
            <a:pPr marL="496888" lvl="1" indent="-195263" defTabSz="457200" latinLnBrk="0">
              <a:spcBef>
                <a:spcPts val="400"/>
              </a:spcBef>
              <a:spcAft>
                <a:spcPts val="3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r>
              <a:rPr lang="en-US" altLang="ko-KR" sz="120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Balancing energy savings and system performance through adaptive optimization</a:t>
            </a:r>
          </a:p>
          <a:p>
            <a:pPr marL="292100" lvl="1" indent="-292100" defTabSz="457200" latinLnBrk="0">
              <a:spcBef>
                <a:spcPts val="1000"/>
              </a:spcBef>
              <a:spcAft>
                <a:spcPts val="300"/>
              </a:spcAft>
              <a:buSzPct val="150000"/>
              <a:buBlip>
                <a:blip r:embed="rId2"/>
              </a:buBlip>
            </a:pPr>
            <a:r>
              <a:rPr lang="en-US" altLang="ko-KR" sz="1600" dirty="0">
                <a:ln w="10541" cmpd="sng">
                  <a:noFill/>
                  <a:prstDash val="solid"/>
                </a:ln>
                <a:gradFill>
                  <a:gsLst>
                    <a:gs pos="14154">
                      <a:schemeClr val="tx1">
                        <a:lumMod val="85000"/>
                        <a:lumOff val="15000"/>
                      </a:schemeClr>
                    </a:gs>
                    <a:gs pos="28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6 Bold" panose="020B0703030302020204" pitchFamily="34" charset="-127"/>
                <a:cs typeface="Arial" panose="020B0604020202020204" pitchFamily="34" charset="0"/>
              </a:rPr>
              <a:t>Distributed Architecture for Enhanced Energy Efficiency in 6G Core </a:t>
            </a:r>
          </a:p>
          <a:p>
            <a:pPr marL="496888" lvl="1" indent="-195263" defTabSz="457200" latinLnBrk="0">
              <a:spcBef>
                <a:spcPts val="400"/>
              </a:spcBef>
              <a:spcAft>
                <a:spcPts val="3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r>
              <a:rPr lang="en-US" altLang="ko-KR" sz="120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Improving energy efficiency by distributing workloads across UPF, NFV, and other core functions, reducing centralized processing overhead</a:t>
            </a:r>
          </a:p>
          <a:p>
            <a:pPr marL="496888" lvl="1" indent="-195263" defTabSz="457200" latinLnBrk="0">
              <a:spcBef>
                <a:spcPts val="400"/>
              </a:spcBef>
              <a:spcAft>
                <a:spcPts val="3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endParaRPr lang="en-US" altLang="ko-KR" sz="1200" dirty="0">
              <a:ln w="10541" cmpd="sng">
                <a:noFill/>
                <a:prstDash val="solid"/>
              </a:ln>
              <a:gradFill>
                <a:gsLst>
                  <a:gs pos="4000">
                    <a:srgbClr val="757F8B"/>
                  </a:gs>
                  <a:gs pos="14154">
                    <a:srgbClr val="757F8B"/>
                  </a:gs>
                </a:gsLst>
                <a:lin ang="5400000" scaled="0"/>
              </a:gradFill>
              <a:latin typeface="Arial" panose="020B0604020202020204" pitchFamily="34" charset="0"/>
              <a:ea typeface="에스코어 드림 5 Medium" panose="020B0503030302020204" pitchFamily="34" charset="-127"/>
              <a:cs typeface="Arial" panose="020B0604020202020204" pitchFamily="34" charset="0"/>
            </a:endParaRPr>
          </a:p>
          <a:p>
            <a:pPr marL="496888" lvl="1" indent="-195263" defTabSz="457200" latinLnBrk="0">
              <a:spcBef>
                <a:spcPts val="400"/>
              </a:spcBef>
              <a:spcAft>
                <a:spcPts val="6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endParaRPr lang="en-US" altLang="ko-KR" sz="1200" dirty="0">
              <a:ln w="10541" cmpd="sng">
                <a:noFill/>
                <a:prstDash val="solid"/>
              </a:ln>
              <a:gradFill>
                <a:gsLst>
                  <a:gs pos="4000">
                    <a:srgbClr val="757F8B"/>
                  </a:gs>
                  <a:gs pos="14154">
                    <a:srgbClr val="757F8B"/>
                  </a:gs>
                </a:gsLst>
                <a:lin ang="5400000" scaled="0"/>
              </a:gradFill>
              <a:latin typeface="Arial" panose="020B0604020202020204" pitchFamily="34" charset="0"/>
              <a:ea typeface="에스코어 드림 5 Medium" panose="020B0503030302020204" pitchFamily="34" charset="-127"/>
              <a:cs typeface="Arial" panose="020B0604020202020204" pitchFamily="34" charset="0"/>
            </a:endParaRPr>
          </a:p>
          <a:p>
            <a:pPr marL="496888" lvl="1" indent="-195263" defTabSz="457200" latinLnBrk="0">
              <a:spcBef>
                <a:spcPts val="400"/>
              </a:spcBef>
              <a:spcAft>
                <a:spcPts val="6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endParaRPr lang="en-US" altLang="ko-KR" sz="1200" dirty="0">
              <a:ln w="10541" cmpd="sng">
                <a:noFill/>
                <a:prstDash val="solid"/>
              </a:ln>
              <a:gradFill>
                <a:gsLst>
                  <a:gs pos="4000">
                    <a:srgbClr val="757F8B"/>
                  </a:gs>
                  <a:gs pos="14154">
                    <a:srgbClr val="757F8B"/>
                  </a:gs>
                </a:gsLst>
                <a:lin ang="5400000" scaled="0"/>
              </a:gradFill>
              <a:latin typeface="Arial" panose="020B0604020202020204" pitchFamily="34" charset="0"/>
              <a:ea typeface="에스코어 드림 5 Medium" panose="020B0503030302020204" pitchFamily="34" charset="-127"/>
              <a:cs typeface="Arial" panose="020B0604020202020204" pitchFamily="34" charset="0"/>
            </a:endParaRPr>
          </a:p>
        </p:txBody>
      </p:sp>
      <p:sp>
        <p:nvSpPr>
          <p:cNvPr id="9" name="내용 개체 틀 2">
            <a:extLst>
              <a:ext uri="{FF2B5EF4-FFF2-40B4-BE49-F238E27FC236}">
                <a16:creationId xmlns:a16="http://schemas.microsoft.com/office/drawing/2014/main" id="{2C5CF1F4-E9D2-490D-91CD-B684FF9D0FC2}"/>
              </a:ext>
            </a:extLst>
          </p:cNvPr>
          <p:cNvSpPr txBox="1">
            <a:spLocks/>
          </p:cNvSpPr>
          <p:nvPr/>
        </p:nvSpPr>
        <p:spPr>
          <a:xfrm>
            <a:off x="495980" y="4035868"/>
            <a:ext cx="9769249" cy="28702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1" hangingPunct="1">
              <a:lnSpc>
                <a:spcPct val="100000"/>
              </a:lnSpc>
              <a:spcBef>
                <a:spcPts val="1000"/>
              </a:spcBef>
              <a:buClr>
                <a:srgbClr val="0070C0"/>
              </a:buClr>
              <a:buFont typeface="Wingdings" panose="05000000000000000000" pitchFamily="2" charset="2"/>
              <a:buChar char="§"/>
              <a:defRPr sz="2000" b="1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맑은 고딕" panose="020B0503020000020004" pitchFamily="50" charset="-127"/>
              <a:buChar char="–"/>
              <a:defRPr sz="16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Wingdings" panose="05000000000000000000" pitchFamily="2" charset="2"/>
              <a:buChar char="ü"/>
              <a:defRPr sz="16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2100" lvl="1" indent="-292100" defTabSz="457200" latinLnBrk="0">
              <a:spcBef>
                <a:spcPts val="1000"/>
              </a:spcBef>
              <a:spcAft>
                <a:spcPts val="300"/>
              </a:spcAft>
              <a:buSzPct val="150000"/>
              <a:buBlip>
                <a:blip r:embed="rId2"/>
              </a:buBlip>
            </a:pPr>
            <a:r>
              <a:rPr lang="en-US" altLang="ko-KR" sz="1600" dirty="0">
                <a:ln w="10541" cmpd="sng">
                  <a:noFill/>
                  <a:prstDash val="solid"/>
                </a:ln>
                <a:gradFill>
                  <a:gsLst>
                    <a:gs pos="14154">
                      <a:schemeClr val="tx1">
                        <a:lumMod val="85000"/>
                        <a:lumOff val="15000"/>
                      </a:schemeClr>
                    </a:gs>
                    <a:gs pos="28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6 Bold" panose="020B0703030302020204" pitchFamily="34" charset="-127"/>
                <a:cs typeface="Arial" panose="020B0604020202020204" pitchFamily="34" charset="0"/>
              </a:rPr>
              <a:t>Collaborative Framework for AI-Native 6G Core</a:t>
            </a:r>
          </a:p>
          <a:p>
            <a:pPr marL="496888" lvl="1" indent="-195263" defTabSz="457200" latinLnBrk="0">
              <a:spcBef>
                <a:spcPts val="400"/>
              </a:spcBef>
              <a:spcAft>
                <a:spcPts val="3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r>
              <a:rPr lang="en-US" altLang="ko-KR" sz="120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AI-native NFs optimizing energy efficiency alongside performance enhancements</a:t>
            </a:r>
          </a:p>
          <a:p>
            <a:pPr marL="292100" lvl="1" indent="-292100" defTabSz="457200" latinLnBrk="0">
              <a:spcBef>
                <a:spcPts val="1000"/>
              </a:spcBef>
              <a:spcAft>
                <a:spcPts val="300"/>
              </a:spcAft>
              <a:buSzPct val="150000"/>
              <a:buBlip>
                <a:blip r:embed="rId2"/>
              </a:buBlip>
            </a:pPr>
            <a:r>
              <a:rPr lang="en-US" altLang="ko-KR" sz="1600" dirty="0">
                <a:ln w="10541" cmpd="sng">
                  <a:noFill/>
                  <a:prstDash val="solid"/>
                </a:ln>
                <a:gradFill>
                  <a:gsLst>
                    <a:gs pos="14154">
                      <a:schemeClr val="tx1">
                        <a:lumMod val="85000"/>
                        <a:lumOff val="15000"/>
                      </a:schemeClr>
                    </a:gs>
                    <a:gs pos="28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6 Bold" panose="020B0703030302020204" pitchFamily="34" charset="-127"/>
                <a:cs typeface="Arial" panose="020B0604020202020204" pitchFamily="34" charset="0"/>
              </a:rPr>
              <a:t>Optimized Data Exchange with RAN and UE</a:t>
            </a:r>
          </a:p>
          <a:p>
            <a:pPr marL="496888" lvl="1" indent="-195263" defTabSz="457200" latinLnBrk="0">
              <a:spcBef>
                <a:spcPts val="400"/>
              </a:spcBef>
              <a:spcAft>
                <a:spcPts val="3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r>
              <a:rPr lang="en-US" altLang="ko-KR" sz="120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Utilizing UE Measurements from RAN to optimize energy-efficient resource management in the Core</a:t>
            </a:r>
          </a:p>
          <a:p>
            <a:pPr marL="292100" lvl="1" indent="-292100" defTabSz="457200" latinLnBrk="0">
              <a:spcBef>
                <a:spcPts val="1000"/>
              </a:spcBef>
              <a:spcAft>
                <a:spcPts val="300"/>
              </a:spcAft>
              <a:buSzPct val="150000"/>
              <a:buBlip>
                <a:blip r:embed="rId2"/>
              </a:buBlip>
            </a:pPr>
            <a:r>
              <a:rPr lang="en-US" altLang="ko-KR" sz="1600" dirty="0">
                <a:ln w="10541" cmpd="sng">
                  <a:noFill/>
                  <a:prstDash val="solid"/>
                </a:ln>
                <a:gradFill>
                  <a:gsLst>
                    <a:gs pos="14154">
                      <a:schemeClr val="tx1">
                        <a:lumMod val="85000"/>
                        <a:lumOff val="15000"/>
                      </a:schemeClr>
                    </a:gs>
                    <a:gs pos="28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6 Bold" panose="020B0703030302020204" pitchFamily="34" charset="-127"/>
                <a:cs typeface="Arial" panose="020B0604020202020204" pitchFamily="34" charset="0"/>
              </a:rPr>
              <a:t>RAN-Core Convergence</a:t>
            </a:r>
          </a:p>
          <a:p>
            <a:pPr marL="496888" lvl="1" indent="-195263" defTabSz="457200" latinLnBrk="0">
              <a:spcBef>
                <a:spcPts val="400"/>
              </a:spcBef>
              <a:spcAft>
                <a:spcPts val="3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r>
              <a:rPr lang="en-US" altLang="ko-KR" sz="120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Dynamic Power Management: Dynamic join power management of network functions (e.g., CU, DU, UPF) in both RAN and CN during low traffic periods.</a:t>
            </a:r>
          </a:p>
          <a:p>
            <a:pPr marL="496888" lvl="1" indent="-195263" defTabSz="457200" latinLnBrk="0">
              <a:spcBef>
                <a:spcPts val="400"/>
              </a:spcBef>
              <a:spcAft>
                <a:spcPts val="3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r>
              <a:rPr lang="en-US" altLang="ko-KR" sz="120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Shared Functionality: Consolidation of functions across both domains, avoiding duplicate operations that increase energy consumption.</a:t>
            </a:r>
          </a:p>
          <a:p>
            <a:pPr marL="496888" lvl="1" indent="-195263" defTabSz="457200" latinLnBrk="0">
              <a:spcBef>
                <a:spcPts val="400"/>
              </a:spcBef>
              <a:spcAft>
                <a:spcPts val="3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endParaRPr lang="en-US" altLang="ko-KR" sz="1200" dirty="0">
              <a:ln w="10541" cmpd="sng">
                <a:noFill/>
                <a:prstDash val="solid"/>
              </a:ln>
              <a:gradFill>
                <a:gsLst>
                  <a:gs pos="4000">
                    <a:srgbClr val="757F8B"/>
                  </a:gs>
                  <a:gs pos="14154">
                    <a:srgbClr val="757F8B"/>
                  </a:gs>
                </a:gsLst>
                <a:lin ang="5400000" scaled="0"/>
              </a:gradFill>
              <a:latin typeface="Arial" panose="020B0604020202020204" pitchFamily="34" charset="0"/>
              <a:ea typeface="에스코어 드림 5 Medium" panose="020B0503030302020204" pitchFamily="34" charset="-127"/>
              <a:cs typeface="Arial" panose="020B0604020202020204" pitchFamily="34" charset="0"/>
            </a:endParaRPr>
          </a:p>
          <a:p>
            <a:pPr marL="496888" lvl="1" indent="-195263" defTabSz="457200" latinLnBrk="0">
              <a:spcBef>
                <a:spcPts val="400"/>
              </a:spcBef>
              <a:spcAft>
                <a:spcPts val="6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endParaRPr lang="en-US" altLang="ko-KR" sz="1200" dirty="0">
              <a:ln w="10541" cmpd="sng">
                <a:noFill/>
                <a:prstDash val="solid"/>
              </a:ln>
              <a:gradFill>
                <a:gsLst>
                  <a:gs pos="4000">
                    <a:srgbClr val="757F8B"/>
                  </a:gs>
                  <a:gs pos="14154">
                    <a:srgbClr val="757F8B"/>
                  </a:gs>
                </a:gsLst>
                <a:lin ang="5400000" scaled="0"/>
              </a:gradFill>
              <a:latin typeface="Arial" panose="020B0604020202020204" pitchFamily="34" charset="0"/>
              <a:ea typeface="에스코어 드림 5 Medium" panose="020B0503030302020204" pitchFamily="34" charset="-127"/>
              <a:cs typeface="Arial" panose="020B0604020202020204" pitchFamily="34" charset="0"/>
            </a:endParaRPr>
          </a:p>
          <a:p>
            <a:pPr marL="496888" lvl="1" indent="-195263" defTabSz="457200" latinLnBrk="0">
              <a:spcBef>
                <a:spcPts val="400"/>
              </a:spcBef>
              <a:spcAft>
                <a:spcPts val="6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endParaRPr lang="en-US" altLang="ko-KR" sz="1200" dirty="0">
              <a:ln w="10541" cmpd="sng">
                <a:noFill/>
                <a:prstDash val="solid"/>
              </a:ln>
              <a:gradFill>
                <a:gsLst>
                  <a:gs pos="4000">
                    <a:srgbClr val="757F8B"/>
                  </a:gs>
                  <a:gs pos="14154">
                    <a:srgbClr val="757F8B"/>
                  </a:gs>
                </a:gsLst>
                <a:lin ang="5400000" scaled="0"/>
              </a:gradFill>
              <a:latin typeface="Arial" panose="020B0604020202020204" pitchFamily="34" charset="0"/>
              <a:ea typeface="에스코어 드림 5 Medium" panose="020B0503030302020204" pitchFamily="34" charset="-127"/>
              <a:cs typeface="Arial" panose="020B0604020202020204" pitchFamily="34" charset="0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14AFC093-80DD-4671-8888-8EB0709416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6397" y="1981199"/>
            <a:ext cx="2763646" cy="3288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169691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9F737A3-3123-4A50-8339-CB5750A66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3600" dirty="0"/>
              <a:t>Integration of Non-Terrestrial Networks (NTN)</a:t>
            </a:r>
          </a:p>
        </p:txBody>
      </p:sp>
      <p:sp>
        <p:nvSpPr>
          <p:cNvPr id="6" name="내용 개체 틀 2">
            <a:extLst>
              <a:ext uri="{FF2B5EF4-FFF2-40B4-BE49-F238E27FC236}">
                <a16:creationId xmlns:a16="http://schemas.microsoft.com/office/drawing/2014/main" id="{F103ED47-1F3A-4BB1-947D-E7FA0DAA794A}"/>
              </a:ext>
            </a:extLst>
          </p:cNvPr>
          <p:cNvSpPr txBox="1">
            <a:spLocks/>
          </p:cNvSpPr>
          <p:nvPr/>
        </p:nvSpPr>
        <p:spPr>
          <a:xfrm>
            <a:off x="452437" y="1896611"/>
            <a:ext cx="11287125" cy="18698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1" hangingPunct="1">
              <a:lnSpc>
                <a:spcPct val="100000"/>
              </a:lnSpc>
              <a:spcBef>
                <a:spcPts val="1000"/>
              </a:spcBef>
              <a:buClr>
                <a:srgbClr val="0070C0"/>
              </a:buClr>
              <a:buFont typeface="Wingdings" panose="05000000000000000000" pitchFamily="2" charset="2"/>
              <a:buChar char="§"/>
              <a:defRPr sz="2000" b="1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맑은 고딕" panose="020B0503020000020004" pitchFamily="50" charset="-127"/>
              <a:buChar char="–"/>
              <a:defRPr sz="16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Wingdings" panose="05000000000000000000" pitchFamily="2" charset="2"/>
              <a:buChar char="ü"/>
              <a:defRPr sz="16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2100" lvl="1" indent="-292100" defTabSz="457200" latinLnBrk="0">
              <a:spcBef>
                <a:spcPts val="1000"/>
              </a:spcBef>
              <a:spcAft>
                <a:spcPts val="600"/>
              </a:spcAft>
              <a:buSzPct val="150000"/>
              <a:buBlip>
                <a:blip r:embed="rId2"/>
              </a:buBlip>
            </a:pPr>
            <a:r>
              <a:rPr lang="en-US" altLang="ko-KR" sz="1600" dirty="0">
                <a:ln w="10541" cmpd="sng">
                  <a:noFill/>
                  <a:prstDash val="solid"/>
                </a:ln>
                <a:gradFill>
                  <a:gsLst>
                    <a:gs pos="14154">
                      <a:schemeClr val="tx1">
                        <a:lumMod val="85000"/>
                        <a:lumOff val="15000"/>
                      </a:schemeClr>
                    </a:gs>
                    <a:gs pos="28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6 Bold" panose="020B0703030302020204" pitchFamily="34" charset="-127"/>
                <a:cs typeface="Arial" panose="020B0604020202020204" pitchFamily="34" charset="0"/>
              </a:rPr>
              <a:t>NTN-Native Core : NTN not just as an “Add-on” but as a “Native Component” of 6G</a:t>
            </a:r>
          </a:p>
          <a:p>
            <a:pPr marL="496888" lvl="1" indent="-195263" defTabSz="457200" latinLnBrk="0">
              <a:spcBef>
                <a:spcPts val="400"/>
              </a:spcBef>
              <a:spcAft>
                <a:spcPts val="6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r>
              <a:rPr lang="en-US" altLang="ko-KR" sz="120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NTN-native Session and Policy Management: Incorporate satellite-specific parameters (delay, beam patterns) more explicitly into session and policy management.</a:t>
            </a:r>
          </a:p>
          <a:p>
            <a:pPr marL="496888" lvl="1" indent="-195263" defTabSz="457200" latinLnBrk="0">
              <a:spcBef>
                <a:spcPts val="400"/>
              </a:spcBef>
              <a:spcAft>
                <a:spcPts val="6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r>
              <a:rPr lang="en-US" altLang="ko-KR" sz="120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Extended Analytics and AI/ML for NTN: Enhance the network’s data analytics functions (e.g., NWDAF, or MDAF) to gather real-time satellite parameters (coverage, ephemeris, beam load) to facilitate core decision-making.</a:t>
            </a:r>
          </a:p>
          <a:p>
            <a:pPr marL="496888" lvl="1" indent="-195263" defTabSz="457200" latinLnBrk="0">
              <a:spcBef>
                <a:spcPts val="400"/>
              </a:spcBef>
              <a:spcAft>
                <a:spcPts val="6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r>
              <a:rPr lang="en-US" altLang="ko-KR" sz="120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Scalable Architecture for Massive Constellations: Ensure the core network remains efficient even with large LEO constellations and millions of simultaneous satellite connections.</a:t>
            </a:r>
          </a:p>
          <a:p>
            <a:pPr marL="301625" lvl="1" indent="0" defTabSz="457200" latinLnBrk="0">
              <a:spcBef>
                <a:spcPts val="400"/>
              </a:spcBef>
              <a:spcAft>
                <a:spcPts val="600"/>
              </a:spcAft>
              <a:buClr>
                <a:srgbClr val="757F8B"/>
              </a:buClr>
              <a:buSzPct val="100000"/>
              <a:buNone/>
            </a:pPr>
            <a:endParaRPr lang="en-US" altLang="ko-KR" sz="1200" dirty="0">
              <a:ln w="10541" cmpd="sng">
                <a:noFill/>
                <a:prstDash val="solid"/>
              </a:ln>
              <a:gradFill>
                <a:gsLst>
                  <a:gs pos="4000">
                    <a:srgbClr val="757F8B"/>
                  </a:gs>
                  <a:gs pos="14154">
                    <a:srgbClr val="757F8B"/>
                  </a:gs>
                </a:gsLst>
                <a:lin ang="5400000" scaled="0"/>
              </a:gradFill>
              <a:latin typeface="Arial" panose="020B0604020202020204" pitchFamily="34" charset="0"/>
              <a:ea typeface="에스코어 드림 5 Medium" panose="020B0503030302020204" pitchFamily="34" charset="-127"/>
              <a:cs typeface="Arial" panose="020B0604020202020204" pitchFamily="34" charset="0"/>
            </a:endParaRPr>
          </a:p>
        </p:txBody>
      </p:sp>
      <p:sp>
        <p:nvSpPr>
          <p:cNvPr id="7" name="내용 개체 틀 2">
            <a:extLst>
              <a:ext uri="{FF2B5EF4-FFF2-40B4-BE49-F238E27FC236}">
                <a16:creationId xmlns:a16="http://schemas.microsoft.com/office/drawing/2014/main" id="{F00077DB-781A-413C-B94B-72C8A8A0ACC2}"/>
              </a:ext>
            </a:extLst>
          </p:cNvPr>
          <p:cNvSpPr txBox="1">
            <a:spLocks/>
          </p:cNvSpPr>
          <p:nvPr/>
        </p:nvSpPr>
        <p:spPr>
          <a:xfrm>
            <a:off x="452437" y="3761018"/>
            <a:ext cx="5817734" cy="253659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1" hangingPunct="1">
              <a:lnSpc>
                <a:spcPct val="100000"/>
              </a:lnSpc>
              <a:spcBef>
                <a:spcPts val="1000"/>
              </a:spcBef>
              <a:buClr>
                <a:srgbClr val="0070C0"/>
              </a:buClr>
              <a:buFont typeface="Wingdings" panose="05000000000000000000" pitchFamily="2" charset="2"/>
              <a:buChar char="§"/>
              <a:defRPr sz="2000" b="1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맑은 고딕" panose="020B0503020000020004" pitchFamily="50" charset="-127"/>
              <a:buChar char="–"/>
              <a:defRPr sz="16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Wingdings" panose="05000000000000000000" pitchFamily="2" charset="2"/>
              <a:buChar char="ü"/>
              <a:defRPr sz="16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2100" lvl="1" indent="-292100" defTabSz="457200" latinLnBrk="0">
              <a:spcBef>
                <a:spcPts val="1000"/>
              </a:spcBef>
              <a:spcAft>
                <a:spcPts val="600"/>
              </a:spcAft>
              <a:buSzPct val="150000"/>
              <a:buBlip>
                <a:blip r:embed="rId2"/>
              </a:buBlip>
            </a:pPr>
            <a:r>
              <a:rPr lang="en-US" altLang="ko-KR" sz="1600" dirty="0">
                <a:ln w="10541" cmpd="sng">
                  <a:noFill/>
                  <a:prstDash val="solid"/>
                </a:ln>
                <a:gradFill>
                  <a:gsLst>
                    <a:gs pos="14154">
                      <a:schemeClr val="tx1">
                        <a:lumMod val="85000"/>
                        <a:lumOff val="15000"/>
                      </a:schemeClr>
                    </a:gs>
                    <a:gs pos="28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6 Bold" panose="020B0703030302020204" pitchFamily="34" charset="-127"/>
                <a:cs typeface="Arial" panose="020B0604020202020204" pitchFamily="34" charset="0"/>
              </a:rPr>
              <a:t>Enhancement of Ubiquitous Connectivity – TN/NTN Convergence</a:t>
            </a:r>
          </a:p>
          <a:p>
            <a:pPr marL="496888" lvl="1" indent="-195263" defTabSz="457200" latinLnBrk="0">
              <a:spcBef>
                <a:spcPts val="400"/>
              </a:spcBef>
              <a:spcAft>
                <a:spcPts val="6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r>
              <a:rPr lang="en-US" altLang="ko-KR" sz="120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Dynamic Network Selection based on Service Requirements: Seamlessly pick the best available link—satellite or terrestrial—based on QoS demands, coverage, or network load.</a:t>
            </a:r>
          </a:p>
          <a:p>
            <a:pPr marL="496888" lvl="1" indent="-195263" defTabSz="457200" latinLnBrk="0">
              <a:spcBef>
                <a:spcPts val="400"/>
              </a:spcBef>
              <a:spcAft>
                <a:spcPts val="6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r>
              <a:rPr lang="en-US" altLang="ko-KR" sz="120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Uninterrupted Service through Multi-Path Transmission: Maintain continuous connectivity by leveraging multiple access paths (terrestrial + multiple satellites) simultaneously or in rapid succession.</a:t>
            </a:r>
          </a:p>
          <a:p>
            <a:pPr marL="496888" lvl="1" indent="-195263" defTabSz="457200" latinLnBrk="0">
              <a:spcBef>
                <a:spcPts val="400"/>
              </a:spcBef>
              <a:spcAft>
                <a:spcPts val="6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r>
              <a:rPr lang="en-US" altLang="ko-KR" sz="120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Dynamic Data Transmission Optimization through Multi-Orbit Satellite Integration: Integrate LEO, MEO, and GEO satellites, as well as HAPS, so that traffic is routed on the most suitable orbit in real time.</a:t>
            </a:r>
          </a:p>
          <a:p>
            <a:pPr marL="496888" lvl="1" indent="-195263" defTabSz="457200" latinLnBrk="0">
              <a:spcBef>
                <a:spcPts val="400"/>
              </a:spcBef>
              <a:spcAft>
                <a:spcPts val="6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endParaRPr lang="en-US" altLang="ko-KR" sz="1200" dirty="0">
              <a:ln w="10541" cmpd="sng">
                <a:noFill/>
                <a:prstDash val="solid"/>
              </a:ln>
              <a:gradFill>
                <a:gsLst>
                  <a:gs pos="4000">
                    <a:srgbClr val="757F8B"/>
                  </a:gs>
                  <a:gs pos="14154">
                    <a:srgbClr val="757F8B"/>
                  </a:gs>
                </a:gsLst>
                <a:lin ang="5400000" scaled="0"/>
              </a:gradFill>
              <a:latin typeface="Arial" panose="020B0604020202020204" pitchFamily="34" charset="0"/>
              <a:ea typeface="에스코어 드림 5 Medium" panose="020B0503030302020204" pitchFamily="34" charset="-127"/>
              <a:cs typeface="Arial" panose="020B0604020202020204" pitchFamily="34" charset="0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482FBCA8-AA78-416F-868E-7DA5F909B4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2608" y="3860022"/>
            <a:ext cx="5462950" cy="2127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712235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9F737A3-3123-4A50-8339-CB5750A66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3600" dirty="0"/>
              <a:t>Integration of Sensing and Communication (ISAC)</a:t>
            </a:r>
          </a:p>
        </p:txBody>
      </p:sp>
      <p:sp>
        <p:nvSpPr>
          <p:cNvPr id="8" name="내용 개체 틀 2">
            <a:extLst>
              <a:ext uri="{FF2B5EF4-FFF2-40B4-BE49-F238E27FC236}">
                <a16:creationId xmlns:a16="http://schemas.microsoft.com/office/drawing/2014/main" id="{C9689013-3929-4047-96CB-FF33D4EBF184}"/>
              </a:ext>
            </a:extLst>
          </p:cNvPr>
          <p:cNvSpPr txBox="1">
            <a:spLocks/>
          </p:cNvSpPr>
          <p:nvPr/>
        </p:nvSpPr>
        <p:spPr>
          <a:xfrm>
            <a:off x="632052" y="2070781"/>
            <a:ext cx="4931731" cy="44914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1" hangingPunct="1">
              <a:lnSpc>
                <a:spcPct val="100000"/>
              </a:lnSpc>
              <a:spcBef>
                <a:spcPts val="1000"/>
              </a:spcBef>
              <a:buClr>
                <a:srgbClr val="0070C0"/>
              </a:buClr>
              <a:buFont typeface="Wingdings" panose="05000000000000000000" pitchFamily="2" charset="2"/>
              <a:buChar char="§"/>
              <a:defRPr sz="2000" b="1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맑은 고딕" panose="020B0503020000020004" pitchFamily="50" charset="-127"/>
              <a:buChar char="–"/>
              <a:defRPr sz="16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Wingdings" panose="05000000000000000000" pitchFamily="2" charset="2"/>
              <a:buChar char="ü"/>
              <a:defRPr sz="16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2100" marR="0" lvl="1" indent="-2921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Clr>
                <a:srgbClr val="ED7D31"/>
              </a:buClr>
              <a:buSzPct val="150000"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>
                <a:ln w="10541" cmpd="sng">
                  <a:noFill/>
                  <a:prstDash val="solid"/>
                </a:ln>
                <a:gradFill>
                  <a:gsLst>
                    <a:gs pos="14154">
                      <a:prstClr val="black">
                        <a:lumMod val="85000"/>
                        <a:lumOff val="15000"/>
                      </a:prstClr>
                    </a:gs>
                    <a:gs pos="28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  <a:effectLst/>
                <a:uLnTx/>
                <a:uFillTx/>
                <a:latin typeface="Arial" panose="020B0604020202020204" pitchFamily="34" charset="0"/>
                <a:ea typeface="에스코어 드림 6 Bold" panose="020B0703030302020204" pitchFamily="34" charset="-127"/>
                <a:cs typeface="Arial" panose="020B0604020202020204" pitchFamily="34" charset="0"/>
              </a:rPr>
              <a:t>Multi-source Sensing </a:t>
            </a:r>
            <a:r>
              <a:rPr lang="en-US" altLang="ko-KR" sz="1600" dirty="0">
                <a:ln w="10541" cmpd="sng">
                  <a:noFill/>
                  <a:prstDash val="solid"/>
                </a:ln>
                <a:gradFill>
                  <a:gsLst>
                    <a:gs pos="14154">
                      <a:prstClr val="black">
                        <a:lumMod val="85000"/>
                        <a:lumOff val="15000"/>
                      </a:prstClr>
                    </a:gs>
                    <a:gs pos="28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6 Bold" panose="020B0703030302020204" pitchFamily="34" charset="-127"/>
                <a:cs typeface="Arial" panose="020B0604020202020204" pitchFamily="34" charset="0"/>
              </a:rPr>
              <a:t>D</a:t>
            </a:r>
            <a:r>
              <a:rPr kumimoji="0" lang="en-US" altLang="ko-KR" sz="1600" b="0" i="0" u="none" strike="noStrike" kern="1200" cap="none" spc="0" normalizeH="0" baseline="0" noProof="0" dirty="0" err="1">
                <a:ln w="10541" cmpd="sng">
                  <a:noFill/>
                  <a:prstDash val="solid"/>
                </a:ln>
                <a:gradFill>
                  <a:gsLst>
                    <a:gs pos="14154">
                      <a:prstClr val="black">
                        <a:lumMod val="85000"/>
                        <a:lumOff val="15000"/>
                      </a:prstClr>
                    </a:gs>
                    <a:gs pos="28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  <a:effectLst/>
                <a:uLnTx/>
                <a:uFillTx/>
                <a:latin typeface="Arial" panose="020B0604020202020204" pitchFamily="34" charset="0"/>
                <a:ea typeface="에스코어 드림 6 Bold" panose="020B0703030302020204" pitchFamily="34" charset="-127"/>
                <a:cs typeface="Arial" panose="020B0604020202020204" pitchFamily="34" charset="0"/>
              </a:rPr>
              <a:t>ata</a:t>
            </a:r>
            <a:r>
              <a:rPr kumimoji="0" lang="en-US" altLang="ko-KR" sz="1600" b="0" i="0" u="none" strike="noStrike" kern="1200" cap="none" spc="0" normalizeH="0" baseline="0" noProof="0" dirty="0">
                <a:ln w="10541" cmpd="sng">
                  <a:noFill/>
                  <a:prstDash val="solid"/>
                </a:ln>
                <a:gradFill>
                  <a:gsLst>
                    <a:gs pos="14154">
                      <a:prstClr val="black">
                        <a:lumMod val="85000"/>
                        <a:lumOff val="15000"/>
                      </a:prstClr>
                    </a:gs>
                    <a:gs pos="28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  <a:effectLst/>
                <a:uLnTx/>
                <a:uFillTx/>
                <a:latin typeface="Arial" panose="020B0604020202020204" pitchFamily="34" charset="0"/>
                <a:ea typeface="에스코어 드림 6 Bold" panose="020B0703030302020204" pitchFamily="34" charset="-127"/>
                <a:cs typeface="Arial" panose="020B0604020202020204" pitchFamily="34" charset="0"/>
              </a:rPr>
              <a:t> </a:t>
            </a:r>
            <a:r>
              <a:rPr lang="en-US" altLang="ko-KR" sz="1600" dirty="0">
                <a:ln w="10541" cmpd="sng">
                  <a:noFill/>
                  <a:prstDash val="solid"/>
                </a:ln>
                <a:gradFill>
                  <a:gsLst>
                    <a:gs pos="14154">
                      <a:prstClr val="black">
                        <a:lumMod val="85000"/>
                        <a:lumOff val="15000"/>
                      </a:prstClr>
                    </a:gs>
                    <a:gs pos="28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6 Bold" panose="020B0703030302020204" pitchFamily="34" charset="-127"/>
                <a:cs typeface="Arial" panose="020B0604020202020204" pitchFamily="34" charset="0"/>
              </a:rPr>
              <a:t>I</a:t>
            </a:r>
            <a:r>
              <a:rPr kumimoji="0" lang="en-US" altLang="ko-KR" sz="1600" b="0" i="0" u="none" strike="noStrike" kern="1200" cap="none" spc="0" normalizeH="0" baseline="0" noProof="0" dirty="0" err="1">
                <a:ln w="10541" cmpd="sng">
                  <a:noFill/>
                  <a:prstDash val="solid"/>
                </a:ln>
                <a:gradFill>
                  <a:gsLst>
                    <a:gs pos="14154">
                      <a:prstClr val="black">
                        <a:lumMod val="85000"/>
                        <a:lumOff val="15000"/>
                      </a:prstClr>
                    </a:gs>
                    <a:gs pos="28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  <a:effectLst/>
                <a:uLnTx/>
                <a:uFillTx/>
                <a:latin typeface="Arial" panose="020B0604020202020204" pitchFamily="34" charset="0"/>
                <a:ea typeface="에스코어 드림 6 Bold" panose="020B0703030302020204" pitchFamily="34" charset="-127"/>
                <a:cs typeface="Arial" panose="020B0604020202020204" pitchFamily="34" charset="0"/>
              </a:rPr>
              <a:t>ntegration</a:t>
            </a:r>
            <a:r>
              <a:rPr kumimoji="0" lang="en-US" altLang="ko-KR" sz="1600" b="0" i="0" u="none" strike="noStrike" kern="1200" cap="none" spc="0" normalizeH="0" baseline="0" noProof="0" dirty="0">
                <a:ln w="10541" cmpd="sng">
                  <a:noFill/>
                  <a:prstDash val="solid"/>
                </a:ln>
                <a:gradFill>
                  <a:gsLst>
                    <a:gs pos="14154">
                      <a:prstClr val="black">
                        <a:lumMod val="85000"/>
                        <a:lumOff val="15000"/>
                      </a:prstClr>
                    </a:gs>
                    <a:gs pos="28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  <a:effectLst/>
                <a:uLnTx/>
                <a:uFillTx/>
                <a:latin typeface="Arial" panose="020B0604020202020204" pitchFamily="34" charset="0"/>
                <a:ea typeface="에스코어 드림 6 Bold" panose="020B0703030302020204" pitchFamily="34" charset="-127"/>
                <a:cs typeface="Arial" panose="020B0604020202020204" pitchFamily="34" charset="0"/>
              </a:rPr>
              <a:t> and Distributed </a:t>
            </a:r>
            <a:r>
              <a:rPr lang="en-US" altLang="ko-KR" sz="1600" dirty="0">
                <a:ln w="10541" cmpd="sng">
                  <a:noFill/>
                  <a:prstDash val="solid"/>
                </a:ln>
                <a:gradFill>
                  <a:gsLst>
                    <a:gs pos="14154">
                      <a:prstClr val="black">
                        <a:lumMod val="85000"/>
                        <a:lumOff val="15000"/>
                      </a:prstClr>
                    </a:gs>
                    <a:gs pos="28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6 Bold" panose="020B0703030302020204" pitchFamily="34" charset="-127"/>
                <a:cs typeface="Arial" panose="020B0604020202020204" pitchFamily="34" charset="0"/>
              </a:rPr>
              <a:t>S</a:t>
            </a:r>
            <a:r>
              <a:rPr kumimoji="0" lang="en-US" altLang="ko-KR" sz="1600" b="0" i="0" u="none" strike="noStrike" kern="1200" cap="none" spc="0" normalizeH="0" baseline="0" noProof="0" dirty="0" err="1">
                <a:ln w="10541" cmpd="sng">
                  <a:noFill/>
                  <a:prstDash val="solid"/>
                </a:ln>
                <a:gradFill>
                  <a:gsLst>
                    <a:gs pos="14154">
                      <a:prstClr val="black">
                        <a:lumMod val="85000"/>
                        <a:lumOff val="15000"/>
                      </a:prstClr>
                    </a:gs>
                    <a:gs pos="28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  <a:effectLst/>
                <a:uLnTx/>
                <a:uFillTx/>
                <a:latin typeface="Arial" panose="020B0604020202020204" pitchFamily="34" charset="0"/>
                <a:ea typeface="에스코어 드림 6 Bold" panose="020B0703030302020204" pitchFamily="34" charset="-127"/>
                <a:cs typeface="Arial" panose="020B0604020202020204" pitchFamily="34" charset="0"/>
              </a:rPr>
              <a:t>torage</a:t>
            </a:r>
            <a:endParaRPr kumimoji="0" lang="en-US" altLang="ko-KR" sz="1600" b="0" i="0" u="none" strike="noStrike" kern="1200" cap="none" spc="0" normalizeH="0" baseline="0" noProof="0" dirty="0">
              <a:ln w="10541" cmpd="sng">
                <a:noFill/>
                <a:prstDash val="solid"/>
              </a:ln>
              <a:gradFill>
                <a:gsLst>
                  <a:gs pos="14154">
                    <a:prstClr val="black">
                      <a:lumMod val="85000"/>
                      <a:lumOff val="15000"/>
                    </a:prstClr>
                  </a:gs>
                  <a:gs pos="28000">
                    <a:prstClr val="black">
                      <a:lumMod val="85000"/>
                      <a:lumOff val="15000"/>
                    </a:prstClr>
                  </a:gs>
                </a:gsLst>
                <a:lin ang="5400000" scaled="0"/>
              </a:gradFill>
              <a:effectLst/>
              <a:uLnTx/>
              <a:uFillTx/>
              <a:latin typeface="Arial" panose="020B0604020202020204" pitchFamily="34" charset="0"/>
              <a:ea typeface="에스코어 드림 6 Bold" panose="020B0703030302020204" pitchFamily="34" charset="-127"/>
              <a:cs typeface="Arial" panose="020B0604020202020204" pitchFamily="34" charset="0"/>
            </a:endParaRPr>
          </a:p>
          <a:p>
            <a:pPr marL="496888" marR="0" lvl="1" indent="-195263" algn="l" defTabSz="4572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6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effectLst/>
                <a:uLnTx/>
                <a:uFillTx/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Precision enhancement through unified data sources</a:t>
            </a:r>
            <a:r>
              <a:rPr kumimoji="0" lang="en-US" altLang="ko-KR" sz="1200" b="0" i="0" u="none" strike="noStrike" kern="1200" cap="none" spc="0" normalizeH="0" baseline="0" noProof="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effectLst/>
                <a:uLnTx/>
                <a:uFillTx/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: Integrating heterogeneous data, including satellite-based sensing, to improve accuracy and reliability.</a:t>
            </a:r>
            <a:endParaRPr kumimoji="0" lang="en-US" altLang="ko-KR" sz="1000" b="0" i="0" u="none" strike="noStrike" kern="1200" cap="none" spc="0" normalizeH="0" baseline="0" noProof="0" dirty="0">
              <a:ln w="10541" cmpd="sng">
                <a:noFill/>
                <a:prstDash val="solid"/>
              </a:ln>
              <a:gradFill>
                <a:gsLst>
                  <a:gs pos="4000">
                    <a:srgbClr val="757F8B"/>
                  </a:gs>
                  <a:gs pos="14154">
                    <a:srgbClr val="757F8B"/>
                  </a:gs>
                </a:gsLst>
                <a:lin ang="5400000" scaled="0"/>
              </a:gradFill>
              <a:effectLst/>
              <a:uLnTx/>
              <a:uFillTx/>
              <a:latin typeface="Arial" panose="020B0604020202020204" pitchFamily="34" charset="0"/>
              <a:ea typeface="에스코어 드림 5 Medium" panose="020B0503030302020204" pitchFamily="34" charset="-127"/>
              <a:cs typeface="Arial" panose="020B0604020202020204" pitchFamily="34" charset="0"/>
            </a:endParaRPr>
          </a:p>
          <a:p>
            <a:pPr marL="496888" marR="0" lvl="1" indent="-195263" algn="l" defTabSz="4572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6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effectLst/>
                <a:uLnTx/>
                <a:uFillTx/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Scalable ISAC processing with distributed core</a:t>
            </a:r>
            <a:r>
              <a:rPr kumimoji="0" lang="en-US" altLang="ko-KR" sz="1200" b="0" i="0" u="none" strike="noStrike" kern="1200" cap="none" spc="0" normalizeH="0" baseline="0" noProof="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effectLst/>
                <a:uLnTx/>
                <a:uFillTx/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: Supporting large-scale ISAC data flows through distributed processing and storage..</a:t>
            </a:r>
          </a:p>
          <a:p>
            <a:pPr marL="292100" marR="0" lvl="1" indent="-2921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Clr>
                <a:srgbClr val="ED7D31"/>
              </a:buClr>
              <a:buSzPct val="150000"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>
                <a:ln w="10541" cmpd="sng">
                  <a:noFill/>
                  <a:prstDash val="solid"/>
                </a:ln>
                <a:gradFill>
                  <a:gsLst>
                    <a:gs pos="14154">
                      <a:prstClr val="black">
                        <a:lumMod val="85000"/>
                        <a:lumOff val="15000"/>
                      </a:prstClr>
                    </a:gs>
                    <a:gs pos="28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  <a:effectLst/>
                <a:uLnTx/>
                <a:uFillTx/>
                <a:latin typeface="Arial" panose="020B0604020202020204" pitchFamily="34" charset="0"/>
                <a:ea typeface="에스코어 드림 6 Bold" panose="020B0703030302020204" pitchFamily="34" charset="-127"/>
                <a:cs typeface="Arial" panose="020B0604020202020204" pitchFamily="34" charset="0"/>
              </a:rPr>
              <a:t>AI-driven </a:t>
            </a:r>
            <a:r>
              <a:rPr lang="en-US" altLang="ko-KR" sz="1600" dirty="0">
                <a:ln w="10541" cmpd="sng">
                  <a:noFill/>
                  <a:prstDash val="solid"/>
                </a:ln>
                <a:gradFill>
                  <a:gsLst>
                    <a:gs pos="14154">
                      <a:prstClr val="black">
                        <a:lumMod val="85000"/>
                        <a:lumOff val="15000"/>
                      </a:prstClr>
                    </a:gs>
                    <a:gs pos="28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6 Bold" panose="020B0703030302020204" pitchFamily="34" charset="-127"/>
                <a:cs typeface="Arial" panose="020B0604020202020204" pitchFamily="34" charset="0"/>
              </a:rPr>
              <a:t>O</a:t>
            </a:r>
            <a:r>
              <a:rPr kumimoji="0" lang="en-US" altLang="ko-KR" sz="1600" b="0" i="0" u="none" strike="noStrike" kern="1200" cap="none" spc="0" normalizeH="0" baseline="0" noProof="0" dirty="0" err="1">
                <a:ln w="10541" cmpd="sng">
                  <a:noFill/>
                  <a:prstDash val="solid"/>
                </a:ln>
                <a:gradFill>
                  <a:gsLst>
                    <a:gs pos="14154">
                      <a:prstClr val="black">
                        <a:lumMod val="85000"/>
                        <a:lumOff val="15000"/>
                      </a:prstClr>
                    </a:gs>
                    <a:gs pos="28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  <a:effectLst/>
                <a:uLnTx/>
                <a:uFillTx/>
                <a:latin typeface="Arial" panose="020B0604020202020204" pitchFamily="34" charset="0"/>
                <a:ea typeface="에스코어 드림 6 Bold" panose="020B0703030302020204" pitchFamily="34" charset="-127"/>
                <a:cs typeface="Arial" panose="020B0604020202020204" pitchFamily="34" charset="0"/>
              </a:rPr>
              <a:t>ptimization</a:t>
            </a:r>
            <a:r>
              <a:rPr kumimoji="0" lang="en-US" altLang="ko-KR" sz="1600" b="0" i="0" u="none" strike="noStrike" kern="1200" cap="none" spc="0" normalizeH="0" baseline="0" noProof="0" dirty="0">
                <a:ln w="10541" cmpd="sng">
                  <a:noFill/>
                  <a:prstDash val="solid"/>
                </a:ln>
                <a:gradFill>
                  <a:gsLst>
                    <a:gs pos="14154">
                      <a:prstClr val="black">
                        <a:lumMod val="85000"/>
                        <a:lumOff val="15000"/>
                      </a:prstClr>
                    </a:gs>
                    <a:gs pos="28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  <a:effectLst/>
                <a:uLnTx/>
                <a:uFillTx/>
                <a:latin typeface="Arial" panose="020B0604020202020204" pitchFamily="34" charset="0"/>
                <a:ea typeface="에스코어 드림 6 Bold" panose="020B0703030302020204" pitchFamily="34" charset="-127"/>
                <a:cs typeface="Arial" panose="020B0604020202020204" pitchFamily="34" charset="0"/>
              </a:rPr>
              <a:t> for ISAC Efficiency</a:t>
            </a:r>
          </a:p>
          <a:p>
            <a:pPr marL="496888" marR="0" lvl="1" indent="-195263" algn="l" defTabSz="4572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6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effectLst/>
                <a:uLnTx/>
                <a:uFillTx/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Adaptive sensing entity management</a:t>
            </a:r>
            <a:r>
              <a:rPr kumimoji="0" lang="en-US" altLang="ko-KR" sz="1200" b="0" i="0" u="none" strike="noStrike" kern="1200" cap="none" spc="0" normalizeH="0" baseline="0" noProof="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effectLst/>
                <a:uLnTx/>
                <a:uFillTx/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: Optimizing sensing entity configuration, discovery, and coordination for dynamic ISAC operations</a:t>
            </a:r>
          </a:p>
          <a:p>
            <a:pPr marL="496888" marR="0" lvl="1" indent="-195263" algn="l" defTabSz="4572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6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effectLst/>
                <a:uLnTx/>
                <a:uFillTx/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Energy-efficient ISAC with AI-based control</a:t>
            </a:r>
            <a:r>
              <a:rPr kumimoji="0" lang="en-US" altLang="ko-KR" sz="1200" b="0" i="0" u="none" strike="noStrike" kern="1200" cap="none" spc="0" normalizeH="0" baseline="0" noProof="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effectLst/>
                <a:uLnTx/>
                <a:uFillTx/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: Minimizing power consumption by dynamically adjusting ISAC processes based on network conditions.</a:t>
            </a:r>
            <a:endParaRPr kumimoji="0" lang="en-US" altLang="ko-KR" sz="1000" b="0" i="0" u="none" strike="noStrike" kern="1200" cap="none" spc="0" normalizeH="0" baseline="0" noProof="0" dirty="0">
              <a:ln w="10541" cmpd="sng">
                <a:noFill/>
                <a:prstDash val="solid"/>
              </a:ln>
              <a:gradFill>
                <a:gsLst>
                  <a:gs pos="4000">
                    <a:srgbClr val="757F8B"/>
                  </a:gs>
                  <a:gs pos="14154">
                    <a:srgbClr val="757F8B"/>
                  </a:gs>
                </a:gsLst>
                <a:lin ang="5400000" scaled="0"/>
              </a:gradFill>
              <a:effectLst/>
              <a:uLnTx/>
              <a:uFillTx/>
              <a:latin typeface="Arial" panose="020B0604020202020204" pitchFamily="34" charset="0"/>
              <a:ea typeface="에스코어 드림 5 Medium" panose="020B0503030302020204" pitchFamily="34" charset="-127"/>
              <a:cs typeface="Arial" panose="020B0604020202020204" pitchFamily="34" charset="0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CC87194E-9B25-4950-9F54-7BD596C3E7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3985" y="2212295"/>
            <a:ext cx="5704514" cy="3095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360622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General Views on 6G Study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708820" cy="4351338"/>
          </a:xfrm>
        </p:spPr>
        <p:txBody>
          <a:bodyPr/>
          <a:lstStyle/>
          <a:p>
            <a:r>
              <a:rPr lang="en-US" altLang="ko-KR" sz="2400" dirty="0"/>
              <a:t> Expanding Network Capabilities for 6G </a:t>
            </a:r>
          </a:p>
          <a:p>
            <a:pPr lvl="1"/>
            <a:r>
              <a:rPr lang="en-US" altLang="en-US" sz="1600" dirty="0"/>
              <a:t>Supporting new capabilities for emerging services and verticals (e.g., AI-native design, ISAC, etc.)</a:t>
            </a:r>
          </a:p>
          <a:p>
            <a:pPr lvl="1"/>
            <a:r>
              <a:rPr lang="en-US" altLang="en-US" sz="1600" dirty="0"/>
              <a:t>Incorporating network architecture innovations to meet emerging network requirements, including network and computing convergence, and energy-native design, etc.</a:t>
            </a:r>
          </a:p>
          <a:p>
            <a:pPr lvl="1"/>
            <a:r>
              <a:rPr lang="en-US" altLang="en-US" sz="1600" dirty="0"/>
              <a:t>Expanding the network to support TN and NTN, as well as 3GPP and Non-3GPP technologies.</a:t>
            </a:r>
          </a:p>
          <a:p>
            <a:r>
              <a:rPr lang="en-US" altLang="ko-KR" sz="2400" dirty="0"/>
              <a:t> Lessons Learned from 5G and c</a:t>
            </a:r>
            <a:r>
              <a:rPr lang="en-US" altLang="en-US" sz="2400" dirty="0"/>
              <a:t>ommercial deployment issues</a:t>
            </a:r>
            <a:endParaRPr lang="en-US" altLang="ko-KR" sz="2400" dirty="0"/>
          </a:p>
          <a:p>
            <a:pPr lvl="1"/>
            <a:r>
              <a:rPr lang="en-US" altLang="en-US" sz="1600" dirty="0"/>
              <a:t>Network simplification - Simplifying network architecture, reducing complexity, and improving operational efficiency</a:t>
            </a:r>
          </a:p>
          <a:p>
            <a:pPr lvl="1"/>
            <a:r>
              <a:rPr lang="en-US" altLang="en-US" sz="1600" dirty="0"/>
              <a:t>Network/service openness - a unified network exposure framework for simplifying the 3GPP-wide exposure framework to foster an API economy of scale</a:t>
            </a:r>
          </a:p>
          <a:p>
            <a:pPr marL="457200" lvl="1" indent="0">
              <a:buNone/>
            </a:pPr>
            <a:endParaRPr lang="en-US" altLang="en-US" sz="1800" dirty="0"/>
          </a:p>
          <a:p>
            <a:pPr lvl="1"/>
            <a:endParaRPr lang="en-US" altLang="en-US" dirty="0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3DF1A0A9-6EB6-419C-9EF3-E9F3D6D597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8166" y="2226230"/>
            <a:ext cx="4167037" cy="2551832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Key</a:t>
            </a:r>
            <a:r>
              <a:rPr lang="ko-KR" altLang="en-US" dirty="0"/>
              <a:t> </a:t>
            </a:r>
            <a:r>
              <a:rPr lang="en-GB" altLang="en-US" dirty="0"/>
              <a:t>Focus Areas and Priorities 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000" dirty="0"/>
              <a:t> AI/ML Framework and AI-Native</a:t>
            </a:r>
            <a:r>
              <a:rPr lang="ko-KR" altLang="en-US" sz="2000" dirty="0"/>
              <a:t> </a:t>
            </a:r>
            <a:r>
              <a:rPr lang="en-US" altLang="ko-KR" sz="2000" dirty="0"/>
              <a:t>Design </a:t>
            </a:r>
          </a:p>
          <a:p>
            <a:r>
              <a:rPr lang="en-US" altLang="ko-KR" sz="2000" dirty="0"/>
              <a:t> Network and Computing Convergence</a:t>
            </a:r>
          </a:p>
          <a:p>
            <a:r>
              <a:rPr lang="en-US" altLang="ko-KR" sz="2000" dirty="0"/>
              <a:t> Energy Efficiency and Energy-Native Design</a:t>
            </a:r>
          </a:p>
          <a:p>
            <a:r>
              <a:rPr lang="en-US" altLang="ko-KR" sz="2000" dirty="0"/>
              <a:t> Integration of Non-Terrestrial Networks (NTN)</a:t>
            </a:r>
          </a:p>
          <a:p>
            <a:r>
              <a:rPr lang="en-US" altLang="en-US" sz="2000" dirty="0"/>
              <a:t> Integration of Sensing and Communication (ISAC</a:t>
            </a:r>
            <a:r>
              <a:rPr lang="en-US" altLang="en-US" sz="2400" dirty="0"/>
              <a:t>)</a:t>
            </a:r>
          </a:p>
          <a:p>
            <a:r>
              <a:rPr lang="en-US" altLang="ko-KR" sz="2000" dirty="0"/>
              <a:t> Unified Data Management Framework with User Consent</a:t>
            </a:r>
          </a:p>
          <a:p>
            <a:r>
              <a:rPr lang="en-US" altLang="ko-KR" sz="2000" dirty="0"/>
              <a:t> Deep Semantic Communication (DSC)</a:t>
            </a:r>
          </a:p>
          <a:p>
            <a:r>
              <a:rPr lang="en-US" altLang="en-US" sz="2000" dirty="0"/>
              <a:t> Unified Network Exposure Framework </a:t>
            </a:r>
            <a:endParaRPr lang="en-US" altLang="ko-KR" sz="2000" dirty="0"/>
          </a:p>
          <a:p>
            <a:endParaRPr lang="en-US" altLang="ko-KR" sz="2400" dirty="0"/>
          </a:p>
          <a:p>
            <a:endParaRPr lang="en-US" alt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571416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800" dirty="0"/>
              <a:t>View on 6G SID Scope Content for Architecture requirements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443D1633-C670-416B-8287-F2FC830B67B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69484617"/>
              </p:ext>
            </p:extLst>
          </p:nvPr>
        </p:nvGraphicFramePr>
        <p:xfrm>
          <a:off x="121716" y="1690688"/>
          <a:ext cx="11866068" cy="481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3024">
                  <a:extLst>
                    <a:ext uri="{9D8B030D-6E8A-4147-A177-3AD203B41FA5}">
                      <a16:colId xmlns:a16="http://schemas.microsoft.com/office/drawing/2014/main" val="2236238882"/>
                    </a:ext>
                  </a:extLst>
                </a:gridCol>
                <a:gridCol w="1568272">
                  <a:extLst>
                    <a:ext uri="{9D8B030D-6E8A-4147-A177-3AD203B41FA5}">
                      <a16:colId xmlns:a16="http://schemas.microsoft.com/office/drawing/2014/main" val="562605877"/>
                    </a:ext>
                  </a:extLst>
                </a:gridCol>
                <a:gridCol w="5200516">
                  <a:extLst>
                    <a:ext uri="{9D8B030D-6E8A-4147-A177-3AD203B41FA5}">
                      <a16:colId xmlns:a16="http://schemas.microsoft.com/office/drawing/2014/main" val="824553124"/>
                    </a:ext>
                  </a:extLst>
                </a:gridCol>
                <a:gridCol w="2792079">
                  <a:extLst>
                    <a:ext uri="{9D8B030D-6E8A-4147-A177-3AD203B41FA5}">
                      <a16:colId xmlns:a16="http://schemas.microsoft.com/office/drawing/2014/main" val="4265244648"/>
                    </a:ext>
                  </a:extLst>
                </a:gridCol>
                <a:gridCol w="1542177">
                  <a:extLst>
                    <a:ext uri="{9D8B030D-6E8A-4147-A177-3AD203B41FA5}">
                      <a16:colId xmlns:a16="http://schemas.microsoft.com/office/drawing/2014/main" val="13909493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S.NO.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Title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Key Objectives</a:t>
                      </a:r>
                    </a:p>
                    <a:p>
                      <a:pPr algn="ctr"/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Justifications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Potential dependencies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8668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1</a:t>
                      </a:r>
                    </a:p>
                    <a:p>
                      <a:endParaRPr lang="en-US" sz="1050" i="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100" i="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AI/ML Framework and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ko-KR" sz="1100" i="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AI-Native Design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i="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Integrating AI/ML frameworks natively into 6G system for intelligent automation, optimization, and improved efficiency</a:t>
                      </a:r>
                      <a:endParaRPr lang="en-US" sz="1100" i="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endParaRPr lang="en-US" sz="300" i="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r>
                        <a:rPr lang="en-US" sz="1100" i="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Key Work Tasks include defining –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i="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Cross-domain AI/ML framework (AI Plane, Life Cycle Management Capabilities, etc.)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altLang="ko-KR" sz="1100" i="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AI Agent based Network Automation (e.g., LLM/</a:t>
                      </a:r>
                      <a:r>
                        <a:rPr lang="en-US" altLang="ko-KR" sz="1100" i="0" dirty="0" err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GenAI</a:t>
                      </a:r>
                      <a:r>
                        <a:rPr lang="en-US" altLang="ko-KR" sz="1100" i="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 Driven Autonomous Capabilities </a:t>
                      </a:r>
                      <a:r>
                        <a:rPr lang="en-US" altLang="ko-KR" sz="1100" i="0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, AI Agent Communication for NFs, Intent-driven automation, etc.)</a:t>
                      </a:r>
                      <a:endParaRPr lang="en-US" sz="1100" i="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i="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Network Cooperative AI Infra Enhancement (SDN-</a:t>
                      </a:r>
                      <a:r>
                        <a:rPr lang="en-US" altLang="ko-KR" sz="1100" i="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like</a:t>
                      </a:r>
                      <a:r>
                        <a:rPr lang="ko-KR" altLang="en-US" sz="1100" i="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 </a:t>
                      </a:r>
                      <a:r>
                        <a:rPr lang="en-US" sz="1100" i="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SB/NB/EWB Interfaces, etc.)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i="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AI-Service Collaborative Network Orchestration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altLang="ko-KR" sz="1100" i="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Two aspects should be considered 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altLang="ko-KR" sz="1100" i="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AI for 6G (AI for Network)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altLang="ko-KR" sz="1100" i="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6G for AI (Network for AI)</a:t>
                      </a:r>
                    </a:p>
                    <a:p>
                      <a:endParaRPr lang="en-US" sz="1100" i="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RAN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9832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2.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100" i="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Network and Computing Convergence</a:t>
                      </a:r>
                      <a:endParaRPr lang="en-US" sz="1100" i="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i="0" dirty="0">
                          <a:solidFill>
                            <a:schemeClr val="tx1"/>
                          </a:solidFill>
                        </a:rPr>
                        <a:t>Seamless integration of communication networks and computing resources to enable intelligent, ultra-low latency, and highly efficient data processing at the UE, edge, cloud, and across 6G network.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00" i="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Key Work Tasks include defining – 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SBA</a:t>
                      </a:r>
                      <a:r>
                        <a:rPr lang="ko-KR" altLang="en-US" sz="1100" i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1100" i="0" dirty="0">
                          <a:solidFill>
                            <a:schemeClr val="tx1"/>
                          </a:solidFill>
                        </a:rPr>
                        <a:t>Enhancement including distributed NAS and </a:t>
                      </a:r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Service-Based N2 Interface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altLang="ko-KR" sz="1100" i="0" dirty="0">
                          <a:solidFill>
                            <a:schemeClr val="tx1"/>
                          </a:solidFill>
                        </a:rPr>
                        <a:t>Cloud-native Core support</a:t>
                      </a:r>
                      <a:endParaRPr lang="en-US" sz="1100" i="0" dirty="0">
                        <a:solidFill>
                          <a:schemeClr val="tx1"/>
                        </a:solidFill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Computing-integrated Core </a:t>
                      </a:r>
                      <a:r>
                        <a:rPr lang="en-US" altLang="ko-KR" sz="1100" i="0" dirty="0">
                          <a:solidFill>
                            <a:schemeClr val="tx1"/>
                          </a:solidFill>
                        </a:rPr>
                        <a:t>support</a:t>
                      </a:r>
                      <a:endParaRPr lang="en-US" sz="1100" i="0" dirty="0">
                        <a:solidFill>
                          <a:schemeClr val="tx1"/>
                        </a:solidFill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Service-differentiated transport-integrated Core </a:t>
                      </a:r>
                      <a:r>
                        <a:rPr lang="en-US" altLang="ko-KR" sz="1100" i="0" dirty="0">
                          <a:solidFill>
                            <a:schemeClr val="tx1"/>
                          </a:solidFill>
                        </a:rPr>
                        <a:t>support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Current architectures lack seamless coordination between communication and computing resources at the UE, edge, cloud, and core levels. Integrated computing-aware core design, service-oriented transport, and enhancement of RAN-Core interface are essential to meet stringent performance, energy efficiency, and flexibility requirements.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RAN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17731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3.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100" i="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Energy Efficiency and </a:t>
                      </a:r>
                      <a:r>
                        <a:rPr lang="en-US" sz="1100" i="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Energy-Native Design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100" i="0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Native and joint design to deliver network and UE energy efficiency/savings</a:t>
                      </a:r>
                    </a:p>
                    <a:p>
                      <a:endParaRPr lang="en-US" altLang="ko-KR" sz="300" i="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r>
                        <a:rPr lang="en-US" altLang="ko-KR" sz="1100" i="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Key Work Tasks include defining –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altLang="ko-KR" sz="1100" i="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Energy efficiency metrics &amp; KPI definition 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altLang="ko-KR" sz="1100" i="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Optimization framework for energy efficiency vs. 6G Core performance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altLang="ko-KR" sz="1100" i="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Distributed architecture for enhanced energy efficiency in 6G Core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altLang="ko-KR" sz="1100" i="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Collaborative framework for AI-native 6G Core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altLang="ko-KR" sz="1100" i="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Optimized data exchange with RAN and 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/>
                        <a:t>To meet sustainability goals and reduce energy consumption, 6G requires a native, end-to-end energy-efficient design across networks and UE.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RAN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01571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800" dirty="0"/>
              <a:t>View on 6G SID Scope Content for Architecture requirements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443D1633-C670-416B-8287-F2FC830B67B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1306563"/>
              </p:ext>
            </p:extLst>
          </p:nvPr>
        </p:nvGraphicFramePr>
        <p:xfrm>
          <a:off x="121716" y="1690688"/>
          <a:ext cx="11866068" cy="4373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3024">
                  <a:extLst>
                    <a:ext uri="{9D8B030D-6E8A-4147-A177-3AD203B41FA5}">
                      <a16:colId xmlns:a16="http://schemas.microsoft.com/office/drawing/2014/main" val="2236238882"/>
                    </a:ext>
                  </a:extLst>
                </a:gridCol>
                <a:gridCol w="1568272">
                  <a:extLst>
                    <a:ext uri="{9D8B030D-6E8A-4147-A177-3AD203B41FA5}">
                      <a16:colId xmlns:a16="http://schemas.microsoft.com/office/drawing/2014/main" val="562605877"/>
                    </a:ext>
                  </a:extLst>
                </a:gridCol>
                <a:gridCol w="5200516">
                  <a:extLst>
                    <a:ext uri="{9D8B030D-6E8A-4147-A177-3AD203B41FA5}">
                      <a16:colId xmlns:a16="http://schemas.microsoft.com/office/drawing/2014/main" val="824553124"/>
                    </a:ext>
                  </a:extLst>
                </a:gridCol>
                <a:gridCol w="2792079">
                  <a:extLst>
                    <a:ext uri="{9D8B030D-6E8A-4147-A177-3AD203B41FA5}">
                      <a16:colId xmlns:a16="http://schemas.microsoft.com/office/drawing/2014/main" val="4265244648"/>
                    </a:ext>
                  </a:extLst>
                </a:gridCol>
                <a:gridCol w="1542177">
                  <a:extLst>
                    <a:ext uri="{9D8B030D-6E8A-4147-A177-3AD203B41FA5}">
                      <a16:colId xmlns:a16="http://schemas.microsoft.com/office/drawing/2014/main" val="13909493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S.NO.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Title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Key Objectives</a:t>
                      </a:r>
                    </a:p>
                    <a:p>
                      <a:pPr algn="ctr"/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Justifications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Potential dependencies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8668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4.</a:t>
                      </a:r>
                    </a:p>
                    <a:p>
                      <a:endParaRPr lang="en-US" sz="1050" i="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Integration of Non-Terrestrial Networks (NTN)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NTN-Native Core : NTN not just as an “Add-on” but as a “Native Component” of 6G</a:t>
                      </a:r>
                    </a:p>
                    <a:p>
                      <a:endParaRPr lang="en-US" altLang="ko-KR" sz="4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altLang="ko-KR" sz="1100" i="0" dirty="0">
                          <a:solidFill>
                            <a:schemeClr val="tx1"/>
                          </a:solidFill>
                        </a:rPr>
                        <a:t>Key Work Tasks include defining –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altLang="ko-KR" sz="1100" i="0" dirty="0">
                          <a:solidFill>
                            <a:schemeClr val="tx1"/>
                          </a:solidFill>
                        </a:rPr>
                        <a:t>NTN-native Session and Policy Management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altLang="ko-KR" sz="1100" i="0" dirty="0">
                          <a:solidFill>
                            <a:schemeClr val="tx1"/>
                          </a:solidFill>
                        </a:rPr>
                        <a:t>Extended Analytics and AI/ML for NTN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altLang="ko-KR" sz="1100" i="0" dirty="0">
                          <a:solidFill>
                            <a:schemeClr val="tx1"/>
                          </a:solidFill>
                        </a:rPr>
                        <a:t>Scalable Architecture for Massive Constellations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altLang="ko-KR" sz="1100" i="0" dirty="0">
                          <a:solidFill>
                            <a:schemeClr val="tx1"/>
                          </a:solidFill>
                        </a:rPr>
                        <a:t>Multi-connectivity and Seamless Handover for NTN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i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100" i="0" dirty="0">
                          <a:solidFill>
                            <a:schemeClr val="tx1"/>
                          </a:solidFill>
                        </a:rPr>
                        <a:t>Maybe, RAN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9832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5.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Integration of Sensing and Communication (ISAC)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i="0" dirty="0">
                          <a:solidFill>
                            <a:schemeClr val="tx1"/>
                          </a:solidFill>
                        </a:rPr>
                        <a:t>Providing a framework for integrating communication and sensing tasks. </a:t>
                      </a:r>
                    </a:p>
                    <a:p>
                      <a:endParaRPr lang="en-US" sz="300" i="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Key Work Tasks include defining –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Support for </a:t>
                      </a:r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Multi-source sensing data integration, </a:t>
                      </a:r>
                      <a:r>
                        <a:rPr lang="en-US" sz="1100" i="0" strike="sngStrike" dirty="0">
                          <a:solidFill>
                            <a:schemeClr val="tx1"/>
                          </a:solidFill>
                        </a:rPr>
                        <a:t>support</a:t>
                      </a:r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 including sensing data detection, collection, processing, and exposure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AI-driven optimization to enhance ISAC efficiency and accuracy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altLang="ko-KR" sz="1100" i="0" dirty="0">
                          <a:solidFill>
                            <a:schemeClr val="tx1"/>
                          </a:solidFill>
                        </a:rPr>
                        <a:t>Both </a:t>
                      </a:r>
                      <a:r>
                        <a:rPr lang="en-US" altLang="ko-KR" sz="1100" i="0" dirty="0" err="1">
                          <a:solidFill>
                            <a:schemeClr val="tx1"/>
                          </a:solidFill>
                        </a:rPr>
                        <a:t>gNB</a:t>
                      </a:r>
                      <a:r>
                        <a:rPr lang="en-US" altLang="ko-KR" sz="1100" i="0" dirty="0">
                          <a:solidFill>
                            <a:schemeClr val="tx1"/>
                          </a:solidFill>
                        </a:rPr>
                        <a:t> and UE based sensing support</a:t>
                      </a:r>
                      <a:endParaRPr lang="en-US" sz="1100" i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RAN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17731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6.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Unified Data Management Framework with User Consent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10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Unifying cross domain data discovery, collection, storage, transmission, correlation, and exposure for various applications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endParaRPr lang="en-US" sz="30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ko-KR" sz="1100" i="0" dirty="0">
                          <a:solidFill>
                            <a:schemeClr val="tx1"/>
                          </a:solidFill>
                        </a:rPr>
                        <a:t>Key Work Tasks include defining –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altLang="ko-KR" sz="1100" i="0" dirty="0">
                          <a:solidFill>
                            <a:schemeClr val="tx1"/>
                          </a:solidFill>
                        </a:rPr>
                        <a:t>Data detection across diverse sources and types (e.g., AI-generated data, sensing data, etc.)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altLang="ko-KR" sz="1100" i="0" dirty="0">
                          <a:solidFill>
                            <a:schemeClr val="tx1"/>
                          </a:solidFill>
                        </a:rPr>
                        <a:t>Data collection, storage, processing, and exposure (covering UE, network functions, and third parties).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altLang="ko-KR" sz="1100" i="0" dirty="0">
                          <a:solidFill>
                            <a:schemeClr val="tx1"/>
                          </a:solidFill>
                        </a:rPr>
                        <a:t>Robust validation mechanisms for data sources and consumers.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altLang="ko-KR" sz="1100" i="0" dirty="0">
                          <a:solidFill>
                            <a:schemeClr val="tx1"/>
                          </a:solidFill>
                        </a:rPr>
                        <a:t>Data traceability and privacy mechanisms to ensure transparency, security, and trustworthiness in data operations.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Current approaches, including MDT-based, LPP-based, NWDAF-driven, DCAF-based methods, and UE level to support AI-driven RAN optimizations introduce significant complexity in data gathering across Control Plane and User Plane.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Maybe, RAN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0157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3667523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800" dirty="0"/>
              <a:t>View on 6G SID Scope Content for Architecture requirements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443D1633-C670-416B-8287-F2FC830B67B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58714404"/>
              </p:ext>
            </p:extLst>
          </p:nvPr>
        </p:nvGraphicFramePr>
        <p:xfrm>
          <a:off x="121716" y="1690688"/>
          <a:ext cx="11866068" cy="1996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3024">
                  <a:extLst>
                    <a:ext uri="{9D8B030D-6E8A-4147-A177-3AD203B41FA5}">
                      <a16:colId xmlns:a16="http://schemas.microsoft.com/office/drawing/2014/main" val="2236238882"/>
                    </a:ext>
                  </a:extLst>
                </a:gridCol>
                <a:gridCol w="1568272">
                  <a:extLst>
                    <a:ext uri="{9D8B030D-6E8A-4147-A177-3AD203B41FA5}">
                      <a16:colId xmlns:a16="http://schemas.microsoft.com/office/drawing/2014/main" val="562605877"/>
                    </a:ext>
                  </a:extLst>
                </a:gridCol>
                <a:gridCol w="5200516">
                  <a:extLst>
                    <a:ext uri="{9D8B030D-6E8A-4147-A177-3AD203B41FA5}">
                      <a16:colId xmlns:a16="http://schemas.microsoft.com/office/drawing/2014/main" val="824553124"/>
                    </a:ext>
                  </a:extLst>
                </a:gridCol>
                <a:gridCol w="2792079">
                  <a:extLst>
                    <a:ext uri="{9D8B030D-6E8A-4147-A177-3AD203B41FA5}">
                      <a16:colId xmlns:a16="http://schemas.microsoft.com/office/drawing/2014/main" val="4265244648"/>
                    </a:ext>
                  </a:extLst>
                </a:gridCol>
                <a:gridCol w="1542177">
                  <a:extLst>
                    <a:ext uri="{9D8B030D-6E8A-4147-A177-3AD203B41FA5}">
                      <a16:colId xmlns:a16="http://schemas.microsoft.com/office/drawing/2014/main" val="13909493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S.NO.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Title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Key Objectives</a:t>
                      </a:r>
                    </a:p>
                    <a:p>
                      <a:pPr algn="ctr"/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Justifications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Potential dependencies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8668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7.</a:t>
                      </a:r>
                    </a:p>
                    <a:p>
                      <a:endParaRPr lang="en-US" sz="1050" i="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0">
                        <a:spcAft>
                          <a:spcPts val="0"/>
                        </a:spcAft>
                      </a:pPr>
                      <a:r>
                        <a:rPr lang="en-US" altLang="ko-KR" sz="1100" i="0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6G Architecture for Deep Semantic Communication (DSC)</a:t>
                      </a:r>
                      <a:endParaRPr lang="ko-KR" altLang="ko-KR" sz="1100" i="0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i="0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Providing a framework for 6G DSC(Deep Semantic Communication)</a:t>
                      </a:r>
                    </a:p>
                    <a:p>
                      <a:endParaRPr lang="en-US" altLang="ko-KR" sz="300" i="0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ko-KR" sz="1100" i="0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Key Work Tasks include defining –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altLang="ko-KR" sz="1100" i="0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AI Model Repository Function for AI model as Semantic Knowledge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altLang="ko-KR" sz="1100" i="0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QoS Profile Influence on Source Coding</a:t>
                      </a:r>
                      <a:endParaRPr lang="ko-KR" altLang="ko-KR" sz="1100" i="0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altLang="ko-KR" sz="1100" i="0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Semantic encoding for Wireless congestion mitigation</a:t>
                      </a:r>
                      <a:endParaRPr lang="ko-KR" altLang="ko-KR" sz="1100" i="0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altLang="ko-KR" sz="1100" i="0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Policy based source coding management</a:t>
                      </a:r>
                      <a:endParaRPr lang="ko-KR" altLang="ko-KR" sz="1100" i="0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1100" i="0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100" i="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None</a:t>
                      </a:r>
                      <a:endParaRPr lang="en-US" sz="1100" i="0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9832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50" i="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8.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Unified Network Exposure Framework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100" dirty="0">
                          <a:solidFill>
                            <a:srgbClr val="131314"/>
                          </a:solidFill>
                        </a:rPr>
                        <a:t>Simplifying the 3GPP-wide exposure framework to foster an API economy of scale</a:t>
                      </a:r>
                      <a:endParaRPr lang="en-US" sz="1100" i="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i="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None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14077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9538432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4D4EFAF-A4EB-45A8-95B4-00692C82FF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1629" y="3009674"/>
            <a:ext cx="3374571" cy="985384"/>
          </a:xfrm>
        </p:spPr>
        <p:txBody>
          <a:bodyPr/>
          <a:lstStyle/>
          <a:p>
            <a:r>
              <a:rPr lang="en-US" altLang="ko-KR" dirty="0"/>
              <a:t>Backup slides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6654084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9F737A3-3123-4A50-8339-CB5750A66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altLang="ko-KR" sz="3600" dirty="0"/>
              <a:t>AI/ML Framework and AI-Native Design (</a:t>
            </a:r>
            <a:r>
              <a:rPr lang="en-US" altLang="ko-KR" sz="3600" dirty="0"/>
              <a:t>AI</a:t>
            </a:r>
            <a:r>
              <a:rPr lang="ko-KR" altLang="en-US" sz="3600" dirty="0"/>
              <a:t> </a:t>
            </a:r>
            <a:r>
              <a:rPr lang="en-US" altLang="ko-KR" sz="3600" dirty="0"/>
              <a:t>for</a:t>
            </a:r>
            <a:r>
              <a:rPr lang="ko-KR" altLang="en-US" sz="3600" dirty="0"/>
              <a:t> </a:t>
            </a:r>
            <a:r>
              <a:rPr lang="en-US" altLang="ko-KR" sz="3600" dirty="0"/>
              <a:t>6G)</a:t>
            </a:r>
            <a:r>
              <a:rPr lang="it-IT" altLang="ko-KR" sz="3600" dirty="0"/>
              <a:t>  </a:t>
            </a:r>
            <a:endParaRPr lang="ko-KR" altLang="en-US" sz="3600" dirty="0"/>
          </a:p>
        </p:txBody>
      </p:sp>
      <p:sp>
        <p:nvSpPr>
          <p:cNvPr id="6" name="내용 개체 틀 2">
            <a:extLst>
              <a:ext uri="{FF2B5EF4-FFF2-40B4-BE49-F238E27FC236}">
                <a16:creationId xmlns:a16="http://schemas.microsoft.com/office/drawing/2014/main" id="{91CFFB81-66C0-4ED8-B005-0E12920E227F}"/>
              </a:ext>
            </a:extLst>
          </p:cNvPr>
          <p:cNvSpPr txBox="1">
            <a:spLocks/>
          </p:cNvSpPr>
          <p:nvPr/>
        </p:nvSpPr>
        <p:spPr>
          <a:xfrm>
            <a:off x="501424" y="1953160"/>
            <a:ext cx="5970133" cy="44914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1" hangingPunct="1">
              <a:lnSpc>
                <a:spcPct val="100000"/>
              </a:lnSpc>
              <a:spcBef>
                <a:spcPts val="1000"/>
              </a:spcBef>
              <a:buClr>
                <a:srgbClr val="0070C0"/>
              </a:buClr>
              <a:buFont typeface="Wingdings" panose="05000000000000000000" pitchFamily="2" charset="2"/>
              <a:buChar char="§"/>
              <a:defRPr sz="2000" b="1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맑은 고딕" panose="020B0503020000020004" pitchFamily="50" charset="-127"/>
              <a:buChar char="–"/>
              <a:defRPr sz="16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Wingdings" panose="05000000000000000000" pitchFamily="2" charset="2"/>
              <a:buChar char="ü"/>
              <a:defRPr sz="16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2100" lvl="1" indent="-292100" defTabSz="457200" latinLnBrk="0">
              <a:spcBef>
                <a:spcPts val="1000"/>
              </a:spcBef>
              <a:spcAft>
                <a:spcPts val="600"/>
              </a:spcAft>
              <a:buSzPct val="150000"/>
              <a:buBlip>
                <a:blip r:embed="rId2"/>
              </a:buBlip>
            </a:pPr>
            <a:r>
              <a:rPr lang="en-US" altLang="ko-KR" sz="1600" dirty="0">
                <a:ln w="10541" cmpd="sng">
                  <a:noFill/>
                  <a:prstDash val="solid"/>
                </a:ln>
                <a:gradFill>
                  <a:gsLst>
                    <a:gs pos="14154">
                      <a:schemeClr val="tx1">
                        <a:lumMod val="85000"/>
                        <a:lumOff val="15000"/>
                      </a:schemeClr>
                    </a:gs>
                    <a:gs pos="28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6 Bold" panose="020B0703030302020204" pitchFamily="34" charset="-127"/>
                <a:cs typeface="Arial" panose="020B0604020202020204" pitchFamily="34" charset="0"/>
              </a:rPr>
              <a:t>Cross-Domain end-to-end AI-Native Service Support</a:t>
            </a:r>
          </a:p>
          <a:p>
            <a:pPr marL="496888" lvl="1" indent="-195263" defTabSz="457200" latinLnBrk="0">
              <a:spcBef>
                <a:spcPts val="400"/>
              </a:spcBef>
              <a:spcAft>
                <a:spcPts val="6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r>
              <a:rPr lang="en-US" altLang="ko-KR" sz="120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(Data) Cross-Domain Data management Technology that integrates, collects, processes, and stores heterogeneous domain data while ensuring efficient delivery</a:t>
            </a:r>
          </a:p>
          <a:p>
            <a:pPr marL="496888" lvl="1" indent="-195263" defTabSz="457200" latinLnBrk="0">
              <a:spcBef>
                <a:spcPts val="400"/>
              </a:spcBef>
              <a:spcAft>
                <a:spcPts val="6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r>
              <a:rPr lang="en-US" altLang="ko-KR" sz="120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(Inference) Domain-Integrated Inference Coordination Technology that addresses the lack of statistical, inferential, and analytical linkage across domain-dependent systems</a:t>
            </a:r>
          </a:p>
          <a:p>
            <a:pPr marL="496888" lvl="1" indent="-195263" defTabSz="457200" latinLnBrk="0">
              <a:spcBef>
                <a:spcPts val="400"/>
              </a:spcBef>
              <a:spcAft>
                <a:spcPts val="6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r>
              <a:rPr lang="en-US" altLang="ko-KR" sz="120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(Control) Reinforcement Learning-Based End-to-End Cross-Domain Control Optimization Technology that optimizes end-to-end control across multiple domains using reinforcement learning with multiple agents</a:t>
            </a:r>
          </a:p>
          <a:p>
            <a:pPr marL="292100" lvl="1" indent="-292100" defTabSz="457200" latinLnBrk="0">
              <a:spcBef>
                <a:spcPts val="1000"/>
              </a:spcBef>
              <a:spcAft>
                <a:spcPts val="600"/>
              </a:spcAft>
              <a:buSzPct val="150000"/>
              <a:buBlip>
                <a:blip r:embed="rId2"/>
              </a:buBlip>
            </a:pPr>
            <a:r>
              <a:rPr lang="en-US" altLang="ko-KR" sz="1600" dirty="0">
                <a:ln w="10541" cmpd="sng">
                  <a:noFill/>
                  <a:prstDash val="solid"/>
                </a:ln>
                <a:gradFill>
                  <a:gsLst>
                    <a:gs pos="14154">
                      <a:schemeClr val="tx1">
                        <a:lumMod val="85000"/>
                        <a:lumOff val="15000"/>
                      </a:schemeClr>
                    </a:gs>
                    <a:gs pos="28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6 Bold" panose="020B0703030302020204" pitchFamily="34" charset="-127"/>
                <a:cs typeface="Arial" panose="020B0604020202020204" pitchFamily="34" charset="0"/>
              </a:rPr>
              <a:t>LLM/Generative-AI Driven Autonomous Network</a:t>
            </a:r>
          </a:p>
          <a:p>
            <a:pPr marL="496888" lvl="1" indent="-195263" defTabSz="457200" latinLnBrk="0">
              <a:spcBef>
                <a:spcPts val="400"/>
              </a:spcBef>
              <a:spcAft>
                <a:spcPts val="6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r>
              <a:rPr lang="en-US" altLang="ko-KR" sz="120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(Understanding) Providing insights for problem-solving by analyzing intent and recognizing network conditions</a:t>
            </a:r>
          </a:p>
          <a:p>
            <a:pPr marL="496888" lvl="1" indent="-195263" defTabSz="457200" latinLnBrk="0">
              <a:spcBef>
                <a:spcPts val="400"/>
              </a:spcBef>
              <a:spcAft>
                <a:spcPts val="6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r>
              <a:rPr lang="en-US" altLang="ko-KR" sz="120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(Autonomy) An intent-based, agent-driven autonomous network that proactively orchestrates network actions and enables real-time control</a:t>
            </a:r>
          </a:p>
          <a:p>
            <a:pPr marL="496888" lvl="1" indent="-195263" defTabSz="457200" latinLnBrk="0">
              <a:spcBef>
                <a:spcPts val="400"/>
              </a:spcBef>
              <a:spcAft>
                <a:spcPts val="6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r>
              <a:rPr lang="en-US" altLang="ko-KR" sz="120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(Versatility) Exploiting multimodal data generated in communication networks, while enhancing reliability and improving real-time applicability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201F9067-3D07-44A8-B902-828F918910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5156" y="1885135"/>
            <a:ext cx="4287002" cy="4368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947226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9F737A3-3123-4A50-8339-CB5750A66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altLang="ko-KR" sz="3600" dirty="0"/>
              <a:t>AI/ML Framework and AI-Native Design (</a:t>
            </a:r>
            <a:r>
              <a:rPr lang="en-US" altLang="ko-KR" sz="3600" dirty="0"/>
              <a:t>6G for AI)</a:t>
            </a:r>
            <a:r>
              <a:rPr lang="it-IT" altLang="ko-KR" sz="3600" dirty="0"/>
              <a:t>  </a:t>
            </a:r>
            <a:endParaRPr lang="ko-KR" altLang="en-US" sz="3600" dirty="0"/>
          </a:p>
        </p:txBody>
      </p:sp>
      <p:sp>
        <p:nvSpPr>
          <p:cNvPr id="5" name="내용 개체 틀 2">
            <a:extLst>
              <a:ext uri="{FF2B5EF4-FFF2-40B4-BE49-F238E27FC236}">
                <a16:creationId xmlns:a16="http://schemas.microsoft.com/office/drawing/2014/main" id="{5983DCA3-A41F-4BB6-B810-17836639E956}"/>
              </a:ext>
            </a:extLst>
          </p:cNvPr>
          <p:cNvSpPr txBox="1">
            <a:spLocks/>
          </p:cNvSpPr>
          <p:nvPr/>
        </p:nvSpPr>
        <p:spPr>
          <a:xfrm>
            <a:off x="539524" y="1983695"/>
            <a:ext cx="6306950" cy="44914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1" hangingPunct="1">
              <a:lnSpc>
                <a:spcPct val="100000"/>
              </a:lnSpc>
              <a:spcBef>
                <a:spcPts val="1000"/>
              </a:spcBef>
              <a:buClr>
                <a:srgbClr val="0070C0"/>
              </a:buClr>
              <a:buFont typeface="Wingdings" panose="05000000000000000000" pitchFamily="2" charset="2"/>
              <a:buChar char="§"/>
              <a:defRPr sz="2000" b="1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맑은 고딕" panose="020B0503020000020004" pitchFamily="50" charset="-127"/>
              <a:buChar char="–"/>
              <a:defRPr sz="16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Wingdings" panose="05000000000000000000" pitchFamily="2" charset="2"/>
              <a:buChar char="ü"/>
              <a:defRPr sz="16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2100" marR="0" lvl="1" indent="-2921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Clr>
                <a:srgbClr val="ED7D31"/>
              </a:buClr>
              <a:buSzPct val="150000"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>
                <a:ln w="10541" cmpd="sng">
                  <a:noFill/>
                  <a:prstDash val="solid"/>
                </a:ln>
                <a:gradFill>
                  <a:gsLst>
                    <a:gs pos="14154">
                      <a:prstClr val="black">
                        <a:lumMod val="85000"/>
                        <a:lumOff val="15000"/>
                      </a:prstClr>
                    </a:gs>
                    <a:gs pos="28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  <a:effectLst/>
                <a:uLnTx/>
                <a:uFillTx/>
                <a:latin typeface="Arial" panose="020B0604020202020204" pitchFamily="34" charset="0"/>
                <a:ea typeface="에스코어 드림 6 Bold" panose="020B0703030302020204" pitchFamily="34" charset="-127"/>
                <a:cs typeface="Arial" panose="020B0604020202020204" pitchFamily="34" charset="0"/>
              </a:rPr>
              <a:t>AI-Service Collaborative Network Orchestration</a:t>
            </a:r>
          </a:p>
          <a:p>
            <a:pPr marL="496888" marR="0" lvl="1" indent="-195263" algn="l" defTabSz="4572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6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  <a:tabLst/>
              <a:defRPr/>
            </a:pPr>
            <a:r>
              <a:rPr kumimoji="0" lang="en-US" altLang="ko-KR" sz="1200" b="0" i="0" u="none" strike="noStrike" kern="1200" cap="none" spc="0" normalizeH="0" baseline="0" noProof="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effectLst/>
                <a:uLnTx/>
                <a:uFillTx/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Open AI interface for exchanging information and providing tailored services/environments between AI application services and networks</a:t>
            </a:r>
          </a:p>
          <a:p>
            <a:pPr marL="496888" marR="0" lvl="1" indent="-195263" algn="l" defTabSz="4572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6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  <a:tabLst/>
              <a:defRPr/>
            </a:pPr>
            <a:r>
              <a:rPr kumimoji="0" lang="en-US" altLang="ko-KR" sz="1200" b="0" i="0" u="none" strike="noStrike" kern="1200" cap="none" spc="0" normalizeH="0" baseline="0" noProof="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effectLst/>
                <a:uLnTx/>
                <a:uFillTx/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AI application collaborative orchestration technology for providing seamless, real-time AI services required by autonomous vehicles and robots</a:t>
            </a:r>
          </a:p>
          <a:p>
            <a:pPr marL="496888" marR="0" lvl="1" indent="-195263" algn="l" defTabSz="4572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6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  <a:tabLst/>
              <a:defRPr/>
            </a:pPr>
            <a:r>
              <a:rPr kumimoji="0" lang="en-US" altLang="ko-KR" sz="1200" b="0" i="0" u="none" strike="noStrike" kern="1200" cap="none" spc="0" normalizeH="0" baseline="0" noProof="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effectLst/>
                <a:uLnTx/>
                <a:uFillTx/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Distributed federated learning and inference scheduling technology for data security, traffic optimization, and synchronization considering high mobility </a:t>
            </a:r>
          </a:p>
          <a:p>
            <a:pPr marL="292100" marR="0" lvl="1" indent="-2921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Clr>
                <a:srgbClr val="ED7D31"/>
              </a:buClr>
              <a:buSzPct val="150000"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>
                <a:ln w="10541" cmpd="sng">
                  <a:noFill/>
                  <a:prstDash val="solid"/>
                </a:ln>
                <a:gradFill>
                  <a:gsLst>
                    <a:gs pos="14154">
                      <a:prstClr val="black">
                        <a:lumMod val="85000"/>
                        <a:lumOff val="15000"/>
                      </a:prstClr>
                    </a:gs>
                    <a:gs pos="28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  <a:effectLst/>
                <a:uLnTx/>
                <a:uFillTx/>
                <a:latin typeface="Arial" panose="020B0604020202020204" pitchFamily="34" charset="0"/>
                <a:ea typeface="에스코어 드림 6 Bold" panose="020B0703030302020204" pitchFamily="34" charset="-127"/>
                <a:cs typeface="Arial" panose="020B0604020202020204" pitchFamily="34" charset="0"/>
              </a:rPr>
              <a:t>Communication Networks for AGI Era </a:t>
            </a:r>
          </a:p>
          <a:p>
            <a:pPr marL="496888" marR="0" lvl="1" indent="-195263" algn="l" defTabSz="4572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6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  <a:tabLst/>
              <a:defRPr/>
            </a:pPr>
            <a:r>
              <a:rPr kumimoji="0" lang="en-US" altLang="ko-KR" sz="1200" b="0" i="0" u="none" strike="noStrike" kern="1200" cap="none" spc="0" normalizeH="0" baseline="0" noProof="0" dirty="0" err="1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effectLst/>
                <a:uLnTx/>
                <a:uFillTx/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GenAI</a:t>
            </a:r>
            <a:r>
              <a:rPr kumimoji="0" lang="en-US" altLang="ko-KR" sz="1200" b="0" i="0" u="none" strike="noStrike" kern="1200" cap="none" spc="0" normalizeH="0" baseline="0" noProof="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effectLst/>
                <a:uLnTx/>
                <a:uFillTx/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-based Task oriented communication network architecture and integrated network management technology for AGI Era</a:t>
            </a:r>
          </a:p>
          <a:p>
            <a:pPr marL="496888" marR="0" lvl="1" indent="-195263" algn="l" defTabSz="4572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6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  <a:tabLst/>
              <a:defRPr/>
            </a:pPr>
            <a:r>
              <a:rPr kumimoji="0" lang="en-US" altLang="ko-KR" sz="1200" b="0" i="0" u="none" strike="noStrike" kern="1200" cap="none" spc="0" normalizeH="0" baseline="0" noProof="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effectLst/>
                <a:uLnTx/>
                <a:uFillTx/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Real-time processing of complex data and rapid decision-making technology for understanding data semantics and enabling AGI services</a:t>
            </a:r>
          </a:p>
          <a:p>
            <a:pPr marL="496888" lvl="1" indent="-195263" defTabSz="457200" latinLnBrk="0">
              <a:spcBef>
                <a:spcPts val="400"/>
              </a:spcBef>
              <a:spcAft>
                <a:spcPts val="600"/>
              </a:spcAft>
              <a:buClr>
                <a:srgbClr val="757F8B"/>
              </a:buClr>
              <a:buSzPct val="100000"/>
              <a:buFont typeface="Wingdings" panose="05000000000000000000" pitchFamily="2" charset="2"/>
              <a:buChar char="è"/>
            </a:pPr>
            <a:r>
              <a:rPr lang="en-US" altLang="ko-KR" sz="1200" dirty="0">
                <a:ln w="10541" cmpd="sng">
                  <a:noFill/>
                  <a:prstDash val="solid"/>
                </a:ln>
                <a:gradFill>
                  <a:gsLst>
                    <a:gs pos="4000">
                      <a:srgbClr val="757F8B"/>
                    </a:gs>
                    <a:gs pos="14154">
                      <a:srgbClr val="757F8B"/>
                    </a:gs>
                  </a:gsLst>
                  <a:lin ang="5400000" scaled="0"/>
                </a:gradFill>
                <a:latin typeface="Arial" panose="020B0604020202020204" pitchFamily="34" charset="0"/>
                <a:ea typeface="에스코어 드림 5 Medium" panose="020B0503030302020204" pitchFamily="34" charset="-127"/>
                <a:cs typeface="Arial" panose="020B0604020202020204" pitchFamily="34" charset="0"/>
              </a:rPr>
              <a:t>Technology for effective communication and optimizing network resource efficiency for large-scale AGI application service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41458460-A359-4FDF-8FC8-911B3BFCEA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6157" y="2286993"/>
            <a:ext cx="4795384" cy="3264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80938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12998</TotalTime>
  <Words>2165</Words>
  <Application>Microsoft Office PowerPoint</Application>
  <PresentationFormat>와이드스크린</PresentationFormat>
  <Paragraphs>213</Paragraphs>
  <Slides>16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16</vt:i4>
      </vt:variant>
    </vt:vector>
  </HeadingPairs>
  <TitlesOfParts>
    <vt:vector size="24" baseType="lpstr">
      <vt:lpstr>Arial </vt:lpstr>
      <vt:lpstr>에스코어 드림 5 Medium</vt:lpstr>
      <vt:lpstr>Arial</vt:lpstr>
      <vt:lpstr>Calibri</vt:lpstr>
      <vt:lpstr>Calibri Light</vt:lpstr>
      <vt:lpstr>Times New Roman</vt:lpstr>
      <vt:lpstr>Wingdings</vt:lpstr>
      <vt:lpstr>Office Theme</vt:lpstr>
      <vt:lpstr>Focus Areas and Priorities   in the 6G Study</vt:lpstr>
      <vt:lpstr>General Views on 6G Study</vt:lpstr>
      <vt:lpstr>Key Focus Areas and Priorities </vt:lpstr>
      <vt:lpstr>View on 6G SID Scope Content for Architecture requirements</vt:lpstr>
      <vt:lpstr>View on 6G SID Scope Content for Architecture requirements</vt:lpstr>
      <vt:lpstr>View on 6G SID Scope Content for Architecture requirements</vt:lpstr>
      <vt:lpstr>Backup slides</vt:lpstr>
      <vt:lpstr>AI/ML Framework and AI-Native Design (AI for 6G)  </vt:lpstr>
      <vt:lpstr>AI/ML Framework and AI-Native Design (6G for AI)  </vt:lpstr>
      <vt:lpstr>Network and Computing Convergence (5G/6G Unified SBA-based Core)  </vt:lpstr>
      <vt:lpstr>Network and Computing Convergence (Cloud-Native Evolution)  </vt:lpstr>
      <vt:lpstr>Network and Computing Convergence (RAN-Core Convergence)  </vt:lpstr>
      <vt:lpstr>Network and Computing Convergence (Computing-Integrated System)  </vt:lpstr>
      <vt:lpstr>Energy Efficiency and Energy-Native Design</vt:lpstr>
      <vt:lpstr>Integration of Non-Terrestrial Networks (NTN)</vt:lpstr>
      <vt:lpstr>Integration of Sensing and Communication (ISAC)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user</cp:lastModifiedBy>
  <cp:revision>646</cp:revision>
  <dcterms:created xsi:type="dcterms:W3CDTF">2010-02-05T13:52:04Z</dcterms:created>
  <dcterms:modified xsi:type="dcterms:W3CDTF">2025-03-27T02:19:49Z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