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9"/>
  </p:notesMasterIdLst>
  <p:handoutMasterIdLst>
    <p:handoutMasterId r:id="rId10"/>
  </p:handoutMasterIdLst>
  <p:sldIdLst>
    <p:sldId id="434" r:id="rId3"/>
    <p:sldId id="1114" r:id="rId4"/>
    <p:sldId id="1119" r:id="rId5"/>
    <p:sldId id="1120" r:id="rId6"/>
    <p:sldId id="1122" r:id="rId7"/>
    <p:sldId id="1117" r:id="rId8"/>
  </p:sldIdLst>
  <p:sldSz cx="12192000" cy="6858000"/>
  <p:notesSz cx="7102475" cy="9037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0066FF"/>
    <a:srgbClr val="92D050"/>
    <a:srgbClr val="C5C5C5"/>
    <a:srgbClr val="C800BE"/>
    <a:srgbClr val="FA7100"/>
    <a:srgbClr val="FFA7A7"/>
    <a:srgbClr val="53FFA1"/>
    <a:srgbClr val="FF5B5B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63CF63-221A-4D8A-B8AF-104F710276E0}" v="4" dt="2022-11-20T19:48:43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9" autoAdjust="0"/>
    <p:restoredTop sz="94660"/>
  </p:normalViewPr>
  <p:slideViewPr>
    <p:cSldViewPr snapToGrid="0">
      <p:cViewPr varScale="1">
        <p:scale>
          <a:sx n="92" d="100"/>
          <a:sy n="92" d="100"/>
        </p:scale>
        <p:origin x="24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2880" y="29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9FB12B93-156E-44C9-9196-BAFC2D0488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FD7D426-2492-4C54-B876-DDFD13000A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360CD-81FC-4337-9FAB-4CF50A7C54F8}" type="datetimeFigureOut">
              <a:rPr lang="zh-CN" altLang="en-US" smtClean="0"/>
              <a:t>2024/11/21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D72A4D8-311A-4359-88E7-F5C41EAEED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585200"/>
            <a:ext cx="3078163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2647B87-7533-47B9-A42C-EC6CC1E19A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8585200"/>
            <a:ext cx="3078163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59B06-B94B-4D37-B109-B75368BA83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5403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1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378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9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23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2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18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769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49511" indent="-249511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7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95577" indent="-246068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51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87271" indent="-185841">
              <a:spcBef>
                <a:spcPts val="0"/>
              </a:spcBef>
              <a:spcAft>
                <a:spcPts val="650"/>
              </a:spcAft>
              <a:buSzPct val="66000"/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868982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250650" indent="0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None/>
              <a:defRPr sz="8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500389" indent="0">
              <a:spcBef>
                <a:spcPts val="0"/>
              </a:spcBef>
              <a:spcAft>
                <a:spcPts val="650"/>
              </a:spcAft>
              <a:buNone/>
              <a:defRPr sz="75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750128" indent="0">
              <a:spcBef>
                <a:spcPts val="0"/>
              </a:spcBef>
              <a:spcAft>
                <a:spcPts val="650"/>
              </a:spcAft>
              <a:buNone/>
              <a:defRPr sz="65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7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50"/>
              </a:spcAft>
              <a:defRPr baseline="0"/>
            </a:lvl1pPr>
            <a:lvl2pPr>
              <a:spcAft>
                <a:spcPts val="650"/>
              </a:spcAft>
              <a:defRPr/>
            </a:lvl2pPr>
            <a:lvl3pPr>
              <a:spcAft>
                <a:spcPts val="650"/>
              </a:spcAft>
              <a:defRPr/>
            </a:lvl3pPr>
            <a:lvl4pPr>
              <a:spcAft>
                <a:spcPts val="650"/>
              </a:spcAft>
              <a:defRPr/>
            </a:lvl4pPr>
            <a:lvl5pPr>
              <a:spcAft>
                <a:spcPts val="6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6" y="372353"/>
            <a:ext cx="10972801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501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195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82" y="6319707"/>
            <a:ext cx="2046914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052" tIns="78052" rIns="78052" bIns="780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3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2" y="19"/>
            <a:ext cx="5145615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3" y="2130448"/>
            <a:ext cx="10363201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5" y="3839308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95577" indent="0" algn="ctr">
              <a:buNone/>
              <a:defRPr/>
            </a:lvl2pPr>
            <a:lvl3pPr marL="991155" indent="0" algn="ctr">
              <a:buNone/>
              <a:defRPr/>
            </a:lvl3pPr>
            <a:lvl4pPr marL="1486731" indent="0" algn="ctr">
              <a:buNone/>
              <a:defRPr/>
            </a:lvl4pPr>
            <a:lvl5pPr marL="1982308" indent="0" algn="ctr">
              <a:buNone/>
              <a:defRPr/>
            </a:lvl5pPr>
            <a:lvl6pPr marL="2477886" indent="0" algn="ctr">
              <a:buNone/>
              <a:defRPr/>
            </a:lvl6pPr>
            <a:lvl7pPr marL="2973463" indent="0" algn="ctr">
              <a:buNone/>
              <a:defRPr/>
            </a:lvl7pPr>
            <a:lvl8pPr marL="3469041" indent="0" algn="ctr">
              <a:buNone/>
              <a:defRPr/>
            </a:lvl8pPr>
            <a:lvl9pPr marL="39646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C5E5EFE4-EEED-4067-9F76-AC2A2D7669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6" y="0"/>
            <a:ext cx="1948374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1684" indent="-371684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n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9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5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6" y="6452039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hdr="0" dt="0"/>
  <p:txStyles>
    <p:titleStyle>
      <a:lvl1pPr algn="l" defTabSz="991155" rtl="0" eaLnBrk="1" latinLnBrk="0" hangingPunct="1">
        <a:spcBef>
          <a:spcPct val="0"/>
        </a:spcBef>
        <a:buNone/>
        <a:defRPr sz="21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684" indent="-371684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4" kern="1200">
          <a:solidFill>
            <a:schemeClr val="tx1"/>
          </a:solidFill>
          <a:latin typeface="+mn-lt"/>
          <a:ea typeface="+mn-ea"/>
          <a:cs typeface="+mn-cs"/>
        </a:defRPr>
      </a:lvl2pPr>
      <a:lvl3pPr marL="1238943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2" kern="1200">
          <a:solidFill>
            <a:schemeClr val="tx1"/>
          </a:solidFill>
          <a:latin typeface="+mn-lt"/>
          <a:ea typeface="+mn-ea"/>
          <a:cs typeface="+mn-cs"/>
        </a:defRPr>
      </a:lvl3pPr>
      <a:lvl4pPr marL="1734520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30097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5674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21252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6829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12406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8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3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5" y="3304123"/>
            <a:ext cx="1042273" cy="2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84" dirty="0">
                <a:solidFill>
                  <a:schemeClr val="bg1"/>
                </a:solidFill>
              </a:rPr>
              <a:t>© 3GPP 2012</a:t>
            </a:r>
            <a:endParaRPr lang="en-GB" altLang="en-US" sz="1084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B2C798-C6B2-4522-A8CF-E337BBB7A7E8}"/>
              </a:ext>
            </a:extLst>
          </p:cNvPr>
          <p:cNvSpPr txBox="1">
            <a:spLocks/>
          </p:cNvSpPr>
          <p:nvPr userDrawn="1"/>
        </p:nvSpPr>
        <p:spPr>
          <a:xfrm>
            <a:off x="11816871" y="6644545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0026502" y="223284"/>
            <a:ext cx="1839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dirty="0"/>
              <a:t>S2-241xxxx</a:t>
            </a: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5pPr>
      <a:lvl6pPr marL="495577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6pPr>
      <a:lvl7pPr marL="991155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7pPr>
      <a:lvl8pPr marL="1486731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8pPr>
      <a:lvl9pPr marL="1982308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9pPr>
    </p:titleStyle>
    <p:bodyStyle>
      <a:lvl1pPr marL="371684" indent="-371684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034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602">
          <a:solidFill>
            <a:schemeClr val="tx1"/>
          </a:solidFill>
          <a:latin typeface="+mn-lt"/>
        </a:defRPr>
      </a:lvl2pPr>
      <a:lvl3pPr marL="1238943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>
          <a:solidFill>
            <a:schemeClr val="tx1"/>
          </a:solidFill>
          <a:latin typeface="+mn-lt"/>
        </a:defRPr>
      </a:lvl3pPr>
      <a:lvl4pPr marL="1734520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67">
          <a:solidFill>
            <a:schemeClr val="tx1"/>
          </a:solidFill>
          <a:latin typeface="+mn-lt"/>
        </a:defRPr>
      </a:lvl4pPr>
      <a:lvl5pPr marL="2230097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33">
          <a:solidFill>
            <a:schemeClr val="tx1"/>
          </a:solidFill>
          <a:latin typeface="+mn-lt"/>
        </a:defRPr>
      </a:lvl5pPr>
      <a:lvl6pPr marL="2725674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6pPr>
      <a:lvl7pPr marL="3221252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7pPr>
      <a:lvl8pPr marL="3716829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8pPr>
      <a:lvl9pPr marL="4212406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Rel-19 </a:t>
            </a:r>
            <a:r>
              <a:rPr lang="en-US" dirty="0" err="1">
                <a:solidFill>
                  <a:schemeClr val="tx1"/>
                </a:solidFill>
              </a:rPr>
              <a:t>FS_Ambient</a:t>
            </a:r>
            <a:r>
              <a:rPr lang="en-US" dirty="0">
                <a:solidFill>
                  <a:schemeClr val="tx1"/>
                </a:solidFill>
              </a:rPr>
              <a:t> IoT Status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410" y="3568414"/>
            <a:ext cx="9669180" cy="1424938"/>
          </a:xfrm>
        </p:spPr>
        <p:txBody>
          <a:bodyPr/>
          <a:lstStyle/>
          <a:p>
            <a:r>
              <a:rPr lang="en-US" dirty="0"/>
              <a:t>Huawei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4C07CE-5B29-4702-9D1C-D0C398AA13C3}"/>
              </a:ext>
            </a:extLst>
          </p:cNvPr>
          <p:cNvSpPr txBox="1"/>
          <p:nvPr/>
        </p:nvSpPr>
        <p:spPr>
          <a:xfrm>
            <a:off x="8601740" y="822255"/>
            <a:ext cx="3481216" cy="632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SA WG2 Meeting #166 Orlando	</a:t>
            </a:r>
          </a:p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November 18 – November 22, 2024</a:t>
            </a:r>
            <a:endParaRPr lang="en-US" sz="1463" dirty="0"/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269" y="243176"/>
            <a:ext cx="8603839" cy="929308"/>
          </a:xfrm>
        </p:spPr>
        <p:txBody>
          <a:bodyPr wrap="square" anchor="ctr"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Status of the study and TR conclusion, after SA#165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85% study complete after SA2#165 (Oct, 2024).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Latest TR 23.700-13 v1.1.0 includes the conclusions: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368" dirty="0"/>
              <a:t>Key issue 1: </a:t>
            </a:r>
          </a:p>
          <a:p>
            <a:pPr lvl="2">
              <a:lnSpc>
                <a:spcPct val="110000"/>
              </a:lnSpc>
              <a:defRPr/>
            </a:pPr>
            <a:r>
              <a:rPr lang="en-US" sz="1933" dirty="0"/>
              <a:t>Architecture options for T1 and T2 (2 options for T1, 4 options for T2)</a:t>
            </a:r>
          </a:p>
          <a:p>
            <a:pPr lvl="2">
              <a:lnSpc>
                <a:spcPct val="110000"/>
              </a:lnSpc>
              <a:defRPr/>
            </a:pPr>
            <a:r>
              <a:rPr lang="en-US" sz="1933" dirty="0"/>
              <a:t>General aspects for both T1 and T2, e.g. new NF “AIOTF” , et al 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368" dirty="0"/>
              <a:t>Key issue 2:</a:t>
            </a:r>
          </a:p>
          <a:p>
            <a:pPr lvl="2">
              <a:lnSpc>
                <a:spcPct val="110000"/>
              </a:lnSpc>
              <a:defRPr/>
            </a:pPr>
            <a:r>
              <a:rPr lang="en-US" sz="1933" dirty="0"/>
              <a:t>Permeant AIOT Device ID</a:t>
            </a:r>
          </a:p>
          <a:p>
            <a:pPr lvl="2">
              <a:lnSpc>
                <a:spcPct val="110000"/>
              </a:lnSpc>
              <a:defRPr/>
            </a:pPr>
            <a:r>
              <a:rPr lang="en-US" sz="1933" dirty="0"/>
              <a:t>Temp ID issue leaves to SA3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368" dirty="0"/>
              <a:t>Key issue 3:</a:t>
            </a:r>
          </a:p>
          <a:p>
            <a:pPr lvl="2">
              <a:lnSpc>
                <a:spcPct val="110000"/>
              </a:lnSpc>
              <a:defRPr/>
            </a:pPr>
            <a:r>
              <a:rPr lang="en-US" sz="1933" dirty="0" err="1"/>
              <a:t>AIoT</a:t>
            </a:r>
            <a:r>
              <a:rPr lang="en-US" sz="1933" dirty="0"/>
              <a:t> Services to be supported</a:t>
            </a:r>
          </a:p>
          <a:p>
            <a:pPr lvl="2">
              <a:lnSpc>
                <a:spcPct val="110000"/>
              </a:lnSpc>
              <a:defRPr/>
            </a:pPr>
            <a:r>
              <a:rPr lang="en-US" altLang="zh-CN" sz="1933" dirty="0"/>
              <a:t>NEF exposure to AF for </a:t>
            </a:r>
            <a:r>
              <a:rPr lang="en-US" altLang="zh-CN" sz="1933" dirty="0" err="1"/>
              <a:t>AIoT</a:t>
            </a:r>
            <a:endParaRPr lang="en-US" altLang="zh-CN" sz="1933" dirty="0"/>
          </a:p>
        </p:txBody>
      </p:sp>
    </p:spTree>
    <p:extLst>
      <p:ext uri="{BB962C8B-B14F-4D97-AF65-F5344CB8AC3E}">
        <p14:creationId xmlns:p14="http://schemas.microsoft.com/office/powerpoint/2010/main" val="321285678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327" y="243176"/>
            <a:ext cx="9601200" cy="929308"/>
          </a:xfrm>
        </p:spPr>
        <p:txBody>
          <a:bodyPr wrap="square" anchor="ctr"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Status of the study and TR conclusion, ongoing in SA2#166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zh-CN" sz="2400" dirty="0"/>
              <a:t>Target for 100%</a:t>
            </a:r>
            <a:r>
              <a:rPr lang="en-US" sz="2400" dirty="0"/>
              <a:t> study complete after SA2#166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zh-CN" sz="2400" dirty="0"/>
              <a:t>Highlights of latest TR conclusion discussion: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zh-CN" sz="1800" dirty="0"/>
              <a:t>Way forward of architecture options conclusion: to support the following options: </a:t>
            </a:r>
          </a:p>
          <a:p>
            <a:pPr lvl="2">
              <a:lnSpc>
                <a:spcPct val="110000"/>
              </a:lnSpc>
              <a:defRPr/>
            </a:pPr>
            <a:r>
              <a:rPr lang="en-US" altLang="zh-CN" sz="1600" dirty="0"/>
              <a:t>T1 (2 options): Direct interface option and Indirect interface option</a:t>
            </a:r>
          </a:p>
          <a:p>
            <a:pPr lvl="2">
              <a:lnSpc>
                <a:spcPct val="110000"/>
              </a:lnSpc>
              <a:defRPr/>
            </a:pPr>
            <a:r>
              <a:rPr lang="en-US" altLang="zh-CN" sz="1600" dirty="0"/>
              <a:t>T2 (2 options): UP option and RRC indirect option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zh-CN" sz="1800" dirty="0"/>
              <a:t>Promising conclusion principles will be agreed:</a:t>
            </a:r>
          </a:p>
          <a:p>
            <a:pPr lvl="2">
              <a:lnSpc>
                <a:spcPct val="110000"/>
              </a:lnSpc>
              <a:defRPr/>
            </a:pPr>
            <a:r>
              <a:rPr lang="en-US" altLang="zh-CN" sz="1600" dirty="0"/>
              <a:t>AIOT NAS protocol between </a:t>
            </a:r>
            <a:r>
              <a:rPr lang="en-US" altLang="zh-CN" sz="1600" dirty="0" err="1"/>
              <a:t>AIoT</a:t>
            </a:r>
            <a:r>
              <a:rPr lang="en-US" altLang="zh-CN" sz="1600" dirty="0"/>
              <a:t> Device and AIOTF</a:t>
            </a:r>
          </a:p>
          <a:p>
            <a:pPr lvl="2">
              <a:lnSpc>
                <a:spcPct val="110000"/>
              </a:lnSpc>
              <a:defRPr/>
            </a:pPr>
            <a:r>
              <a:rPr lang="en-US" altLang="zh-CN" sz="1600" dirty="0"/>
              <a:t>Identification of permanent </a:t>
            </a:r>
            <a:r>
              <a:rPr lang="en-US" altLang="zh-CN" sz="1600" dirty="0" err="1"/>
              <a:t>AIoT</a:t>
            </a:r>
            <a:r>
              <a:rPr lang="en-US" altLang="zh-CN" sz="1600" dirty="0"/>
              <a:t> Device</a:t>
            </a:r>
          </a:p>
          <a:p>
            <a:pPr lvl="2">
              <a:lnSpc>
                <a:spcPct val="110000"/>
              </a:lnSpc>
              <a:defRPr/>
            </a:pPr>
            <a:r>
              <a:rPr lang="en-US" altLang="zh-CN" sz="1600" dirty="0"/>
              <a:t>Subscription-like information management</a:t>
            </a:r>
          </a:p>
          <a:p>
            <a:pPr lvl="2">
              <a:lnSpc>
                <a:spcPct val="110000"/>
              </a:lnSpc>
              <a:defRPr/>
            </a:pPr>
            <a:r>
              <a:rPr lang="en-US" altLang="zh-CN" sz="1600" dirty="0"/>
              <a:t>NEF exposure to AF for </a:t>
            </a:r>
            <a:r>
              <a:rPr lang="en-US" altLang="zh-CN" sz="1600" dirty="0" err="1"/>
              <a:t>AIoT</a:t>
            </a:r>
            <a:endParaRPr lang="en-US" altLang="zh-CN" sz="1600" dirty="0"/>
          </a:p>
          <a:p>
            <a:pPr lvl="2">
              <a:lnSpc>
                <a:spcPct val="110000"/>
              </a:lnSpc>
              <a:defRPr/>
            </a:pPr>
            <a:r>
              <a:rPr lang="en-US" altLang="zh-CN" sz="1600" dirty="0"/>
              <a:t>Assistance information provided by CN to Reader based on information from AF</a:t>
            </a:r>
            <a:endParaRPr lang="en-US" altLang="zh-CN" sz="1600" strike="sngStrike" dirty="0"/>
          </a:p>
          <a:p>
            <a:pPr lvl="2">
              <a:lnSpc>
                <a:spcPct val="110000"/>
              </a:lnSpc>
              <a:defRPr/>
            </a:pPr>
            <a:r>
              <a:rPr lang="en-US" altLang="zh-CN" sz="1600" dirty="0"/>
              <a:t>Principles of BS/UE Reader selection, e.g. AIOTF selects the Reader </a:t>
            </a:r>
          </a:p>
          <a:p>
            <a:pPr lvl="2">
              <a:lnSpc>
                <a:spcPct val="110000"/>
              </a:lnSpc>
              <a:defRPr/>
            </a:pPr>
            <a:r>
              <a:rPr lang="en-US" altLang="zh-CN" sz="1600" dirty="0"/>
              <a:t>Principle of UE reader authorization</a:t>
            </a:r>
          </a:p>
          <a:p>
            <a:pPr lvl="2">
              <a:lnSpc>
                <a:spcPct val="110000"/>
              </a:lnSpc>
              <a:defRPr/>
            </a:pPr>
            <a:r>
              <a:rPr lang="en-US" altLang="zh-CN" sz="1600" dirty="0"/>
              <a:t>Principles of </a:t>
            </a:r>
            <a:r>
              <a:rPr lang="en-US" altLang="zh-CN" sz="1600" dirty="0" err="1"/>
              <a:t>AIoT</a:t>
            </a:r>
            <a:r>
              <a:rPr lang="en-US" altLang="zh-CN" sz="1600" dirty="0"/>
              <a:t> Service procedures</a:t>
            </a:r>
          </a:p>
          <a:p>
            <a:pPr lvl="2">
              <a:lnSpc>
                <a:spcPct val="110000"/>
              </a:lnSpc>
              <a:defRPr/>
            </a:pPr>
            <a:r>
              <a:rPr lang="en-US" altLang="zh-CN" sz="1600" dirty="0"/>
              <a:t>Others…</a:t>
            </a:r>
          </a:p>
        </p:txBody>
      </p:sp>
    </p:spTree>
    <p:extLst>
      <p:ext uri="{BB962C8B-B14F-4D97-AF65-F5344CB8AC3E}">
        <p14:creationId xmlns:p14="http://schemas.microsoft.com/office/powerpoint/2010/main" val="231957136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327" y="243176"/>
            <a:ext cx="9601200" cy="929308"/>
          </a:xfrm>
        </p:spPr>
        <p:txBody>
          <a:bodyPr wrap="square" anchor="ctr"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Issues to be coordinated with other WG in the normative phase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8"/>
            <a:ext cx="11289846" cy="3563726"/>
          </a:xfrm>
        </p:spPr>
        <p:txBody>
          <a:bodyPr/>
          <a:lstStyle/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Issues to be coordinated with SA3: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zh-CN" sz="1600" dirty="0"/>
              <a:t>Architecture aspects to support security e.g. Authentication, ID Validation.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zh-CN" sz="1600" dirty="0"/>
              <a:t>Whether the temporary ID in the </a:t>
            </a:r>
            <a:r>
              <a:rPr lang="en-US" altLang="zh-CN" sz="1600" dirty="0" err="1"/>
              <a:t>AIoT</a:t>
            </a:r>
            <a:r>
              <a:rPr lang="en-US" altLang="zh-CN" sz="1600" dirty="0"/>
              <a:t> NAS layer is required for the privacy protection is FFS and is pending SA WG3 decision.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zh-CN" sz="1600" dirty="0"/>
              <a:t>Whether and how to support enabling temporarily disabled </a:t>
            </a:r>
            <a:r>
              <a:rPr lang="en-US" altLang="zh-CN" sz="1600" dirty="0" err="1"/>
              <a:t>AIoT</a:t>
            </a:r>
            <a:r>
              <a:rPr lang="en-US" altLang="zh-CN" sz="1600" dirty="0"/>
              <a:t> devices. (In the approved SP-231806/240969, it is stated that enable/disable device operation will be handled by SA3)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zh-CN" sz="2000" dirty="0"/>
              <a:t>Issues to be coordinated with RAN WG: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zh-CN" sz="1600" dirty="0"/>
              <a:t>What information and how to provide it to Readers for topology 2.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zh-CN" sz="1600" dirty="0"/>
              <a:t>For RRC based option of topology2, whether the </a:t>
            </a:r>
            <a:r>
              <a:rPr lang="en-US" altLang="zh-CN" sz="1600" dirty="0" err="1"/>
              <a:t>gNB</a:t>
            </a:r>
            <a:r>
              <a:rPr lang="en-US" altLang="zh-CN" sz="1600" dirty="0"/>
              <a:t> performs the down selection of UE readers provided by AIOTF.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zh-CN" sz="1600" dirty="0" err="1"/>
              <a:t>AIoT</a:t>
            </a:r>
            <a:r>
              <a:rPr lang="en-US" altLang="zh-CN" sz="1600" dirty="0"/>
              <a:t> Reader control by AIOTF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B16EAED-D065-4198-B3CF-79CCEE3B4DA5}"/>
              </a:ext>
            </a:extLst>
          </p:cNvPr>
          <p:cNvSpPr txBox="1"/>
          <p:nvPr/>
        </p:nvSpPr>
        <p:spPr>
          <a:xfrm>
            <a:off x="540327" y="4842471"/>
            <a:ext cx="6097384" cy="381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71684" lvl="1" indent="-371684">
              <a:lnSpc>
                <a:spcPct val="110000"/>
              </a:lnSpc>
              <a:defRPr/>
            </a:pPr>
            <a:r>
              <a:rPr lang="en-US" altLang="zh-CN" sz="1800" dirty="0">
                <a:ea typeface="+mn-ea"/>
                <a:cs typeface="+mn-cs"/>
              </a:rPr>
              <a:t>NOTE:  Final list will be worked out at the end of the meeting</a:t>
            </a:r>
          </a:p>
        </p:txBody>
      </p:sp>
    </p:spTree>
    <p:extLst>
      <p:ext uri="{BB962C8B-B14F-4D97-AF65-F5344CB8AC3E}">
        <p14:creationId xmlns:p14="http://schemas.microsoft.com/office/powerpoint/2010/main" val="85342510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327" y="243176"/>
            <a:ext cx="9601200" cy="929308"/>
          </a:xfrm>
        </p:spPr>
        <p:txBody>
          <a:bodyPr wrap="square" anchor="ctr"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Issues will be re-visited in SA2 in the normative phase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083090"/>
            <a:ext cx="11289846" cy="3430721"/>
          </a:xfrm>
        </p:spPr>
        <p:txBody>
          <a:bodyPr/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altLang="zh-CN" sz="2000" dirty="0"/>
              <a:t>Based on the agreed TR conclusions, further work needed to finalize: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zh-CN" sz="1800" dirty="0"/>
              <a:t>Information stored in the </a:t>
            </a:r>
            <a:r>
              <a:rPr lang="en-US" altLang="zh-CN" sz="1800" dirty="0" err="1"/>
              <a:t>AIoT</a:t>
            </a:r>
            <a:r>
              <a:rPr lang="en-US" altLang="zh-CN" sz="1800" dirty="0"/>
              <a:t> Device subscription-like data (static information).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zh-CN" sz="1800" dirty="0"/>
              <a:t>Information stored in </a:t>
            </a:r>
            <a:r>
              <a:rPr lang="en-US" altLang="zh-CN" sz="1800" dirty="0" err="1"/>
              <a:t>AIoT</a:t>
            </a:r>
            <a:r>
              <a:rPr lang="en-US" altLang="zh-CN" sz="1800" dirty="0"/>
              <a:t> Device context data (dynamic information).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zh-CN" sz="1800" dirty="0"/>
              <a:t>Which network entity(</a:t>
            </a:r>
            <a:r>
              <a:rPr lang="en-US" altLang="zh-CN" sz="1800" dirty="0" err="1"/>
              <a:t>ies</a:t>
            </a:r>
            <a:r>
              <a:rPr lang="en-US" altLang="zh-CN" sz="1800" dirty="0"/>
              <a:t>) to store the </a:t>
            </a:r>
            <a:r>
              <a:rPr lang="en-US" altLang="zh-CN" sz="1800" dirty="0" err="1"/>
              <a:t>AIoT</a:t>
            </a:r>
            <a:r>
              <a:rPr lang="en-US" altLang="zh-CN" sz="1800" dirty="0"/>
              <a:t> Device subscription-like data and/or the </a:t>
            </a:r>
            <a:r>
              <a:rPr lang="en-US" altLang="zh-CN" sz="1800" dirty="0" err="1"/>
              <a:t>AIoT</a:t>
            </a:r>
            <a:r>
              <a:rPr lang="en-US" altLang="zh-CN" sz="1800" dirty="0"/>
              <a:t> Device context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zh-CN" sz="1800" dirty="0" err="1"/>
              <a:t>AIoT</a:t>
            </a:r>
            <a:r>
              <a:rPr lang="en-US" altLang="zh-CN" sz="1800" dirty="0"/>
              <a:t> Reader selection by AIOTF.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zh-CN" sz="1800" dirty="0"/>
              <a:t>UE Reader authorization.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zh-CN" sz="1800" dirty="0"/>
              <a:t>Aggregation of data reported by </a:t>
            </a:r>
            <a:r>
              <a:rPr lang="en-US" altLang="zh-CN" sz="1800" dirty="0" err="1"/>
              <a:t>AIoT</a:t>
            </a:r>
            <a:r>
              <a:rPr lang="en-US" altLang="zh-CN" sz="1800" dirty="0"/>
              <a:t> Device.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zh-CN" sz="1800" dirty="0"/>
              <a:t>Core network control on the PDU session establishment for the UP-based option in topology 2.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3E37AA5-8091-425F-9CFE-D3329A1FEF2B}"/>
              </a:ext>
            </a:extLst>
          </p:cNvPr>
          <p:cNvSpPr txBox="1"/>
          <p:nvPr/>
        </p:nvSpPr>
        <p:spPr>
          <a:xfrm>
            <a:off x="540327" y="4971954"/>
            <a:ext cx="6097384" cy="381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71684" lvl="1" indent="-371684">
              <a:lnSpc>
                <a:spcPct val="110000"/>
              </a:lnSpc>
              <a:defRPr/>
            </a:pPr>
            <a:r>
              <a:rPr lang="en-US" altLang="zh-CN" sz="1800" dirty="0">
                <a:ea typeface="+mn-ea"/>
                <a:cs typeface="+mn-cs"/>
              </a:rPr>
              <a:t>NOTE:  Final list will be worked out at the end of the meeting</a:t>
            </a:r>
          </a:p>
        </p:txBody>
      </p:sp>
    </p:spTree>
    <p:extLst>
      <p:ext uri="{BB962C8B-B14F-4D97-AF65-F5344CB8AC3E}">
        <p14:creationId xmlns:p14="http://schemas.microsoft.com/office/powerpoint/2010/main" val="63167303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1" y="243176"/>
            <a:ext cx="9501446" cy="929308"/>
          </a:xfrm>
        </p:spPr>
        <p:txBody>
          <a:bodyPr wrap="square" anchor="ctr">
            <a:normAutofit/>
          </a:bodyPr>
          <a:lstStyle/>
          <a:p>
            <a:r>
              <a:rPr lang="en-US" altLang="zh-CN" sz="3600" dirty="0">
                <a:solidFill>
                  <a:schemeClr val="tx1"/>
                </a:solidFill>
              </a:rPr>
              <a:t>Status on Rel-19 Ambient IoT work item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4453188"/>
          </a:xfrm>
        </p:spPr>
        <p:txBody>
          <a:bodyPr/>
          <a:lstStyle/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Target for approval of the WID in this meeting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368" dirty="0"/>
              <a:t>Some companies view: to endorse the WID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WID was discussed in Ambient IoT session and currently under revision.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Highlights of the WID discussion: 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zh-CN" sz="2368" dirty="0"/>
              <a:t>Coordination with RAN is expected to finalize the scope of the work item</a:t>
            </a:r>
            <a:endParaRPr lang="en-US" sz="2368" dirty="0"/>
          </a:p>
          <a:p>
            <a:pPr lvl="1">
              <a:lnSpc>
                <a:spcPct val="110000"/>
              </a:lnSpc>
              <a:defRPr/>
            </a:pPr>
            <a:r>
              <a:rPr lang="en-US" sz="2368" dirty="0"/>
              <a:t>WI objectives will be aligned with the agreed TR conclusions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2368" dirty="0"/>
              <a:t>Approximate TU estimation to be given at the end of the meeting </a:t>
            </a:r>
            <a:endParaRPr lang="en-US" sz="1933" dirty="0"/>
          </a:p>
          <a:p>
            <a:pPr lvl="2">
              <a:lnSpc>
                <a:spcPct val="110000"/>
              </a:lnSpc>
              <a:defRPr/>
            </a:pPr>
            <a:r>
              <a:rPr lang="en-US" sz="1933" b="1" dirty="0">
                <a:solidFill>
                  <a:srgbClr val="FF0000"/>
                </a:solidFill>
              </a:rPr>
              <a:t>7 TU </a:t>
            </a:r>
            <a:r>
              <a:rPr lang="en-US" sz="1933" dirty="0"/>
              <a:t>suggested by Rapporteur</a:t>
            </a:r>
          </a:p>
          <a:p>
            <a:pPr lvl="2">
              <a:lnSpc>
                <a:spcPct val="110000"/>
              </a:lnSpc>
              <a:defRPr/>
            </a:pPr>
            <a:r>
              <a:rPr lang="en-US" sz="1933" dirty="0"/>
              <a:t>Some companies view: higher number of TU preferred</a:t>
            </a:r>
          </a:p>
        </p:txBody>
      </p:sp>
    </p:spTree>
    <p:extLst>
      <p:ext uri="{BB962C8B-B14F-4D97-AF65-F5344CB8AC3E}">
        <p14:creationId xmlns:p14="http://schemas.microsoft.com/office/powerpoint/2010/main" val="266173958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86601</TotalTime>
  <Words>612</Words>
  <Application>Microsoft Office PowerPoint</Application>
  <PresentationFormat>宽屏</PresentationFormat>
  <Paragraphs>67</Paragraphs>
  <Slides>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Nokia Pure Headline Ultra Light</vt:lpstr>
      <vt:lpstr>Nokia Pure Text</vt:lpstr>
      <vt:lpstr>Nokia Pure Text Light</vt:lpstr>
      <vt:lpstr>等线</vt:lpstr>
      <vt:lpstr>Arial</vt:lpstr>
      <vt:lpstr>Calibri</vt:lpstr>
      <vt:lpstr>Wingdings</vt:lpstr>
      <vt:lpstr>Nokia White Master with headline</vt:lpstr>
      <vt:lpstr>2_Office Theme</vt:lpstr>
      <vt:lpstr>Rel-19 FS_Ambient IoT Status</vt:lpstr>
      <vt:lpstr>Status of the study and TR conclusion, after SA#165 </vt:lpstr>
      <vt:lpstr>Status of the study and TR conclusion, ongoing in SA2#166 </vt:lpstr>
      <vt:lpstr>Issues to be coordinated with other WG in the normative phase</vt:lpstr>
      <vt:lpstr>Issues will be re-visited in SA2 in the normative phase</vt:lpstr>
      <vt:lpstr>Status on Rel-19 Ambient IoT work item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Huawei User</cp:lastModifiedBy>
  <cp:revision>1031</cp:revision>
  <cp:lastPrinted>2023-08-02T08:25:48Z</cp:lastPrinted>
  <dcterms:created xsi:type="dcterms:W3CDTF">2018-05-24T11:49:12Z</dcterms:created>
  <dcterms:modified xsi:type="dcterms:W3CDTF">2024-11-21T22:41:16Z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