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8F31-F667-40ED-9B15-971F8DA99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5899D-B334-4E15-90CA-AB0FCED03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C8215-2A51-497E-86DB-23FBD999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92391-8D7D-424C-BE87-2A0EEC5E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8C0AA-671F-40F6-B545-15C9566C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483EF-4D2F-4CF7-987E-84B8CC451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E037A-164B-4249-B8FE-CDACA9798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238F3-CAAE-4914-9405-F2FE71434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65796-6CAA-42AC-A53F-8FF781AAD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796A2-10C7-4C6A-A105-BF15679C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7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D8F8B8-49B9-4A23-BC16-E7592DB91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A654B-AC5A-440C-A904-2D063E1E0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FE633-094D-4CFE-AF92-F254528B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88F3F-5FB6-449F-9E6B-023F0AD8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51529-D978-4C6D-9A69-F496B5C69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3669-89EF-4859-A1D5-6275EA1B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7D9C3-E123-42BE-9A7B-6501CCEB3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B4BA1-FFB5-421A-8D5B-0A574394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4472C-F656-4B7E-8C4C-57945F22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E83AD-4DDE-40C1-9179-33D1F41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3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FA797-C301-4680-9C6F-846E62CC7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6089A-0513-49BD-875D-E41893B4B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1E176-4969-4995-9774-170F1DD3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EF71C-87BD-4725-A56F-ADD62CD2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685A4-DB62-45FD-9D30-96D8ACCBA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6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9C158-ED75-4025-905A-45F8B328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39554-2E07-41AE-9047-274ADE89A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E58F6-7C89-4F1A-8D32-D29BC51BF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C709F-BE7F-402C-9E95-9DE5CCBB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4B309-5242-4894-9E74-503D0AC9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B40B2-1904-448A-AD63-8477E6FA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84522-7314-44F2-BA99-A1D14A3DD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A6BDE-F5C4-44D1-9853-24E20E963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00AF6-0C5C-4F3B-929A-ABB43388F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7241A-DC2C-457A-AE2F-A8A7E5212B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546A5F-E80C-4ED2-9113-2F55A094C6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AC5A7B-A14E-4B5F-98F4-15E8CC40F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5D058-3992-4479-867A-817514AED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18F21-50AE-406A-B0E0-C460CA8F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2F32D-CA77-458D-91B9-580B17C6D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9F7161-4A9D-4273-B4CC-D49A6AB81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B56131-3BAE-493C-93B4-AB81FDC71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D4042-10A4-4541-B47C-8AC92EC4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A9C4B0-2DB2-4647-866E-19B5BB2C1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607E7B-0786-49E6-8032-5F0BA682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41984-F6CB-4A47-92E0-704E9E63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B37D4-AC34-41D4-BF35-CC48964AA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6015A-3834-460A-BAC0-19A3A2C96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96317-A9C8-4D11-8C40-41243A7BD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ABBD8-6129-4E06-AB57-BA2A898C7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194E3-0A7F-4649-81C5-147ABE1F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BF5AF-10DB-45B4-9DE9-B789097BE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9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C8349-387E-4C30-83AA-A2881A61D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0BA4E-40CD-4D37-8557-6970E532B0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A99CF1-4B03-42C5-9145-0A587B501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E4C94-D35A-418B-80C2-E4DA7015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FB44E-6871-4F73-AD84-B0162D950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21098-D19E-4C79-A832-398CAE856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3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EFF238-D411-46A5-ABBC-62F789C0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E7C21-C30B-46D9-878E-88F708AB1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2C1C3-E350-4DAD-A457-3F9B79CBB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ECEEE-ED63-494D-B457-0755D00B94AE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7D4F5-48AA-407C-A5A6-DADD374AB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01F68-0300-4896-AAD8-70A07E1DA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E1DAF-D8A3-45AC-930D-CEADFC6A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4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4B6D2C89-B806-4D49-AA95-68042C6503EF}"/>
              </a:ext>
            </a:extLst>
          </p:cNvPr>
          <p:cNvCxnSpPr>
            <a:cxnSpLocks/>
            <a:stCxn id="11" idx="2"/>
          </p:cNvCxnSpPr>
          <p:nvPr/>
        </p:nvCxnSpPr>
        <p:spPr>
          <a:xfrm rot="16200000" flipH="1">
            <a:off x="2537976" y="874625"/>
            <a:ext cx="657941" cy="3503795"/>
          </a:xfrm>
          <a:prstGeom prst="bentConnector2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15EAB84-F8C5-4B91-AEE5-167D082418D9}"/>
              </a:ext>
            </a:extLst>
          </p:cNvPr>
          <p:cNvSpPr txBox="1"/>
          <p:nvPr/>
        </p:nvSpPr>
        <p:spPr>
          <a:xfrm>
            <a:off x="8064318" y="4810413"/>
            <a:ext cx="1866505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200" b="1" dirty="0"/>
          </a:p>
          <a:p>
            <a:pPr algn="ctr"/>
            <a:endParaRPr lang="de-DE" sz="1200" b="1" dirty="0"/>
          </a:p>
          <a:p>
            <a:pPr algn="ctr"/>
            <a:r>
              <a:rPr lang="de-DE" sz="2800" b="1" dirty="0"/>
              <a:t>SMF</a:t>
            </a:r>
          </a:p>
          <a:p>
            <a:pPr algn="ctr"/>
            <a:endParaRPr lang="de-DE" sz="1200" b="1" dirty="0"/>
          </a:p>
          <a:p>
            <a:pPr algn="ctr"/>
            <a:endParaRPr lang="en-US" sz="1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DDF107-B9D7-4589-A294-80F311D81E09}"/>
              </a:ext>
            </a:extLst>
          </p:cNvPr>
          <p:cNvSpPr txBox="1"/>
          <p:nvPr/>
        </p:nvSpPr>
        <p:spPr>
          <a:xfrm>
            <a:off x="10045898" y="1318714"/>
            <a:ext cx="1545403" cy="8925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200" b="1" dirty="0"/>
          </a:p>
          <a:p>
            <a:pPr algn="ctr"/>
            <a:r>
              <a:rPr lang="de-DE" sz="2800" b="1" dirty="0"/>
              <a:t>AF/NEF</a:t>
            </a:r>
          </a:p>
          <a:p>
            <a:pPr algn="ctr"/>
            <a:endParaRPr lang="en-US" sz="1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A38CB4-A27C-44F9-AB91-37CC9D3855B6}"/>
              </a:ext>
            </a:extLst>
          </p:cNvPr>
          <p:cNvSpPr txBox="1"/>
          <p:nvPr/>
        </p:nvSpPr>
        <p:spPr>
          <a:xfrm>
            <a:off x="4618843" y="2613392"/>
            <a:ext cx="1944891" cy="16312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200" b="1" dirty="0"/>
          </a:p>
          <a:p>
            <a:pPr algn="ctr"/>
            <a:endParaRPr lang="de-DE" sz="1200" b="1" dirty="0"/>
          </a:p>
          <a:p>
            <a:pPr algn="ctr"/>
            <a:endParaRPr lang="de-DE" sz="1200" b="1" dirty="0"/>
          </a:p>
          <a:p>
            <a:pPr algn="ctr"/>
            <a:r>
              <a:rPr lang="de-DE" sz="2800" b="1" dirty="0"/>
              <a:t>EIF</a:t>
            </a:r>
          </a:p>
          <a:p>
            <a:pPr algn="ctr"/>
            <a:endParaRPr lang="de-DE" sz="1200" b="1" dirty="0"/>
          </a:p>
          <a:p>
            <a:pPr algn="ctr"/>
            <a:endParaRPr lang="de-DE" sz="1200" b="1" dirty="0"/>
          </a:p>
          <a:p>
            <a:pPr algn="ctr"/>
            <a:endParaRPr lang="en-US" sz="1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D2FBE1-5EDF-426D-8FE1-ED035F2D8370}"/>
              </a:ext>
            </a:extLst>
          </p:cNvPr>
          <p:cNvSpPr txBox="1"/>
          <p:nvPr/>
        </p:nvSpPr>
        <p:spPr>
          <a:xfrm>
            <a:off x="337337" y="1405001"/>
            <a:ext cx="1555423" cy="8925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200" b="1" dirty="0"/>
          </a:p>
          <a:p>
            <a:pPr algn="ctr"/>
            <a:r>
              <a:rPr lang="de-DE" sz="2800" b="1" dirty="0"/>
              <a:t>OAM</a:t>
            </a:r>
          </a:p>
          <a:p>
            <a:pPr algn="ctr"/>
            <a:endParaRPr lang="en-US" sz="1200" b="1" dirty="0"/>
          </a:p>
        </p:txBody>
      </p: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69297CAC-F596-4A8A-B3AE-2BD6C49C74BA}"/>
              </a:ext>
            </a:extLst>
          </p:cNvPr>
          <p:cNvCxnSpPr/>
          <p:nvPr/>
        </p:nvCxnSpPr>
        <p:spPr>
          <a:xfrm>
            <a:off x="2994401" y="2138455"/>
            <a:ext cx="3323" cy="143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977B8E9F-BC44-4FAF-9D4E-B79A8F266969}"/>
              </a:ext>
            </a:extLst>
          </p:cNvPr>
          <p:cNvCxnSpPr>
            <a:cxnSpLocks/>
            <a:stCxn id="8" idx="3"/>
            <a:endCxn id="4" idx="1"/>
          </p:cNvCxnSpPr>
          <p:nvPr/>
        </p:nvCxnSpPr>
        <p:spPr>
          <a:xfrm>
            <a:off x="6563734" y="3429000"/>
            <a:ext cx="1500584" cy="2012355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76F32835-8C27-4F18-8BCA-9F48612A26B0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6617501" y="1764990"/>
            <a:ext cx="3428397" cy="1190503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hought Bubble: Cloud 30">
            <a:extLst>
              <a:ext uri="{FF2B5EF4-FFF2-40B4-BE49-F238E27FC236}">
                <a16:creationId xmlns:a16="http://schemas.microsoft.com/office/drawing/2014/main" id="{844B2A7A-4174-4136-BCA1-EACF52397ADD}"/>
              </a:ext>
            </a:extLst>
          </p:cNvPr>
          <p:cNvSpPr/>
          <p:nvPr/>
        </p:nvSpPr>
        <p:spPr>
          <a:xfrm>
            <a:off x="7680720" y="2323864"/>
            <a:ext cx="4392329" cy="2304030"/>
          </a:xfrm>
          <a:prstGeom prst="cloudCallout">
            <a:avLst>
              <a:gd name="adj1" fmla="val -24692"/>
              <a:gd name="adj2" fmla="val 64351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B6E87A-9751-4E7C-8CC1-98918AC4A11B}"/>
              </a:ext>
            </a:extLst>
          </p:cNvPr>
          <p:cNvSpPr txBox="1"/>
          <p:nvPr/>
        </p:nvSpPr>
        <p:spPr>
          <a:xfrm>
            <a:off x="8098430" y="2624575"/>
            <a:ext cx="39685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1" dirty="0">
                <a:solidFill>
                  <a:srgbClr val="FF0000"/>
                </a:solidFill>
              </a:rPr>
              <a:t>PDU Session / PCC rule scope</a:t>
            </a:r>
            <a:endParaRPr lang="en-US" sz="2400" b="1" i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Calculation of </a:t>
            </a:r>
            <a:r>
              <a:rPr lang="en-US" b="1" dirty="0" err="1">
                <a:solidFill>
                  <a:schemeClr val="tx1"/>
                </a:solidFill>
              </a:rPr>
              <a:t>EnC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PDU Session, </a:t>
            </a:r>
          </a:p>
          <a:p>
            <a:r>
              <a:rPr lang="en-US" dirty="0">
                <a:solidFill>
                  <a:schemeClr val="tx1"/>
                </a:solidFill>
              </a:rPr>
              <a:t>QoS Flow or service (real-time, i.e. per measurement cycle)</a:t>
            </a:r>
          </a:p>
          <a:p>
            <a:r>
              <a:rPr lang="en-US" b="1" dirty="0">
                <a:solidFill>
                  <a:schemeClr val="tx1"/>
                </a:solidFill>
              </a:rPr>
              <a:t>Enforcement of </a:t>
            </a:r>
            <a:r>
              <a:rPr lang="en-US" b="1" dirty="0" err="1">
                <a:solidFill>
                  <a:schemeClr val="tx1"/>
                </a:solidFill>
              </a:rPr>
              <a:t>EnC</a:t>
            </a:r>
            <a:r>
              <a:rPr lang="en-US" b="1" dirty="0">
                <a:solidFill>
                  <a:schemeClr val="tx1"/>
                </a:solidFill>
              </a:rPr>
              <a:t> related control</a:t>
            </a:r>
          </a:p>
        </p:txBody>
      </p:sp>
      <p:sp>
        <p:nvSpPr>
          <p:cNvPr id="33" name="Thought Bubble: Cloud 32">
            <a:extLst>
              <a:ext uri="{FF2B5EF4-FFF2-40B4-BE49-F238E27FC236}">
                <a16:creationId xmlns:a16="http://schemas.microsoft.com/office/drawing/2014/main" id="{E552070C-DF0A-4A69-AA74-26B3074EC5E0}"/>
              </a:ext>
            </a:extLst>
          </p:cNvPr>
          <p:cNvSpPr/>
          <p:nvPr/>
        </p:nvSpPr>
        <p:spPr>
          <a:xfrm>
            <a:off x="3148801" y="9977"/>
            <a:ext cx="5385048" cy="2748638"/>
          </a:xfrm>
          <a:prstGeom prst="cloudCallout">
            <a:avLst>
              <a:gd name="adj1" fmla="val -14974"/>
              <a:gd name="adj2" fmla="val 6191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47AE74-E4BB-4D11-AE84-458F3672B7E9}"/>
              </a:ext>
            </a:extLst>
          </p:cNvPr>
          <p:cNvSpPr txBox="1"/>
          <p:nvPr/>
        </p:nvSpPr>
        <p:spPr>
          <a:xfrm>
            <a:off x="3805542" y="230021"/>
            <a:ext cx="424424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1" dirty="0"/>
              <a:t>UE / service / area scope</a:t>
            </a:r>
          </a:p>
          <a:p>
            <a:r>
              <a:rPr lang="de-DE" b="1" dirty="0"/>
              <a:t>Selection of </a:t>
            </a:r>
            <a:r>
              <a:rPr lang="de-DE" b="1" dirty="0">
                <a:solidFill>
                  <a:srgbClr val="00B050"/>
                </a:solidFill>
              </a:rPr>
              <a:t>statistics, predictions </a:t>
            </a:r>
            <a:r>
              <a:rPr lang="de-DE" b="1" dirty="0"/>
              <a:t>or </a:t>
            </a:r>
            <a:r>
              <a:rPr lang="de-DE" b="1" dirty="0">
                <a:solidFill>
                  <a:srgbClr val="FF0000"/>
                </a:solidFill>
              </a:rPr>
              <a:t>calculation</a:t>
            </a:r>
            <a:r>
              <a:rPr lang="de-DE" b="1" dirty="0"/>
              <a:t> </a:t>
            </a:r>
            <a:r>
              <a:rPr lang="de-DE" dirty="0"/>
              <a:t>to fulfill task/request</a:t>
            </a:r>
          </a:p>
          <a:p>
            <a:r>
              <a:rPr lang="de-DE" b="1" dirty="0">
                <a:solidFill>
                  <a:srgbClr val="0070C0"/>
                </a:solidFill>
              </a:rPr>
              <a:t>Processing and distribution of NF EnC data </a:t>
            </a:r>
          </a:p>
          <a:p>
            <a:r>
              <a:rPr lang="de-DE" b="1" dirty="0">
                <a:solidFill>
                  <a:srgbClr val="FF0000"/>
                </a:solidFill>
              </a:rPr>
              <a:t>Aggregation of EnC </a:t>
            </a:r>
            <a:r>
              <a:rPr lang="de-DE" dirty="0"/>
              <a:t>across PDU Sessions, QoS Flows or services</a:t>
            </a:r>
          </a:p>
          <a:p>
            <a:r>
              <a:rPr lang="de-DE" b="1" dirty="0">
                <a:solidFill>
                  <a:schemeClr val="accent4">
                    <a:lumMod val="75000"/>
                  </a:schemeClr>
                </a:solidFill>
              </a:rPr>
              <a:t>Decision making for </a:t>
            </a:r>
            <a:r>
              <a:rPr lang="de-DE" dirty="0"/>
              <a:t>energy saving actions</a:t>
            </a:r>
          </a:p>
          <a:p>
            <a:endParaRPr lang="de-DE" dirty="0"/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4F69A416-7A4E-496B-A74D-1913205B05B9}"/>
              </a:ext>
            </a:extLst>
          </p:cNvPr>
          <p:cNvCxnSpPr>
            <a:cxnSpLocks/>
            <a:stCxn id="8" idx="1"/>
            <a:endCxn id="52" idx="3"/>
          </p:cNvCxnSpPr>
          <p:nvPr/>
        </p:nvCxnSpPr>
        <p:spPr>
          <a:xfrm rot="10800000" flipV="1">
            <a:off x="2556565" y="3428999"/>
            <a:ext cx="2062278" cy="2023999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FA32C087-1230-4484-B06E-08516E4C260C}"/>
              </a:ext>
            </a:extLst>
          </p:cNvPr>
          <p:cNvSpPr txBox="1"/>
          <p:nvPr/>
        </p:nvSpPr>
        <p:spPr>
          <a:xfrm>
            <a:off x="690060" y="4822057"/>
            <a:ext cx="1866505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200" b="1" dirty="0"/>
          </a:p>
          <a:p>
            <a:pPr algn="ctr"/>
            <a:endParaRPr lang="de-DE" sz="1200" b="1" dirty="0"/>
          </a:p>
          <a:p>
            <a:pPr algn="ctr"/>
            <a:r>
              <a:rPr lang="de-DE" sz="2800" b="1" dirty="0"/>
              <a:t>NWDAF</a:t>
            </a:r>
          </a:p>
          <a:p>
            <a:pPr algn="ctr"/>
            <a:endParaRPr lang="de-DE" sz="1200" b="1" dirty="0"/>
          </a:p>
          <a:p>
            <a:pPr algn="ctr"/>
            <a:endParaRPr lang="en-US" sz="1200" b="1" dirty="0"/>
          </a:p>
        </p:txBody>
      </p:sp>
      <p:sp>
        <p:nvSpPr>
          <p:cNvPr id="58" name="Thought Bubble: Cloud 57">
            <a:extLst>
              <a:ext uri="{FF2B5EF4-FFF2-40B4-BE49-F238E27FC236}">
                <a16:creationId xmlns:a16="http://schemas.microsoft.com/office/drawing/2014/main" id="{94239753-3E0E-4668-B453-E855332ABA36}"/>
              </a:ext>
            </a:extLst>
          </p:cNvPr>
          <p:cNvSpPr/>
          <p:nvPr/>
        </p:nvSpPr>
        <p:spPr>
          <a:xfrm>
            <a:off x="104557" y="3249632"/>
            <a:ext cx="3370194" cy="1534242"/>
          </a:xfrm>
          <a:prstGeom prst="cloudCallout">
            <a:avLst>
              <a:gd name="adj1" fmla="val -11083"/>
              <a:gd name="adj2" fmla="val 7542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F945E6C-780A-4914-870B-ECAC4F589B28}"/>
              </a:ext>
            </a:extLst>
          </p:cNvPr>
          <p:cNvSpPr txBox="1"/>
          <p:nvPr/>
        </p:nvSpPr>
        <p:spPr>
          <a:xfrm>
            <a:off x="458775" y="3471385"/>
            <a:ext cx="3346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1" dirty="0">
                <a:solidFill>
                  <a:srgbClr val="00B050"/>
                </a:solidFill>
              </a:rPr>
              <a:t>Service / area scope</a:t>
            </a:r>
          </a:p>
          <a:p>
            <a:r>
              <a:rPr lang="de-DE" b="1" dirty="0"/>
              <a:t>Statistics / predictions</a:t>
            </a:r>
          </a:p>
          <a:p>
            <a:r>
              <a:rPr lang="de-DE" b="1" dirty="0"/>
              <a:t>for EnC</a:t>
            </a:r>
            <a:endParaRPr lang="de-DE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CE6AA72-E9A0-4E09-812E-B3433D1926CB}"/>
              </a:ext>
            </a:extLst>
          </p:cNvPr>
          <p:cNvSpPr txBox="1"/>
          <p:nvPr/>
        </p:nvSpPr>
        <p:spPr>
          <a:xfrm>
            <a:off x="4788655" y="5838514"/>
            <a:ext cx="1555423" cy="8925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200" b="1" dirty="0"/>
          </a:p>
          <a:p>
            <a:pPr algn="ctr"/>
            <a:r>
              <a:rPr lang="de-DE" sz="2800" b="1" dirty="0"/>
              <a:t>UPF</a:t>
            </a:r>
          </a:p>
          <a:p>
            <a:pPr algn="ctr"/>
            <a:endParaRPr lang="en-US" sz="1200" b="1" dirty="0"/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06A6690-2D28-4CDF-A15F-FF44F00F749F}"/>
              </a:ext>
            </a:extLst>
          </p:cNvPr>
          <p:cNvCxnSpPr>
            <a:cxnSpLocks/>
            <a:stCxn id="52" idx="2"/>
            <a:endCxn id="62" idx="1"/>
          </p:cNvCxnSpPr>
          <p:nvPr/>
        </p:nvCxnSpPr>
        <p:spPr>
          <a:xfrm rot="16200000" flipH="1">
            <a:off x="3105560" y="4601694"/>
            <a:ext cx="200849" cy="3165342"/>
          </a:xfrm>
          <a:prstGeom prst="bentConnector2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45F228C9-DE19-4FEC-9577-6602231A6414}"/>
              </a:ext>
            </a:extLst>
          </p:cNvPr>
          <p:cNvCxnSpPr>
            <a:cxnSpLocks/>
            <a:stCxn id="62" idx="3"/>
            <a:endCxn id="4" idx="2"/>
          </p:cNvCxnSpPr>
          <p:nvPr/>
        </p:nvCxnSpPr>
        <p:spPr>
          <a:xfrm flipV="1">
            <a:off x="6344078" y="6072297"/>
            <a:ext cx="2653493" cy="212493"/>
          </a:xfrm>
          <a:prstGeom prst="bentConnector2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row: Down 67">
            <a:extLst>
              <a:ext uri="{FF2B5EF4-FFF2-40B4-BE49-F238E27FC236}">
                <a16:creationId xmlns:a16="http://schemas.microsoft.com/office/drawing/2014/main" id="{9C90157B-04D1-4C30-8DE0-570FA30A8D38}"/>
              </a:ext>
            </a:extLst>
          </p:cNvPr>
          <p:cNvSpPr/>
          <p:nvPr/>
        </p:nvSpPr>
        <p:spPr>
          <a:xfrm rot="17853699">
            <a:off x="3256848" y="708022"/>
            <a:ext cx="234715" cy="38136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row: Down 73">
            <a:extLst>
              <a:ext uri="{FF2B5EF4-FFF2-40B4-BE49-F238E27FC236}">
                <a16:creationId xmlns:a16="http://schemas.microsoft.com/office/drawing/2014/main" id="{168AD9E2-061E-4A30-9010-08A316C6224E}"/>
              </a:ext>
            </a:extLst>
          </p:cNvPr>
          <p:cNvSpPr/>
          <p:nvPr/>
        </p:nvSpPr>
        <p:spPr>
          <a:xfrm rot="18176410">
            <a:off x="7041396" y="3011648"/>
            <a:ext cx="206274" cy="33556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row: Down 74">
            <a:extLst>
              <a:ext uri="{FF2B5EF4-FFF2-40B4-BE49-F238E27FC236}">
                <a16:creationId xmlns:a16="http://schemas.microsoft.com/office/drawing/2014/main" id="{7724A0FE-7488-461C-AC1F-682B5D655D78}"/>
              </a:ext>
            </a:extLst>
          </p:cNvPr>
          <p:cNvSpPr/>
          <p:nvPr/>
        </p:nvSpPr>
        <p:spPr>
          <a:xfrm rot="3409523">
            <a:off x="3732330" y="3011788"/>
            <a:ext cx="206274" cy="33556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0AA03D8-2CBF-4C25-8D0D-1DB249711F8F}"/>
              </a:ext>
            </a:extLst>
          </p:cNvPr>
          <p:cNvSpPr txBox="1"/>
          <p:nvPr/>
        </p:nvSpPr>
        <p:spPr>
          <a:xfrm rot="1742223">
            <a:off x="2016792" y="1838314"/>
            <a:ext cx="1371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NF EnC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7" name="Arrow: Down 76">
            <a:extLst>
              <a:ext uri="{FF2B5EF4-FFF2-40B4-BE49-F238E27FC236}">
                <a16:creationId xmlns:a16="http://schemas.microsoft.com/office/drawing/2014/main" id="{9E28E9D9-40EC-43E1-8981-11B185AEC2F1}"/>
              </a:ext>
            </a:extLst>
          </p:cNvPr>
          <p:cNvSpPr/>
          <p:nvPr/>
        </p:nvSpPr>
        <p:spPr>
          <a:xfrm rot="6046293">
            <a:off x="3408566" y="5021499"/>
            <a:ext cx="217173" cy="2325736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Arrow: Down 78">
            <a:extLst>
              <a:ext uri="{FF2B5EF4-FFF2-40B4-BE49-F238E27FC236}">
                <a16:creationId xmlns:a16="http://schemas.microsoft.com/office/drawing/2014/main" id="{94D6EF60-49DE-4464-BD72-2F4ED3D546CC}"/>
              </a:ext>
            </a:extLst>
          </p:cNvPr>
          <p:cNvSpPr/>
          <p:nvPr/>
        </p:nvSpPr>
        <p:spPr>
          <a:xfrm rot="15405734">
            <a:off x="7301114" y="4973516"/>
            <a:ext cx="217173" cy="232573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B1D2BF7-3948-4D99-8BB4-60CCA8DB2D62}"/>
              </a:ext>
            </a:extLst>
          </p:cNvPr>
          <p:cNvSpPr txBox="1"/>
          <p:nvPr/>
        </p:nvSpPr>
        <p:spPr>
          <a:xfrm rot="20744445">
            <a:off x="6675061" y="5999778"/>
            <a:ext cx="2625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Specific volume measurement 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B3CBA6B-78B3-4465-B6DD-53EA5B6AED92}"/>
              </a:ext>
            </a:extLst>
          </p:cNvPr>
          <p:cNvSpPr txBox="1"/>
          <p:nvPr/>
        </p:nvSpPr>
        <p:spPr>
          <a:xfrm rot="579286">
            <a:off x="2476842" y="6189836"/>
            <a:ext cx="2258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B050"/>
                </a:solidFill>
              </a:rPr>
              <a:t>Aggregated volume measurement *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3" name="Arrow: Down 82">
            <a:extLst>
              <a:ext uri="{FF2B5EF4-FFF2-40B4-BE49-F238E27FC236}">
                <a16:creationId xmlns:a16="http://schemas.microsoft.com/office/drawing/2014/main" id="{ADC3FC68-6E10-4BAC-9BFA-48F0A502AA85}"/>
              </a:ext>
            </a:extLst>
          </p:cNvPr>
          <p:cNvSpPr/>
          <p:nvPr/>
        </p:nvSpPr>
        <p:spPr>
          <a:xfrm rot="14240376">
            <a:off x="3831010" y="3122384"/>
            <a:ext cx="190384" cy="3425812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C974136-12E4-4DBA-8E83-6BFFB96EE5E8}"/>
              </a:ext>
            </a:extLst>
          </p:cNvPr>
          <p:cNvSpPr txBox="1"/>
          <p:nvPr/>
        </p:nvSpPr>
        <p:spPr>
          <a:xfrm rot="19616422">
            <a:off x="3567500" y="4678681"/>
            <a:ext cx="1664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B050"/>
                </a:solidFill>
              </a:rPr>
              <a:t>Estimated / predicted EnC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6" name="Arrow: Down 85">
            <a:extLst>
              <a:ext uri="{FF2B5EF4-FFF2-40B4-BE49-F238E27FC236}">
                <a16:creationId xmlns:a16="http://schemas.microsoft.com/office/drawing/2014/main" id="{52ABD295-8C58-4520-80A5-D6BD3626B1C2}"/>
              </a:ext>
            </a:extLst>
          </p:cNvPr>
          <p:cNvSpPr/>
          <p:nvPr/>
        </p:nvSpPr>
        <p:spPr>
          <a:xfrm rot="7370030">
            <a:off x="6942717" y="3175041"/>
            <a:ext cx="202859" cy="329911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C638634-F4B8-432C-AB76-4C0C096D8A92}"/>
              </a:ext>
            </a:extLst>
          </p:cNvPr>
          <p:cNvSpPr txBox="1"/>
          <p:nvPr/>
        </p:nvSpPr>
        <p:spPr>
          <a:xfrm rot="2082721">
            <a:off x="5884445" y="4675832"/>
            <a:ext cx="137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Calculated EnC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7B3D2BE-5B15-4D9C-B776-E1E1D1468AD7}"/>
              </a:ext>
            </a:extLst>
          </p:cNvPr>
          <p:cNvSpPr txBox="1"/>
          <p:nvPr/>
        </p:nvSpPr>
        <p:spPr>
          <a:xfrm>
            <a:off x="9930823" y="6246763"/>
            <a:ext cx="2163859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* Based on existing interactions/functionality</a:t>
            </a:r>
          </a:p>
        </p:txBody>
      </p:sp>
    </p:spTree>
    <p:extLst>
      <p:ext uri="{BB962C8B-B14F-4D97-AF65-F5344CB8AC3E}">
        <p14:creationId xmlns:p14="http://schemas.microsoft.com/office/powerpoint/2010/main" val="150065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Huawei1</dc:creator>
  <cp:lastModifiedBy>Huawei</cp:lastModifiedBy>
  <cp:revision>3</cp:revision>
  <dcterms:created xsi:type="dcterms:W3CDTF">2024-11-11T10:38:49Z</dcterms:created>
  <dcterms:modified xsi:type="dcterms:W3CDTF">2024-11-19T14:00:02Z</dcterms:modified>
</cp:coreProperties>
</file>