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3"/>
  </p:notesMasterIdLst>
  <p:sldIdLst>
    <p:sldId id="1130" r:id="rId3"/>
    <p:sldId id="1131" r:id="rId4"/>
    <p:sldId id="1132" r:id="rId5"/>
    <p:sldId id="1133" r:id="rId6"/>
    <p:sldId id="1137" r:id="rId7"/>
    <p:sldId id="1138" r:id="rId8"/>
    <p:sldId id="1134" r:id="rId9"/>
    <p:sldId id="1139" r:id="rId10"/>
    <p:sldId id="1135" r:id="rId11"/>
    <p:sldId id="1136" r:id="rId12"/>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Bennett/Communications Research /SRUK/Principal Engineer/Samsung Electronics" initials="ABR/EE" lastIdx="3" clrIdx="0">
    <p:extLst>
      <p:ext uri="{19B8F6BF-5375-455C-9EA6-DF929625EA0E}">
        <p15:presenceInfo xmlns:p15="http://schemas.microsoft.com/office/powerpoint/2012/main" userId="S-1-5-21-1569490900-2152479555-3239727262-3394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29" autoAdjust="0"/>
    <p:restoredTop sz="94660"/>
  </p:normalViewPr>
  <p:slideViewPr>
    <p:cSldViewPr snapToGrid="0">
      <p:cViewPr varScale="1">
        <p:scale>
          <a:sx n="71" d="100"/>
          <a:sy n="71" d="100"/>
        </p:scale>
        <p:origin x="84" y="3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1/22/2025</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6" name="TextBox 5"/>
          <p:cNvSpPr txBox="1"/>
          <p:nvPr userDrawn="1"/>
        </p:nvSpPr>
        <p:spPr>
          <a:xfrm>
            <a:off x="10026502" y="223284"/>
            <a:ext cx="1839433" cy="461665"/>
          </a:xfrm>
          <a:prstGeom prst="rect">
            <a:avLst/>
          </a:prstGeom>
          <a:noFill/>
        </p:spPr>
        <p:txBody>
          <a:bodyPr wrap="square" rtlCol="0">
            <a:spAutoFit/>
          </a:bodyPr>
          <a:lstStyle/>
          <a:p>
            <a:pPr algn="r"/>
            <a:r>
              <a:rPr lang="en-GB" sz="2400" dirty="0" smtClean="0"/>
              <a:t>S2-2500002</a:t>
            </a:r>
            <a:endParaRPr lang="en-GB" sz="2400"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sa/WG2_Arch/TSGS2_166AH-e_Electronic_2025-01/INBOX/CCs" TargetMode="Externa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protect2.fireeye.com/v1/url?k=2e33d4e0-4fb8c1c0-2e325faf-74fe485fb347-065e5a7e97e17565&amp;q=1&amp;e=8d8ac9d5-5cf0-4b0b-a292-cb3ef1912070&amp;u=https%3A%2F%2Fericssonnam-my.sharepoint.com%2Fpersonal%2Fshabnam_sultana_ericsson_com%2FDocuments%2FDesktop%2FSA2_Meeting%2FDocs%2FS2-2500045.zip" TargetMode="External"/><Relationship Id="rId3" Type="http://schemas.openxmlformats.org/officeDocument/2006/relationships/hyperlink" Target="https://protect2.fireeye.com/v1/url?k=e76a735c-86e1667c-e76bf813-74fe485fb347-fd29c43426edb904&amp;q=1&amp;e=8d8ac9d5-5cf0-4b0b-a292-cb3ef1912070&amp;u=https%3A%2F%2Fericssonnam-my.sharepoint.com%2Fpersonal%2Fshabnam_sultana_ericsson_com%2FDocuments%2FDesktop%2FSA2_Meeting%2FDocs%2FS2-2500039.zip" TargetMode="External"/><Relationship Id="rId7" Type="http://schemas.openxmlformats.org/officeDocument/2006/relationships/hyperlink" Target="https://protect2.fireeye.com/v1/url?k=520bff9f-3380eabf-520a74d0-74fe485fb347-ef755380d81aed73&amp;q=1&amp;e=8d8ac9d5-5cf0-4b0b-a292-cb3ef1912070&amp;u=https%3A%2F%2Fericssonnam-my.sharepoint.com%2Fpersonal%2Fshabnam_sultana_ericsson_com%2FDocuments%2FDesktop%2FSA2_Meeting%2FDocs%2FS2-2500011.zip" TargetMode="External"/><Relationship Id="rId2" Type="http://schemas.openxmlformats.org/officeDocument/2006/relationships/hyperlink" Target="https://protect2.fireeye.com/v1/url?k=8b148b52-ea9f9e72-8b15001d-74fe485fb347-53190d392641d470&amp;q=1&amp;e=8d8ac9d5-5cf0-4b0b-a292-cb3ef1912070&amp;u=https%3A%2F%2Fericssonnam-my.sharepoint.com%2Fpersonal%2Fshabnam_sultana_ericsson_com%2FDocuments%2FDesktop%2FSA2_Meeting%2FDocs%2FS2-2500034.zip" TargetMode="External"/><Relationship Id="rId1" Type="http://schemas.openxmlformats.org/officeDocument/2006/relationships/slideLayout" Target="../slideLayouts/slideLayout14.xml"/><Relationship Id="rId6" Type="http://schemas.openxmlformats.org/officeDocument/2006/relationships/hyperlink" Target="https://protect2.fireeye.com/v1/url?k=9aa07a68-fb2b6f48-9aa1f127-74fe485fb347-1c202e38118a9ad3&amp;q=1&amp;e=8d8ac9d5-5cf0-4b0b-a292-cb3ef1912070&amp;u=https%3A%2F%2Fericssonnam-my.sharepoint.com%2Fpersonal%2Fshabnam_sultana_ericsson_com%2FDocuments%2FDesktop%2FSA2_Meeting%2FDocs%2FS2-2500014.zip" TargetMode="External"/><Relationship Id="rId5" Type="http://schemas.openxmlformats.org/officeDocument/2006/relationships/hyperlink" Target="https://protect2.fireeye.com/v1/url?k=0508c2ed-6483d7cd-050949a2-74fe485fb347-c5a356ecfe4a32c0&amp;q=1&amp;e=8d8ac9d5-5cf0-4b0b-a292-cb3ef1912070&amp;u=https%3A%2F%2Fericssonnam-my.sharepoint.com%2Fpersonal%2Fshabnam_sultana_ericsson_com%2FDocuments%2FDesktop%2FSA2_Meeting%2FDocs%2FS2-2500047.zip" TargetMode="External"/><Relationship Id="rId4" Type="http://schemas.openxmlformats.org/officeDocument/2006/relationships/hyperlink" Target="https://protect2.fireeye.com/v1/url?k=2e95b595-4f1ea0b5-2e943eda-74fe485fb347-9a4e1ec0a2c83429&amp;q=1&amp;e=8d8ac9d5-5cf0-4b0b-a292-cb3ef1912070&amp;u=https%3A%2F%2Fericssonnam-my.sharepoint.com%2Fpersonal%2Fshabnam_sultana_ericsson_com%2FDocuments%2FDesktop%2FSA2_Meeting%2FDocs%2FS2-2500036.zip" TargetMode="External"/><Relationship Id="rId9" Type="http://schemas.openxmlformats.org/officeDocument/2006/relationships/hyperlink" Target="https://protect2.fireeye.com/v1/url?k=27fd52ed-467647cd-27fcd9a2-74fe485fb347-31386aba0cf5747f&amp;q=1&amp;e=8d8ac9d5-5cf0-4b0b-a292-cb3ef1912070&amp;u=https%3A%2F%2Fericssonnam-my.sharepoint.com%2Fpersonal%2Fshabnam_sultana_ericsson_com%2FDocuments%2FDesktop%2FSA2_Meeting%2FDocs%2FS2-2500022.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c5978de9-a41c98c9-c59606a6-74fe485fb347-bb63aa9376b28eee&amp;q=1&amp;e=8d8ac9d5-5cf0-4b0b-a292-cb3ef1912070&amp;u=https%3A%2F%2Fericssonnam-my.sharepoint.com%2Fpersonal%2Fshabnam_sultana_ericsson_com%2FDocuments%2FDesktop%2FSA2_Meeting%2FDocs%2FS2-2500053.zip" TargetMode="External"/><Relationship Id="rId2" Type="http://schemas.openxmlformats.org/officeDocument/2006/relationships/hyperlink" Target="https://protect2.fireeye.com/v1/url?k=5d903812-3c1b2d32-5d91b35d-74fe485fb347-cd246206983277f8&amp;q=1&amp;e=8d8ac9d5-5cf0-4b0b-a292-cb3ef1912070&amp;u=https%3A%2F%2Fericssonnam-my.sharepoint.com%2Fpersonal%2Fshabnam_sultana_ericsson_com%2FDocuments%2FDesktop%2FSA2_Meeting%2FDocs%2FS2-2500037.zip" TargetMode="External"/><Relationship Id="rId1" Type="http://schemas.openxmlformats.org/officeDocument/2006/relationships/slideLayout" Target="../slideLayouts/slideLayout14.xml"/><Relationship Id="rId6" Type="http://schemas.openxmlformats.org/officeDocument/2006/relationships/hyperlink" Target="file:///C:\Users\a.bennett\Documents\My%20documents%20and%20presentations\3GPP\Meetings\2025\SA2#166 Ad Hoc e-meeting (January 2025)\INBOX\Chair_Notes\Docs\S2-2500052.zip" TargetMode="External"/><Relationship Id="rId5" Type="http://schemas.openxmlformats.org/officeDocument/2006/relationships/hyperlink" Target="https://protect2.fireeye.com/v1/url?k=b219cbf9-d392ded9-b21840b6-74fe485fb347-08921c0240449271&amp;q=1&amp;e=8d8ac9d5-5cf0-4b0b-a292-cb3ef1912070&amp;u=https%3A%2F%2Fericssonnam-my.sharepoint.com%2Fpersonal%2Fshabnam_sultana_ericsson_com%2FDocuments%2FDesktop%2FSA2_Meeting%2FDocs%2FS2-2500044.zip" TargetMode="External"/><Relationship Id="rId4" Type="http://schemas.openxmlformats.org/officeDocument/2006/relationships/hyperlink" Target="https://protect2.fireeye.com/v1/url?k=f8f15e6a-997a4b4a-f8f0d525-74fe485fb347-756d034e72968b0a&amp;q=1&amp;e=8d8ac9d5-5cf0-4b0b-a292-cb3ef1912070&amp;u=https%3A%2F%2Fericssonnam-my.sharepoint.com%2Fpersonal%2Fshabnam_sultana_ericsson_com%2FDocuments%2FDesktop%2FSA2_Meeting%2FDocs%2FS2-250006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SA2#166AHE Conference call planning</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GB" sz="2400" dirty="0"/>
              <a:t>CC#1: Monday 20</a:t>
            </a:r>
            <a:r>
              <a:rPr lang="en-GB" sz="2400" baseline="30000" dirty="0"/>
              <a:t>th</a:t>
            </a:r>
            <a:r>
              <a:rPr lang="en-GB" sz="2400" dirty="0"/>
              <a:t> January	14:00 – 16:00 UTC</a:t>
            </a:r>
          </a:p>
          <a:p>
            <a:pPr>
              <a:lnSpc>
                <a:spcPct val="110000"/>
              </a:lnSpc>
              <a:defRPr/>
            </a:pPr>
            <a:r>
              <a:rPr lang="en-GB" altLang="en-US" sz="2400" dirty="0"/>
              <a:t>CC#2: Wednesday 22nd January	14:00 – 16:00 UTC</a:t>
            </a:r>
          </a:p>
          <a:p>
            <a:pPr>
              <a:lnSpc>
                <a:spcPct val="110000"/>
              </a:lnSpc>
              <a:defRPr/>
            </a:pPr>
            <a:r>
              <a:rPr lang="en-GB" altLang="en-US" sz="2400" dirty="0"/>
              <a:t>CC#3: Thursday 23rd January	14:00 – 16:00 UTC</a:t>
            </a:r>
            <a:endParaRPr lang="en-US" altLang="en-US" sz="2400" dirty="0"/>
          </a:p>
          <a:p>
            <a:pPr>
              <a:lnSpc>
                <a:spcPct val="110000"/>
              </a:lnSpc>
              <a:defRPr/>
            </a:pPr>
            <a:r>
              <a:rPr lang="en-GB" altLang="en-US" sz="2400" dirty="0"/>
              <a:t>CC#4: Friday 24</a:t>
            </a:r>
            <a:r>
              <a:rPr lang="en-GB" altLang="en-US" sz="2400" baseline="30000" dirty="0"/>
              <a:t>th</a:t>
            </a:r>
            <a:r>
              <a:rPr lang="en-GB" altLang="en-US" sz="2400" dirty="0"/>
              <a:t> January		14:00 – 16:00 UTC</a:t>
            </a:r>
          </a:p>
          <a:p>
            <a:pPr>
              <a:lnSpc>
                <a:spcPct val="110000"/>
              </a:lnSpc>
              <a:defRPr/>
            </a:pPr>
            <a:endParaRPr lang="en-GB" altLang="en-US" sz="2400" dirty="0"/>
          </a:p>
          <a:p>
            <a:pPr>
              <a:lnSpc>
                <a:spcPct val="110000"/>
              </a:lnSpc>
              <a:defRPr/>
            </a:pPr>
            <a:r>
              <a:rPr lang="en-US" altLang="en-US" sz="2400" dirty="0"/>
              <a:t>Documents for discussion to be uploaded to the appropriate sub-folder under </a:t>
            </a:r>
            <a:r>
              <a:rPr lang="en-US" altLang="en-US" sz="2400" dirty="0">
                <a:hlinkClick r:id="rId2"/>
              </a:rPr>
              <a:t>https://www.3gpp.org/ftp/tsg_sa/WG2_Arch/TSGS2_166AH-e_Electronic_2025-01/INBOX/CCs</a:t>
            </a:r>
            <a:r>
              <a:rPr lang="en-US" altLang="en-US" sz="2400" dirty="0"/>
              <a:t> </a:t>
            </a:r>
          </a:p>
          <a:p>
            <a:pPr>
              <a:lnSpc>
                <a:spcPct val="110000"/>
              </a:lnSpc>
              <a:defRPr/>
            </a:pPr>
            <a:endParaRPr lang="en-US" altLang="en-US" sz="1800" dirty="0"/>
          </a:p>
        </p:txBody>
      </p:sp>
    </p:spTree>
    <p:extLst>
      <p:ext uri="{BB962C8B-B14F-4D97-AF65-F5344CB8AC3E}">
        <p14:creationId xmlns:p14="http://schemas.microsoft.com/office/powerpoint/2010/main" val="255456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CC#4: Friday 24</a:t>
            </a:r>
            <a:r>
              <a:rPr lang="en-GB" altLang="en-US" baseline="30000" dirty="0">
                <a:solidFill>
                  <a:schemeClr val="tx1"/>
                </a:solidFill>
              </a:rPr>
              <a:t>th</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Handle open outgoing LS’s</a:t>
            </a:r>
          </a:p>
          <a:p>
            <a:pPr lvl="1">
              <a:lnSpc>
                <a:spcPct val="110000"/>
              </a:lnSpc>
              <a:defRPr/>
            </a:pPr>
            <a:r>
              <a:rPr lang="en-US" altLang="en-US" sz="1968" dirty="0"/>
              <a:t>Revisions after the final (comments) deadline can be uploaded for discussion</a:t>
            </a:r>
          </a:p>
          <a:p>
            <a:pPr>
              <a:lnSpc>
                <a:spcPct val="110000"/>
              </a:lnSpc>
              <a:defRPr/>
            </a:pPr>
            <a:r>
              <a:rPr lang="en-US" altLang="en-US" sz="2400" dirty="0"/>
              <a:t>Handle other open </a:t>
            </a:r>
            <a:r>
              <a:rPr lang="en-US" altLang="en-US" sz="2400" dirty="0" err="1"/>
              <a:t>tdocs</a:t>
            </a:r>
            <a:endParaRPr lang="en-US" altLang="en-US" sz="2400" dirty="0"/>
          </a:p>
          <a:p>
            <a:pPr lvl="1">
              <a:lnSpc>
                <a:spcPct val="110000"/>
              </a:lnSpc>
              <a:defRPr/>
            </a:pPr>
            <a:r>
              <a:rPr lang="en-US" altLang="en-US" sz="1968" dirty="0" err="1"/>
              <a:t>Eg</a:t>
            </a:r>
            <a:r>
              <a:rPr lang="en-US" altLang="en-US" sz="1968" dirty="0"/>
              <a:t> where a revision + small update could allow it to be approved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4116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Monday 20th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IPR and Anti-trust reminder</a:t>
            </a:r>
          </a:p>
          <a:p>
            <a:pPr>
              <a:lnSpc>
                <a:spcPct val="110000"/>
              </a:lnSpc>
              <a:defRPr/>
            </a:pPr>
            <a:r>
              <a:rPr lang="en-US" altLang="en-US" sz="2400" dirty="0"/>
              <a:t>Agenda and CC plan approval</a:t>
            </a:r>
          </a:p>
          <a:p>
            <a:pPr>
              <a:lnSpc>
                <a:spcPct val="110000"/>
              </a:lnSpc>
              <a:defRPr/>
            </a:pPr>
            <a:r>
              <a:rPr lang="en-US" altLang="en-US" sz="2400" dirty="0"/>
              <a:t>Approval of report of previous meeting</a:t>
            </a:r>
          </a:p>
          <a:p>
            <a:pPr>
              <a:lnSpc>
                <a:spcPct val="110000"/>
              </a:lnSpc>
              <a:defRPr/>
            </a:pPr>
            <a:r>
              <a:rPr lang="en-US" altLang="en-US" sz="2400" dirty="0"/>
              <a:t>Check-in reminder</a:t>
            </a:r>
          </a:p>
          <a:p>
            <a:pPr>
              <a:lnSpc>
                <a:spcPct val="110000"/>
              </a:lnSpc>
              <a:defRPr/>
            </a:pPr>
            <a:r>
              <a:rPr lang="en-US" altLang="en-US" sz="2400" dirty="0"/>
              <a:t>Items requiring early discussion</a:t>
            </a:r>
          </a:p>
          <a:p>
            <a:pPr lvl="1">
              <a:lnSpc>
                <a:spcPct val="110000"/>
              </a:lnSpc>
              <a:defRPr/>
            </a:pPr>
            <a:r>
              <a:rPr lang="en-US" altLang="en-US" sz="2000" dirty="0"/>
              <a:t>Including early show of hands if questions are ready and reviewed</a:t>
            </a:r>
          </a:p>
          <a:p>
            <a:pPr>
              <a:lnSpc>
                <a:spcPct val="110000"/>
              </a:lnSpc>
              <a:defRPr/>
            </a:pPr>
            <a:r>
              <a:rPr lang="en-GB" altLang="en-US" sz="2400" dirty="0"/>
              <a:t>Selection of baseline LS responses</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984578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8959520"/>
              </p:ext>
            </p:extLst>
          </p:nvPr>
        </p:nvGraphicFramePr>
        <p:xfrm>
          <a:off x="515816" y="1371600"/>
          <a:ext cx="10949352" cy="5455920"/>
        </p:xfrm>
        <a:graphic>
          <a:graphicData uri="http://schemas.openxmlformats.org/drawingml/2006/table">
            <a:tbl>
              <a:tblPr firstRow="1" bandRow="1">
                <a:tableStyleId>{5940675A-B579-460E-94D1-54222C63F5DA}</a:tableStyleId>
              </a:tblPr>
              <a:tblGrid>
                <a:gridCol w="1043136">
                  <a:extLst>
                    <a:ext uri="{9D8B030D-6E8A-4147-A177-3AD203B41FA5}">
                      <a16:colId xmlns:a16="http://schemas.microsoft.com/office/drawing/2014/main" val="1143685411"/>
                    </a:ext>
                  </a:extLst>
                </a:gridCol>
                <a:gridCol w="398802">
                  <a:extLst>
                    <a:ext uri="{9D8B030D-6E8A-4147-A177-3AD203B41FA5}">
                      <a16:colId xmlns:a16="http://schemas.microsoft.com/office/drawing/2014/main" val="3588771282"/>
                    </a:ext>
                  </a:extLst>
                </a:gridCol>
                <a:gridCol w="504092">
                  <a:extLst>
                    <a:ext uri="{9D8B030D-6E8A-4147-A177-3AD203B41FA5}">
                      <a16:colId xmlns:a16="http://schemas.microsoft.com/office/drawing/2014/main" val="472168312"/>
                    </a:ext>
                  </a:extLst>
                </a:gridCol>
                <a:gridCol w="2767644">
                  <a:extLst>
                    <a:ext uri="{9D8B030D-6E8A-4147-A177-3AD203B41FA5}">
                      <a16:colId xmlns:a16="http://schemas.microsoft.com/office/drawing/2014/main" val="795833139"/>
                    </a:ext>
                  </a:extLst>
                </a:gridCol>
                <a:gridCol w="1306198">
                  <a:extLst>
                    <a:ext uri="{9D8B030D-6E8A-4147-A177-3AD203B41FA5}">
                      <a16:colId xmlns:a16="http://schemas.microsoft.com/office/drawing/2014/main" val="3721967299"/>
                    </a:ext>
                  </a:extLst>
                </a:gridCol>
                <a:gridCol w="567912">
                  <a:extLst>
                    <a:ext uri="{9D8B030D-6E8A-4147-A177-3AD203B41FA5}">
                      <a16:colId xmlns:a16="http://schemas.microsoft.com/office/drawing/2014/main" val="2548878984"/>
                    </a:ext>
                  </a:extLst>
                </a:gridCol>
                <a:gridCol w="2180784">
                  <a:extLst>
                    <a:ext uri="{9D8B030D-6E8A-4147-A177-3AD203B41FA5}">
                      <a16:colId xmlns:a16="http://schemas.microsoft.com/office/drawing/2014/main" val="110280909"/>
                    </a:ext>
                  </a:extLst>
                </a:gridCol>
                <a:gridCol w="2180784">
                  <a:extLst>
                    <a:ext uri="{9D8B030D-6E8A-4147-A177-3AD203B41FA5}">
                      <a16:colId xmlns:a16="http://schemas.microsoft.com/office/drawing/2014/main" val="1757498490"/>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2"/>
                        </a:rPr>
                        <a:t>S2-2500034</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In</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from CT WG1: Reply LS on Clarification request on usage and control of UE Local Configuration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WG1 (C1-247121)</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S2-2500219, S2-2500519, S2-2500778, S2-2501027</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20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S2-2500039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WG4: LS on UUAA Unsubscribe procedure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WG4 (C4-245436)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S2-2500437, S2-2500509, S2-2500602, S2-2500941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4"/>
                        </a:rPr>
                        <a:t>S2-2500036</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Action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WG3: LS on handling of </a:t>
                      </a:r>
                      <a:r>
                        <a:rPr lang="en-GB" sz="1200" dirty="0" err="1">
                          <a:solidFill>
                            <a:srgbClr val="000000"/>
                          </a:solidFill>
                          <a:effectLst/>
                          <a:latin typeface="Arial" panose="020B0604020202020204" pitchFamily="34" charset="0"/>
                          <a:ea typeface="Calibri" panose="020F0502020204030204" pitchFamily="34" charset="0"/>
                        </a:rPr>
                        <a:t>Nsmf</a:t>
                      </a:r>
                      <a:r>
                        <a:rPr lang="en-GB" sz="1200" dirty="0">
                          <a:solidFill>
                            <a:srgbClr val="000000"/>
                          </a:solidFill>
                          <a:effectLst/>
                          <a:latin typeface="Arial" panose="020B0604020202020204" pitchFamily="34" charset="0"/>
                          <a:ea typeface="Calibri" panose="020F0502020204030204" pitchFamily="34" charset="0"/>
                        </a:rPr>
                        <a:t> events targeting </a:t>
                      </a:r>
                      <a:r>
                        <a:rPr lang="en-GB" sz="1200" dirty="0" err="1">
                          <a:solidFill>
                            <a:srgbClr val="000000"/>
                          </a:solidFill>
                          <a:effectLst/>
                          <a:latin typeface="Arial" panose="020B0604020202020204" pitchFamily="34" charset="0"/>
                          <a:ea typeface="Calibri" panose="020F0502020204030204" pitchFamily="34" charset="0"/>
                        </a:rPr>
                        <a:t>anyUe</a:t>
                      </a:r>
                      <a:r>
                        <a:rPr lang="en-GB" sz="1200" dirty="0">
                          <a:solidFill>
                            <a:srgbClr val="000000"/>
                          </a:solidFill>
                          <a:effectLst/>
                          <a:latin typeface="Arial" panose="020B0604020202020204" pitchFamily="34" charset="0"/>
                          <a:ea typeface="Calibri" panose="020F0502020204030204" pitchFamily="34" charset="0"/>
                        </a:rPr>
                        <a:t> for I-SMF</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WG3 (C3-246487)</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Rel-18</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S2-2500609, S2-2500866, S2-2500992, S2-2500995, S2-2501052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5"/>
                        </a:rPr>
                        <a:t>S2-2500047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on Satellite IDs for store-and-forward operation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(R2-2411197)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Rel-19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S2-2500138, S2-2500505, S2-2500538, S2-2500549, S2-2500634, S2-2500729, S2-2500781, S2-2500790, S2-2501035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6"/>
                        </a:rPr>
                        <a:t>S2-2500014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Reply to SA2 LS on multi-modality awareness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RAN WG2 (R2-2409272)</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S2-2500124, S2-2500162, S2-2500297, S2-2500752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r>
                        <a:rPr lang="en-GB" sz="1200" u="sng">
                          <a:solidFill>
                            <a:srgbClr val="0000FF"/>
                          </a:solidFill>
                          <a:effectLst/>
                          <a:latin typeface="Arial" panose="020B0604020202020204" pitchFamily="34" charset="0"/>
                          <a:ea typeface="Calibri" panose="020F0502020204030204" pitchFamily="34" charset="0"/>
                          <a:hlinkClick r:id="rId7"/>
                        </a:rPr>
                        <a:t>S2-2500011</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WG4: LS on Support of XRM services in Roaming scenarios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CT WG4 (C4-244534)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S2-2500127, S2-2500167, S2-2500380</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8"/>
                        </a:rPr>
                        <a:t>S2-2500045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to SA2 on relay discovery announcement</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(R2-2411184)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S2-2500323, S2-2500377, S2-2500390, S2-2500433, S2-2500502, S2-2500649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S2-2500022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WG3: LS on Multi-hop U2N Relay Architecture Aspects</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 WG3 (S3-245259)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S2-2500128, S2-2500326, S2-2500518</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2705581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5333744"/>
              </p:ext>
            </p:extLst>
          </p:nvPr>
        </p:nvGraphicFramePr>
        <p:xfrm>
          <a:off x="832338" y="1371600"/>
          <a:ext cx="10714893" cy="4133850"/>
        </p:xfrm>
        <a:graphic>
          <a:graphicData uri="http://schemas.openxmlformats.org/drawingml/2006/table">
            <a:tbl>
              <a:tblPr firstRow="1" bandRow="1">
                <a:tableStyleId>{5940675A-B579-460E-94D1-54222C63F5DA}</a:tableStyleId>
              </a:tblPr>
              <a:tblGrid>
                <a:gridCol w="779137">
                  <a:extLst>
                    <a:ext uri="{9D8B030D-6E8A-4147-A177-3AD203B41FA5}">
                      <a16:colId xmlns:a16="http://schemas.microsoft.com/office/drawing/2014/main" val="1143685411"/>
                    </a:ext>
                  </a:extLst>
                </a:gridCol>
                <a:gridCol w="424983">
                  <a:extLst>
                    <a:ext uri="{9D8B030D-6E8A-4147-A177-3AD203B41FA5}">
                      <a16:colId xmlns:a16="http://schemas.microsoft.com/office/drawing/2014/main" val="3588771282"/>
                    </a:ext>
                  </a:extLst>
                </a:gridCol>
                <a:gridCol w="447351">
                  <a:extLst>
                    <a:ext uri="{9D8B030D-6E8A-4147-A177-3AD203B41FA5}">
                      <a16:colId xmlns:a16="http://schemas.microsoft.com/office/drawing/2014/main" val="472168312"/>
                    </a:ext>
                  </a:extLst>
                </a:gridCol>
                <a:gridCol w="2181976">
                  <a:extLst>
                    <a:ext uri="{9D8B030D-6E8A-4147-A177-3AD203B41FA5}">
                      <a16:colId xmlns:a16="http://schemas.microsoft.com/office/drawing/2014/main" val="795833139"/>
                    </a:ext>
                  </a:extLst>
                </a:gridCol>
                <a:gridCol w="915384">
                  <a:extLst>
                    <a:ext uri="{9D8B030D-6E8A-4147-A177-3AD203B41FA5}">
                      <a16:colId xmlns:a16="http://schemas.microsoft.com/office/drawing/2014/main" val="3721967299"/>
                    </a:ext>
                  </a:extLst>
                </a:gridCol>
                <a:gridCol w="620339">
                  <a:extLst>
                    <a:ext uri="{9D8B030D-6E8A-4147-A177-3AD203B41FA5}">
                      <a16:colId xmlns:a16="http://schemas.microsoft.com/office/drawing/2014/main" val="2548878984"/>
                    </a:ext>
                  </a:extLst>
                </a:gridCol>
                <a:gridCol w="3001107">
                  <a:extLst>
                    <a:ext uri="{9D8B030D-6E8A-4147-A177-3AD203B41FA5}">
                      <a16:colId xmlns:a16="http://schemas.microsoft.com/office/drawing/2014/main" val="110280909"/>
                    </a:ext>
                  </a:extLst>
                </a:gridCol>
                <a:gridCol w="2344616">
                  <a:extLst>
                    <a:ext uri="{9D8B030D-6E8A-4147-A177-3AD203B41FA5}">
                      <a16:colId xmlns:a16="http://schemas.microsoft.com/office/drawing/2014/main" val="4022194288"/>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S2-2500037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WG3: LS on Clarification of the scope of QME</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WG3 (C3-246506)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S2-2500265, S2-2500304, S2-2500801, S2-2500862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S2-2500053</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WG3: Reply LS on FS_VMR_Ph2 solution impacts to RAN (MWAB mobility)</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RAN WG3 (R3-247910)</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S2-2500221, S2-2500366, S2-2500514, S2-2500580</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S2-2500066</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WG4: LS on Time Synchronization for MBS</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SA WG4 (S4-242169)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S2-2500135, S2-2500252, S2-2500576, S2-2500799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S2-2500044</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WG2: LS on emergency services and </a:t>
                      </a:r>
                      <a:r>
                        <a:rPr lang="en-GB" sz="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eDRX</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RAN WG2 (R2-2411041)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S2-2500362, S2-2500698, S2-2501001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S2-2500052</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Action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from RAN WG3: Reply LS on FS_VMR_Ph2 solution impacts to RAN (Access Control and Additional ULI)</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RAN WG3 (R3-247909)</a:t>
                      </a:r>
                      <a:endParaRPr lang="en-GB" sz="1200" dirty="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Rel-19</a:t>
                      </a: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Responses drafted in S2-2500363, S2-2500582</a:t>
                      </a: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319028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Ambient </a:t>
            </a:r>
            <a:r>
              <a:rPr lang="en-GB" altLang="en-US" dirty="0" err="1">
                <a:solidFill>
                  <a:schemeClr val="tx1"/>
                </a:solidFill>
              </a:rPr>
              <a:t>IoT</a:t>
            </a:r>
            <a:r>
              <a:rPr lang="en-GB" altLang="en-US" dirty="0">
                <a:solidFill>
                  <a:schemeClr val="tx1"/>
                </a:solidFill>
              </a:rPr>
              <a:t> normative work</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Maurice’s suggestion</a:t>
            </a:r>
          </a:p>
          <a:p>
            <a:pPr lvl="1"/>
            <a:r>
              <a:rPr lang="en-US" sz="1800" dirty="0"/>
              <a:t>Until the WID is approved and the TS created, these will be SA WG2 internal documents</a:t>
            </a:r>
            <a:endParaRPr lang="en-GB" sz="1800" dirty="0"/>
          </a:p>
          <a:p>
            <a:pPr lvl="1"/>
            <a:r>
              <a:rPr lang="en-US" sz="1800" dirty="0"/>
              <a:t>There is no procedural issue with ‘approving’ the ‘</a:t>
            </a:r>
            <a:r>
              <a:rPr lang="en-US" sz="1800" dirty="0" err="1"/>
              <a:t>pCR</a:t>
            </a:r>
            <a:r>
              <a:rPr lang="en-US" sz="1800" dirty="0"/>
              <a:t>’ documents to update the ‘draft TS’ document, in the usual way, only once we have the WID and the TS allocated, we then start to use the TS number and real </a:t>
            </a:r>
            <a:r>
              <a:rPr lang="en-US" sz="1800" dirty="0" err="1"/>
              <a:t>pCRs</a:t>
            </a:r>
            <a:endParaRPr lang="en-GB" sz="1800" dirty="0"/>
          </a:p>
          <a:p>
            <a:pPr lvl="1"/>
            <a:r>
              <a:rPr lang="en-US" sz="1800" dirty="0"/>
              <a:t>I think we can use the </a:t>
            </a:r>
            <a:r>
              <a:rPr lang="en-US" sz="1800" b="1" dirty="0"/>
              <a:t>normal version numbering for the Skeleton and each update after the meetings until the real TS number is available</a:t>
            </a:r>
            <a:r>
              <a:rPr lang="en-US" sz="1800" dirty="0"/>
              <a:t>. Until then I can upload to SA2_LatestDrafts folder, using 23xyz-0bc numbering.</a:t>
            </a:r>
            <a:endParaRPr lang="en-GB" sz="1800" dirty="0"/>
          </a:p>
          <a:p>
            <a:pPr lvl="1"/>
            <a:r>
              <a:rPr lang="en-US" sz="1800" b="1" dirty="0"/>
              <a:t>I can upload these to 3GU manually once the TS number is availab</a:t>
            </a:r>
            <a:r>
              <a:rPr lang="en-US" sz="1800" dirty="0"/>
              <a:t>le, to provide a kind of history for the future archaeologists, we can then continue the version numbering until TSG approval.</a:t>
            </a:r>
            <a:endParaRPr lang="en-GB" sz="1800" dirty="0"/>
          </a:p>
          <a:p>
            <a:pPr>
              <a:lnSpc>
                <a:spcPct val="110000"/>
              </a:lnSpc>
              <a:defRPr/>
            </a:pPr>
            <a:endParaRPr lang="en-US" altLang="en-US" sz="2400" dirty="0"/>
          </a:p>
        </p:txBody>
      </p:sp>
    </p:spTree>
    <p:extLst>
      <p:ext uri="{BB962C8B-B14F-4D97-AF65-F5344CB8AC3E}">
        <p14:creationId xmlns:p14="http://schemas.microsoft.com/office/powerpoint/2010/main" val="20353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Show of hands topics</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Proposed for CC#1</a:t>
            </a:r>
          </a:p>
          <a:p>
            <a:pPr lvl="1">
              <a:lnSpc>
                <a:spcPct val="110000"/>
              </a:lnSpc>
              <a:defRPr/>
            </a:pPr>
            <a:r>
              <a:rPr lang="en-GB" altLang="en-US" sz="2000" dirty="0"/>
              <a:t>XRM_Ph2: XR services support in roaming</a:t>
            </a:r>
          </a:p>
          <a:p>
            <a:pPr lvl="1">
              <a:lnSpc>
                <a:spcPct val="110000"/>
              </a:lnSpc>
              <a:defRPr/>
            </a:pPr>
            <a:r>
              <a:rPr lang="en-US" altLang="en-US" sz="2000" dirty="0"/>
              <a:t>5GSAT_PH3-ARC: KI#2 support of list of satellite IDs and/or S&amp;F monitoring list; </a:t>
            </a:r>
          </a:p>
          <a:p>
            <a:pPr lvl="1">
              <a:lnSpc>
                <a:spcPct val="110000"/>
              </a:lnSpc>
              <a:defRPr/>
            </a:pPr>
            <a:r>
              <a:rPr lang="en-US" altLang="en-US" sz="2000" dirty="0"/>
              <a:t>5GSAT_PH3-ARC: KI#3 how to send SIP re-INVITE during the IMS AGW relocation</a:t>
            </a:r>
          </a:p>
          <a:p>
            <a:pPr>
              <a:lnSpc>
                <a:spcPct val="110000"/>
              </a:lnSpc>
              <a:defRPr/>
            </a:pPr>
            <a:r>
              <a:rPr lang="en-US" altLang="en-US" sz="2400" dirty="0"/>
              <a:t>Potential</a:t>
            </a:r>
            <a:endParaRPr lang="en-GB" altLang="en-US" sz="1800" dirty="0"/>
          </a:p>
          <a:p>
            <a:pPr lvl="1">
              <a:lnSpc>
                <a:spcPct val="110000"/>
              </a:lnSpc>
              <a:defRPr/>
            </a:pPr>
            <a:r>
              <a:rPr lang="en-US" altLang="zh-CN" sz="2000" dirty="0"/>
              <a:t>KI#1: Triggering Condition for I-SMF Change after Initial Selection (suggested for CC#2)</a:t>
            </a:r>
          </a:p>
          <a:p>
            <a:pPr lvl="1">
              <a:lnSpc>
                <a:spcPct val="110000"/>
              </a:lnSpc>
              <a:defRPr/>
            </a:pPr>
            <a:r>
              <a:rPr lang="en-GB" altLang="en-US" sz="2000" dirty="0"/>
              <a:t>Ambient IoT: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p>
          <a:p>
            <a:pPr lvl="1">
              <a:lnSpc>
                <a:spcPct val="110000"/>
              </a:lnSpc>
              <a:defRPr/>
            </a:pPr>
            <a:endParaRPr lang="en-US" altLang="zh-CN" sz="2000" dirty="0"/>
          </a:p>
          <a:p>
            <a:pPr>
              <a:lnSpc>
                <a:spcPct val="110000"/>
              </a:lnSpc>
              <a:defRPr/>
            </a:pPr>
            <a:endParaRPr lang="en-US" altLang="en-US" sz="2432" dirty="0"/>
          </a:p>
        </p:txBody>
      </p:sp>
    </p:spTree>
    <p:extLst>
      <p:ext uri="{BB962C8B-B14F-4D97-AF65-F5344CB8AC3E}">
        <p14:creationId xmlns:p14="http://schemas.microsoft.com/office/powerpoint/2010/main" val="2916655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Work planning</a:t>
            </a:r>
          </a:p>
          <a:p>
            <a:pPr lvl="1">
              <a:lnSpc>
                <a:spcPct val="110000"/>
              </a:lnSpc>
              <a:defRPr/>
            </a:pPr>
            <a:r>
              <a:rPr lang="en-GB" altLang="en-US" sz="2000" dirty="0"/>
              <a:t>S2-2500984	SA WG2#166 AHE Work Planning slides</a:t>
            </a:r>
          </a:p>
          <a:p>
            <a:pPr lvl="1">
              <a:lnSpc>
                <a:spcPct val="110000"/>
              </a:lnSpc>
              <a:defRPr/>
            </a:pPr>
            <a:r>
              <a:rPr lang="en-GB" altLang="en-US" sz="2000" dirty="0"/>
              <a:t>S2-2500986	SA WG2#166AHE Work Planning spreadsheet</a:t>
            </a:r>
          </a:p>
          <a:p>
            <a:pPr lvl="1">
              <a:lnSpc>
                <a:spcPct val="110000"/>
              </a:lnSpc>
              <a:defRPr/>
            </a:pPr>
            <a:r>
              <a:rPr lang="en-GB" altLang="en-US" sz="2000" dirty="0"/>
              <a:t>S2-2500996	Rel-20 5GA NWM discussion guidance and plan</a:t>
            </a:r>
          </a:p>
          <a:p>
            <a:pPr lvl="1">
              <a:lnSpc>
                <a:spcPct val="110000"/>
              </a:lnSpc>
              <a:defRPr/>
            </a:pPr>
            <a:r>
              <a:rPr lang="en-GB" altLang="en-US" sz="2000" dirty="0"/>
              <a:t>Way of working discussion update</a:t>
            </a:r>
            <a:endParaRPr lang="en-GB" altLang="en-US" sz="2432" dirty="0"/>
          </a:p>
          <a:p>
            <a:pPr>
              <a:lnSpc>
                <a:spcPct val="110000"/>
              </a:lnSpc>
              <a:defRPr/>
            </a:pPr>
            <a:r>
              <a:rPr lang="en-GB" altLang="en-US" sz="2400" dirty="0"/>
              <a:t>Other</a:t>
            </a:r>
          </a:p>
          <a:p>
            <a:pPr lvl="1">
              <a:lnSpc>
                <a:spcPct val="110000"/>
              </a:lnSpc>
              <a:defRPr/>
            </a:pPr>
            <a:r>
              <a:rPr lang="en-GB" altLang="en-US" sz="2000" dirty="0"/>
              <a:t>S2-2500008	Structure of WID Names &amp; </a:t>
            </a:r>
            <a:r>
              <a:rPr lang="en-GB" altLang="en-US" sz="2000" dirty="0" smtClean="0"/>
              <a:t>Acronyms</a:t>
            </a:r>
          </a:p>
          <a:p>
            <a:pPr>
              <a:lnSpc>
                <a:spcPct val="110000"/>
              </a:lnSpc>
              <a:defRPr/>
            </a:pPr>
            <a:r>
              <a:rPr lang="en-GB" altLang="en-US" sz="2432" dirty="0" smtClean="0"/>
              <a:t>Ambient </a:t>
            </a:r>
            <a:r>
              <a:rPr lang="en-GB" altLang="en-US" sz="2432" dirty="0" err="1" smtClean="0"/>
              <a:t>IoT</a:t>
            </a:r>
            <a:r>
              <a:rPr lang="en-GB" altLang="en-US" sz="2432" dirty="0" smtClean="0"/>
              <a:t> normative work handling</a:t>
            </a:r>
            <a:endParaRPr lang="en-GB" altLang="en-US" sz="2432" dirty="0"/>
          </a:p>
        </p:txBody>
      </p:sp>
    </p:spTree>
    <p:extLst>
      <p:ext uri="{BB962C8B-B14F-4D97-AF65-F5344CB8AC3E}">
        <p14:creationId xmlns:p14="http://schemas.microsoft.com/office/powerpoint/2010/main" val="10893822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smtClean="0"/>
              <a:t>Other </a:t>
            </a:r>
            <a:r>
              <a:rPr lang="en-US" altLang="en-US" sz="2400" dirty="0"/>
              <a:t>items that would benefit from discussion during the CC</a:t>
            </a:r>
          </a:p>
          <a:p>
            <a:pPr lvl="1">
              <a:lnSpc>
                <a:spcPct val="110000"/>
              </a:lnSpc>
              <a:defRPr/>
            </a:pPr>
            <a:r>
              <a:rPr lang="en-US" altLang="zh-CN" sz="2000" strike="sngStrike" dirty="0"/>
              <a:t>KI#1: Triggering Condition for I-SMF Change after Initial Selection (suggested for CC#2)</a:t>
            </a:r>
          </a:p>
          <a:p>
            <a:pPr lvl="1">
              <a:lnSpc>
                <a:spcPct val="110000"/>
              </a:lnSpc>
              <a:defRPr/>
            </a:pPr>
            <a:r>
              <a:rPr lang="en-GB" altLang="en-US" sz="2000" dirty="0"/>
              <a:t>Ambient </a:t>
            </a:r>
            <a:r>
              <a:rPr lang="en-GB" altLang="en-US" sz="2000" dirty="0" err="1"/>
              <a:t>IoT</a:t>
            </a:r>
            <a:r>
              <a:rPr lang="en-GB" altLang="en-US" sz="2000" dirty="0"/>
              <a: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r>
              <a:rPr lang="en-GB" altLang="en-US" sz="2000" dirty="0" smtClean="0"/>
              <a:t>)</a:t>
            </a:r>
          </a:p>
          <a:p>
            <a:pPr lvl="1">
              <a:lnSpc>
                <a:spcPct val="110000"/>
              </a:lnSpc>
              <a:defRPr/>
            </a:pPr>
            <a:r>
              <a:rPr lang="en-US" altLang="en-US" sz="2000" dirty="0"/>
              <a:t>KI#8 of NG_RTC_Ph2 </a:t>
            </a:r>
            <a:endParaRPr lang="en-US" altLang="en-US" sz="2000" dirty="0" smtClean="0"/>
          </a:p>
          <a:p>
            <a:pPr>
              <a:lnSpc>
                <a:spcPct val="110000"/>
              </a:lnSpc>
              <a:defRPr/>
            </a:pPr>
            <a:r>
              <a:rPr lang="en-US" altLang="en-US" sz="2400" dirty="0" smtClean="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827173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CC#3: Thursday 23</a:t>
            </a:r>
            <a:r>
              <a:rPr lang="en-GB" altLang="en-US" baseline="30000" dirty="0">
                <a:solidFill>
                  <a:schemeClr val="tx1"/>
                </a:solidFill>
              </a:rPr>
              <a:t>rd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Show of Hands items (if required)</a:t>
            </a:r>
          </a:p>
          <a:p>
            <a:pPr>
              <a:lnSpc>
                <a:spcPct val="110000"/>
              </a:lnSpc>
              <a:defRPr/>
            </a:pPr>
            <a:r>
              <a:rPr lang="en-US" altLang="en-US" sz="2400" dirty="0"/>
              <a:t>Other items that would benefit from discussion during the CC</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2061682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contentBits="0" removed="0"/>
</clbl:labelList>
</file>

<file path=docProps/app.xml><?xml version="1.0" encoding="utf-8"?>
<Properties xmlns="http://schemas.openxmlformats.org/officeDocument/2006/extended-properties" xmlns:vt="http://schemas.openxmlformats.org/officeDocument/2006/docPropsVTypes">
  <TotalTime>115515</TotalTime>
  <Words>1001</Words>
  <Application>Microsoft Office PowerPoint</Application>
  <PresentationFormat>Widescreen</PresentationFormat>
  <Paragraphs>153</Paragraphs>
  <Slides>10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Calibri</vt:lpstr>
      <vt:lpstr>DengXian</vt:lpstr>
      <vt:lpstr>Nokia Pure Headline Ultra Light</vt:lpstr>
      <vt:lpstr>Nokia Pure Text</vt:lpstr>
      <vt:lpstr>Nokia Pure Text Light</vt:lpstr>
      <vt:lpstr>Times New Roman</vt:lpstr>
      <vt:lpstr>Wingdings</vt:lpstr>
      <vt:lpstr>Nokia White Master with headline</vt:lpstr>
      <vt:lpstr>2_Office Theme</vt:lpstr>
      <vt:lpstr>SA2#166AHE Conference call planning</vt:lpstr>
      <vt:lpstr>CC#1: Monday 20th January</vt:lpstr>
      <vt:lpstr>CC#1: Selection of baseline LS responses</vt:lpstr>
      <vt:lpstr>CC#1: Selection of baseline LS responses</vt:lpstr>
      <vt:lpstr>CC#1: Ambient IoT normative work</vt:lpstr>
      <vt:lpstr>CC#1: Show of hands topics</vt:lpstr>
      <vt:lpstr>CC#2: Wednesday 22nd January</vt:lpstr>
      <vt:lpstr>CC#2: Wednesday 22nd January</vt:lpstr>
      <vt:lpstr>CC#3: Thursday 23rd January</vt:lpstr>
      <vt:lpstr>CC#4: Friday 24th January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Andrew Bennett/Communications Research /SRUK/Principal Engineer/Samsung Electronics</cp:lastModifiedBy>
  <cp:revision>1193</cp:revision>
  <cp:lastPrinted>2023-08-02T08:25:48Z</cp:lastPrinted>
  <dcterms:created xsi:type="dcterms:W3CDTF">2018-05-24T11:49:12Z</dcterms:created>
  <dcterms:modified xsi:type="dcterms:W3CDTF">2025-01-22T12:30:41Z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