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341" r:id="rId5"/>
    <p:sldId id="342" r:id="rId6"/>
    <p:sldId id="345" r:id="rId7"/>
    <p:sldId id="346" r:id="rId8"/>
    <p:sldId id="350" r:id="rId9"/>
    <p:sldId id="347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FFFF"/>
    <a:srgbClr val="FF6600"/>
    <a:srgbClr val="1A4669"/>
    <a:srgbClr val="C6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7" autoAdjust="0"/>
    <p:restoredTop sz="95847" autoAdjust="0"/>
  </p:normalViewPr>
  <p:slideViewPr>
    <p:cSldViewPr snapToGrid="0">
      <p:cViewPr varScale="1">
        <p:scale>
          <a:sx n="94" d="100"/>
          <a:sy n="94" d="100"/>
        </p:scale>
        <p:origin x="154" y="91"/>
      </p:cViewPr>
      <p:guideLst>
        <p:guide orient="horz" pos="2160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1834" y="-163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112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6285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US" altLang="zh-CN" sz="1200" b="1" dirty="0">
                <a:latin typeface="Arial "/>
              </a:rPr>
              <a:t>TSG-WG SA2 Meeting #165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Hyderabad, India, 14th Oct – 18th Oct, 2024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highlight>
                  <a:srgbClr val="FFFF00"/>
                </a:highlight>
                <a:latin typeface="Arial "/>
              </a:rPr>
              <a:t>S2-240</a:t>
            </a:r>
            <a:r>
              <a:rPr lang="en-US" altLang="zh-CN" sz="1200" b="1" dirty="0" err="1">
                <a:highlight>
                  <a:srgbClr val="FFFF00"/>
                </a:highlight>
                <a:latin typeface="Arial "/>
              </a:rPr>
              <a:t>xxxx</a:t>
            </a:r>
            <a:endParaRPr lang="sv-SE" altLang="en-US" sz="1200" b="1" dirty="0">
              <a:highlight>
                <a:srgbClr val="FFFF00"/>
              </a:highlight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95" y="2219660"/>
            <a:ext cx="11205410" cy="1458578"/>
          </a:xfrm>
        </p:spPr>
        <p:txBody>
          <a:bodyPr/>
          <a:lstStyle/>
          <a:p>
            <a:pPr algn="ctr" eaLnBrk="1" hangingPunct="1"/>
            <a:r>
              <a:rPr lang="en-US" altLang="en-US" sz="4400" b="1" dirty="0"/>
              <a:t>SA2#165 Ambient IoT pre-meeting call</a:t>
            </a:r>
            <a:endParaRPr lang="en-GB" altLang="en-US" sz="4400" b="1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52650" y="4192421"/>
            <a:ext cx="7886700" cy="50390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dirty="0"/>
              <a:t>Huawei, OPPO (rapporteurs)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Agenda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41D367B-154B-45ED-9F6F-9AB8ED2064B6}"/>
              </a:ext>
            </a:extLst>
          </p:cNvPr>
          <p:cNvSpPr txBox="1"/>
          <p:nvPr/>
        </p:nvSpPr>
        <p:spPr>
          <a:xfrm>
            <a:off x="651209" y="2013612"/>
            <a:ext cx="1041784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l" fontAlgn="ctr">
              <a:lnSpc>
                <a:spcPct val="200000"/>
              </a:lnSpc>
              <a:buFont typeface="+mj-lt"/>
              <a:buAutoNum type="arabicPeriod"/>
            </a:pPr>
            <a:r>
              <a:rPr lang="en-US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Meeting session plan (~10 mins)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  <a:cs typeface="宋体" panose="02010600030101010101" pitchFamily="2" charset="-122"/>
            </a:endParaRPr>
          </a:p>
          <a:p>
            <a:pPr marL="342900" lvl="0" indent="-342900" algn="l" fontAlgn="ctr">
              <a:lnSpc>
                <a:spcPct val="200000"/>
              </a:lnSpc>
              <a:buFont typeface="+mj-lt"/>
              <a:buAutoNum type="arabicPeriod"/>
            </a:pPr>
            <a:r>
              <a:rPr lang="en-US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Technical discussion (~100 mins)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  <a:cs typeface="宋体" panose="02010600030101010101" pitchFamily="2" charset="-122"/>
            </a:endParaRPr>
          </a:p>
          <a:p>
            <a:pPr marL="342900" indent="-342900" fontAlgn="ctr">
              <a:lnSpc>
                <a:spcPct val="200000"/>
              </a:lnSpc>
              <a:buFont typeface="+mj-lt"/>
              <a:buAutoNum type="arabicPeriod" startAt="3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Discussion on baseline papers for conclusions (~10 mins)</a:t>
            </a:r>
            <a:endParaRPr lang="zh-CN" altLang="zh-CN" sz="2000" dirty="0">
              <a:latin typeface="Calibri" panose="020F0502020204030204" pitchFamily="34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417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Meeting session plan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41D367B-154B-45ED-9F6F-9AB8ED2064B6}"/>
              </a:ext>
            </a:extLst>
          </p:cNvPr>
          <p:cNvSpPr txBox="1"/>
          <p:nvPr/>
        </p:nvSpPr>
        <p:spPr>
          <a:xfrm>
            <a:off x="658479" y="1710244"/>
            <a:ext cx="10417844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fontAlgn="ctr">
              <a:lnSpc>
                <a:spcPct val="150000"/>
              </a:lnSpc>
              <a:buNone/>
            </a:pPr>
            <a:r>
              <a:rPr lang="en-US" altLang="zh-CN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Session 1 (Monday Q5)</a:t>
            </a:r>
            <a:endParaRPr lang="en-US" altLang="zh-CN" b="1" u="sng" dirty="0">
              <a:effectLst/>
              <a:latin typeface="Calibri" panose="020F0502020204030204" pitchFamily="34" charset="0"/>
              <a:ea typeface="等线" panose="02010600030101010101" pitchFamily="2" charset="-122"/>
              <a:cs typeface="宋体" panose="02010600030101010101" pitchFamily="2" charset="-122"/>
            </a:endParaRPr>
          </a:p>
          <a:p>
            <a:pPr marL="342900" lvl="0" indent="-342900" algn="l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Conclusion proposals</a:t>
            </a:r>
          </a:p>
          <a:p>
            <a:pPr marL="342900" lvl="0" indent="-342900" algn="l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highlight>
                  <a:srgbClr val="FFFF00"/>
                </a:highlight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LS in from RAN1 (to review only) + assumption proposal </a:t>
            </a:r>
          </a:p>
          <a:p>
            <a:pPr marL="342900" lvl="0" indent="-342900" algn="l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highlight>
                  <a:srgbClr val="FFFF00"/>
                </a:highlight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LS in from SA1 </a:t>
            </a:r>
          </a:p>
          <a:p>
            <a:pPr marL="0" indent="0" fontAlgn="ctr">
              <a:lnSpc>
                <a:spcPct val="150000"/>
              </a:lnSpc>
              <a:buNone/>
            </a:pPr>
            <a:r>
              <a:rPr lang="en-US" altLang="zh-CN" b="1" dirty="0">
                <a:latin typeface="Calibri" panose="020F0502020204030204" pitchFamily="34" charset="0"/>
                <a:ea typeface="等线" panose="02010600030101010101" pitchFamily="2" charset="-122"/>
              </a:rPr>
              <a:t>Drafting session (Tuesday lunch time)</a:t>
            </a:r>
          </a:p>
          <a:p>
            <a:pPr marL="342900" indent="-342900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Way forward of controversial issues</a:t>
            </a:r>
          </a:p>
          <a:p>
            <a:pPr marL="0" indent="0" fontAlgn="ctr">
              <a:lnSpc>
                <a:spcPct val="150000"/>
              </a:lnSpc>
              <a:buNone/>
            </a:pPr>
            <a:r>
              <a:rPr lang="en-US" altLang="zh-CN" b="1" dirty="0">
                <a:latin typeface="Calibri" panose="020F0502020204030204" pitchFamily="34" charset="0"/>
                <a:ea typeface="等线" panose="02010600030101010101" pitchFamily="2" charset="-122"/>
              </a:rPr>
              <a:t>Session 2 (Tuesday Q5)</a:t>
            </a:r>
            <a:endParaRPr lang="en-US" altLang="zh-CN" b="1" u="sng" dirty="0">
              <a:latin typeface="Calibri" panose="020F0502020204030204" pitchFamily="34" charset="0"/>
              <a:ea typeface="等线" panose="02010600030101010101" pitchFamily="2" charset="-122"/>
            </a:endParaRPr>
          </a:p>
          <a:p>
            <a:pPr marL="342900" indent="-342900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Conclusion proposal (leftover)</a:t>
            </a:r>
          </a:p>
          <a:p>
            <a:pPr marL="342900" indent="-342900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highlight>
                  <a:srgbClr val="FFFF00"/>
                </a:highlight>
                <a:latin typeface="Calibri" panose="020F0502020204030204" pitchFamily="34" charset="0"/>
                <a:ea typeface="等线" panose="02010600030101010101" pitchFamily="2" charset="-122"/>
              </a:rPr>
              <a:t>Evaluation proposal, postpone</a:t>
            </a:r>
          </a:p>
          <a:p>
            <a:pPr marL="342900" indent="-342900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LS in (need to reply) and LS out</a:t>
            </a:r>
          </a:p>
          <a:p>
            <a:pPr marL="342900" indent="-342900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New solutions(6) and solution updates (4) postponed from last meeting</a:t>
            </a:r>
          </a:p>
        </p:txBody>
      </p:sp>
    </p:spTree>
    <p:extLst>
      <p:ext uri="{BB962C8B-B14F-4D97-AF65-F5344CB8AC3E}">
        <p14:creationId xmlns:p14="http://schemas.microsoft.com/office/powerpoint/2010/main" val="82501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Technical discussion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41D367B-154B-45ED-9F6F-9AB8ED2064B6}"/>
              </a:ext>
            </a:extLst>
          </p:cNvPr>
          <p:cNvSpPr txBox="1"/>
          <p:nvPr/>
        </p:nvSpPr>
        <p:spPr>
          <a:xfrm>
            <a:off x="500146" y="1791887"/>
            <a:ext cx="10954348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ctr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LS on RAN2 (2409573) agreements and assumptions for Ambient IoT</a:t>
            </a:r>
            <a:endParaRPr lang="en-US" altLang="zh-CN" sz="2400" dirty="0">
              <a:latin typeface="等线" panose="02010600030101010101" pitchFamily="2" charset="-122"/>
              <a:ea typeface="等线" panose="02010600030101010101" pitchFamily="2" charset="-122"/>
              <a:cs typeface="宋体" panose="02010600030101010101" pitchFamily="2" charset="-122"/>
            </a:endParaRPr>
          </a:p>
          <a:p>
            <a:pPr marL="492538" lvl="1"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Whether to reply until the conclusions of several technical issues are reached?</a:t>
            </a:r>
          </a:p>
          <a:p>
            <a:pPr marL="342900" indent="-342900" fontAlgn="ctr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400" dirty="0">
                <a:latin typeface="Calibri" panose="020F0502020204030204" pitchFamily="34" charset="0"/>
                <a:ea typeface="等线" panose="02010600030101010101" pitchFamily="2" charset="-122"/>
              </a:rPr>
              <a:t>Topology 1 architecture, how BS reader communicates with core network</a:t>
            </a:r>
          </a:p>
          <a:p>
            <a:pPr marL="492538" lvl="1"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2410410 (BS reader - AIOTF) </a:t>
            </a:r>
          </a:p>
          <a:p>
            <a:pPr marL="492538" lvl="1"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2410237 ( BS reader – AMF - </a:t>
            </a:r>
            <a:r>
              <a:rPr lang="en-US" altLang="zh-CN" sz="2000" dirty="0" err="1">
                <a:latin typeface="Calibri" panose="020F0502020204030204" pitchFamily="34" charset="0"/>
                <a:ea typeface="等线" panose="02010600030101010101" pitchFamily="2" charset="-122"/>
              </a:rPr>
              <a:t>AIoTF</a:t>
            </a: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)</a:t>
            </a:r>
          </a:p>
          <a:p>
            <a:pPr marL="342900" indent="-342900" fontAlgn="ctr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400" dirty="0">
                <a:latin typeface="Calibri" panose="020F0502020204030204" pitchFamily="34" charset="0"/>
                <a:ea typeface="等线" panose="02010600030101010101" pitchFamily="2" charset="-122"/>
              </a:rPr>
              <a:t>Topology 2 architecture, data transfer path between UE reader and </a:t>
            </a:r>
            <a:r>
              <a:rPr lang="en-US" altLang="zh-CN" sz="2400" dirty="0" err="1">
                <a:latin typeface="Calibri" panose="020F0502020204030204" pitchFamily="34" charset="0"/>
                <a:ea typeface="等线" panose="02010600030101010101" pitchFamily="2" charset="-122"/>
              </a:rPr>
              <a:t>AIoTF</a:t>
            </a:r>
            <a:endParaRPr lang="en-US" altLang="zh-CN" sz="2400" dirty="0">
              <a:latin typeface="Calibri" panose="020F0502020204030204" pitchFamily="34" charset="0"/>
              <a:ea typeface="等线" panose="02010600030101010101" pitchFamily="2" charset="-122"/>
            </a:endParaRPr>
          </a:p>
          <a:p>
            <a:pPr marL="492538" lvl="1"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CP path (2409706)</a:t>
            </a:r>
          </a:p>
          <a:p>
            <a:pPr marL="492538" lvl="1"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UP path (2410523)</a:t>
            </a:r>
          </a:p>
        </p:txBody>
      </p:sp>
    </p:spTree>
    <p:extLst>
      <p:ext uri="{BB962C8B-B14F-4D97-AF65-F5344CB8AC3E}">
        <p14:creationId xmlns:p14="http://schemas.microsoft.com/office/powerpoint/2010/main" val="234228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Technical discussion (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cont.d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)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41D367B-154B-45ED-9F6F-9AB8ED2064B6}"/>
              </a:ext>
            </a:extLst>
          </p:cNvPr>
          <p:cNvSpPr txBox="1"/>
          <p:nvPr/>
        </p:nvSpPr>
        <p:spPr>
          <a:xfrm>
            <a:off x="651209" y="1857202"/>
            <a:ext cx="10417844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ctr">
              <a:lnSpc>
                <a:spcPct val="150000"/>
              </a:lnSpc>
              <a:buFont typeface="+mj-lt"/>
              <a:buAutoNum type="arabicPeriod" startAt="4"/>
            </a:pPr>
            <a:r>
              <a:rPr lang="en-US" altLang="zh-CN" sz="2400" dirty="0">
                <a:latin typeface="Calibri" panose="020F0502020204030204" pitchFamily="34" charset="0"/>
                <a:ea typeface="等线" panose="02010600030101010101" pitchFamily="2" charset="-122"/>
              </a:rPr>
              <a:t>AIoT temporary ID</a:t>
            </a:r>
          </a:p>
          <a:p>
            <a:pPr marL="492538" lvl="1"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2410448 (NTT DOCOMO, DT, T-Mobile USA, </a:t>
            </a:r>
            <a:r>
              <a:rPr lang="en-US" altLang="zh-CN" sz="2000" dirty="0" err="1">
                <a:latin typeface="Calibri" panose="020F0502020204030204" pitchFamily="34" charset="0"/>
                <a:ea typeface="等线" panose="02010600030101010101" pitchFamily="2" charset="-122"/>
              </a:rPr>
              <a:t>InterDigital</a:t>
            </a: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 Inc., KPN N.V.)</a:t>
            </a:r>
          </a:p>
          <a:p>
            <a:pPr marL="342900" indent="-342900" fontAlgn="ctr">
              <a:lnSpc>
                <a:spcPct val="150000"/>
              </a:lnSpc>
              <a:buFont typeface="+mj-lt"/>
              <a:buAutoNum type="arabicPeriod" startAt="4"/>
            </a:pPr>
            <a:r>
              <a:rPr lang="en-US" altLang="zh-CN" sz="2400" dirty="0">
                <a:latin typeface="Calibri" panose="020F0502020204030204" pitchFamily="34" charset="0"/>
                <a:ea typeface="等线" panose="02010600030101010101" pitchFamily="2" charset="-122"/>
              </a:rPr>
              <a:t>AIoT permanent ID component</a:t>
            </a:r>
          </a:p>
          <a:p>
            <a:pPr marL="492538" lvl="1"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Huawei paper, 2410412</a:t>
            </a:r>
          </a:p>
          <a:p>
            <a:pPr marL="492538" lvl="1"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Vivo paper, 2409705</a:t>
            </a:r>
          </a:p>
          <a:p>
            <a:pPr marL="342900" indent="-342900" fontAlgn="ctr">
              <a:lnSpc>
                <a:spcPct val="150000"/>
              </a:lnSpc>
              <a:buFont typeface="+mj-lt"/>
              <a:buAutoNum type="arabicPeriod" startAt="4"/>
            </a:pPr>
            <a:r>
              <a:rPr lang="en-US" altLang="zh-CN" sz="2400" dirty="0">
                <a:latin typeface="Calibri" panose="020F0502020204030204" pitchFamily="34" charset="0"/>
                <a:ea typeface="等线" panose="02010600030101010101" pitchFamily="2" charset="-122"/>
              </a:rPr>
              <a:t>Support of PEI or not (if time allows)</a:t>
            </a:r>
          </a:p>
          <a:p>
            <a:pPr marL="492538" lvl="1"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Not to support PEI (2410411)</a:t>
            </a:r>
          </a:p>
          <a:p>
            <a:pPr marL="492538" lvl="1"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Support PEI (2409824)</a:t>
            </a:r>
            <a:endParaRPr lang="zh-CN" altLang="zh-CN" sz="2000" dirty="0">
              <a:latin typeface="Calibri" panose="020F0502020204030204" pitchFamily="34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0705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</a:rPr>
              <a:t>Discussion on baseline papers for conclusions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1D9007E8-FDFC-438F-8393-69F3B4FC9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70393"/>
              </p:ext>
            </p:extLst>
          </p:nvPr>
        </p:nvGraphicFramePr>
        <p:xfrm>
          <a:off x="524637" y="2141894"/>
          <a:ext cx="10586955" cy="2326640"/>
        </p:xfrm>
        <a:graphic>
          <a:graphicData uri="http://schemas.openxmlformats.org/drawingml/2006/table">
            <a:tbl>
              <a:tblPr/>
              <a:tblGrid>
                <a:gridCol w="1663392">
                  <a:extLst>
                    <a:ext uri="{9D8B030D-6E8A-4147-A177-3AD203B41FA5}">
                      <a16:colId xmlns:a16="http://schemas.microsoft.com/office/drawing/2014/main" val="4120254540"/>
                    </a:ext>
                  </a:extLst>
                </a:gridCol>
                <a:gridCol w="4359728">
                  <a:extLst>
                    <a:ext uri="{9D8B030D-6E8A-4147-A177-3AD203B41FA5}">
                      <a16:colId xmlns:a16="http://schemas.microsoft.com/office/drawing/2014/main" val="685026250"/>
                    </a:ext>
                  </a:extLst>
                </a:gridCol>
                <a:gridCol w="4563835">
                  <a:extLst>
                    <a:ext uri="{9D8B030D-6E8A-4147-A177-3AD203B41FA5}">
                      <a16:colId xmlns:a16="http://schemas.microsoft.com/office/drawing/2014/main" val="23897121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Calibri" panose="020F0502020204030204" pitchFamily="34" charset="0"/>
                        </a:rPr>
                        <a:t>Key issue #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Calibri" panose="020F0502020204030204" pitchFamily="34" charset="0"/>
                        </a:rPr>
                        <a:t> Conclusion aspects (non-exhaustive list)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ea typeface="Calibri" panose="020F0502020204030204" pitchFamily="34" charset="0"/>
                        </a:rPr>
                        <a:t>Companies interest to lead the discussion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0296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highlight>
                            <a:srgbClr val="FFFF00"/>
                          </a:highlight>
                          <a:ea typeface="Calibri" panose="020F0502020204030204" pitchFamily="34" charset="0"/>
                        </a:rPr>
                        <a:t>Key issue 1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Calibri" panose="020F0502020204030204" pitchFamily="34" charset="0"/>
                        </a:rPr>
                        <a:t>T1 architecture, T2 architecture, UE reader management, </a:t>
                      </a:r>
                      <a:r>
                        <a:rPr lang="en-US" sz="1800" dirty="0" err="1">
                          <a:effectLst/>
                          <a:ea typeface="Calibri" panose="020F0502020204030204" pitchFamily="34" charset="0"/>
                        </a:rPr>
                        <a:t>etc</a:t>
                      </a:r>
                      <a:endParaRPr lang="en-US" sz="1800" dirty="0">
                        <a:effectLst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60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Calibri" panose="020F0502020204030204" pitchFamily="34" charset="0"/>
                        </a:rPr>
                        <a:t>Key issue 2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highlight>
                            <a:srgbClr val="FFFF00"/>
                          </a:highlight>
                          <a:ea typeface="Calibri" panose="020F0502020204030204" pitchFamily="34" charset="0"/>
                        </a:rPr>
                        <a:t>Permeant device ID component</a:t>
                      </a:r>
                      <a:r>
                        <a:rPr lang="en-US" sz="1800" dirty="0">
                          <a:effectLst/>
                          <a:ea typeface="Calibri" panose="020F0502020204030204" pitchFamily="34" charset="0"/>
                        </a:rPr>
                        <a:t>, temporary ID, PEI, </a:t>
                      </a:r>
                      <a:r>
                        <a:rPr lang="en-US" sz="1800" dirty="0" err="1">
                          <a:effectLst/>
                          <a:ea typeface="Calibri" panose="020F0502020204030204" pitchFamily="34" charset="0"/>
                        </a:rPr>
                        <a:t>etc</a:t>
                      </a:r>
                      <a:endParaRPr lang="en-US" sz="1800" dirty="0">
                        <a:effectLst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660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ea typeface="Calibri" panose="020F0502020204030204" pitchFamily="34" charset="0"/>
                        </a:rPr>
                        <a:t>Key issue 3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Calibri" panose="020F0502020204030204" pitchFamily="34" charset="0"/>
                        </a:rPr>
                        <a:t>AIoT service exposure to AF, AIoT service data transfer, </a:t>
                      </a:r>
                      <a:r>
                        <a:rPr lang="en-US" sz="1800" dirty="0" err="1">
                          <a:effectLst/>
                          <a:ea typeface="Calibri" panose="020F0502020204030204" pitchFamily="34" charset="0"/>
                        </a:rPr>
                        <a:t>etc</a:t>
                      </a:r>
                      <a:endParaRPr lang="en-US" sz="1800" dirty="0">
                        <a:effectLst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714098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1B43E0AC-6109-4D42-9C01-367A606AE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311" y="5352146"/>
            <a:ext cx="1034432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 with email discussion, for </a:t>
            </a: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specific areas of the key issue the leading company(</a:t>
            </a:r>
            <a:r>
              <a:rPr kumimoji="0" lang="en-US" altLang="zh-CN" sz="16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ies</a:t>
            </a: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, based on the input</a:t>
            </a:r>
          </a:p>
        </p:txBody>
      </p:sp>
    </p:spTree>
    <p:extLst>
      <p:ext uri="{BB962C8B-B14F-4D97-AF65-F5344CB8AC3E}">
        <p14:creationId xmlns:p14="http://schemas.microsoft.com/office/powerpoint/2010/main" val="3162564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679a257e-872f-4c98-9e8a-0a9c104f72cd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280d8efa-eff2-4910-88d2-79ca146720c4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9172</TotalTime>
  <Words>345</Words>
  <Application>Microsoft Office PowerPoint</Application>
  <PresentationFormat>宽屏</PresentationFormat>
  <Paragraphs>52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 </vt:lpstr>
      <vt:lpstr>等线</vt:lpstr>
      <vt:lpstr>微软雅黑</vt:lpstr>
      <vt:lpstr>Arial</vt:lpstr>
      <vt:lpstr>Calibri</vt:lpstr>
      <vt:lpstr>Calibri Light</vt:lpstr>
      <vt:lpstr>Times New Roman</vt:lpstr>
      <vt:lpstr>Office Theme</vt:lpstr>
      <vt:lpstr>SA2#165 Ambient IoT pre-meeting call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 User</cp:lastModifiedBy>
  <cp:revision>654</cp:revision>
  <dcterms:created xsi:type="dcterms:W3CDTF">2010-02-05T13:52:04Z</dcterms:created>
  <dcterms:modified xsi:type="dcterms:W3CDTF">2024-10-10T07:39:24Z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(3)GNWKD3TnupE6J6ep/Fgkbnh4RzTecmWI+mkyKlRGz4mWONpWWzH51Z926uLcIPI1Ivou0kwk
OduERbJeZALT3HVE2uogHcu5VoLaDThhxmNSVMa1sDID8zIAbcP4Ze3Imik374KdnHunsB1+
qRWh/ur8G5SVWOaSLakkw8/qOXiatgZz1LCpbVnjqijT2bZ0zezjDMuNyqaPImBRbo8U2rG5
U71GzfBsp6dKQEO46x</vt:lpwstr>
  </property>
  <property fmtid="{D5CDD505-2E9C-101B-9397-08002B2CF9AE}" pid="4" name="_2015_ms_pID_7253431">
    <vt:lpwstr>cT9ZxNncH+tUjMN2cWXojGPJTO/OdTTHDAUAUGFN3ii2OeBUAaaMhY
kF65tMjb147tEh04jFm7+Ah+5WMY+7WVktLUaFk01oIuL/ezShv3Afaz7WtCw/VEqcUUWKCB
63dvoHy0oh2dM0+U02wmzfvAkw5qq+cBWnvJmqV0TXk8ei/VW9m0M1YFgHkLeuO8wwTMyhXl
8N9aP2eHyMEkCNJmpeSAwAM84psOh59S40ll</vt:lpwstr>
  </property>
  <property fmtid="{D5CDD505-2E9C-101B-9397-08002B2CF9AE}" pid="5" name="_2015_ms_pID_7253432">
    <vt:lpwstr>Nz9FJdUSDmFMYACWqWmX9ks=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1723789042</vt:lpwstr>
  </property>
</Properties>
</file>