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14"/>
  </p:notesMasterIdLst>
  <p:handoutMasterIdLst>
    <p:handoutMasterId r:id="rId15"/>
  </p:handoutMasterIdLst>
  <p:sldIdLst>
    <p:sldId id="392" r:id="rId5"/>
    <p:sldId id="417" r:id="rId6"/>
    <p:sldId id="419" r:id="rId7"/>
    <p:sldId id="420" r:id="rId8"/>
    <p:sldId id="421" r:id="rId9"/>
    <p:sldId id="422" r:id="rId10"/>
    <p:sldId id="423" r:id="rId11"/>
    <p:sldId id="424" r:id="rId12"/>
    <p:sldId id="418" r:id="rId13"/>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2568" autoAdjust="0"/>
  </p:normalViewPr>
  <p:slideViewPr>
    <p:cSldViewPr snapToGrid="0">
      <p:cViewPr varScale="1">
        <p:scale>
          <a:sx n="91" d="100"/>
          <a:sy n="91" d="100"/>
        </p:scale>
        <p:origin x="278" y="7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25" d="100"/>
          <a:sy n="125" d="100"/>
        </p:scale>
        <p:origin x="1834" y="-163"/>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2" y="822706"/>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ECB452CC-48C9-4997-9257-C682E2A70ECE}" type="slidenum">
              <a:rPr lang="en-GB" altLang="en-US" smtClean="0"/>
              <a:pPr>
                <a:defRPr/>
              </a:pPr>
              <a:t>1</a:t>
            </a:fld>
            <a:endParaRPr lang="en-GB" altLang="en-US"/>
          </a:p>
        </p:txBody>
      </p:sp>
    </p:spTree>
    <p:extLst>
      <p:ext uri="{BB962C8B-B14F-4D97-AF65-F5344CB8AC3E}">
        <p14:creationId xmlns:p14="http://schemas.microsoft.com/office/powerpoint/2010/main" val="3518024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00013" y="822325"/>
            <a:ext cx="6721475" cy="3781425"/>
          </a:xfrm>
        </p:spPr>
      </p:sp>
      <p:sp>
        <p:nvSpPr>
          <p:cNvPr id="3" name="备注占位符 2"/>
          <p:cNvSpPr>
            <a:spLocks noGrp="1"/>
          </p:cNvSpPr>
          <p:nvPr>
            <p:ph type="body" idx="1"/>
          </p:nvPr>
        </p:nvSpPr>
        <p:spPr/>
        <p:txBody>
          <a:bodyPr/>
          <a:lstStyle/>
          <a:p>
            <a:pPr marL="360680" indent="-180340">
              <a:spcAft>
                <a:spcPts val="900"/>
              </a:spcAft>
            </a:pPr>
            <a:r>
              <a:rPr lang="en-GB" altLang="zh-CN" sz="1800" dirty="0">
                <a:effectLst/>
                <a:latin typeface="Times New Roman" panose="02020603050405020304" pitchFamily="18" charset="0"/>
                <a:ea typeface="宋体" panose="02010600030101010101" pitchFamily="2" charset="-122"/>
              </a:rPr>
              <a:t>-	NG-RAN:</a:t>
            </a:r>
            <a:endParaRPr lang="zh-CN" altLang="zh-CN" sz="1800" dirty="0">
              <a:effectLst/>
              <a:latin typeface="Times New Roman" panose="02020603050405020304" pitchFamily="18" charset="0"/>
              <a:ea typeface="宋体" panose="02010600030101010101" pitchFamily="2" charset="-122"/>
            </a:endParaRPr>
          </a:p>
          <a:p>
            <a:pPr marL="540385" indent="-180340">
              <a:spcAft>
                <a:spcPts val="900"/>
              </a:spcAft>
            </a:pPr>
            <a:r>
              <a:rPr lang="en-GB" altLang="zh-CN" sz="1800" dirty="0">
                <a:effectLst/>
                <a:latin typeface="Times New Roman" panose="02020603050405020304" pitchFamily="18" charset="0"/>
                <a:ea typeface="宋体" panose="02010600030101010101" pitchFamily="2" charset="-122"/>
              </a:rPr>
              <a:t>-	NGAP association with AIOTF.</a:t>
            </a:r>
            <a:endParaRPr lang="zh-CN" altLang="zh-CN" sz="1800" dirty="0">
              <a:effectLst/>
              <a:latin typeface="Times New Roman" panose="02020603050405020304" pitchFamily="18" charset="0"/>
              <a:ea typeface="宋体" panose="02010600030101010101" pitchFamily="2" charset="-122"/>
            </a:endParaRPr>
          </a:p>
          <a:p>
            <a:pPr marL="540385" indent="-180340">
              <a:spcAft>
                <a:spcPts val="900"/>
              </a:spcAft>
            </a:pPr>
            <a:r>
              <a:rPr lang="en-GB" altLang="zh-CN" sz="1800" dirty="0">
                <a:effectLst/>
                <a:latin typeface="Times New Roman" panose="02020603050405020304" pitchFamily="18" charset="0"/>
                <a:ea typeface="宋体" panose="02010600030101010101" pitchFamily="2" charset="-122"/>
              </a:rPr>
              <a:t>-	Determine radio resources between Intermediate UE and </a:t>
            </a:r>
            <a:r>
              <a:rPr lang="en-GB" altLang="zh-CN" sz="1800" dirty="0" err="1">
                <a:effectLst/>
                <a:latin typeface="Times New Roman" panose="02020603050405020304" pitchFamily="18" charset="0"/>
                <a:ea typeface="宋体" panose="02010600030101010101" pitchFamily="2" charset="-122"/>
              </a:rPr>
              <a:t>AIoT</a:t>
            </a:r>
            <a:r>
              <a:rPr lang="en-GB" altLang="zh-CN" sz="1800" dirty="0">
                <a:effectLst/>
                <a:latin typeface="Times New Roman" panose="02020603050405020304" pitchFamily="18" charset="0"/>
                <a:ea typeface="宋体" panose="02010600030101010101" pitchFamily="2" charset="-122"/>
              </a:rPr>
              <a:t> devices.</a:t>
            </a:r>
            <a:endParaRPr lang="zh-CN" altLang="zh-CN" sz="1800" dirty="0">
              <a:effectLst/>
              <a:latin typeface="Times New Roman" panose="02020603050405020304" pitchFamily="18" charset="0"/>
              <a:ea typeface="宋体" panose="02010600030101010101" pitchFamily="2" charset="-122"/>
            </a:endParaRPr>
          </a:p>
          <a:p>
            <a:pPr marL="540385" indent="-180340">
              <a:spcAft>
                <a:spcPts val="900"/>
              </a:spcAft>
            </a:pPr>
            <a:r>
              <a:rPr lang="en-GB" altLang="zh-CN" sz="1800" dirty="0">
                <a:effectLst/>
                <a:latin typeface="Times New Roman" panose="02020603050405020304" pitchFamily="18" charset="0"/>
                <a:ea typeface="宋体" panose="02010600030101010101" pitchFamily="2" charset="-122"/>
              </a:rPr>
              <a:t>-	Receive request from AIOTF, (optional) determine Intermediate UEs, forward to Intermediate UEs.</a:t>
            </a:r>
            <a:endParaRPr lang="zh-CN" altLang="zh-CN" sz="1800" dirty="0">
              <a:effectLst/>
              <a:latin typeface="Times New Roman" panose="02020603050405020304" pitchFamily="18" charset="0"/>
              <a:ea typeface="宋体" panose="02010600030101010101" pitchFamily="2" charset="-122"/>
            </a:endParaRPr>
          </a:p>
          <a:p>
            <a:pPr marL="540385" indent="-180340">
              <a:spcAft>
                <a:spcPts val="900"/>
              </a:spcAft>
            </a:pPr>
            <a:r>
              <a:rPr lang="en-GB" altLang="zh-CN" sz="1800" dirty="0">
                <a:effectLst/>
                <a:latin typeface="Times New Roman" panose="02020603050405020304" pitchFamily="18" charset="0"/>
                <a:ea typeface="宋体" panose="02010600030101010101" pitchFamily="2" charset="-122"/>
              </a:rPr>
              <a:t>-	Receive response from Intermediate UEs and forward to AIOTF.</a:t>
            </a:r>
            <a:endParaRPr lang="zh-CN" altLang="zh-CN" sz="1800" dirty="0">
              <a:effectLst/>
              <a:latin typeface="Times New Roman" panose="02020603050405020304" pitchFamily="18" charset="0"/>
              <a:ea typeface="宋体" panose="02010600030101010101" pitchFamily="2" charset="-122"/>
            </a:endParaRPr>
          </a:p>
          <a:p>
            <a:pPr marL="540385" indent="-180340">
              <a:spcAft>
                <a:spcPts val="900"/>
              </a:spcAft>
            </a:pPr>
            <a:r>
              <a:rPr lang="en-GB" altLang="zh-CN" sz="1800" dirty="0">
                <a:effectLst/>
                <a:latin typeface="Times New Roman" panose="02020603050405020304" pitchFamily="18" charset="0"/>
                <a:ea typeface="宋体" panose="02010600030101010101" pitchFamily="2" charset="-122"/>
              </a:rPr>
              <a:t>-	Keep Intermediate UEs in RRC_CONNECTED or RRC_INACTIVE state (optional)</a:t>
            </a:r>
            <a:endParaRPr lang="zh-CN" altLang="zh-CN" sz="1800" dirty="0">
              <a:effectLst/>
              <a:latin typeface="Times New Roman" panose="02020603050405020304" pitchFamily="18" charset="0"/>
              <a:ea typeface="宋体" panose="02010600030101010101" pitchFamily="2" charset="-122"/>
            </a:endParaRPr>
          </a:p>
          <a:p>
            <a:pPr marL="360680" indent="-180340">
              <a:spcAft>
                <a:spcPts val="900"/>
              </a:spcAft>
            </a:pPr>
            <a:r>
              <a:rPr lang="en-GB" altLang="zh-CN" sz="1800" dirty="0">
                <a:effectLst/>
                <a:latin typeface="Times New Roman" panose="02020603050405020304" pitchFamily="18" charset="0"/>
                <a:ea typeface="宋体" panose="02010600030101010101" pitchFamily="2" charset="-122"/>
              </a:rPr>
              <a:t>-	Ambient IoT Function (AIOTF): </a:t>
            </a:r>
            <a:endParaRPr lang="zh-CN" altLang="zh-CN" sz="1800" dirty="0">
              <a:effectLst/>
              <a:latin typeface="Times New Roman" panose="02020603050405020304" pitchFamily="18" charset="0"/>
              <a:ea typeface="宋体" panose="02010600030101010101" pitchFamily="2" charset="-122"/>
            </a:endParaRPr>
          </a:p>
          <a:p>
            <a:pPr marL="540385" indent="-180340">
              <a:spcAft>
                <a:spcPts val="900"/>
              </a:spcAft>
            </a:pPr>
            <a:r>
              <a:rPr lang="en-GB" altLang="zh-CN" sz="1800" dirty="0">
                <a:effectLst/>
                <a:latin typeface="Times New Roman" panose="02020603050405020304" pitchFamily="18" charset="0"/>
                <a:ea typeface="宋体" panose="02010600030101010101" pitchFamily="2" charset="-122"/>
              </a:rPr>
              <a:t>-	NG-RAN connectivity.</a:t>
            </a:r>
            <a:endParaRPr lang="zh-CN" altLang="zh-CN" sz="1800" dirty="0">
              <a:effectLst/>
              <a:latin typeface="Times New Roman" panose="02020603050405020304" pitchFamily="18" charset="0"/>
              <a:ea typeface="宋体" panose="02010600030101010101" pitchFamily="2" charset="-122"/>
            </a:endParaRPr>
          </a:p>
          <a:p>
            <a:pPr marL="540385" indent="-180340">
              <a:spcAft>
                <a:spcPts val="900"/>
              </a:spcAft>
            </a:pPr>
            <a:r>
              <a:rPr lang="en-GB" altLang="zh-CN" sz="1800" dirty="0">
                <a:effectLst/>
                <a:latin typeface="Times New Roman" panose="02020603050405020304" pitchFamily="18" charset="0"/>
                <a:ea typeface="宋体" panose="02010600030101010101" pitchFamily="2" charset="-122"/>
              </a:rPr>
              <a:t>-	Routing the request from AF (via NEF) to NG-RAN, for DO-DTT/DT traffic types.</a:t>
            </a:r>
            <a:endParaRPr lang="zh-CN" altLang="zh-CN" sz="1800" dirty="0">
              <a:effectLst/>
              <a:latin typeface="Times New Roman" panose="02020603050405020304" pitchFamily="18" charset="0"/>
              <a:ea typeface="宋体" panose="02010600030101010101" pitchFamily="2" charset="-122"/>
            </a:endParaRPr>
          </a:p>
          <a:p>
            <a:pPr marL="540385" indent="-180340">
              <a:spcAft>
                <a:spcPts val="900"/>
              </a:spcAft>
            </a:pPr>
            <a:r>
              <a:rPr lang="en-GB" altLang="zh-CN" sz="1800" dirty="0">
                <a:effectLst/>
                <a:latin typeface="Times New Roman" panose="02020603050405020304" pitchFamily="18" charset="0"/>
                <a:ea typeface="宋体" panose="02010600030101010101" pitchFamily="2" charset="-122"/>
              </a:rPr>
              <a:t>-	Routing the response from NG-RAN to AF (via NEF) for DO-DTT traffic type.</a:t>
            </a:r>
            <a:endParaRPr lang="zh-CN" altLang="zh-CN" sz="1800" dirty="0">
              <a:effectLst/>
              <a:latin typeface="Times New Roman" panose="02020603050405020304" pitchFamily="18" charset="0"/>
              <a:ea typeface="宋体" panose="02010600030101010101" pitchFamily="2" charset="-122"/>
            </a:endParaRPr>
          </a:p>
          <a:p>
            <a:pPr marL="540385" indent="-180340">
              <a:spcAft>
                <a:spcPts val="900"/>
              </a:spcAft>
            </a:pPr>
            <a:r>
              <a:rPr lang="en-GB" altLang="zh-CN" sz="1800" dirty="0">
                <a:effectLst/>
                <a:latin typeface="Times New Roman" panose="02020603050405020304" pitchFamily="18" charset="0"/>
                <a:ea typeface="宋体" panose="02010600030101010101" pitchFamily="2" charset="-122"/>
              </a:rPr>
              <a:t>-	Page Intermediate UEs via AMF (optional)</a:t>
            </a:r>
            <a:endParaRPr lang="zh-CN" altLang="zh-CN" sz="1800" dirty="0">
              <a:effectLst/>
              <a:latin typeface="Times New Roman" panose="02020603050405020304" pitchFamily="18" charset="0"/>
              <a:ea typeface="宋体" panose="02010600030101010101" pitchFamily="2" charset="-122"/>
            </a:endParaRPr>
          </a:p>
          <a:p>
            <a:pPr marL="360680" indent="-180340">
              <a:spcAft>
                <a:spcPts val="900"/>
              </a:spcAft>
            </a:pPr>
            <a:r>
              <a:rPr lang="en-GB" altLang="zh-CN" sz="1800" dirty="0">
                <a:effectLst/>
                <a:latin typeface="Times New Roman" panose="02020603050405020304" pitchFamily="18" charset="0"/>
                <a:ea typeface="宋体" panose="02010600030101010101" pitchFamily="2" charset="-122"/>
              </a:rPr>
              <a:t>-	AMF: Authorization of Intermediate UEs and create UE context towards AIOTF.</a:t>
            </a:r>
            <a:endParaRPr lang="zh-CN" altLang="zh-CN" sz="1800" dirty="0">
              <a:effectLst/>
              <a:latin typeface="Times New Roman" panose="02020603050405020304" pitchFamily="18" charset="0"/>
              <a:ea typeface="宋体" panose="02010600030101010101" pitchFamily="2" charset="-122"/>
            </a:endParaRPr>
          </a:p>
          <a:p>
            <a:pPr marL="360680" indent="-180340">
              <a:spcAft>
                <a:spcPts val="900"/>
              </a:spcAft>
            </a:pPr>
            <a:r>
              <a:rPr lang="en-GB" altLang="zh-CN" sz="1800" dirty="0">
                <a:effectLst/>
                <a:latin typeface="Times New Roman" panose="02020603050405020304" pitchFamily="18" charset="0"/>
                <a:ea typeface="宋体" panose="02010600030101010101" pitchFamily="2" charset="-122"/>
              </a:rPr>
              <a:t>-	UDM: Enhance authorization information for Intermediate UEs.</a:t>
            </a:r>
            <a:endParaRPr lang="zh-CN" altLang="zh-CN" sz="1800" dirty="0">
              <a:effectLst/>
              <a:latin typeface="Times New Roman" panose="02020603050405020304" pitchFamily="18" charset="0"/>
              <a:ea typeface="宋体" panose="02010600030101010101" pitchFamily="2" charset="-122"/>
            </a:endParaRPr>
          </a:p>
          <a:p>
            <a:pPr marL="360680" indent="-180340">
              <a:spcAft>
                <a:spcPts val="900"/>
              </a:spcAft>
            </a:pPr>
            <a:r>
              <a:rPr lang="en-GB" altLang="zh-CN" sz="1800" dirty="0">
                <a:effectLst/>
                <a:latin typeface="Times New Roman" panose="02020603050405020304" pitchFamily="18" charset="0"/>
                <a:ea typeface="宋体" panose="02010600030101010101" pitchFamily="2" charset="-122"/>
              </a:rPr>
              <a:t>-	Intermediate UE:</a:t>
            </a:r>
            <a:endParaRPr lang="zh-CN" altLang="zh-CN" sz="1800" dirty="0">
              <a:effectLst/>
              <a:latin typeface="Times New Roman" panose="02020603050405020304" pitchFamily="18" charset="0"/>
              <a:ea typeface="宋体" panose="02010600030101010101" pitchFamily="2" charset="-122"/>
            </a:endParaRPr>
          </a:p>
          <a:p>
            <a:pPr marL="540385" indent="-180340">
              <a:spcAft>
                <a:spcPts val="900"/>
              </a:spcAft>
            </a:pPr>
            <a:r>
              <a:rPr lang="en-GB" altLang="zh-CN" sz="1800" dirty="0">
                <a:effectLst/>
                <a:latin typeface="Times New Roman" panose="02020603050405020304" pitchFamily="18" charset="0"/>
                <a:ea typeface="宋体" panose="02010600030101010101" pitchFamily="2" charset="-122"/>
              </a:rPr>
              <a:t>-	Authorization of Intermediate UEs</a:t>
            </a:r>
            <a:endParaRPr lang="zh-CN" altLang="zh-CN" sz="1800" dirty="0">
              <a:effectLst/>
              <a:latin typeface="Times New Roman" panose="02020603050405020304" pitchFamily="18" charset="0"/>
              <a:ea typeface="宋体" panose="02010600030101010101" pitchFamily="2" charset="-122"/>
            </a:endParaRPr>
          </a:p>
          <a:p>
            <a:pPr marL="540385" indent="-180340">
              <a:spcAft>
                <a:spcPts val="900"/>
              </a:spcAft>
            </a:pPr>
            <a:r>
              <a:rPr lang="en-GB" altLang="zh-CN" sz="1800" dirty="0">
                <a:effectLst/>
                <a:latin typeface="Times New Roman" panose="02020603050405020304" pitchFamily="18" charset="0"/>
                <a:ea typeface="宋体" panose="02010600030101010101" pitchFamily="2" charset="-122"/>
              </a:rPr>
              <a:t>-	Receive the request and radio resource information from NG-RAN and perform Ambient IoT operations (e.g. inventory, command, etc.) on the proper spectrum.</a:t>
            </a:r>
            <a:endParaRPr lang="zh-CN" altLang="zh-CN" sz="1800" dirty="0">
              <a:effectLst/>
              <a:latin typeface="Times New Roman" panose="02020603050405020304" pitchFamily="18" charset="0"/>
              <a:ea typeface="宋体" panose="02010600030101010101" pitchFamily="2" charset="-122"/>
            </a:endParaRPr>
          </a:p>
          <a:p>
            <a:pPr marL="540385" indent="-180340">
              <a:spcAft>
                <a:spcPts val="900"/>
              </a:spcAft>
            </a:pPr>
            <a:r>
              <a:rPr lang="en-GB" altLang="zh-CN" sz="1800" dirty="0">
                <a:effectLst/>
                <a:latin typeface="Times New Roman" panose="02020603050405020304" pitchFamily="18" charset="0"/>
                <a:ea typeface="宋体" panose="02010600030101010101" pitchFamily="2" charset="-122"/>
              </a:rPr>
              <a:t>-	Receive responses from </a:t>
            </a:r>
            <a:r>
              <a:rPr lang="en-GB" altLang="zh-CN" sz="1800" dirty="0" err="1">
                <a:effectLst/>
                <a:latin typeface="Times New Roman" panose="02020603050405020304" pitchFamily="18" charset="0"/>
                <a:ea typeface="宋体" panose="02010600030101010101" pitchFamily="2" charset="-122"/>
              </a:rPr>
              <a:t>AIoT</a:t>
            </a:r>
            <a:r>
              <a:rPr lang="en-GB" altLang="zh-CN" sz="1800" dirty="0">
                <a:effectLst/>
                <a:latin typeface="Times New Roman" panose="02020603050405020304" pitchFamily="18" charset="0"/>
                <a:ea typeface="宋体" panose="02010600030101010101" pitchFamily="2" charset="-122"/>
              </a:rPr>
              <a:t> devices and send to NG-RAN.</a:t>
            </a:r>
            <a:endParaRPr lang="zh-CN" altLang="zh-CN" sz="1800" dirty="0">
              <a:effectLst/>
              <a:latin typeface="Times New Roman" panose="02020603050405020304" pitchFamily="18" charset="0"/>
              <a:ea typeface="宋体" panose="02010600030101010101" pitchFamily="2" charset="-122"/>
            </a:endParaRPr>
          </a:p>
          <a:p>
            <a:endParaRPr lang="zh-CN" altLang="en-US" dirty="0"/>
          </a:p>
        </p:txBody>
      </p:sp>
      <p:sp>
        <p:nvSpPr>
          <p:cNvPr id="4" name="灯片编号占位符 3"/>
          <p:cNvSpPr>
            <a:spLocks noGrp="1"/>
          </p:cNvSpPr>
          <p:nvPr>
            <p:ph type="sldNum" sz="quarter" idx="5"/>
          </p:nvPr>
        </p:nvSpPr>
        <p:spPr/>
        <p:txBody>
          <a:bodyPr/>
          <a:lstStyle/>
          <a:p>
            <a:pPr>
              <a:defRPr/>
            </a:pPr>
            <a:fld id="{ECB452CC-48C9-4997-9257-C682E2A70ECE}" type="slidenum">
              <a:rPr lang="en-GB" altLang="en-US" smtClean="0"/>
              <a:pPr>
                <a:defRPr/>
              </a:pPr>
              <a:t>6</a:t>
            </a:fld>
            <a:endParaRPr lang="en-GB" altLang="en-US"/>
          </a:p>
        </p:txBody>
      </p:sp>
    </p:spTree>
    <p:extLst>
      <p:ext uri="{BB962C8B-B14F-4D97-AF65-F5344CB8AC3E}">
        <p14:creationId xmlns:p14="http://schemas.microsoft.com/office/powerpoint/2010/main" val="9228180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11112" y="795637"/>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149840" y="66675"/>
            <a:ext cx="1203960" cy="70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16931" y="1571106"/>
            <a:ext cx="12251266" cy="1537854"/>
          </a:xfrm>
        </p:spPr>
        <p:txBody>
          <a:bodyPr/>
          <a:lstStyle/>
          <a:p>
            <a:pPr algn="ctr" eaLnBrk="1" hangingPunct="1">
              <a:lnSpc>
                <a:spcPct val="100000"/>
              </a:lnSpc>
            </a:pPr>
            <a:r>
              <a:rPr lang="en-US" altLang="zh-CN" sz="4800" dirty="0"/>
              <a:t>Ambient IoT Drafting Session</a:t>
            </a:r>
            <a:endParaRPr lang="en-GB" altLang="en-US" sz="4000" dirty="0"/>
          </a:p>
        </p:txBody>
      </p:sp>
      <p:sp>
        <p:nvSpPr>
          <p:cNvPr id="3" name="Title 1">
            <a:extLst>
              <a:ext uri="{FF2B5EF4-FFF2-40B4-BE49-F238E27FC236}">
                <a16:creationId xmlns:a16="http://schemas.microsoft.com/office/drawing/2014/main" id="{F89C8330-0D0C-4F65-AF84-D0231B4713F0}"/>
              </a:ext>
            </a:extLst>
          </p:cNvPr>
          <p:cNvSpPr txBox="1">
            <a:spLocks/>
          </p:cNvSpPr>
          <p:nvPr/>
        </p:nvSpPr>
        <p:spPr bwMode="auto">
          <a:xfrm>
            <a:off x="1599577" y="3718874"/>
            <a:ext cx="8992845" cy="10905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rtl="0" eaLnBrk="0" fontAlgn="base" hangingPunct="0">
              <a:lnSpc>
                <a:spcPct val="90000"/>
              </a:lnSpc>
              <a:spcBef>
                <a:spcPct val="0"/>
              </a:spcBef>
              <a:spcAft>
                <a:spcPct val="0"/>
              </a:spcAft>
              <a:defRPr sz="60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eaLnBrk="1" hangingPunct="1"/>
            <a:r>
              <a:rPr lang="en-GB" altLang="en-US" sz="3200" dirty="0"/>
              <a:t>SA2#165</a:t>
            </a:r>
          </a:p>
          <a:p>
            <a:pPr algn="ctr" eaLnBrk="1" hangingPunct="1"/>
            <a:r>
              <a:rPr lang="en-GB" altLang="en-US" sz="3200" dirty="0"/>
              <a:t>Huawei, OPPO (Rapporteurs)</a:t>
            </a:r>
          </a:p>
        </p:txBody>
      </p:sp>
      <p:sp>
        <p:nvSpPr>
          <p:cNvPr id="2" name="矩形 1">
            <a:extLst>
              <a:ext uri="{FF2B5EF4-FFF2-40B4-BE49-F238E27FC236}">
                <a16:creationId xmlns:a16="http://schemas.microsoft.com/office/drawing/2014/main" id="{9F481AF0-F722-4BA3-A737-CAA97F39FD0F}"/>
              </a:ext>
            </a:extLst>
          </p:cNvPr>
          <p:cNvSpPr/>
          <p:nvPr/>
        </p:nvSpPr>
        <p:spPr>
          <a:xfrm>
            <a:off x="8171042" y="311947"/>
            <a:ext cx="1492716" cy="369332"/>
          </a:xfrm>
          <a:prstGeom prst="rect">
            <a:avLst/>
          </a:prstGeom>
        </p:spPr>
        <p:txBody>
          <a:bodyPr wrap="none">
            <a:spAutoFit/>
          </a:bodyPr>
          <a:lstStyle/>
          <a:p>
            <a:r>
              <a:rPr lang="en-US" altLang="zh-CN" dirty="0"/>
              <a:t>S2-24xxxxxx</a:t>
            </a:r>
            <a:endParaRPr lang="zh-CN" altLang="en-US" dirty="0"/>
          </a:p>
        </p:txBody>
      </p:sp>
    </p:spTree>
    <p:extLst>
      <p:ext uri="{BB962C8B-B14F-4D97-AF65-F5344CB8AC3E}">
        <p14:creationId xmlns:p14="http://schemas.microsoft.com/office/powerpoint/2010/main" val="2110934247"/>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5F7427B-B2CB-4F19-9822-7D48B18502F4}"/>
              </a:ext>
            </a:extLst>
          </p:cNvPr>
          <p:cNvSpPr>
            <a:spLocks noGrp="1"/>
          </p:cNvSpPr>
          <p:nvPr>
            <p:ph type="title"/>
          </p:nvPr>
        </p:nvSpPr>
        <p:spPr>
          <a:xfrm>
            <a:off x="0" y="0"/>
            <a:ext cx="10515600" cy="810228"/>
          </a:xfrm>
        </p:spPr>
        <p:txBody>
          <a:bodyPr/>
          <a:lstStyle/>
          <a:p>
            <a:r>
              <a:rPr lang="en-GB" altLang="zh-CN" sz="2800" b="1" dirty="0"/>
              <a:t>Key issue 2 --- </a:t>
            </a:r>
            <a:r>
              <a:rPr lang="en-US" altLang="zh-CN" sz="2800" b="1" dirty="0"/>
              <a:t>Permanent Device ID component</a:t>
            </a:r>
            <a:endParaRPr lang="zh-CN" altLang="en-US" sz="2800" b="1" dirty="0"/>
          </a:p>
        </p:txBody>
      </p:sp>
      <p:sp>
        <p:nvSpPr>
          <p:cNvPr id="2" name="文本框 1">
            <a:extLst>
              <a:ext uri="{FF2B5EF4-FFF2-40B4-BE49-F238E27FC236}">
                <a16:creationId xmlns:a16="http://schemas.microsoft.com/office/drawing/2014/main" id="{8FF46402-3789-4592-9858-14D91DF37795}"/>
              </a:ext>
            </a:extLst>
          </p:cNvPr>
          <p:cNvSpPr txBox="1"/>
          <p:nvPr/>
        </p:nvSpPr>
        <p:spPr>
          <a:xfrm>
            <a:off x="141135" y="1235116"/>
            <a:ext cx="3627783" cy="369332"/>
          </a:xfrm>
          <a:prstGeom prst="rect">
            <a:avLst/>
          </a:prstGeom>
          <a:noFill/>
        </p:spPr>
        <p:txBody>
          <a:bodyPr wrap="square" rtlCol="0">
            <a:spAutoFit/>
          </a:bodyPr>
          <a:lstStyle/>
          <a:p>
            <a:r>
              <a:rPr lang="en-US" altLang="zh-CN" dirty="0"/>
              <a:t>Baseline paper: S2-2409705</a:t>
            </a:r>
            <a:endParaRPr lang="zh-CN" altLang="en-US" dirty="0"/>
          </a:p>
        </p:txBody>
      </p:sp>
      <p:sp>
        <p:nvSpPr>
          <p:cNvPr id="6" name="文本框 5">
            <a:extLst>
              <a:ext uri="{FF2B5EF4-FFF2-40B4-BE49-F238E27FC236}">
                <a16:creationId xmlns:a16="http://schemas.microsoft.com/office/drawing/2014/main" id="{56862858-09F0-4DBB-AC5C-5680BC5811A5}"/>
              </a:ext>
            </a:extLst>
          </p:cNvPr>
          <p:cNvSpPr txBox="1"/>
          <p:nvPr/>
        </p:nvSpPr>
        <p:spPr>
          <a:xfrm>
            <a:off x="363771" y="1764344"/>
            <a:ext cx="2761090" cy="307777"/>
          </a:xfrm>
          <a:prstGeom prst="rect">
            <a:avLst/>
          </a:prstGeom>
          <a:noFill/>
        </p:spPr>
        <p:txBody>
          <a:bodyPr wrap="square" rtlCol="0">
            <a:spAutoFit/>
          </a:bodyPr>
          <a:lstStyle/>
          <a:p>
            <a:r>
              <a:rPr lang="en-US" altLang="zh-CN" sz="1400" dirty="0"/>
              <a:t>Option 1 (figure in 2410411)</a:t>
            </a:r>
            <a:endParaRPr lang="zh-CN" altLang="en-US" sz="1400" dirty="0"/>
          </a:p>
        </p:txBody>
      </p:sp>
      <p:grpSp>
        <p:nvGrpSpPr>
          <p:cNvPr id="11" name="组合 10">
            <a:extLst>
              <a:ext uri="{FF2B5EF4-FFF2-40B4-BE49-F238E27FC236}">
                <a16:creationId xmlns:a16="http://schemas.microsoft.com/office/drawing/2014/main" id="{18885401-5915-4E1B-AA11-D115022F298E}"/>
              </a:ext>
            </a:extLst>
          </p:cNvPr>
          <p:cNvGrpSpPr/>
          <p:nvPr/>
        </p:nvGrpSpPr>
        <p:grpSpPr>
          <a:xfrm>
            <a:off x="5738186" y="1863634"/>
            <a:ext cx="6274895" cy="4373871"/>
            <a:chOff x="60306" y="3998813"/>
            <a:chExt cx="6274895" cy="4373871"/>
          </a:xfrm>
        </p:grpSpPr>
        <p:pic>
          <p:nvPicPr>
            <p:cNvPr id="7" name="图片 6">
              <a:extLst>
                <a:ext uri="{FF2B5EF4-FFF2-40B4-BE49-F238E27FC236}">
                  <a16:creationId xmlns:a16="http://schemas.microsoft.com/office/drawing/2014/main" id="{4216BB9C-C524-4585-B62E-F2A6D6976F5F}"/>
                </a:ext>
              </a:extLst>
            </p:cNvPr>
            <p:cNvPicPr>
              <a:picLocks noChangeAspect="1"/>
            </p:cNvPicPr>
            <p:nvPr/>
          </p:nvPicPr>
          <p:blipFill>
            <a:blip r:embed="rId2"/>
            <a:stretch>
              <a:fillRect/>
            </a:stretch>
          </p:blipFill>
          <p:spPr>
            <a:xfrm>
              <a:off x="60306" y="4372815"/>
              <a:ext cx="5974734" cy="829565"/>
            </a:xfrm>
            <a:prstGeom prst="rect">
              <a:avLst/>
            </a:prstGeom>
          </p:spPr>
        </p:pic>
        <p:sp>
          <p:nvSpPr>
            <p:cNvPr id="8" name="文本框 7">
              <a:extLst>
                <a:ext uri="{FF2B5EF4-FFF2-40B4-BE49-F238E27FC236}">
                  <a16:creationId xmlns:a16="http://schemas.microsoft.com/office/drawing/2014/main" id="{5D8E13D7-6C94-465B-BD09-9AC0B27C1E7C}"/>
                </a:ext>
              </a:extLst>
            </p:cNvPr>
            <p:cNvSpPr txBox="1"/>
            <p:nvPr/>
          </p:nvSpPr>
          <p:spPr>
            <a:xfrm>
              <a:off x="141135" y="3998813"/>
              <a:ext cx="2761090" cy="307777"/>
            </a:xfrm>
            <a:prstGeom prst="rect">
              <a:avLst/>
            </a:prstGeom>
            <a:noFill/>
          </p:spPr>
          <p:txBody>
            <a:bodyPr wrap="square" rtlCol="0">
              <a:spAutoFit/>
            </a:bodyPr>
            <a:lstStyle/>
            <a:p>
              <a:r>
                <a:rPr lang="en-US" altLang="zh-CN" sz="1400" dirty="0"/>
                <a:t>Option 2</a:t>
              </a:r>
              <a:endParaRPr lang="zh-CN" altLang="en-US" sz="1400" dirty="0"/>
            </a:p>
          </p:txBody>
        </p:sp>
        <p:sp>
          <p:nvSpPr>
            <p:cNvPr id="10" name="文本框 9">
              <a:extLst>
                <a:ext uri="{FF2B5EF4-FFF2-40B4-BE49-F238E27FC236}">
                  <a16:creationId xmlns:a16="http://schemas.microsoft.com/office/drawing/2014/main" id="{9B9747E7-C08E-46F3-8FD2-3EB779D29DD8}"/>
                </a:ext>
              </a:extLst>
            </p:cNvPr>
            <p:cNvSpPr txBox="1"/>
            <p:nvPr/>
          </p:nvSpPr>
          <p:spPr>
            <a:xfrm>
              <a:off x="141135" y="5264141"/>
              <a:ext cx="6194066" cy="3108543"/>
            </a:xfrm>
            <a:prstGeom prst="rect">
              <a:avLst/>
            </a:prstGeom>
            <a:noFill/>
          </p:spPr>
          <p:txBody>
            <a:bodyPr wrap="square">
              <a:spAutoFit/>
            </a:bodyPr>
            <a:lstStyle/>
            <a:p>
              <a:r>
                <a:rPr lang="en-US" altLang="zh-CN" sz="1400" dirty="0"/>
                <a:t>(part 1 + part 2)</a:t>
              </a:r>
            </a:p>
            <a:p>
              <a:r>
                <a:rPr lang="en-US" altLang="zh-CN" sz="1400" dirty="0">
                  <a:solidFill>
                    <a:srgbClr val="FF0000"/>
                  </a:solidFill>
                </a:rPr>
                <a:t>Part1 information:</a:t>
              </a:r>
            </a:p>
            <a:p>
              <a:pPr marL="171450" indent="-171450">
                <a:buFont typeface="Arial" panose="020B0604020202020204" pitchFamily="34" charset="0"/>
                <a:buChar char="•"/>
              </a:pPr>
              <a:r>
                <a:rPr lang="en-US" altLang="zh-CN" sz="1400" dirty="0"/>
                <a:t>One bit to differentiate the 3rd party allocated and operator allocated ID.</a:t>
              </a:r>
            </a:p>
            <a:p>
              <a:pPr marL="171450" indent="-171450">
                <a:buFont typeface="Arial" panose="020B0604020202020204" pitchFamily="34" charset="0"/>
                <a:buChar char="•"/>
              </a:pPr>
              <a:r>
                <a:rPr lang="en-US" altLang="zh-CN" sz="1400" dirty="0"/>
                <a:t>(coding) scheme:</a:t>
              </a:r>
            </a:p>
            <a:p>
              <a:pPr marL="628650" lvl="1" indent="-171450">
                <a:buFont typeface="Arial" panose="020B0604020202020204" pitchFamily="34" charset="0"/>
                <a:buChar char="•"/>
              </a:pPr>
              <a:r>
                <a:rPr lang="en-US" altLang="zh-CN" sz="1400" dirty="0"/>
                <a:t>in case the identifier is EPC, then the scheme information is the EPC scheme.</a:t>
              </a:r>
            </a:p>
            <a:p>
              <a:pPr marL="628650" lvl="1" indent="-171450">
                <a:buFont typeface="Arial" panose="020B0604020202020204" pitchFamily="34" charset="0"/>
                <a:buChar char="•"/>
              </a:pPr>
              <a:r>
                <a:rPr lang="en-US" altLang="zh-CN" sz="1400" dirty="0"/>
                <a:t>In case the identifier is allocated by an operator, the scheme can be operator.</a:t>
              </a:r>
            </a:p>
            <a:p>
              <a:pPr marL="171450" indent="-171450">
                <a:buFont typeface="Arial" panose="020B0604020202020204" pitchFamily="34" charset="0"/>
                <a:buChar char="•"/>
              </a:pPr>
              <a:r>
                <a:rPr lang="en-US" altLang="zh-CN" sz="1400" dirty="0"/>
                <a:t>The operation entity information which can be the company of the EPC</a:t>
              </a:r>
            </a:p>
            <a:p>
              <a:pPr marL="171450" indent="-171450">
                <a:buFont typeface="Arial" panose="020B0604020202020204" pitchFamily="34" charset="0"/>
                <a:buChar char="•"/>
              </a:pPr>
              <a:r>
                <a:rPr lang="en-US" altLang="zh-CN" sz="1400" dirty="0"/>
                <a:t>the information to identify the corresponding authentication server and the its corresponding location information</a:t>
              </a:r>
            </a:p>
            <a:p>
              <a:r>
                <a:rPr lang="en-US" altLang="zh-CN" sz="1400" dirty="0">
                  <a:solidFill>
                    <a:srgbClr val="FF0000"/>
                  </a:solidFill>
                </a:rPr>
                <a:t>Part 2 information:</a:t>
              </a:r>
            </a:p>
            <a:p>
              <a:pPr marL="171450" indent="-171450">
                <a:buFont typeface="Arial" panose="020B0604020202020204" pitchFamily="34" charset="0"/>
                <a:buChar char="•"/>
              </a:pPr>
              <a:r>
                <a:rPr lang="en-US" altLang="zh-CN" sz="1400" dirty="0"/>
                <a:t>the information used to distinguish different Ambient IoT Device within the Part1 information.</a:t>
              </a:r>
            </a:p>
          </p:txBody>
        </p:sp>
      </p:grpSp>
      <p:sp>
        <p:nvSpPr>
          <p:cNvPr id="13" name="文本框 12">
            <a:extLst>
              <a:ext uri="{FF2B5EF4-FFF2-40B4-BE49-F238E27FC236}">
                <a16:creationId xmlns:a16="http://schemas.microsoft.com/office/drawing/2014/main" id="{A5802AA4-875D-4C20-90B4-5EECFA609ABA}"/>
              </a:ext>
            </a:extLst>
          </p:cNvPr>
          <p:cNvSpPr txBox="1"/>
          <p:nvPr/>
        </p:nvSpPr>
        <p:spPr>
          <a:xfrm>
            <a:off x="25116" y="3339330"/>
            <a:ext cx="5605680" cy="2893100"/>
          </a:xfrm>
          <a:prstGeom prst="rect">
            <a:avLst/>
          </a:prstGeom>
          <a:noFill/>
        </p:spPr>
        <p:txBody>
          <a:bodyPr wrap="square">
            <a:spAutoFit/>
          </a:bodyPr>
          <a:lstStyle/>
          <a:p>
            <a:r>
              <a:rPr lang="en-US" altLang="zh-CN" sz="1400" dirty="0"/>
              <a:t>Details of the component (in S2-2410412)</a:t>
            </a:r>
          </a:p>
          <a:p>
            <a:pPr marL="285750" indent="-285750">
              <a:buFont typeface="Arial" panose="020B0604020202020204" pitchFamily="34" charset="0"/>
              <a:buChar char="•"/>
            </a:pPr>
            <a:r>
              <a:rPr lang="en-US" altLang="zh-CN" sz="1400" dirty="0"/>
              <a:t>Home Network Identifier: either identify the operator holding the subscription-like information or indicate that no operator is holding the subscription-like information (e.g. by setting to a specific value).</a:t>
            </a:r>
          </a:p>
          <a:p>
            <a:pPr marL="285750" indent="-285750">
              <a:buFont typeface="Arial" panose="020B0604020202020204" pitchFamily="34" charset="0"/>
              <a:buChar char="•"/>
            </a:pPr>
            <a:r>
              <a:rPr lang="en-US" altLang="zh-CN" sz="1400" dirty="0"/>
              <a:t>Instance Identifier: identify a specific Ambient IoT Device.</a:t>
            </a:r>
          </a:p>
          <a:p>
            <a:pPr marL="285750" indent="-285750">
              <a:buFont typeface="Arial" panose="020B0604020202020204" pitchFamily="34" charset="0"/>
              <a:buChar char="•"/>
            </a:pPr>
            <a:r>
              <a:rPr lang="en-US" altLang="zh-CN" sz="1400" dirty="0"/>
              <a:t>The Instance Identifier can be GS1 EPC or based on implementation</a:t>
            </a:r>
          </a:p>
          <a:p>
            <a:pPr marL="285750" indent="-285750">
              <a:buFont typeface="Arial" panose="020B0604020202020204" pitchFamily="34" charset="0"/>
              <a:buChar char="•"/>
            </a:pPr>
            <a:r>
              <a:rPr lang="en-US" altLang="zh-CN" sz="1400" dirty="0"/>
              <a:t>The Home Network Identifier is used to locate the network storing subscription-like information. If the Home Network Identifier indicates that no operator holding the subscription-like information, local configuration can be checked to locate the subscription-like information.</a:t>
            </a:r>
          </a:p>
        </p:txBody>
      </p:sp>
      <p:pic>
        <p:nvPicPr>
          <p:cNvPr id="16" name="图片 15">
            <a:extLst>
              <a:ext uri="{FF2B5EF4-FFF2-40B4-BE49-F238E27FC236}">
                <a16:creationId xmlns:a16="http://schemas.microsoft.com/office/drawing/2014/main" id="{E0DF6F06-226F-4566-9737-DC1B1BDC9028}"/>
              </a:ext>
            </a:extLst>
          </p:cNvPr>
          <p:cNvPicPr>
            <a:picLocks noChangeAspect="1"/>
          </p:cNvPicPr>
          <p:nvPr/>
        </p:nvPicPr>
        <p:blipFill>
          <a:blip r:embed="rId3"/>
          <a:stretch>
            <a:fillRect/>
          </a:stretch>
        </p:blipFill>
        <p:spPr>
          <a:xfrm>
            <a:off x="0" y="1972392"/>
            <a:ext cx="5457143" cy="1466667"/>
          </a:xfrm>
          <a:prstGeom prst="rect">
            <a:avLst/>
          </a:prstGeom>
        </p:spPr>
      </p:pic>
      <p:sp>
        <p:nvSpPr>
          <p:cNvPr id="17" name="文本框 16">
            <a:extLst>
              <a:ext uri="{FF2B5EF4-FFF2-40B4-BE49-F238E27FC236}">
                <a16:creationId xmlns:a16="http://schemas.microsoft.com/office/drawing/2014/main" id="{BCD80922-3CE5-4833-ABA5-8E0BEF56A4A8}"/>
              </a:ext>
            </a:extLst>
          </p:cNvPr>
          <p:cNvSpPr txBox="1"/>
          <p:nvPr/>
        </p:nvSpPr>
        <p:spPr>
          <a:xfrm>
            <a:off x="3865607" y="1235116"/>
            <a:ext cx="1765189" cy="369332"/>
          </a:xfrm>
          <a:prstGeom prst="rect">
            <a:avLst/>
          </a:prstGeom>
          <a:noFill/>
        </p:spPr>
        <p:txBody>
          <a:bodyPr wrap="square" rtlCol="0">
            <a:spAutoFit/>
          </a:bodyPr>
          <a:lstStyle/>
          <a:p>
            <a:pPr algn="ctr"/>
            <a:r>
              <a:rPr lang="en-US" altLang="zh-CN" dirty="0">
                <a:highlight>
                  <a:srgbClr val="FFFF00"/>
                </a:highlight>
              </a:rPr>
              <a:t>Way forward?</a:t>
            </a:r>
            <a:endParaRPr lang="zh-CN" altLang="en-US" dirty="0">
              <a:highlight>
                <a:srgbClr val="FFFF00"/>
              </a:highlight>
            </a:endParaRPr>
          </a:p>
        </p:txBody>
      </p:sp>
    </p:spTree>
    <p:extLst>
      <p:ext uri="{BB962C8B-B14F-4D97-AF65-F5344CB8AC3E}">
        <p14:creationId xmlns:p14="http://schemas.microsoft.com/office/powerpoint/2010/main" val="1584490696"/>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5F7427B-B2CB-4F19-9822-7D48B18502F4}"/>
              </a:ext>
            </a:extLst>
          </p:cNvPr>
          <p:cNvSpPr>
            <a:spLocks noGrp="1"/>
          </p:cNvSpPr>
          <p:nvPr>
            <p:ph type="title"/>
          </p:nvPr>
        </p:nvSpPr>
        <p:spPr>
          <a:xfrm>
            <a:off x="0" y="0"/>
            <a:ext cx="10515600" cy="810228"/>
          </a:xfrm>
        </p:spPr>
        <p:txBody>
          <a:bodyPr/>
          <a:lstStyle/>
          <a:p>
            <a:r>
              <a:rPr lang="en-GB" altLang="zh-CN" sz="2800" b="1" dirty="0"/>
              <a:t>Key issue 2 --- </a:t>
            </a:r>
            <a:r>
              <a:rPr lang="en-US" altLang="zh-CN" sz="2800" b="1" dirty="0"/>
              <a:t>temporary ID</a:t>
            </a:r>
            <a:endParaRPr lang="zh-CN" altLang="en-US" sz="2800" b="1" dirty="0"/>
          </a:p>
        </p:txBody>
      </p:sp>
      <p:sp>
        <p:nvSpPr>
          <p:cNvPr id="12" name="文本框 11">
            <a:extLst>
              <a:ext uri="{FF2B5EF4-FFF2-40B4-BE49-F238E27FC236}">
                <a16:creationId xmlns:a16="http://schemas.microsoft.com/office/drawing/2014/main" id="{719486D8-02C9-4C1D-996A-6F8DDFB76909}"/>
              </a:ext>
            </a:extLst>
          </p:cNvPr>
          <p:cNvSpPr txBox="1"/>
          <p:nvPr/>
        </p:nvSpPr>
        <p:spPr>
          <a:xfrm>
            <a:off x="141135" y="1235116"/>
            <a:ext cx="3635735" cy="369332"/>
          </a:xfrm>
          <a:prstGeom prst="rect">
            <a:avLst/>
          </a:prstGeom>
          <a:noFill/>
        </p:spPr>
        <p:txBody>
          <a:bodyPr wrap="square" rtlCol="0">
            <a:spAutoFit/>
          </a:bodyPr>
          <a:lstStyle/>
          <a:p>
            <a:r>
              <a:rPr lang="en-US" altLang="zh-CN" dirty="0"/>
              <a:t>Baseline paper: S2-2410227</a:t>
            </a:r>
            <a:endParaRPr lang="zh-CN" altLang="en-US" dirty="0"/>
          </a:p>
        </p:txBody>
      </p:sp>
      <p:sp>
        <p:nvSpPr>
          <p:cNvPr id="14" name="文本框 13">
            <a:extLst>
              <a:ext uri="{FF2B5EF4-FFF2-40B4-BE49-F238E27FC236}">
                <a16:creationId xmlns:a16="http://schemas.microsoft.com/office/drawing/2014/main" id="{743069A9-6566-4723-B520-382A305C3AB9}"/>
              </a:ext>
            </a:extLst>
          </p:cNvPr>
          <p:cNvSpPr txBox="1"/>
          <p:nvPr/>
        </p:nvSpPr>
        <p:spPr>
          <a:xfrm>
            <a:off x="3742363" y="1235116"/>
            <a:ext cx="6773237" cy="369332"/>
          </a:xfrm>
          <a:prstGeom prst="rect">
            <a:avLst/>
          </a:prstGeom>
          <a:noFill/>
        </p:spPr>
        <p:txBody>
          <a:bodyPr wrap="square" rtlCol="0">
            <a:spAutoFit/>
          </a:bodyPr>
          <a:lstStyle/>
          <a:p>
            <a:pPr algn="ctr"/>
            <a:r>
              <a:rPr lang="en-US" altLang="zh-CN" dirty="0">
                <a:highlight>
                  <a:srgbClr val="FFFF00"/>
                </a:highlight>
              </a:rPr>
              <a:t>(way forward) Principle-level consensus?</a:t>
            </a:r>
            <a:endParaRPr lang="zh-CN" altLang="en-US" dirty="0">
              <a:highlight>
                <a:srgbClr val="FFFF00"/>
              </a:highlight>
            </a:endParaRPr>
          </a:p>
        </p:txBody>
      </p:sp>
      <p:sp>
        <p:nvSpPr>
          <p:cNvPr id="18" name="文本框 17">
            <a:extLst>
              <a:ext uri="{FF2B5EF4-FFF2-40B4-BE49-F238E27FC236}">
                <a16:creationId xmlns:a16="http://schemas.microsoft.com/office/drawing/2014/main" id="{C54B179B-321A-4B23-8BA7-2D947580AA34}"/>
              </a:ext>
            </a:extLst>
          </p:cNvPr>
          <p:cNvSpPr txBox="1"/>
          <p:nvPr/>
        </p:nvSpPr>
        <p:spPr>
          <a:xfrm>
            <a:off x="69574" y="1604448"/>
            <a:ext cx="6026426" cy="3901068"/>
          </a:xfrm>
          <a:prstGeom prst="rect">
            <a:avLst/>
          </a:prstGeom>
          <a:noFill/>
        </p:spPr>
        <p:txBody>
          <a:bodyPr wrap="square">
            <a:spAutoFit/>
          </a:bodyPr>
          <a:lstStyle/>
          <a:p>
            <a:pPr>
              <a:spcAft>
                <a:spcPts val="600"/>
              </a:spcAft>
            </a:pPr>
            <a:r>
              <a:rPr lang="en-GB" altLang="zh-CN" sz="1000" b="1" dirty="0">
                <a:solidFill>
                  <a:srgbClr val="FF0000"/>
                </a:solidFill>
                <a:effectLst/>
                <a:ea typeface="宋体" panose="02010600030101010101" pitchFamily="2" charset="-122"/>
              </a:rPr>
              <a:t>Justification to support temporary ID (S2-2410448)</a:t>
            </a:r>
          </a:p>
          <a:p>
            <a:pPr>
              <a:spcAft>
                <a:spcPts val="600"/>
              </a:spcAft>
            </a:pPr>
            <a:r>
              <a:rPr lang="en-GB" altLang="zh-CN" sz="1000" dirty="0">
                <a:effectLst/>
                <a:ea typeface="宋体" panose="02010600030101010101" pitchFamily="2" charset="-122"/>
              </a:rPr>
              <a:t>SA1 TS 22.369 states:</a:t>
            </a:r>
            <a:endParaRPr lang="zh-CN" altLang="zh-CN" sz="1000" dirty="0">
              <a:effectLst/>
              <a:ea typeface="宋体" panose="02010600030101010101" pitchFamily="2" charset="-122"/>
            </a:endParaRPr>
          </a:p>
          <a:p>
            <a:pPr>
              <a:spcAft>
                <a:spcPts val="900"/>
              </a:spcAft>
            </a:pPr>
            <a:r>
              <a:rPr lang="en-CA" altLang="zh-CN" sz="1000" dirty="0">
                <a:effectLst/>
                <a:ea typeface="宋体" panose="02010600030101010101" pitchFamily="2" charset="-122"/>
              </a:rPr>
              <a:t>“</a:t>
            </a:r>
            <a:r>
              <a:rPr lang="en-US" altLang="zh-CN" sz="1000" dirty="0">
                <a:effectLst/>
                <a:ea typeface="宋体" panose="02010600030101010101" pitchFamily="2" charset="-122"/>
              </a:rPr>
              <a:t>The 5G system shall enable security protection suitable for Ambient IoT, without compromising overall 5G security protection. “</a:t>
            </a:r>
            <a:endParaRPr lang="zh-CN" altLang="zh-CN" sz="1000" dirty="0">
              <a:effectLst/>
              <a:ea typeface="宋体" panose="02010600030101010101" pitchFamily="2" charset="-122"/>
            </a:endParaRPr>
          </a:p>
          <a:p>
            <a:pPr>
              <a:spcAft>
                <a:spcPts val="900"/>
              </a:spcAft>
            </a:pPr>
            <a:r>
              <a:rPr lang="en-GB" altLang="zh-CN" sz="1000" b="1" dirty="0">
                <a:effectLst/>
                <a:ea typeface="宋体" panose="02010600030101010101" pitchFamily="2" charset="-122"/>
              </a:rPr>
              <a:t>Observation 2: SA1 requirement indicates security protection should be maintained for Ambient IoT.</a:t>
            </a:r>
            <a:endParaRPr lang="zh-CN" altLang="zh-CN" sz="1000" dirty="0">
              <a:effectLst/>
              <a:ea typeface="宋体" panose="02010600030101010101" pitchFamily="2" charset="-122"/>
            </a:endParaRPr>
          </a:p>
          <a:p>
            <a:pPr>
              <a:spcAft>
                <a:spcPts val="900"/>
              </a:spcAft>
            </a:pPr>
            <a:r>
              <a:rPr lang="en-US" altLang="zh-CN" sz="1000" dirty="0">
                <a:effectLst/>
                <a:ea typeface="宋体" panose="02010600030101010101" pitchFamily="2" charset="-122"/>
              </a:rPr>
              <a:t>R1-2407364 clarifies it can be assumed an Ambient IoT device comprises a non volatile memory. RAN1 also indicates frequent writing to the NVM may not be preferred.</a:t>
            </a:r>
            <a:endParaRPr lang="zh-CN" altLang="zh-CN" sz="1000" dirty="0">
              <a:effectLst/>
              <a:ea typeface="宋体" panose="02010600030101010101" pitchFamily="2" charset="-122"/>
            </a:endParaRPr>
          </a:p>
          <a:p>
            <a:pPr>
              <a:spcAft>
                <a:spcPts val="900"/>
              </a:spcAft>
            </a:pPr>
            <a:r>
              <a:rPr lang="en-GB" altLang="zh-CN" sz="1000" b="1" dirty="0">
                <a:effectLst/>
                <a:ea typeface="宋体" panose="02010600030101010101" pitchFamily="2" charset="-122"/>
              </a:rPr>
              <a:t>Observation 3: RAN1 indicates Ambient IoT devices will have an updatable NVM.</a:t>
            </a:r>
          </a:p>
          <a:p>
            <a:pPr>
              <a:spcAft>
                <a:spcPts val="900"/>
              </a:spcAft>
            </a:pPr>
            <a:r>
              <a:rPr lang="en-GB" altLang="zh-CN" sz="1000" b="1" dirty="0">
                <a:effectLst/>
                <a:ea typeface="宋体" panose="02010600030101010101" pitchFamily="2" charset="-122"/>
              </a:rPr>
              <a:t>Observation 4: RAN1 indicates writing frequency to Ambient IoT’s NVM should be limited, hence the frequency of refreshing an Ambient IoT’s NVM needs to be considered.</a:t>
            </a:r>
            <a:endParaRPr lang="zh-CN" altLang="zh-CN" sz="1000" dirty="0">
              <a:effectLst/>
              <a:ea typeface="宋体" panose="02010600030101010101" pitchFamily="2" charset="-122"/>
            </a:endParaRPr>
          </a:p>
          <a:p>
            <a:pPr>
              <a:spcAft>
                <a:spcPts val="600"/>
              </a:spcAft>
            </a:pPr>
            <a:r>
              <a:rPr lang="en-GB" altLang="zh-CN" sz="1000" dirty="0">
                <a:effectLst/>
                <a:ea typeface="宋体" panose="02010600030101010101" pitchFamily="2" charset="-122"/>
              </a:rPr>
              <a:t>SA plenary has sent an LS to SA1 asking for clarifications, as documented in SP-241016. </a:t>
            </a:r>
            <a:endParaRPr lang="zh-CN" altLang="zh-CN" sz="1000" dirty="0">
              <a:effectLst/>
              <a:ea typeface="宋体" panose="02010600030101010101" pitchFamily="2" charset="-122"/>
            </a:endParaRPr>
          </a:p>
          <a:p>
            <a:pPr>
              <a:spcAft>
                <a:spcPts val="600"/>
              </a:spcAft>
            </a:pPr>
            <a:r>
              <a:rPr lang="en-GB" altLang="zh-CN" sz="1000" i="1" dirty="0">
                <a:effectLst/>
                <a:ea typeface="宋体" panose="02010600030101010101" pitchFamily="2" charset="-122"/>
              </a:rPr>
              <a:t>“These contentious issues and risks are largely related to unclear business models (e.g. subscription of devices or of application servers, i.e. does each device need to be charged individually, or aggregated charging per application server) and 3GPP scope of lifecycle management (e.g. initial provisioning, transfer of ownership,  etc.) for Ambient IoT Services and devices for the SA3 discussion.”</a:t>
            </a:r>
            <a:endParaRPr lang="zh-CN" altLang="zh-CN" sz="1000" dirty="0">
              <a:effectLst/>
              <a:ea typeface="宋体" panose="02010600030101010101" pitchFamily="2" charset="-122"/>
            </a:endParaRPr>
          </a:p>
          <a:p>
            <a:r>
              <a:rPr lang="en-GB" altLang="zh-CN" sz="1000" b="1" dirty="0">
                <a:effectLst/>
                <a:ea typeface="宋体" panose="02010600030101010101" pitchFamily="2" charset="-122"/>
              </a:rPr>
              <a:t>Observation 5: It is currently unclear what is the business model targeted for Ambient IoT devices, hence which entity is responsible for generating/triggering a refresh of the temporary identifier can be determined during normative phase based on SA1 feedback.</a:t>
            </a:r>
            <a:endParaRPr lang="zh-CN" altLang="en-US" sz="1000" dirty="0"/>
          </a:p>
        </p:txBody>
      </p:sp>
      <p:sp>
        <p:nvSpPr>
          <p:cNvPr id="19" name="文本框 18">
            <a:extLst>
              <a:ext uri="{FF2B5EF4-FFF2-40B4-BE49-F238E27FC236}">
                <a16:creationId xmlns:a16="http://schemas.microsoft.com/office/drawing/2014/main" id="{C42DC694-7153-43B2-BCED-AB0A36D3B487}"/>
              </a:ext>
            </a:extLst>
          </p:cNvPr>
          <p:cNvSpPr txBox="1"/>
          <p:nvPr/>
        </p:nvSpPr>
        <p:spPr>
          <a:xfrm>
            <a:off x="6176175" y="1725433"/>
            <a:ext cx="5787225" cy="4001095"/>
          </a:xfrm>
          <a:prstGeom prst="rect">
            <a:avLst/>
          </a:prstGeom>
          <a:noFill/>
        </p:spPr>
        <p:txBody>
          <a:bodyPr wrap="square">
            <a:spAutoFit/>
          </a:bodyPr>
          <a:lstStyle/>
          <a:p>
            <a:pPr hangingPunct="0">
              <a:spcAft>
                <a:spcPts val="900"/>
              </a:spcAft>
            </a:pPr>
            <a:r>
              <a:rPr lang="en-US" altLang="zh-CN" sz="1100" b="1" dirty="0">
                <a:solidFill>
                  <a:srgbClr val="FF0000"/>
                </a:solidFill>
                <a:effectLst/>
                <a:ea typeface="宋体" panose="02010600030101010101" pitchFamily="2" charset="-122"/>
              </a:rPr>
              <a:t>Justification NOT to support temporary ID (S2-2410448)</a:t>
            </a:r>
            <a:endParaRPr lang="en-GB" altLang="zh-CN" sz="1100" i="1" dirty="0">
              <a:solidFill>
                <a:srgbClr val="000000"/>
              </a:solidFill>
              <a:effectLst/>
              <a:ea typeface="宋体" panose="02010600030101010101" pitchFamily="2" charset="-122"/>
            </a:endParaRPr>
          </a:p>
          <a:p>
            <a:pPr hangingPunct="0">
              <a:spcAft>
                <a:spcPts val="900"/>
              </a:spcAft>
            </a:pPr>
            <a:r>
              <a:rPr lang="en-GB" altLang="zh-CN" sz="1100" dirty="0">
                <a:solidFill>
                  <a:srgbClr val="000000"/>
                </a:solidFill>
                <a:effectLst/>
                <a:ea typeface="宋体" panose="02010600030101010101" pitchFamily="2" charset="-122"/>
              </a:rPr>
              <a:t>Observation 1: The read sensitivity is up to -25.5 dBm with a dipole antenna, while the write sensitivity is up to -20 dBm with a dipole antenna. </a:t>
            </a:r>
            <a:r>
              <a:rPr lang="en-GB" altLang="zh-CN" sz="1100" dirty="0">
                <a:solidFill>
                  <a:srgbClr val="FF0000"/>
                </a:solidFill>
                <a:effectLst/>
                <a:ea typeface="宋体" panose="02010600030101010101" pitchFamily="2" charset="-122"/>
              </a:rPr>
              <a:t>power consumption of writing operation to non-volatile memory is three times as many as read operation.</a:t>
            </a:r>
            <a:r>
              <a:rPr lang="en-GB" altLang="zh-CN" sz="1100" dirty="0">
                <a:solidFill>
                  <a:srgbClr val="000000"/>
                </a:solidFill>
                <a:effectLst/>
                <a:ea typeface="宋体" panose="02010600030101010101" pitchFamily="2" charset="-122"/>
              </a:rPr>
              <a:t> </a:t>
            </a:r>
            <a:endParaRPr lang="zh-CN" altLang="zh-CN" sz="1100" dirty="0">
              <a:solidFill>
                <a:srgbClr val="000000"/>
              </a:solidFill>
              <a:effectLst/>
              <a:ea typeface="Malgun Gothic" panose="020B0503020000020004" pitchFamily="34" charset="-127"/>
            </a:endParaRPr>
          </a:p>
          <a:p>
            <a:pPr hangingPunct="0">
              <a:spcAft>
                <a:spcPts val="900"/>
              </a:spcAft>
            </a:pPr>
            <a:r>
              <a:rPr lang="en-GB" altLang="zh-CN" sz="1100" dirty="0">
                <a:solidFill>
                  <a:srgbClr val="000000"/>
                </a:solidFill>
                <a:effectLst/>
                <a:ea typeface="宋体" panose="02010600030101010101" pitchFamily="2" charset="-122"/>
              </a:rPr>
              <a:t>Observation 2: if all conditions except communication range remain same for read operation and write operation, </a:t>
            </a:r>
            <a:r>
              <a:rPr lang="en-GB" altLang="zh-CN" sz="1100" dirty="0">
                <a:solidFill>
                  <a:srgbClr val="FF0000"/>
                </a:solidFill>
                <a:effectLst/>
                <a:ea typeface="宋体" panose="02010600030101010101" pitchFamily="2" charset="-122"/>
              </a:rPr>
              <a:t>shorter communication range is required to ensure reliable write operation </a:t>
            </a:r>
            <a:r>
              <a:rPr lang="en-GB" altLang="zh-CN" sz="1100" dirty="0">
                <a:solidFill>
                  <a:srgbClr val="000000"/>
                </a:solidFill>
                <a:effectLst/>
                <a:ea typeface="宋体" panose="02010600030101010101" pitchFamily="2" charset="-122"/>
              </a:rPr>
              <a:t>compared with read operation.</a:t>
            </a:r>
            <a:endParaRPr lang="zh-CN" altLang="zh-CN" sz="1100" dirty="0">
              <a:solidFill>
                <a:srgbClr val="000000"/>
              </a:solidFill>
              <a:effectLst/>
              <a:ea typeface="Malgun Gothic" panose="020B0503020000020004" pitchFamily="34" charset="-127"/>
            </a:endParaRPr>
          </a:p>
          <a:p>
            <a:pPr hangingPunct="0">
              <a:spcAft>
                <a:spcPts val="900"/>
              </a:spcAft>
            </a:pPr>
            <a:r>
              <a:rPr lang="en-GB" altLang="zh-CN" sz="1100" dirty="0">
                <a:solidFill>
                  <a:srgbClr val="000000"/>
                </a:solidFill>
                <a:effectLst/>
                <a:ea typeface="宋体" panose="02010600030101010101" pitchFamily="2" charset="-122"/>
              </a:rPr>
              <a:t>Observation 3: The memory write speed is 3.2 </a:t>
            </a:r>
            <a:r>
              <a:rPr lang="en-GB" altLang="zh-CN" sz="1100" dirty="0" err="1">
                <a:solidFill>
                  <a:srgbClr val="000000"/>
                </a:solidFill>
                <a:effectLst/>
                <a:ea typeface="宋体" panose="02010600030101010101" pitchFamily="2" charset="-122"/>
              </a:rPr>
              <a:t>ms</a:t>
            </a:r>
            <a:r>
              <a:rPr lang="en-GB" altLang="zh-CN" sz="1100" dirty="0">
                <a:solidFill>
                  <a:srgbClr val="000000"/>
                </a:solidFill>
                <a:effectLst/>
                <a:ea typeface="宋体" panose="02010600030101010101" pitchFamily="2" charset="-122"/>
              </a:rPr>
              <a:t> per Write, </a:t>
            </a:r>
            <a:r>
              <a:rPr lang="en-GB" altLang="zh-CN" sz="1100" dirty="0" err="1">
                <a:solidFill>
                  <a:srgbClr val="000000"/>
                </a:solidFill>
                <a:effectLst/>
                <a:ea typeface="宋体" panose="02010600030101010101" pitchFamily="2" charset="-122"/>
              </a:rPr>
              <a:t>BlockWrite</a:t>
            </a:r>
            <a:r>
              <a:rPr lang="en-GB" altLang="zh-CN" sz="1100" dirty="0">
                <a:solidFill>
                  <a:srgbClr val="000000"/>
                </a:solidFill>
                <a:effectLst/>
                <a:ea typeface="宋体" panose="02010600030101010101" pitchFamily="2" charset="-122"/>
              </a:rPr>
              <a:t>, Lock or Kill operation, for writing up to 32 bits. </a:t>
            </a:r>
            <a:r>
              <a:rPr lang="en-GB" altLang="zh-CN" sz="1100" dirty="0">
                <a:solidFill>
                  <a:srgbClr val="000000"/>
                </a:solidFill>
                <a:ea typeface="宋体" panose="02010600030101010101" pitchFamily="2" charset="-122"/>
              </a:rPr>
              <a:t>W</a:t>
            </a:r>
            <a:r>
              <a:rPr lang="en-GB" altLang="zh-CN" sz="1100" dirty="0">
                <a:solidFill>
                  <a:srgbClr val="000000"/>
                </a:solidFill>
                <a:effectLst/>
                <a:ea typeface="宋体" panose="02010600030101010101" pitchFamily="2" charset="-122"/>
              </a:rPr>
              <a:t>riting operation introduces much larger latency compared with reading operation, </a:t>
            </a:r>
            <a:r>
              <a:rPr lang="en-GB" altLang="zh-CN" sz="1100" dirty="0">
                <a:solidFill>
                  <a:srgbClr val="FF0000"/>
                </a:solidFill>
                <a:effectLst/>
                <a:ea typeface="宋体" panose="02010600030101010101" pitchFamily="2" charset="-122"/>
              </a:rPr>
              <a:t>leading to significantly lower service operation efficiency.</a:t>
            </a:r>
            <a:endParaRPr lang="zh-CN" altLang="zh-CN" sz="1100" dirty="0">
              <a:solidFill>
                <a:srgbClr val="FF0000"/>
              </a:solidFill>
              <a:effectLst/>
              <a:ea typeface="Malgun Gothic" panose="020B0503020000020004" pitchFamily="34" charset="-127"/>
            </a:endParaRPr>
          </a:p>
          <a:p>
            <a:pPr hangingPunct="0">
              <a:spcAft>
                <a:spcPts val="900"/>
              </a:spcAft>
            </a:pPr>
            <a:r>
              <a:rPr lang="en-GB" altLang="zh-CN" sz="1100" dirty="0">
                <a:solidFill>
                  <a:srgbClr val="000000"/>
                </a:solidFill>
                <a:effectLst/>
                <a:ea typeface="宋体" panose="02010600030101010101" pitchFamily="2" charset="-122"/>
              </a:rPr>
              <a:t>Observation 4: Enlarging non-volatile memory will decrease read / write sensitivity, further leading to </a:t>
            </a:r>
            <a:r>
              <a:rPr lang="en-GB" altLang="zh-CN" sz="1100" dirty="0">
                <a:solidFill>
                  <a:srgbClr val="FF0000"/>
                </a:solidFill>
                <a:effectLst/>
                <a:ea typeface="宋体" panose="02010600030101010101" pitchFamily="2" charset="-122"/>
              </a:rPr>
              <a:t>increasing power consumption, decreasing throughput and increasing latency</a:t>
            </a:r>
            <a:r>
              <a:rPr lang="en-GB" altLang="zh-CN" sz="1100" dirty="0">
                <a:solidFill>
                  <a:srgbClr val="000000"/>
                </a:solidFill>
                <a:effectLst/>
                <a:ea typeface="宋体" panose="02010600030101010101" pitchFamily="2" charset="-122"/>
              </a:rPr>
              <a:t>.</a:t>
            </a:r>
            <a:endParaRPr lang="zh-CN" altLang="zh-CN" sz="1100" dirty="0">
              <a:solidFill>
                <a:srgbClr val="000000"/>
              </a:solidFill>
              <a:effectLst/>
              <a:ea typeface="Malgun Gothic" panose="020B0503020000020004" pitchFamily="34" charset="-127"/>
            </a:endParaRPr>
          </a:p>
          <a:p>
            <a:pPr hangingPunct="0">
              <a:spcAft>
                <a:spcPts val="900"/>
              </a:spcAft>
            </a:pPr>
            <a:r>
              <a:rPr lang="en-GB" altLang="zh-CN" sz="1100" dirty="0">
                <a:solidFill>
                  <a:srgbClr val="000000"/>
                </a:solidFill>
                <a:effectLst/>
                <a:ea typeface="宋体" panose="02010600030101010101" pitchFamily="2" charset="-122"/>
              </a:rPr>
              <a:t>Observation 5: </a:t>
            </a:r>
            <a:r>
              <a:rPr lang="en-GB" altLang="zh-CN" sz="1100" dirty="0">
                <a:solidFill>
                  <a:srgbClr val="000000"/>
                </a:solidFill>
                <a:ea typeface="宋体" panose="02010600030101010101" pitchFamily="2" charset="-122"/>
              </a:rPr>
              <a:t>T</a:t>
            </a:r>
            <a:r>
              <a:rPr lang="en-GB" altLang="zh-CN" sz="1100" dirty="0">
                <a:solidFill>
                  <a:srgbClr val="000000"/>
                </a:solidFill>
                <a:effectLst/>
                <a:ea typeface="宋体" panose="02010600030101010101" pitchFamily="2" charset="-122"/>
              </a:rPr>
              <a:t>ag memory (non-volatile memory) is designed to endure 10,000 write cycles or retain data for 10 years. Hence, the writing operation should be avoided as much as possible to enable a longer </a:t>
            </a:r>
            <a:r>
              <a:rPr lang="en-GB" altLang="zh-CN" sz="1100" dirty="0">
                <a:solidFill>
                  <a:srgbClr val="FF0000"/>
                </a:solidFill>
                <a:effectLst/>
                <a:ea typeface="宋体" panose="02010600030101010101" pitchFamily="2" charset="-122"/>
              </a:rPr>
              <a:t>life cycle of an Ambient IoT Device.</a:t>
            </a:r>
            <a:endParaRPr lang="zh-CN" altLang="zh-CN" sz="1100" dirty="0">
              <a:solidFill>
                <a:srgbClr val="FF0000"/>
              </a:solidFill>
              <a:effectLst/>
              <a:ea typeface="Malgun Gothic" panose="020B0503020000020004" pitchFamily="34" charset="-127"/>
            </a:endParaRPr>
          </a:p>
          <a:p>
            <a:pPr hangingPunct="0">
              <a:spcAft>
                <a:spcPts val="900"/>
              </a:spcAft>
            </a:pPr>
            <a:r>
              <a:rPr lang="en-US" altLang="zh-CN" sz="1100" dirty="0">
                <a:solidFill>
                  <a:srgbClr val="000000"/>
                </a:solidFill>
                <a:effectLst/>
                <a:ea typeface="宋体" panose="02010600030101010101" pitchFamily="2" charset="-122"/>
              </a:rPr>
              <a:t>Observation 8: Additional issues are introduced by a Temporary ID </a:t>
            </a:r>
            <a:r>
              <a:rPr lang="en-US" altLang="zh-CN" sz="1100" dirty="0">
                <a:solidFill>
                  <a:srgbClr val="FF0000"/>
                </a:solidFill>
                <a:effectLst/>
                <a:ea typeface="宋体" panose="02010600030101010101" pitchFamily="2" charset="-122"/>
              </a:rPr>
              <a:t>(e.g. synchronization between an Ambient IoT Device and network</a:t>
            </a:r>
            <a:r>
              <a:rPr lang="en-US" altLang="zh-CN" sz="1100" dirty="0">
                <a:solidFill>
                  <a:srgbClr val="000000"/>
                </a:solidFill>
                <a:effectLst/>
                <a:ea typeface="宋体" panose="02010600030101010101" pitchFamily="2" charset="-122"/>
              </a:rPr>
              <a:t> especially when the Ambient IoT Device moves to a new area) which have not been addressed.</a:t>
            </a:r>
            <a:endParaRPr lang="zh-CN" altLang="zh-CN" sz="1100" dirty="0">
              <a:solidFill>
                <a:srgbClr val="000000"/>
              </a:solidFill>
              <a:effectLst/>
              <a:ea typeface="Malgun Gothic" panose="020B0503020000020004" pitchFamily="34" charset="-127"/>
            </a:endParaRPr>
          </a:p>
        </p:txBody>
      </p:sp>
      <p:cxnSp>
        <p:nvCxnSpPr>
          <p:cNvPr id="21" name="直接连接符 20">
            <a:extLst>
              <a:ext uri="{FF2B5EF4-FFF2-40B4-BE49-F238E27FC236}">
                <a16:creationId xmlns:a16="http://schemas.microsoft.com/office/drawing/2014/main" id="{432AA196-DE8F-4B68-909D-C47E23641E7F}"/>
              </a:ext>
            </a:extLst>
          </p:cNvPr>
          <p:cNvCxnSpPr/>
          <p:nvPr/>
        </p:nvCxnSpPr>
        <p:spPr>
          <a:xfrm>
            <a:off x="6096000" y="1725433"/>
            <a:ext cx="0" cy="4172498"/>
          </a:xfrm>
          <a:prstGeom prst="line">
            <a:avLst/>
          </a:prstGeom>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310942568"/>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5F7427B-B2CB-4F19-9822-7D48B18502F4}"/>
              </a:ext>
            </a:extLst>
          </p:cNvPr>
          <p:cNvSpPr>
            <a:spLocks noGrp="1"/>
          </p:cNvSpPr>
          <p:nvPr>
            <p:ph type="title"/>
          </p:nvPr>
        </p:nvSpPr>
        <p:spPr>
          <a:xfrm>
            <a:off x="0" y="0"/>
            <a:ext cx="10515600" cy="810228"/>
          </a:xfrm>
        </p:spPr>
        <p:txBody>
          <a:bodyPr/>
          <a:lstStyle/>
          <a:p>
            <a:r>
              <a:rPr lang="en-GB" altLang="zh-CN" sz="2800" b="1" dirty="0"/>
              <a:t>Key issue 2 --- </a:t>
            </a:r>
            <a:r>
              <a:rPr lang="en-US" altLang="zh-CN" sz="2800" b="1" dirty="0"/>
              <a:t>temporary ID</a:t>
            </a:r>
            <a:endParaRPr lang="zh-CN" altLang="en-US" sz="2800" b="1" dirty="0"/>
          </a:p>
        </p:txBody>
      </p:sp>
      <p:sp>
        <p:nvSpPr>
          <p:cNvPr id="12" name="文本框 11">
            <a:extLst>
              <a:ext uri="{FF2B5EF4-FFF2-40B4-BE49-F238E27FC236}">
                <a16:creationId xmlns:a16="http://schemas.microsoft.com/office/drawing/2014/main" id="{719486D8-02C9-4C1D-996A-6F8DDFB76909}"/>
              </a:ext>
            </a:extLst>
          </p:cNvPr>
          <p:cNvSpPr txBox="1"/>
          <p:nvPr/>
        </p:nvSpPr>
        <p:spPr>
          <a:xfrm>
            <a:off x="141135" y="1235116"/>
            <a:ext cx="3635735" cy="369332"/>
          </a:xfrm>
          <a:prstGeom prst="rect">
            <a:avLst/>
          </a:prstGeom>
          <a:noFill/>
        </p:spPr>
        <p:txBody>
          <a:bodyPr wrap="square" rtlCol="0">
            <a:spAutoFit/>
          </a:bodyPr>
          <a:lstStyle/>
          <a:p>
            <a:r>
              <a:rPr lang="en-US" altLang="zh-CN" dirty="0"/>
              <a:t>Baseline paper: S2-2410227</a:t>
            </a:r>
            <a:endParaRPr lang="zh-CN" altLang="en-US" dirty="0"/>
          </a:p>
        </p:txBody>
      </p:sp>
      <p:sp>
        <p:nvSpPr>
          <p:cNvPr id="14" name="文本框 13">
            <a:extLst>
              <a:ext uri="{FF2B5EF4-FFF2-40B4-BE49-F238E27FC236}">
                <a16:creationId xmlns:a16="http://schemas.microsoft.com/office/drawing/2014/main" id="{743069A9-6566-4723-B520-382A305C3AB9}"/>
              </a:ext>
            </a:extLst>
          </p:cNvPr>
          <p:cNvSpPr txBox="1"/>
          <p:nvPr/>
        </p:nvSpPr>
        <p:spPr>
          <a:xfrm>
            <a:off x="3865606" y="1235116"/>
            <a:ext cx="6649993" cy="369332"/>
          </a:xfrm>
          <a:prstGeom prst="rect">
            <a:avLst/>
          </a:prstGeom>
          <a:noFill/>
        </p:spPr>
        <p:txBody>
          <a:bodyPr wrap="square" rtlCol="0">
            <a:spAutoFit/>
          </a:bodyPr>
          <a:lstStyle/>
          <a:p>
            <a:pPr algn="ctr"/>
            <a:r>
              <a:rPr lang="en-US" altLang="zh-CN" dirty="0">
                <a:highlight>
                  <a:srgbClr val="FFFF00"/>
                </a:highlight>
              </a:rPr>
              <a:t>Check the proposal if principle(s) can be reached</a:t>
            </a:r>
            <a:endParaRPr lang="zh-CN" altLang="en-US" dirty="0">
              <a:highlight>
                <a:srgbClr val="FFFF00"/>
              </a:highlight>
            </a:endParaRPr>
          </a:p>
        </p:txBody>
      </p:sp>
      <p:sp>
        <p:nvSpPr>
          <p:cNvPr id="9" name="文本框 8">
            <a:extLst>
              <a:ext uri="{FF2B5EF4-FFF2-40B4-BE49-F238E27FC236}">
                <a16:creationId xmlns:a16="http://schemas.microsoft.com/office/drawing/2014/main" id="{944005F2-782C-4B14-A427-FBBA87173FF3}"/>
              </a:ext>
            </a:extLst>
          </p:cNvPr>
          <p:cNvSpPr txBox="1"/>
          <p:nvPr/>
        </p:nvSpPr>
        <p:spPr>
          <a:xfrm>
            <a:off x="353832" y="1864196"/>
            <a:ext cx="10626919" cy="3701013"/>
          </a:xfrm>
          <a:prstGeom prst="rect">
            <a:avLst/>
          </a:prstGeom>
          <a:noFill/>
        </p:spPr>
        <p:txBody>
          <a:bodyPr wrap="square">
            <a:spAutoFit/>
          </a:bodyPr>
          <a:lstStyle/>
          <a:p>
            <a:pPr>
              <a:spcAft>
                <a:spcPts val="900"/>
              </a:spcAft>
            </a:pPr>
            <a:r>
              <a:rPr lang="en-GB" altLang="zh-CN" sz="1400" b="1" dirty="0">
                <a:effectLst/>
                <a:latin typeface="Times New Roman" panose="02020603050405020304" pitchFamily="18" charset="0"/>
                <a:ea typeface="等线" panose="02010600030101010101" pitchFamily="2" charset="-122"/>
              </a:rPr>
              <a:t>(Proposals to the conclusion</a:t>
            </a:r>
            <a:r>
              <a:rPr lang="en-GB" altLang="zh-CN" sz="1400" b="1" dirty="0">
                <a:latin typeface="Times New Roman" panose="02020603050405020304" pitchFamily="18" charset="0"/>
                <a:ea typeface="等线" panose="02010600030101010101" pitchFamily="2" charset="-122"/>
              </a:rPr>
              <a:t>)</a:t>
            </a:r>
          </a:p>
          <a:p>
            <a:pPr>
              <a:spcAft>
                <a:spcPts val="900"/>
              </a:spcAft>
            </a:pPr>
            <a:r>
              <a:rPr lang="en-GB" altLang="zh-CN" sz="1400" dirty="0">
                <a:effectLst/>
                <a:latin typeface="Times New Roman" panose="02020603050405020304" pitchFamily="18" charset="0"/>
                <a:ea typeface="等线" panose="02010600030101010101" pitchFamily="2" charset="-122"/>
              </a:rPr>
              <a:t>An Ambient IoT device utilizes</a:t>
            </a:r>
            <a:r>
              <a:rPr lang="en-GB" altLang="zh-CN" sz="1100" dirty="0">
                <a:effectLst/>
                <a:latin typeface="Times New Roman" panose="02020603050405020304" pitchFamily="18" charset="0"/>
                <a:ea typeface="等线" panose="02010600030101010101" pitchFamily="2" charset="-122"/>
              </a:rPr>
              <a:t> </a:t>
            </a:r>
            <a:r>
              <a:rPr lang="en-GB" altLang="zh-CN" sz="1400" dirty="0">
                <a:effectLst/>
                <a:latin typeface="Times New Roman" panose="02020603050405020304" pitchFamily="18" charset="0"/>
                <a:ea typeface="等线" panose="02010600030101010101" pitchFamily="2" charset="-122"/>
              </a:rPr>
              <a:t> a temporary identifier to prevent unauthorized tracking of the Ambient IoT device.</a:t>
            </a:r>
            <a:endParaRPr lang="zh-CN" altLang="zh-CN" sz="1400" dirty="0">
              <a:effectLst/>
              <a:latin typeface="Times New Roman" panose="02020603050405020304" pitchFamily="18" charset="0"/>
              <a:ea typeface="等线" panose="02010600030101010101" pitchFamily="2" charset="-122"/>
            </a:endParaRPr>
          </a:p>
          <a:p>
            <a:pPr>
              <a:spcAft>
                <a:spcPts val="900"/>
              </a:spcAft>
            </a:pPr>
            <a:r>
              <a:rPr lang="en-GB" altLang="zh-CN" sz="1400" dirty="0">
                <a:effectLst/>
                <a:latin typeface="Times New Roman" panose="02020603050405020304" pitchFamily="18" charset="0"/>
                <a:ea typeface="等线" panose="02010600030101010101" pitchFamily="2" charset="-122"/>
              </a:rPr>
              <a:t>If the temporary ID allocation is required for the privacy protection, then temporary ID is stored in the non-volatile memory in the Ambient IoT Device. If the Ambient IoT Device receives the temporary ID, the Ambient IoT Device indicates to the </a:t>
            </a:r>
            <a:r>
              <a:rPr lang="en-GB" altLang="zh-CN" sz="1400" dirty="0" err="1">
                <a:effectLst/>
                <a:latin typeface="Times New Roman" panose="02020603050405020304" pitchFamily="18" charset="0"/>
                <a:ea typeface="等线" panose="02010600030101010101" pitchFamily="2" charset="-122"/>
              </a:rPr>
              <a:t>AIoT</a:t>
            </a:r>
            <a:r>
              <a:rPr lang="en-GB" altLang="zh-CN" sz="1400" dirty="0">
                <a:effectLst/>
                <a:latin typeface="Times New Roman" panose="02020603050405020304" pitchFamily="18" charset="0"/>
                <a:ea typeface="等线" panose="02010600030101010101" pitchFamily="2" charset="-122"/>
              </a:rPr>
              <a:t> NF whether it can store the temporary ID to the non-volatile memory.</a:t>
            </a:r>
            <a:endParaRPr lang="zh-CN" altLang="zh-CN" sz="1400" dirty="0">
              <a:effectLst/>
              <a:latin typeface="Times New Roman" panose="02020603050405020304" pitchFamily="18" charset="0"/>
              <a:ea typeface="等线" panose="02010600030101010101" pitchFamily="2" charset="-122"/>
            </a:endParaRPr>
          </a:p>
          <a:p>
            <a:pPr marL="720725" indent="-540385">
              <a:spcAft>
                <a:spcPts val="900"/>
              </a:spcAft>
            </a:pPr>
            <a:r>
              <a:rPr lang="en-US" altLang="zh-CN" sz="1400" dirty="0">
                <a:solidFill>
                  <a:srgbClr val="FF0000"/>
                </a:solidFill>
                <a:effectLst/>
                <a:latin typeface="Times New Roman" panose="02020603050405020304" pitchFamily="18" charset="0"/>
                <a:ea typeface="等线" panose="02010600030101010101" pitchFamily="2" charset="-122"/>
              </a:rPr>
              <a:t>Editor's note:	The frequency of updating the temporary identifier is FFS.</a:t>
            </a:r>
            <a:endParaRPr lang="zh-CN" altLang="zh-CN" sz="1400" dirty="0">
              <a:solidFill>
                <a:srgbClr val="FF0000"/>
              </a:solidFill>
              <a:effectLst/>
              <a:latin typeface="Times New Roman" panose="02020603050405020304" pitchFamily="18" charset="0"/>
              <a:ea typeface="等线" panose="02010600030101010101" pitchFamily="2" charset="-122"/>
            </a:endParaRPr>
          </a:p>
          <a:p>
            <a:pPr marL="720725" indent="-540385">
              <a:spcAft>
                <a:spcPts val="900"/>
              </a:spcAft>
            </a:pPr>
            <a:r>
              <a:rPr lang="en-GB" altLang="zh-CN" sz="1400" dirty="0">
                <a:solidFill>
                  <a:srgbClr val="FF0000"/>
                </a:solidFill>
                <a:effectLst/>
                <a:latin typeface="Times New Roman" panose="02020603050405020304" pitchFamily="18" charset="0"/>
                <a:ea typeface="等线" panose="02010600030101010101" pitchFamily="2" charset="-122"/>
              </a:rPr>
              <a:t>Editor's note:	Whether the temporary ID allocation is required for the privacy protection is FFS and is in the remit of SA3.</a:t>
            </a:r>
            <a:endParaRPr lang="zh-CN" altLang="zh-CN" sz="1400" dirty="0">
              <a:solidFill>
                <a:srgbClr val="FF0000"/>
              </a:solidFill>
              <a:effectLst/>
              <a:latin typeface="Times New Roman" panose="02020603050405020304" pitchFamily="18" charset="0"/>
              <a:ea typeface="等线" panose="02010600030101010101" pitchFamily="2" charset="-122"/>
            </a:endParaRPr>
          </a:p>
          <a:p>
            <a:pPr>
              <a:spcAft>
                <a:spcPts val="900"/>
              </a:spcAft>
            </a:pPr>
            <a:r>
              <a:rPr lang="en-GB" altLang="zh-CN" sz="1400" dirty="0">
                <a:effectLst/>
                <a:latin typeface="Times New Roman" panose="02020603050405020304" pitchFamily="18" charset="0"/>
                <a:ea typeface="等线" panose="02010600030101010101" pitchFamily="2" charset="-122"/>
              </a:rPr>
              <a:t>Both permanent device identifier and temporary identifier can be used in RAN procedures, </a:t>
            </a:r>
            <a:r>
              <a:rPr lang="en-GB" altLang="zh-CN" sz="1400" dirty="0" err="1">
                <a:effectLst/>
                <a:latin typeface="Times New Roman" panose="02020603050405020304" pitchFamily="18" charset="0"/>
                <a:ea typeface="等线" panose="02010600030101010101" pitchFamily="2" charset="-122"/>
              </a:rPr>
              <a:t>denpending</a:t>
            </a:r>
            <a:r>
              <a:rPr lang="en-GB" altLang="zh-CN" sz="1400" dirty="0">
                <a:effectLst/>
                <a:latin typeface="Times New Roman" panose="02020603050405020304" pitchFamily="18" charset="0"/>
                <a:ea typeface="等线" panose="02010600030101010101" pitchFamily="2" charset="-122"/>
              </a:rPr>
              <a:t> on the security policy of the </a:t>
            </a:r>
            <a:r>
              <a:rPr lang="en-GB" altLang="zh-CN" sz="1400" dirty="0" err="1">
                <a:effectLst/>
                <a:latin typeface="Times New Roman" panose="02020603050405020304" pitchFamily="18" charset="0"/>
                <a:ea typeface="等线" panose="02010600030101010101" pitchFamily="2" charset="-122"/>
              </a:rPr>
              <a:t>AIoT</a:t>
            </a:r>
            <a:r>
              <a:rPr lang="en-GB" altLang="zh-CN" sz="1400" dirty="0">
                <a:effectLst/>
                <a:latin typeface="Times New Roman" panose="02020603050405020304" pitchFamily="18" charset="0"/>
                <a:ea typeface="等线" panose="02010600030101010101" pitchFamily="2" charset="-122"/>
              </a:rPr>
              <a:t> service and physical channel capacity.</a:t>
            </a:r>
            <a:endParaRPr lang="zh-CN" altLang="zh-CN" sz="1400" dirty="0">
              <a:effectLst/>
              <a:latin typeface="Times New Roman" panose="02020603050405020304" pitchFamily="18" charset="0"/>
              <a:ea typeface="等线" panose="02010600030101010101" pitchFamily="2" charset="-122"/>
            </a:endParaRPr>
          </a:p>
          <a:p>
            <a:pPr>
              <a:spcAft>
                <a:spcPts val="900"/>
              </a:spcAft>
            </a:pPr>
            <a:r>
              <a:rPr lang="en-GB" altLang="zh-CN" sz="1400" dirty="0">
                <a:effectLst/>
                <a:latin typeface="Times New Roman" panose="02020603050405020304" pitchFamily="18" charset="0"/>
                <a:ea typeface="等线" panose="02010600030101010101" pitchFamily="2" charset="-122"/>
              </a:rPr>
              <a:t>The Reader determines whether to use permanent device identifier or temporary identifier for each </a:t>
            </a:r>
            <a:r>
              <a:rPr lang="en-GB" altLang="zh-CN" sz="1400" dirty="0" err="1">
                <a:effectLst/>
                <a:latin typeface="Times New Roman" panose="02020603050405020304" pitchFamily="18" charset="0"/>
                <a:ea typeface="等线" panose="02010600030101010101" pitchFamily="2" charset="-122"/>
              </a:rPr>
              <a:t>AIoT</a:t>
            </a:r>
            <a:r>
              <a:rPr lang="en-GB" altLang="zh-CN" sz="1400" dirty="0">
                <a:effectLst/>
                <a:latin typeface="Times New Roman" panose="02020603050405020304" pitchFamily="18" charset="0"/>
                <a:ea typeface="等线" panose="02010600030101010101" pitchFamily="2" charset="-122"/>
              </a:rPr>
              <a:t> communication. If temporary identifier is to be used, the Reader generates the temporary identifier and uses it in</a:t>
            </a:r>
            <a:r>
              <a:rPr lang="en-GB" altLang="zh-CN" sz="1400" dirty="0">
                <a:effectLst/>
                <a:latin typeface="Times New Roman" panose="02020603050405020304" pitchFamily="18" charset="0"/>
                <a:ea typeface="Times New Roman" panose="02020603050405020304" pitchFamily="18" charset="0"/>
              </a:rPr>
              <a:t> the DL trigger/Paging message. How the temporary identifier is generated and coordinated between the device and reader can be decided during the normative phase.</a:t>
            </a:r>
            <a:endParaRPr lang="zh-CN" altLang="zh-CN" sz="1400" dirty="0">
              <a:effectLst/>
              <a:latin typeface="Times New Roman" panose="02020603050405020304" pitchFamily="18" charset="0"/>
              <a:ea typeface="等线" panose="02010600030101010101" pitchFamily="2" charset="-122"/>
            </a:endParaRPr>
          </a:p>
          <a:p>
            <a:pPr marL="720725" indent="-540385">
              <a:spcAft>
                <a:spcPts val="900"/>
              </a:spcAft>
            </a:pPr>
            <a:r>
              <a:rPr lang="en-US" altLang="zh-CN" sz="1400" dirty="0">
                <a:solidFill>
                  <a:srgbClr val="FF0000"/>
                </a:solidFill>
                <a:effectLst/>
                <a:latin typeface="Times New Roman" panose="02020603050405020304" pitchFamily="18" charset="0"/>
                <a:ea typeface="等线" panose="02010600030101010101" pitchFamily="2" charset="-122"/>
              </a:rPr>
              <a:t>Editor's note:	The above conclusion is pending SA3 confirmation.</a:t>
            </a:r>
            <a:endParaRPr lang="zh-CN" altLang="zh-CN" sz="1400" dirty="0">
              <a:solidFill>
                <a:srgbClr val="FF0000"/>
              </a:solidFill>
              <a:effectLst/>
              <a:latin typeface="Times New Roman" panose="02020603050405020304" pitchFamily="18" charset="0"/>
              <a:ea typeface="等线" panose="02010600030101010101" pitchFamily="2" charset="-122"/>
            </a:endParaRPr>
          </a:p>
        </p:txBody>
      </p:sp>
    </p:spTree>
    <p:extLst>
      <p:ext uri="{BB962C8B-B14F-4D97-AF65-F5344CB8AC3E}">
        <p14:creationId xmlns:p14="http://schemas.microsoft.com/office/powerpoint/2010/main" val="2102436845"/>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5F7427B-B2CB-4F19-9822-7D48B18502F4}"/>
              </a:ext>
            </a:extLst>
          </p:cNvPr>
          <p:cNvSpPr>
            <a:spLocks noGrp="1"/>
          </p:cNvSpPr>
          <p:nvPr>
            <p:ph type="title"/>
          </p:nvPr>
        </p:nvSpPr>
        <p:spPr>
          <a:xfrm>
            <a:off x="0" y="0"/>
            <a:ext cx="10515600" cy="810228"/>
          </a:xfrm>
        </p:spPr>
        <p:txBody>
          <a:bodyPr/>
          <a:lstStyle/>
          <a:p>
            <a:r>
              <a:rPr lang="en-GB" altLang="zh-CN" sz="2800" b="1" dirty="0"/>
              <a:t>Key issue 1 --- </a:t>
            </a:r>
            <a:r>
              <a:rPr lang="en-US" altLang="zh-CN" sz="2800" b="1" dirty="0"/>
              <a:t>Topology 2 architecture</a:t>
            </a:r>
            <a:endParaRPr lang="zh-CN" altLang="en-US" sz="2800" b="1" dirty="0"/>
          </a:p>
        </p:txBody>
      </p:sp>
      <p:pic>
        <p:nvPicPr>
          <p:cNvPr id="2" name="图片 1">
            <a:extLst>
              <a:ext uri="{FF2B5EF4-FFF2-40B4-BE49-F238E27FC236}">
                <a16:creationId xmlns:a16="http://schemas.microsoft.com/office/drawing/2014/main" id="{F0A5CBA2-54CC-4C3C-B49E-DD4E1D0A2FBA}"/>
              </a:ext>
            </a:extLst>
          </p:cNvPr>
          <p:cNvPicPr>
            <a:picLocks noChangeAspect="1"/>
          </p:cNvPicPr>
          <p:nvPr/>
        </p:nvPicPr>
        <p:blipFill>
          <a:blip r:embed="rId2"/>
          <a:stretch>
            <a:fillRect/>
          </a:stretch>
        </p:blipFill>
        <p:spPr>
          <a:xfrm>
            <a:off x="391002" y="1683130"/>
            <a:ext cx="4333333" cy="3666667"/>
          </a:xfrm>
          <a:prstGeom prst="rect">
            <a:avLst/>
          </a:prstGeom>
        </p:spPr>
      </p:pic>
      <p:sp>
        <p:nvSpPr>
          <p:cNvPr id="6" name="文本框 5">
            <a:extLst>
              <a:ext uri="{FF2B5EF4-FFF2-40B4-BE49-F238E27FC236}">
                <a16:creationId xmlns:a16="http://schemas.microsoft.com/office/drawing/2014/main" id="{85F4DD15-A913-4B11-BEA4-60B0A9BBFBF8}"/>
              </a:ext>
            </a:extLst>
          </p:cNvPr>
          <p:cNvSpPr txBox="1"/>
          <p:nvPr/>
        </p:nvSpPr>
        <p:spPr>
          <a:xfrm>
            <a:off x="174929" y="1252844"/>
            <a:ext cx="2893014" cy="369332"/>
          </a:xfrm>
          <a:prstGeom prst="rect">
            <a:avLst/>
          </a:prstGeom>
          <a:noFill/>
        </p:spPr>
        <p:txBody>
          <a:bodyPr wrap="square">
            <a:spAutoFit/>
          </a:bodyPr>
          <a:lstStyle/>
          <a:p>
            <a:pPr algn="ctr"/>
            <a:r>
              <a:rPr lang="en-US" altLang="zh-CN" dirty="0"/>
              <a:t>User-plane option</a:t>
            </a:r>
            <a:endParaRPr lang="zh-CN" altLang="en-US" dirty="0"/>
          </a:p>
        </p:txBody>
      </p:sp>
      <p:sp>
        <p:nvSpPr>
          <p:cNvPr id="8" name="文本框 7">
            <a:extLst>
              <a:ext uri="{FF2B5EF4-FFF2-40B4-BE49-F238E27FC236}">
                <a16:creationId xmlns:a16="http://schemas.microsoft.com/office/drawing/2014/main" id="{0A8675CE-147A-4708-AFCB-B24218D8ED0D}"/>
              </a:ext>
            </a:extLst>
          </p:cNvPr>
          <p:cNvSpPr txBox="1"/>
          <p:nvPr/>
        </p:nvSpPr>
        <p:spPr>
          <a:xfrm>
            <a:off x="174929" y="5410751"/>
            <a:ext cx="5025224" cy="738664"/>
          </a:xfrm>
          <a:prstGeom prst="rect">
            <a:avLst/>
          </a:prstGeom>
          <a:noFill/>
        </p:spPr>
        <p:txBody>
          <a:bodyPr wrap="square">
            <a:spAutoFit/>
          </a:bodyPr>
          <a:lstStyle/>
          <a:p>
            <a:r>
              <a:rPr lang="en-US" altLang="zh-CN" sz="1400" dirty="0"/>
              <a:t>Reader function in the UE connects to the </a:t>
            </a:r>
            <a:r>
              <a:rPr lang="en-US" altLang="zh-CN" sz="1400" dirty="0" err="1"/>
              <a:t>AIoT</a:t>
            </a:r>
            <a:r>
              <a:rPr lang="en-US" altLang="zh-CN" sz="1400" dirty="0"/>
              <a:t> NF based on the </a:t>
            </a:r>
            <a:r>
              <a:rPr lang="en-US" altLang="zh-CN" sz="1400" dirty="0" err="1"/>
              <a:t>AIoT</a:t>
            </a:r>
            <a:r>
              <a:rPr lang="en-US" altLang="zh-CN" sz="1400" dirty="0"/>
              <a:t> Application Protocol (</a:t>
            </a:r>
            <a:r>
              <a:rPr lang="en-US" altLang="zh-CN" sz="1400" dirty="0" err="1"/>
              <a:t>AIoT</a:t>
            </a:r>
            <a:r>
              <a:rPr lang="en-US" altLang="zh-CN" sz="1400" dirty="0"/>
              <a:t>-AP) using an IP PDU Session between the UE and the UPF as transport.</a:t>
            </a:r>
            <a:endParaRPr lang="zh-CN" altLang="en-US" sz="1400" dirty="0"/>
          </a:p>
        </p:txBody>
      </p:sp>
      <p:pic>
        <p:nvPicPr>
          <p:cNvPr id="9" name="图片 8">
            <a:extLst>
              <a:ext uri="{FF2B5EF4-FFF2-40B4-BE49-F238E27FC236}">
                <a16:creationId xmlns:a16="http://schemas.microsoft.com/office/drawing/2014/main" id="{7A54B058-51CD-4F9C-96CE-F5F1B1875339}"/>
              </a:ext>
            </a:extLst>
          </p:cNvPr>
          <p:cNvPicPr>
            <a:picLocks noChangeAspect="1"/>
          </p:cNvPicPr>
          <p:nvPr/>
        </p:nvPicPr>
        <p:blipFill>
          <a:blip r:embed="rId3"/>
          <a:stretch>
            <a:fillRect/>
          </a:stretch>
        </p:blipFill>
        <p:spPr>
          <a:xfrm>
            <a:off x="5745490" y="1771857"/>
            <a:ext cx="6123809" cy="1657143"/>
          </a:xfrm>
          <a:prstGeom prst="rect">
            <a:avLst/>
          </a:prstGeom>
        </p:spPr>
      </p:pic>
      <p:sp>
        <p:nvSpPr>
          <p:cNvPr id="11" name="文本框 10">
            <a:extLst>
              <a:ext uri="{FF2B5EF4-FFF2-40B4-BE49-F238E27FC236}">
                <a16:creationId xmlns:a16="http://schemas.microsoft.com/office/drawing/2014/main" id="{635E8902-3C25-487E-BD83-8233DB8E9B01}"/>
              </a:ext>
            </a:extLst>
          </p:cNvPr>
          <p:cNvSpPr txBox="1"/>
          <p:nvPr/>
        </p:nvSpPr>
        <p:spPr>
          <a:xfrm>
            <a:off x="5675233" y="3516463"/>
            <a:ext cx="6194066" cy="2492990"/>
          </a:xfrm>
          <a:prstGeom prst="rect">
            <a:avLst/>
          </a:prstGeom>
          <a:noFill/>
        </p:spPr>
        <p:txBody>
          <a:bodyPr wrap="square">
            <a:spAutoFit/>
          </a:bodyPr>
          <a:lstStyle/>
          <a:p>
            <a:pPr marL="171450" indent="-171450">
              <a:buFont typeface="Arial" panose="020B0604020202020204" pitchFamily="34" charset="0"/>
              <a:buChar char="•"/>
            </a:pPr>
            <a:r>
              <a:rPr lang="en-US" altLang="zh-CN" sz="1200" dirty="0"/>
              <a:t>To connect to the </a:t>
            </a:r>
            <a:r>
              <a:rPr lang="en-US" altLang="zh-CN" sz="1200" dirty="0" err="1"/>
              <a:t>AIoT</a:t>
            </a:r>
            <a:r>
              <a:rPr lang="en-US" altLang="zh-CN" sz="1200" dirty="0"/>
              <a:t> NF, the UE establishes a PDU Session to a specific DNN/S-NSSAI.</a:t>
            </a:r>
          </a:p>
          <a:p>
            <a:r>
              <a:rPr lang="en-US" altLang="zh-CN" sz="1200" dirty="0">
                <a:solidFill>
                  <a:srgbClr val="FF0000"/>
                </a:solidFill>
              </a:rPr>
              <a:t>Editor's note:	The DNN/S-NSSAI may be locally configured in the UE, e.g. using existing AT commands. Other options, e.g. based on URSP are FFS.</a:t>
            </a:r>
          </a:p>
          <a:p>
            <a:pPr marL="171450" indent="-171450">
              <a:buFont typeface="Arial" panose="020B0604020202020204" pitchFamily="34" charset="0"/>
              <a:buChar char="•"/>
            </a:pPr>
            <a:r>
              <a:rPr lang="en-US" altLang="zh-CN" sz="1200" dirty="0"/>
              <a:t>Once the PDU Session has been established, the Reader function in the UE registers with the </a:t>
            </a:r>
            <a:r>
              <a:rPr lang="en-US" altLang="zh-CN" sz="1200" dirty="0" err="1"/>
              <a:t>AIoT</a:t>
            </a:r>
            <a:r>
              <a:rPr lang="en-US" altLang="zh-CN" sz="1200" dirty="0"/>
              <a:t> NF using the </a:t>
            </a:r>
            <a:r>
              <a:rPr lang="en-US" altLang="zh-CN" sz="1200" dirty="0" err="1"/>
              <a:t>AIoT</a:t>
            </a:r>
            <a:r>
              <a:rPr lang="en-US" altLang="zh-CN" sz="1200" dirty="0"/>
              <a:t> AP protocol.</a:t>
            </a:r>
          </a:p>
          <a:p>
            <a:r>
              <a:rPr lang="en-US" altLang="zh-CN" sz="1200" dirty="0">
                <a:solidFill>
                  <a:srgbClr val="FF0000"/>
                </a:solidFill>
              </a:rPr>
              <a:t>Editor's note:	The UE Reader selects the </a:t>
            </a:r>
            <a:r>
              <a:rPr lang="en-US" altLang="zh-CN" sz="1200" dirty="0" err="1">
                <a:solidFill>
                  <a:srgbClr val="FF0000"/>
                </a:solidFill>
              </a:rPr>
              <a:t>AIoT</a:t>
            </a:r>
            <a:r>
              <a:rPr lang="en-US" altLang="zh-CN" sz="1200" dirty="0">
                <a:solidFill>
                  <a:srgbClr val="FF0000"/>
                </a:solidFill>
              </a:rPr>
              <a:t> NF based on a predefined FQDN. Other options are FFS.</a:t>
            </a:r>
          </a:p>
          <a:p>
            <a:pPr marL="171450" indent="-171450">
              <a:buFont typeface="Arial" panose="020B0604020202020204" pitchFamily="34" charset="0"/>
              <a:buChar char="•"/>
            </a:pPr>
            <a:r>
              <a:rPr lang="en-US" altLang="zh-CN" sz="1200" dirty="0"/>
              <a:t>If the </a:t>
            </a:r>
            <a:r>
              <a:rPr lang="en-US" altLang="zh-CN" sz="1200" dirty="0" err="1"/>
              <a:t>AIoT</a:t>
            </a:r>
            <a:r>
              <a:rPr lang="en-US" altLang="zh-CN" sz="1200" dirty="0"/>
              <a:t> NF detects that the Reader function in the UE does not respond to an Inventory Request or Command Request, then the </a:t>
            </a:r>
            <a:r>
              <a:rPr lang="en-US" altLang="zh-CN" sz="1200" dirty="0" err="1"/>
              <a:t>AIoT</a:t>
            </a:r>
            <a:r>
              <a:rPr lang="en-US" altLang="zh-CN" sz="1200" dirty="0"/>
              <a:t> NF considers the UE Reader unreachable und locally deletes the registration for the UE Reader.</a:t>
            </a:r>
          </a:p>
          <a:p>
            <a:pPr marL="171450" indent="-171450">
              <a:buFont typeface="Arial" panose="020B0604020202020204" pitchFamily="34" charset="0"/>
              <a:buChar char="•"/>
            </a:pPr>
            <a:r>
              <a:rPr lang="en-US" altLang="zh-CN" sz="1200" dirty="0"/>
              <a:t>If the UE IP address changes, then the Reader function in the UE will re-register with </a:t>
            </a:r>
            <a:r>
              <a:rPr lang="en-US" altLang="zh-CN" sz="1200" dirty="0" err="1"/>
              <a:t>AIoT</a:t>
            </a:r>
            <a:r>
              <a:rPr lang="en-US" altLang="zh-CN" sz="1200" dirty="0"/>
              <a:t> NF.</a:t>
            </a:r>
          </a:p>
        </p:txBody>
      </p:sp>
      <p:sp>
        <p:nvSpPr>
          <p:cNvPr id="13" name="文本框 12">
            <a:extLst>
              <a:ext uri="{FF2B5EF4-FFF2-40B4-BE49-F238E27FC236}">
                <a16:creationId xmlns:a16="http://schemas.microsoft.com/office/drawing/2014/main" id="{EE794C69-B1D5-41E2-8ACA-4B018483B3E3}"/>
              </a:ext>
            </a:extLst>
          </p:cNvPr>
          <p:cNvSpPr txBox="1"/>
          <p:nvPr/>
        </p:nvSpPr>
        <p:spPr>
          <a:xfrm>
            <a:off x="2557668" y="1252844"/>
            <a:ext cx="1871860" cy="369332"/>
          </a:xfrm>
          <a:prstGeom prst="rect">
            <a:avLst/>
          </a:prstGeom>
          <a:noFill/>
        </p:spPr>
        <p:txBody>
          <a:bodyPr wrap="square">
            <a:spAutoFit/>
          </a:bodyPr>
          <a:lstStyle/>
          <a:p>
            <a:r>
              <a:rPr lang="en-US" altLang="zh-CN" dirty="0"/>
              <a:t>S2-2410227</a:t>
            </a:r>
            <a:endParaRPr lang="zh-CN" altLang="en-US" dirty="0"/>
          </a:p>
        </p:txBody>
      </p:sp>
    </p:spTree>
    <p:extLst>
      <p:ext uri="{BB962C8B-B14F-4D97-AF65-F5344CB8AC3E}">
        <p14:creationId xmlns:p14="http://schemas.microsoft.com/office/powerpoint/2010/main" val="3935703606"/>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5F7427B-B2CB-4F19-9822-7D48B18502F4}"/>
              </a:ext>
            </a:extLst>
          </p:cNvPr>
          <p:cNvSpPr>
            <a:spLocks noGrp="1"/>
          </p:cNvSpPr>
          <p:nvPr>
            <p:ph type="title"/>
          </p:nvPr>
        </p:nvSpPr>
        <p:spPr>
          <a:xfrm>
            <a:off x="0" y="0"/>
            <a:ext cx="10515600" cy="810228"/>
          </a:xfrm>
        </p:spPr>
        <p:txBody>
          <a:bodyPr/>
          <a:lstStyle/>
          <a:p>
            <a:r>
              <a:rPr lang="en-GB" altLang="zh-CN" sz="2800" b="1" dirty="0"/>
              <a:t>Key issue 1 --- </a:t>
            </a:r>
            <a:r>
              <a:rPr lang="en-US" altLang="zh-CN" sz="2800" b="1" dirty="0"/>
              <a:t>Topology 2 architecture</a:t>
            </a:r>
            <a:endParaRPr lang="zh-CN" altLang="en-US" sz="2800" b="1" dirty="0"/>
          </a:p>
        </p:txBody>
      </p:sp>
      <p:sp>
        <p:nvSpPr>
          <p:cNvPr id="6" name="文本框 5">
            <a:extLst>
              <a:ext uri="{FF2B5EF4-FFF2-40B4-BE49-F238E27FC236}">
                <a16:creationId xmlns:a16="http://schemas.microsoft.com/office/drawing/2014/main" id="{85F4DD15-A913-4B11-BEA4-60B0A9BBFBF8}"/>
              </a:ext>
            </a:extLst>
          </p:cNvPr>
          <p:cNvSpPr txBox="1"/>
          <p:nvPr/>
        </p:nvSpPr>
        <p:spPr>
          <a:xfrm>
            <a:off x="0" y="1123704"/>
            <a:ext cx="2156791" cy="369332"/>
          </a:xfrm>
          <a:prstGeom prst="rect">
            <a:avLst/>
          </a:prstGeom>
          <a:noFill/>
        </p:spPr>
        <p:txBody>
          <a:bodyPr wrap="square">
            <a:spAutoFit/>
          </a:bodyPr>
          <a:lstStyle/>
          <a:p>
            <a:pPr algn="ctr"/>
            <a:r>
              <a:rPr lang="en-US" altLang="zh-CN" dirty="0"/>
              <a:t>RRC option</a:t>
            </a:r>
            <a:endParaRPr lang="zh-CN" altLang="en-US" dirty="0"/>
          </a:p>
        </p:txBody>
      </p:sp>
      <p:pic>
        <p:nvPicPr>
          <p:cNvPr id="3" name="图片 2">
            <a:extLst>
              <a:ext uri="{FF2B5EF4-FFF2-40B4-BE49-F238E27FC236}">
                <a16:creationId xmlns:a16="http://schemas.microsoft.com/office/drawing/2014/main" id="{8D6E1590-8403-47F1-93D4-242E82BFF9FF}"/>
              </a:ext>
            </a:extLst>
          </p:cNvPr>
          <p:cNvPicPr>
            <a:picLocks noChangeAspect="1"/>
          </p:cNvPicPr>
          <p:nvPr/>
        </p:nvPicPr>
        <p:blipFill>
          <a:blip r:embed="rId3"/>
          <a:stretch>
            <a:fillRect/>
          </a:stretch>
        </p:blipFill>
        <p:spPr>
          <a:xfrm>
            <a:off x="5895314" y="1493036"/>
            <a:ext cx="6296686" cy="2352854"/>
          </a:xfrm>
          <a:prstGeom prst="rect">
            <a:avLst/>
          </a:prstGeom>
        </p:spPr>
      </p:pic>
      <p:sp>
        <p:nvSpPr>
          <p:cNvPr id="10" name="文本框 9">
            <a:extLst>
              <a:ext uri="{FF2B5EF4-FFF2-40B4-BE49-F238E27FC236}">
                <a16:creationId xmlns:a16="http://schemas.microsoft.com/office/drawing/2014/main" id="{34314BEB-5F72-4185-A235-BCAA4D838892}"/>
              </a:ext>
            </a:extLst>
          </p:cNvPr>
          <p:cNvSpPr txBox="1"/>
          <p:nvPr/>
        </p:nvSpPr>
        <p:spPr>
          <a:xfrm>
            <a:off x="2164742" y="1123704"/>
            <a:ext cx="3208351" cy="369332"/>
          </a:xfrm>
          <a:prstGeom prst="rect">
            <a:avLst/>
          </a:prstGeom>
          <a:noFill/>
        </p:spPr>
        <p:txBody>
          <a:bodyPr wrap="square">
            <a:spAutoFit/>
          </a:bodyPr>
          <a:lstStyle/>
          <a:p>
            <a:r>
              <a:rPr lang="en-US" altLang="zh-CN" dirty="0"/>
              <a:t>S2-2410227, 2410110</a:t>
            </a:r>
            <a:endParaRPr lang="zh-CN" altLang="en-US" dirty="0"/>
          </a:p>
        </p:txBody>
      </p:sp>
      <p:pic>
        <p:nvPicPr>
          <p:cNvPr id="7" name="图片 6">
            <a:extLst>
              <a:ext uri="{FF2B5EF4-FFF2-40B4-BE49-F238E27FC236}">
                <a16:creationId xmlns:a16="http://schemas.microsoft.com/office/drawing/2014/main" id="{E267D449-01E1-41A3-B046-203B7FED8407}"/>
              </a:ext>
            </a:extLst>
          </p:cNvPr>
          <p:cNvPicPr>
            <a:picLocks noChangeAspect="1"/>
          </p:cNvPicPr>
          <p:nvPr/>
        </p:nvPicPr>
        <p:blipFill>
          <a:blip r:embed="rId4"/>
          <a:stretch>
            <a:fillRect/>
          </a:stretch>
        </p:blipFill>
        <p:spPr>
          <a:xfrm>
            <a:off x="-27809" y="1420687"/>
            <a:ext cx="6123809" cy="2285714"/>
          </a:xfrm>
          <a:prstGeom prst="rect">
            <a:avLst/>
          </a:prstGeom>
        </p:spPr>
      </p:pic>
      <p:sp>
        <p:nvSpPr>
          <p:cNvPr id="13" name="文本框 12">
            <a:extLst>
              <a:ext uri="{FF2B5EF4-FFF2-40B4-BE49-F238E27FC236}">
                <a16:creationId xmlns:a16="http://schemas.microsoft.com/office/drawing/2014/main" id="{5CC2D3A8-3F2C-4765-B3A0-B974505A655D}"/>
              </a:ext>
            </a:extLst>
          </p:cNvPr>
          <p:cNvSpPr txBox="1"/>
          <p:nvPr/>
        </p:nvSpPr>
        <p:spPr>
          <a:xfrm>
            <a:off x="1" y="3706401"/>
            <a:ext cx="5690162" cy="2262671"/>
          </a:xfrm>
          <a:prstGeom prst="rect">
            <a:avLst/>
          </a:prstGeom>
          <a:noFill/>
        </p:spPr>
        <p:txBody>
          <a:bodyPr wrap="square">
            <a:spAutoFit/>
          </a:bodyPr>
          <a:lstStyle/>
          <a:p>
            <a:pPr marL="285750" indent="-285750">
              <a:lnSpc>
                <a:spcPct val="150000"/>
              </a:lnSpc>
              <a:buFont typeface="Arial" panose="020B0604020202020204" pitchFamily="34" charset="0"/>
              <a:buChar char="•"/>
            </a:pPr>
            <a:r>
              <a:rPr lang="en-US" altLang="zh-CN" sz="1600" dirty="0"/>
              <a:t>AIOTF: Distribute </a:t>
            </a:r>
            <a:r>
              <a:rPr lang="en-US" altLang="zh-CN" sz="1600" dirty="0" err="1"/>
              <a:t>AIoT</a:t>
            </a:r>
            <a:r>
              <a:rPr lang="en-US" altLang="zh-CN" sz="1600" dirty="0"/>
              <a:t> device NAS messages to NG-RAN.</a:t>
            </a:r>
          </a:p>
          <a:p>
            <a:pPr marL="285750" indent="-285750">
              <a:lnSpc>
                <a:spcPct val="150000"/>
              </a:lnSpc>
              <a:buFont typeface="Arial" panose="020B0604020202020204" pitchFamily="34" charset="0"/>
              <a:buChar char="•"/>
            </a:pPr>
            <a:r>
              <a:rPr lang="en-US" altLang="zh-CN" sz="1600" dirty="0"/>
              <a:t>NG-RAN: Determine Intermediate UEs, allocate radio resources for communication between Intermediate UEs and </a:t>
            </a:r>
            <a:r>
              <a:rPr lang="en-US" altLang="zh-CN" sz="1600" dirty="0" err="1"/>
              <a:t>AIoT</a:t>
            </a:r>
            <a:r>
              <a:rPr lang="en-US" altLang="zh-CN" sz="1600" dirty="0"/>
              <a:t> devices, forwards device NAS messages to Intermediate UEs, and forwards the response to AIOTF.</a:t>
            </a:r>
          </a:p>
        </p:txBody>
      </p:sp>
      <p:sp>
        <p:nvSpPr>
          <p:cNvPr id="15" name="文本框 14">
            <a:extLst>
              <a:ext uri="{FF2B5EF4-FFF2-40B4-BE49-F238E27FC236}">
                <a16:creationId xmlns:a16="http://schemas.microsoft.com/office/drawing/2014/main" id="{06D98EE0-03F4-4FC1-BBD5-AE48CFD10920}"/>
              </a:ext>
            </a:extLst>
          </p:cNvPr>
          <p:cNvSpPr txBox="1"/>
          <p:nvPr/>
        </p:nvSpPr>
        <p:spPr>
          <a:xfrm>
            <a:off x="6157996" y="3918239"/>
            <a:ext cx="5771322" cy="2062103"/>
          </a:xfrm>
          <a:prstGeom prst="rect">
            <a:avLst/>
          </a:prstGeom>
          <a:noFill/>
        </p:spPr>
        <p:txBody>
          <a:bodyPr wrap="square">
            <a:spAutoFit/>
          </a:bodyPr>
          <a:lstStyle/>
          <a:p>
            <a:pPr marL="285750" indent="-285750">
              <a:buFont typeface="Arial" panose="020B0604020202020204" pitchFamily="34" charset="0"/>
              <a:buChar char="•"/>
            </a:pPr>
            <a:r>
              <a:rPr lang="en-US" altLang="zh-CN" sz="1600" dirty="0"/>
              <a:t>AIOT device NAS layer: The NAS protocol between AIOTF and </a:t>
            </a:r>
            <a:r>
              <a:rPr lang="en-US" altLang="zh-CN" sz="1600" dirty="0" err="1"/>
              <a:t>AIoT</a:t>
            </a:r>
            <a:r>
              <a:rPr lang="en-US" altLang="zh-CN" sz="1600" dirty="0"/>
              <a:t> devices.</a:t>
            </a:r>
          </a:p>
          <a:p>
            <a:pPr marL="285750" indent="-285750">
              <a:buFont typeface="Arial" panose="020B0604020202020204" pitchFamily="34" charset="0"/>
              <a:buChar char="•"/>
            </a:pPr>
            <a:r>
              <a:rPr lang="en-US" altLang="zh-CN" sz="1600" dirty="0"/>
              <a:t>AIOT AS layer: The AS protocol layers between UE reader and </a:t>
            </a:r>
            <a:r>
              <a:rPr lang="en-US" altLang="zh-CN" sz="1600" dirty="0" err="1"/>
              <a:t>AIoT</a:t>
            </a:r>
            <a:r>
              <a:rPr lang="en-US" altLang="zh-CN" sz="1600" dirty="0"/>
              <a:t> devices, including physical layer, MAC layer, etc.</a:t>
            </a:r>
          </a:p>
          <a:p>
            <a:pPr marL="285750" indent="-285750">
              <a:buFont typeface="Arial" panose="020B0604020202020204" pitchFamily="34" charset="0"/>
              <a:buChar char="•"/>
            </a:pPr>
            <a:r>
              <a:rPr lang="en-US" altLang="zh-CN" sz="1600" dirty="0"/>
              <a:t>App layer: The application layer protocol between </a:t>
            </a:r>
            <a:r>
              <a:rPr lang="en-US" altLang="zh-CN" sz="1600" dirty="0" err="1"/>
              <a:t>AIoT</a:t>
            </a:r>
            <a:r>
              <a:rPr lang="en-US" altLang="zh-CN" sz="1600" dirty="0"/>
              <a:t> devices and AF.</a:t>
            </a:r>
          </a:p>
          <a:p>
            <a:pPr marL="285750" indent="-285750">
              <a:buFont typeface="Arial" panose="020B0604020202020204" pitchFamily="34" charset="0"/>
              <a:buChar char="•"/>
            </a:pPr>
            <a:r>
              <a:rPr lang="en-US" altLang="zh-CN" sz="1600" dirty="0"/>
              <a:t>In NG-RAN, the </a:t>
            </a:r>
            <a:r>
              <a:rPr lang="en-US" altLang="zh-CN" sz="1600" dirty="0" err="1"/>
              <a:t>AIoT</a:t>
            </a:r>
            <a:r>
              <a:rPr lang="en-US" altLang="zh-CN" sz="1600" dirty="0"/>
              <a:t> service operation information received in NGAP will be mirrored to </a:t>
            </a:r>
            <a:r>
              <a:rPr lang="en-US" altLang="zh-CN" sz="1600" dirty="0" err="1"/>
              <a:t>Uu</a:t>
            </a:r>
            <a:r>
              <a:rPr lang="en-US" altLang="zh-CN" sz="1600" dirty="0"/>
              <a:t> AS layer.</a:t>
            </a:r>
          </a:p>
        </p:txBody>
      </p:sp>
    </p:spTree>
    <p:extLst>
      <p:ext uri="{BB962C8B-B14F-4D97-AF65-F5344CB8AC3E}">
        <p14:creationId xmlns:p14="http://schemas.microsoft.com/office/powerpoint/2010/main" val="118326847"/>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5F7427B-B2CB-4F19-9822-7D48B18502F4}"/>
              </a:ext>
            </a:extLst>
          </p:cNvPr>
          <p:cNvSpPr>
            <a:spLocks noGrp="1"/>
          </p:cNvSpPr>
          <p:nvPr>
            <p:ph type="title"/>
          </p:nvPr>
        </p:nvSpPr>
        <p:spPr>
          <a:xfrm>
            <a:off x="0" y="0"/>
            <a:ext cx="10515600" cy="810228"/>
          </a:xfrm>
        </p:spPr>
        <p:txBody>
          <a:bodyPr/>
          <a:lstStyle/>
          <a:p>
            <a:r>
              <a:rPr lang="en-GB" altLang="zh-CN" sz="2800" b="1" dirty="0"/>
              <a:t>Key issue 1 --- </a:t>
            </a:r>
            <a:r>
              <a:rPr lang="en-US" altLang="zh-CN" sz="2800" b="1" dirty="0"/>
              <a:t>Topology 2 architecture</a:t>
            </a:r>
            <a:endParaRPr lang="zh-CN" altLang="en-US" sz="2800" b="1" dirty="0"/>
          </a:p>
        </p:txBody>
      </p:sp>
      <p:sp>
        <p:nvSpPr>
          <p:cNvPr id="6" name="文本框 5">
            <a:extLst>
              <a:ext uri="{FF2B5EF4-FFF2-40B4-BE49-F238E27FC236}">
                <a16:creationId xmlns:a16="http://schemas.microsoft.com/office/drawing/2014/main" id="{85F4DD15-A913-4B11-BEA4-60B0A9BBFBF8}"/>
              </a:ext>
            </a:extLst>
          </p:cNvPr>
          <p:cNvSpPr txBox="1"/>
          <p:nvPr/>
        </p:nvSpPr>
        <p:spPr>
          <a:xfrm>
            <a:off x="174929" y="1252844"/>
            <a:ext cx="2893014" cy="369332"/>
          </a:xfrm>
          <a:prstGeom prst="rect">
            <a:avLst/>
          </a:prstGeom>
          <a:noFill/>
        </p:spPr>
        <p:txBody>
          <a:bodyPr wrap="square">
            <a:spAutoFit/>
          </a:bodyPr>
          <a:lstStyle/>
          <a:p>
            <a:pPr algn="ctr"/>
            <a:r>
              <a:rPr lang="en-US" altLang="zh-CN" dirty="0"/>
              <a:t>NAS option, 2409706</a:t>
            </a:r>
            <a:endParaRPr lang="zh-CN" altLang="en-US" dirty="0"/>
          </a:p>
        </p:txBody>
      </p:sp>
      <p:pic>
        <p:nvPicPr>
          <p:cNvPr id="5" name="图片 4">
            <a:extLst>
              <a:ext uri="{FF2B5EF4-FFF2-40B4-BE49-F238E27FC236}">
                <a16:creationId xmlns:a16="http://schemas.microsoft.com/office/drawing/2014/main" id="{25C81512-ABB4-4F3E-B398-1D4A215F848B}"/>
              </a:ext>
            </a:extLst>
          </p:cNvPr>
          <p:cNvPicPr>
            <a:picLocks noChangeAspect="1"/>
          </p:cNvPicPr>
          <p:nvPr/>
        </p:nvPicPr>
        <p:blipFill>
          <a:blip r:embed="rId2"/>
          <a:stretch>
            <a:fillRect/>
          </a:stretch>
        </p:blipFill>
        <p:spPr>
          <a:xfrm>
            <a:off x="920529" y="1749287"/>
            <a:ext cx="7401958" cy="4057111"/>
          </a:xfrm>
          <a:prstGeom prst="rect">
            <a:avLst/>
          </a:prstGeom>
        </p:spPr>
      </p:pic>
    </p:spTree>
    <p:extLst>
      <p:ext uri="{BB962C8B-B14F-4D97-AF65-F5344CB8AC3E}">
        <p14:creationId xmlns:p14="http://schemas.microsoft.com/office/powerpoint/2010/main" val="4239820214"/>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5F7427B-B2CB-4F19-9822-7D48B18502F4}"/>
              </a:ext>
            </a:extLst>
          </p:cNvPr>
          <p:cNvSpPr>
            <a:spLocks noGrp="1"/>
          </p:cNvSpPr>
          <p:nvPr>
            <p:ph type="title"/>
          </p:nvPr>
        </p:nvSpPr>
        <p:spPr>
          <a:xfrm>
            <a:off x="0" y="0"/>
            <a:ext cx="10515600" cy="810228"/>
          </a:xfrm>
        </p:spPr>
        <p:txBody>
          <a:bodyPr/>
          <a:lstStyle/>
          <a:p>
            <a:r>
              <a:rPr lang="en-GB" altLang="zh-CN" sz="2800" b="1" dirty="0"/>
              <a:t>Key issue 1 --- </a:t>
            </a:r>
            <a:r>
              <a:rPr lang="en-US" altLang="zh-CN" sz="2800" b="1" dirty="0"/>
              <a:t>Topology 2 architecture</a:t>
            </a:r>
            <a:endParaRPr lang="zh-CN" altLang="en-US" sz="2800" b="1" dirty="0"/>
          </a:p>
        </p:txBody>
      </p:sp>
      <p:sp>
        <p:nvSpPr>
          <p:cNvPr id="6" name="文本框 5">
            <a:extLst>
              <a:ext uri="{FF2B5EF4-FFF2-40B4-BE49-F238E27FC236}">
                <a16:creationId xmlns:a16="http://schemas.microsoft.com/office/drawing/2014/main" id="{85F4DD15-A913-4B11-BEA4-60B0A9BBFBF8}"/>
              </a:ext>
            </a:extLst>
          </p:cNvPr>
          <p:cNvSpPr txBox="1"/>
          <p:nvPr/>
        </p:nvSpPr>
        <p:spPr>
          <a:xfrm>
            <a:off x="278294" y="5384132"/>
            <a:ext cx="10952924" cy="923330"/>
          </a:xfrm>
          <a:prstGeom prst="rect">
            <a:avLst/>
          </a:prstGeom>
          <a:noFill/>
        </p:spPr>
        <p:txBody>
          <a:bodyPr wrap="square">
            <a:spAutoFit/>
          </a:bodyPr>
          <a:lstStyle/>
          <a:p>
            <a:r>
              <a:rPr lang="en-US" altLang="zh-CN" dirty="0">
                <a:highlight>
                  <a:srgbClr val="FFFF00"/>
                </a:highlight>
              </a:rPr>
              <a:t>Way forward: </a:t>
            </a:r>
          </a:p>
          <a:p>
            <a:pPr marL="342900" indent="-342900">
              <a:buAutoNum type="arabicPeriod"/>
            </a:pPr>
            <a:r>
              <a:rPr lang="en-US" altLang="zh-CN" dirty="0">
                <a:highlight>
                  <a:srgbClr val="FFFF00"/>
                </a:highlight>
              </a:rPr>
              <a:t>radio resource allocation:  “UE requests to </a:t>
            </a:r>
            <a:r>
              <a:rPr lang="en-US" altLang="zh-CN" dirty="0" err="1">
                <a:highlight>
                  <a:srgbClr val="FFFF00"/>
                </a:highlight>
              </a:rPr>
              <a:t>gNB</a:t>
            </a:r>
            <a:r>
              <a:rPr lang="en-US" altLang="zh-CN" dirty="0">
                <a:highlight>
                  <a:srgbClr val="FFFF00"/>
                </a:highlight>
              </a:rPr>
              <a:t>”</a:t>
            </a:r>
            <a:r>
              <a:rPr lang="zh-CN" altLang="en-US" dirty="0">
                <a:highlight>
                  <a:srgbClr val="FFFF00"/>
                </a:highlight>
              </a:rPr>
              <a:t> </a:t>
            </a:r>
            <a:r>
              <a:rPr lang="en-US" altLang="zh-CN" dirty="0">
                <a:highlight>
                  <a:srgbClr val="FFFF00"/>
                </a:highlight>
              </a:rPr>
              <a:t>?</a:t>
            </a:r>
          </a:p>
          <a:p>
            <a:pPr marL="342900" indent="-342900">
              <a:buAutoNum type="arabicPeriod"/>
            </a:pPr>
            <a:r>
              <a:rPr lang="en-US" altLang="zh-CN" dirty="0">
                <a:highlight>
                  <a:srgbClr val="FFFF00"/>
                </a:highlight>
              </a:rPr>
              <a:t>Anything else? </a:t>
            </a:r>
            <a:endParaRPr lang="zh-CN" altLang="en-US" dirty="0">
              <a:highlight>
                <a:srgbClr val="FFFF00"/>
              </a:highlight>
            </a:endParaRPr>
          </a:p>
        </p:txBody>
      </p:sp>
      <p:graphicFrame>
        <p:nvGraphicFramePr>
          <p:cNvPr id="2" name="表格 2">
            <a:extLst>
              <a:ext uri="{FF2B5EF4-FFF2-40B4-BE49-F238E27FC236}">
                <a16:creationId xmlns:a16="http://schemas.microsoft.com/office/drawing/2014/main" id="{CA9B2910-FDA0-44B2-9351-6FEEF621F0DB}"/>
              </a:ext>
            </a:extLst>
          </p:cNvPr>
          <p:cNvGraphicFramePr>
            <a:graphicFrameLocks noGrp="1"/>
          </p:cNvGraphicFramePr>
          <p:nvPr>
            <p:extLst>
              <p:ext uri="{D42A27DB-BD31-4B8C-83A1-F6EECF244321}">
                <p14:modId xmlns:p14="http://schemas.microsoft.com/office/powerpoint/2010/main" val="3843662877"/>
              </p:ext>
            </p:extLst>
          </p:nvPr>
        </p:nvGraphicFramePr>
        <p:xfrm>
          <a:off x="278294" y="1189897"/>
          <a:ext cx="11181520" cy="3108960"/>
        </p:xfrm>
        <a:graphic>
          <a:graphicData uri="http://schemas.openxmlformats.org/drawingml/2006/table">
            <a:tbl>
              <a:tblPr firstRow="1" bandRow="1">
                <a:tableStyleId>{5C22544A-7EE6-4342-B048-85BDC9FD1C3A}</a:tableStyleId>
              </a:tblPr>
              <a:tblGrid>
                <a:gridCol w="1037377">
                  <a:extLst>
                    <a:ext uri="{9D8B030D-6E8A-4147-A177-3AD203B41FA5}">
                      <a16:colId xmlns:a16="http://schemas.microsoft.com/office/drawing/2014/main" val="212209225"/>
                    </a:ext>
                  </a:extLst>
                </a:gridCol>
                <a:gridCol w="1717372">
                  <a:extLst>
                    <a:ext uri="{9D8B030D-6E8A-4147-A177-3AD203B41FA5}">
                      <a16:colId xmlns:a16="http://schemas.microsoft.com/office/drawing/2014/main" val="3984384056"/>
                    </a:ext>
                  </a:extLst>
                </a:gridCol>
                <a:gridCol w="3258426">
                  <a:extLst>
                    <a:ext uri="{9D8B030D-6E8A-4147-A177-3AD203B41FA5}">
                      <a16:colId xmlns:a16="http://schemas.microsoft.com/office/drawing/2014/main" val="2668962547"/>
                    </a:ext>
                  </a:extLst>
                </a:gridCol>
                <a:gridCol w="3130826">
                  <a:extLst>
                    <a:ext uri="{9D8B030D-6E8A-4147-A177-3AD203B41FA5}">
                      <a16:colId xmlns:a16="http://schemas.microsoft.com/office/drawing/2014/main" val="1433501272"/>
                    </a:ext>
                  </a:extLst>
                </a:gridCol>
                <a:gridCol w="2037519">
                  <a:extLst>
                    <a:ext uri="{9D8B030D-6E8A-4147-A177-3AD203B41FA5}">
                      <a16:colId xmlns:a16="http://schemas.microsoft.com/office/drawing/2014/main" val="1647352188"/>
                    </a:ext>
                  </a:extLst>
                </a:gridCol>
              </a:tblGrid>
              <a:tr h="370840">
                <a:tc>
                  <a:txBody>
                    <a:bodyPr/>
                    <a:lstStyle/>
                    <a:p>
                      <a:endParaRPr lang="zh-CN" altLang="en-US"/>
                    </a:p>
                  </a:txBody>
                  <a:tcPr/>
                </a:tc>
                <a:tc>
                  <a:txBody>
                    <a:bodyPr/>
                    <a:lstStyle/>
                    <a:p>
                      <a:r>
                        <a:rPr lang="en-US" altLang="zh-CN" dirty="0"/>
                        <a:t>Who selects UE reader</a:t>
                      </a:r>
                      <a:endParaRPr lang="zh-CN" altLang="en-US" dirty="0"/>
                    </a:p>
                  </a:txBody>
                  <a:tcPr/>
                </a:tc>
                <a:tc>
                  <a:txBody>
                    <a:bodyPr/>
                    <a:lstStyle/>
                    <a:p>
                      <a:r>
                        <a:rPr lang="en-US" altLang="zh-CN" dirty="0"/>
                        <a:t>Transmission path between </a:t>
                      </a:r>
                      <a:r>
                        <a:rPr lang="en-US" altLang="zh-CN" dirty="0" err="1"/>
                        <a:t>AIoTF</a:t>
                      </a:r>
                      <a:r>
                        <a:rPr lang="en-US" altLang="zh-CN" dirty="0"/>
                        <a:t> and UE reader (UL /DL) (*)</a:t>
                      </a:r>
                      <a:endParaRPr lang="zh-CN" altLang="en-US" dirty="0"/>
                    </a:p>
                  </a:txBody>
                  <a:tcPr/>
                </a:tc>
                <a:tc>
                  <a:txBody>
                    <a:bodyPr/>
                    <a:lstStyle/>
                    <a:p>
                      <a:r>
                        <a:rPr lang="en-US" altLang="zh-CN" dirty="0"/>
                        <a:t>(Whether and) how to deliver assistant info of AIOT service request to </a:t>
                      </a:r>
                      <a:r>
                        <a:rPr lang="en-US" altLang="zh-CN" dirty="0" err="1"/>
                        <a:t>gNB</a:t>
                      </a:r>
                      <a:r>
                        <a:rPr lang="en-US" altLang="zh-CN" dirty="0"/>
                        <a:t> (for RAN to determine AIOT radio resource)</a:t>
                      </a:r>
                      <a:endParaRPr lang="zh-CN" altLang="en-US" dirty="0"/>
                    </a:p>
                  </a:txBody>
                  <a:tcPr/>
                </a:tc>
                <a:tc>
                  <a:txBody>
                    <a:bodyPr/>
                    <a:lstStyle/>
                    <a:p>
                      <a:r>
                        <a:rPr lang="en-US" altLang="zh-CN" dirty="0"/>
                        <a:t>How UE reader requests radio resource</a:t>
                      </a:r>
                      <a:endParaRPr lang="zh-CN" altLang="en-US" dirty="0"/>
                    </a:p>
                  </a:txBody>
                  <a:tcPr/>
                </a:tc>
                <a:extLst>
                  <a:ext uri="{0D108BD9-81ED-4DB2-BD59-A6C34878D82A}">
                    <a16:rowId xmlns:a16="http://schemas.microsoft.com/office/drawing/2014/main" val="2792507193"/>
                  </a:ext>
                </a:extLst>
              </a:tr>
              <a:tr h="370840">
                <a:tc>
                  <a:txBody>
                    <a:bodyPr/>
                    <a:lstStyle/>
                    <a:p>
                      <a:r>
                        <a:rPr lang="en-US" altLang="zh-CN" dirty="0"/>
                        <a:t>UP option</a:t>
                      </a:r>
                      <a:endParaRPr lang="zh-CN" altLang="en-US" dirty="0"/>
                    </a:p>
                  </a:txBody>
                  <a:tcPr/>
                </a:tc>
                <a:tc>
                  <a:txBody>
                    <a:bodyPr/>
                    <a:lstStyle/>
                    <a:p>
                      <a:r>
                        <a:rPr lang="en-US" altLang="zh-CN" dirty="0"/>
                        <a:t>AF</a:t>
                      </a:r>
                      <a:endParaRPr lang="zh-CN" altLang="en-US" dirty="0"/>
                    </a:p>
                  </a:txBody>
                  <a:tcPr/>
                </a:tc>
                <a:tc>
                  <a:txBody>
                    <a:bodyPr/>
                    <a:lstStyle/>
                    <a:p>
                      <a:r>
                        <a:rPr lang="en-US" altLang="zh-CN" dirty="0"/>
                        <a:t>UP path of PDU session</a:t>
                      </a:r>
                      <a:endParaRPr lang="zh-CN" altLang="en-US" dirty="0"/>
                    </a:p>
                  </a:txBody>
                  <a:tcPr/>
                </a:tc>
                <a:tc>
                  <a:txBody>
                    <a:bodyPr/>
                    <a:lstStyle/>
                    <a:p>
                      <a:r>
                        <a:rPr lang="en-US" altLang="zh-CN" dirty="0"/>
                        <a:t>N/A</a:t>
                      </a:r>
                      <a:endParaRPr lang="zh-CN" altLang="en-US" dirty="0"/>
                    </a:p>
                  </a:txBody>
                  <a:tcPr/>
                </a:tc>
                <a:tc>
                  <a:txBody>
                    <a:bodyPr/>
                    <a:lstStyle/>
                    <a:p>
                      <a:r>
                        <a:rPr lang="en-US" altLang="zh-CN" dirty="0"/>
                        <a:t>UE requests to </a:t>
                      </a:r>
                      <a:r>
                        <a:rPr lang="en-US" altLang="zh-CN" dirty="0" err="1"/>
                        <a:t>gNB</a:t>
                      </a:r>
                      <a:endParaRPr lang="zh-CN" altLang="en-US" dirty="0"/>
                    </a:p>
                  </a:txBody>
                  <a:tcPr/>
                </a:tc>
                <a:extLst>
                  <a:ext uri="{0D108BD9-81ED-4DB2-BD59-A6C34878D82A}">
                    <a16:rowId xmlns:a16="http://schemas.microsoft.com/office/drawing/2014/main" val="572574380"/>
                  </a:ext>
                </a:extLst>
              </a:tr>
              <a:tr h="370840">
                <a:tc>
                  <a:txBody>
                    <a:bodyPr/>
                    <a:lstStyle/>
                    <a:p>
                      <a:r>
                        <a:rPr lang="en-US" altLang="zh-CN" dirty="0"/>
                        <a:t>RRC option</a:t>
                      </a:r>
                      <a:endParaRPr lang="zh-CN" altLang="en-US" dirty="0"/>
                    </a:p>
                  </a:txBody>
                  <a:tcPr/>
                </a:tc>
                <a:tc>
                  <a:txBody>
                    <a:bodyPr/>
                    <a:lstStyle/>
                    <a:p>
                      <a:r>
                        <a:rPr lang="en-US" altLang="zh-CN" dirty="0"/>
                        <a:t>CN? RAN? Both?</a:t>
                      </a:r>
                      <a:endParaRPr lang="zh-CN" altLang="en-US" dirty="0"/>
                    </a:p>
                  </a:txBody>
                  <a:tcPr/>
                </a:tc>
                <a:tc>
                  <a:txBody>
                    <a:bodyPr/>
                    <a:lstStyle/>
                    <a:p>
                      <a:r>
                        <a:rPr lang="en-US" altLang="zh-CN" dirty="0"/>
                        <a:t>NGAP (NGAP can be AMF-RAN or AIOTF to RAN) + RRC </a:t>
                      </a:r>
                      <a:endParaRPr lang="zh-CN" altLang="en-US" dirty="0"/>
                    </a:p>
                  </a:txBody>
                  <a:tcPr/>
                </a:tc>
                <a:tc>
                  <a:txBody>
                    <a:bodyPr/>
                    <a:lstStyle/>
                    <a:p>
                      <a:r>
                        <a:rPr lang="en-US" altLang="zh-CN" dirty="0"/>
                        <a:t>NG-AP</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UE requests to </a:t>
                      </a:r>
                      <a:r>
                        <a:rPr lang="en-US" altLang="zh-CN" dirty="0" err="1"/>
                        <a:t>gNB</a:t>
                      </a:r>
                      <a:endParaRPr lang="zh-CN" altLang="en-US" dirty="0"/>
                    </a:p>
                    <a:p>
                      <a:endParaRPr lang="zh-CN" altLang="en-US" dirty="0"/>
                    </a:p>
                  </a:txBody>
                  <a:tcPr/>
                </a:tc>
                <a:extLst>
                  <a:ext uri="{0D108BD9-81ED-4DB2-BD59-A6C34878D82A}">
                    <a16:rowId xmlns:a16="http://schemas.microsoft.com/office/drawing/2014/main" val="3862240231"/>
                  </a:ext>
                </a:extLst>
              </a:tr>
              <a:tr h="370840">
                <a:tc>
                  <a:txBody>
                    <a:bodyPr/>
                    <a:lstStyle/>
                    <a:p>
                      <a:r>
                        <a:rPr lang="en-US" altLang="zh-CN" dirty="0"/>
                        <a:t>NAS option</a:t>
                      </a:r>
                      <a:endParaRPr lang="zh-CN" altLang="en-US" dirty="0"/>
                    </a:p>
                  </a:txBody>
                  <a:tcPr/>
                </a:tc>
                <a:tc>
                  <a:txBody>
                    <a:bodyPr/>
                    <a:lstStyle/>
                    <a:p>
                      <a:r>
                        <a:rPr lang="en-US" altLang="zh-CN" dirty="0"/>
                        <a:t>CN</a:t>
                      </a:r>
                      <a:endParaRPr lang="zh-CN" altLang="en-US" dirty="0"/>
                    </a:p>
                  </a:txBody>
                  <a:tcPr/>
                </a:tc>
                <a:tc>
                  <a:txBody>
                    <a:bodyPr/>
                    <a:lstStyle/>
                    <a:p>
                      <a:r>
                        <a:rPr lang="en-US" altLang="zh-CN" dirty="0"/>
                        <a:t>AIOTF-AMF-UE reader</a:t>
                      </a:r>
                      <a:endParaRPr lang="zh-CN" altLang="en-US" dirty="0"/>
                    </a:p>
                  </a:txBody>
                  <a:tcPr/>
                </a:tc>
                <a:tc>
                  <a:txBody>
                    <a:bodyPr/>
                    <a:lstStyle/>
                    <a:p>
                      <a:r>
                        <a:rPr lang="en-US" altLang="zh-CN" dirty="0"/>
                        <a:t>NG-AP</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UE requests to </a:t>
                      </a:r>
                      <a:r>
                        <a:rPr lang="en-US" altLang="zh-CN" dirty="0" err="1"/>
                        <a:t>gNB</a:t>
                      </a:r>
                      <a:endParaRPr lang="zh-CN" altLang="en-US" dirty="0"/>
                    </a:p>
                    <a:p>
                      <a:endParaRPr lang="zh-CN" altLang="en-US" dirty="0"/>
                    </a:p>
                  </a:txBody>
                  <a:tcPr/>
                </a:tc>
                <a:extLst>
                  <a:ext uri="{0D108BD9-81ED-4DB2-BD59-A6C34878D82A}">
                    <a16:rowId xmlns:a16="http://schemas.microsoft.com/office/drawing/2014/main" val="1042093200"/>
                  </a:ext>
                </a:extLst>
              </a:tr>
            </a:tbl>
          </a:graphicData>
        </a:graphic>
      </p:graphicFrame>
      <p:sp>
        <p:nvSpPr>
          <p:cNvPr id="7" name="文本框 6">
            <a:extLst>
              <a:ext uri="{FF2B5EF4-FFF2-40B4-BE49-F238E27FC236}">
                <a16:creationId xmlns:a16="http://schemas.microsoft.com/office/drawing/2014/main" id="{878C305E-4B47-4B33-B63B-B44477DB4EBA}"/>
              </a:ext>
            </a:extLst>
          </p:cNvPr>
          <p:cNvSpPr txBox="1"/>
          <p:nvPr/>
        </p:nvSpPr>
        <p:spPr>
          <a:xfrm>
            <a:off x="278294" y="4467414"/>
            <a:ext cx="11486323" cy="923330"/>
          </a:xfrm>
          <a:prstGeom prst="rect">
            <a:avLst/>
          </a:prstGeom>
          <a:noFill/>
        </p:spPr>
        <p:txBody>
          <a:bodyPr wrap="square">
            <a:spAutoFit/>
          </a:bodyPr>
          <a:lstStyle/>
          <a:p>
            <a:r>
              <a:rPr lang="en-US" altLang="zh-CN" dirty="0"/>
              <a:t>Observation (*): </a:t>
            </a:r>
          </a:p>
          <a:p>
            <a:r>
              <a:rPr lang="en-US" altLang="zh-CN" dirty="0"/>
              <a:t>for a certain AIOT service operation, the UL and DL transmission can be combination of two of the three options, e.g. DL using NAS, UL using UP</a:t>
            </a:r>
            <a:endParaRPr lang="zh-CN" altLang="en-US" dirty="0"/>
          </a:p>
        </p:txBody>
      </p:sp>
    </p:spTree>
    <p:extLst>
      <p:ext uri="{BB962C8B-B14F-4D97-AF65-F5344CB8AC3E}">
        <p14:creationId xmlns:p14="http://schemas.microsoft.com/office/powerpoint/2010/main" val="3420591248"/>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5F7427B-B2CB-4F19-9822-7D48B18502F4}"/>
              </a:ext>
            </a:extLst>
          </p:cNvPr>
          <p:cNvSpPr>
            <a:spLocks noGrp="1"/>
          </p:cNvSpPr>
          <p:nvPr>
            <p:ph type="title"/>
          </p:nvPr>
        </p:nvSpPr>
        <p:spPr>
          <a:xfrm>
            <a:off x="0" y="0"/>
            <a:ext cx="10515600" cy="810228"/>
          </a:xfrm>
        </p:spPr>
        <p:txBody>
          <a:bodyPr/>
          <a:lstStyle/>
          <a:p>
            <a:r>
              <a:rPr lang="en-GB" altLang="zh-CN" sz="2800" b="1" dirty="0"/>
              <a:t>Key issue 1 --- </a:t>
            </a:r>
            <a:r>
              <a:rPr lang="en-US" altLang="zh-CN" sz="2800" b="1" dirty="0"/>
              <a:t>Topology 1 architecture</a:t>
            </a:r>
            <a:endParaRPr lang="zh-CN" altLang="en-US" sz="2800" b="1" dirty="0"/>
          </a:p>
        </p:txBody>
      </p:sp>
      <p:sp>
        <p:nvSpPr>
          <p:cNvPr id="3" name="文本框 2">
            <a:extLst>
              <a:ext uri="{FF2B5EF4-FFF2-40B4-BE49-F238E27FC236}">
                <a16:creationId xmlns:a16="http://schemas.microsoft.com/office/drawing/2014/main" id="{F530FFB4-F8DA-4E8F-9006-CA94359FB278}"/>
              </a:ext>
            </a:extLst>
          </p:cNvPr>
          <p:cNvSpPr txBox="1"/>
          <p:nvPr/>
        </p:nvSpPr>
        <p:spPr>
          <a:xfrm>
            <a:off x="440572" y="1379912"/>
            <a:ext cx="10764983" cy="2308324"/>
          </a:xfrm>
          <a:prstGeom prst="rect">
            <a:avLst/>
          </a:prstGeom>
          <a:noFill/>
        </p:spPr>
        <p:txBody>
          <a:bodyPr wrap="square" rtlCol="0">
            <a:spAutoFit/>
          </a:bodyPr>
          <a:lstStyle/>
          <a:p>
            <a:r>
              <a:rPr lang="en-US" altLang="zh-CN" dirty="0"/>
              <a:t>Option 1: “direct interface” option, BS reader communicates with </a:t>
            </a:r>
            <a:r>
              <a:rPr lang="en-US" altLang="zh-CN" dirty="0" err="1"/>
              <a:t>AIoTF</a:t>
            </a:r>
            <a:r>
              <a:rPr lang="en-US" altLang="zh-CN" dirty="0"/>
              <a:t> using a direct interface</a:t>
            </a:r>
          </a:p>
          <a:p>
            <a:pPr marL="285750" indent="-285750">
              <a:buFontTx/>
              <a:buChar char="-"/>
            </a:pPr>
            <a:r>
              <a:rPr lang="en-US" altLang="zh-CN" dirty="0"/>
              <a:t>referenced TR solution: solution 17</a:t>
            </a:r>
          </a:p>
          <a:p>
            <a:endParaRPr lang="en-US" altLang="zh-CN" dirty="0"/>
          </a:p>
          <a:p>
            <a:r>
              <a:rPr lang="en-US" altLang="zh-CN" dirty="0"/>
              <a:t>Option 2: AMF option, BS reader communicates with </a:t>
            </a:r>
            <a:r>
              <a:rPr lang="en-US" altLang="zh-CN" dirty="0" err="1"/>
              <a:t>AIoTF</a:t>
            </a:r>
            <a:r>
              <a:rPr lang="en-US" altLang="zh-CN" dirty="0"/>
              <a:t> via AMF</a:t>
            </a:r>
          </a:p>
          <a:p>
            <a:pPr marL="285750" indent="-285750">
              <a:buFontTx/>
              <a:buChar char="-"/>
            </a:pPr>
            <a:r>
              <a:rPr lang="en-US" altLang="zh-CN" dirty="0"/>
              <a:t>referenced TR solution: solution 5</a:t>
            </a:r>
          </a:p>
          <a:p>
            <a:endParaRPr lang="en-US" altLang="zh-CN" dirty="0"/>
          </a:p>
          <a:p>
            <a:endParaRPr lang="en-US" altLang="zh-CN" dirty="0"/>
          </a:p>
          <a:p>
            <a:r>
              <a:rPr lang="en-US" altLang="zh-CN" b="1" dirty="0"/>
              <a:t>Way forward: </a:t>
            </a:r>
          </a:p>
        </p:txBody>
      </p:sp>
    </p:spTree>
    <p:extLst>
      <p:ext uri="{BB962C8B-B14F-4D97-AF65-F5344CB8AC3E}">
        <p14:creationId xmlns:p14="http://schemas.microsoft.com/office/powerpoint/2010/main" val="255462635"/>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5CA3727-A4EB-4398-9783-D0148B061093}">
  <ds:schemaRefs>
    <ds:schemaRef ds:uri="http://schemas.microsoft.com/office/2006/metadata/properties"/>
    <ds:schemaRef ds:uri="http://schemas.microsoft.com/office/infopath/2007/PartnerControls"/>
    <ds:schemaRef ds:uri="679a257e-872f-4c98-9e8a-0a9c104f72cd"/>
    <ds:schemaRef ds:uri="http://www.w3.org/XML/1998/namespace"/>
    <ds:schemaRef ds:uri="http://schemas.microsoft.com/office/2006/documentManagement/types"/>
    <ds:schemaRef ds:uri="http://purl.org/dc/terms/"/>
    <ds:schemaRef ds:uri="http://purl.org/dc/dcmitype/"/>
    <ds:schemaRef ds:uri="http://purl.org/dc/elements/1.1/"/>
    <ds:schemaRef ds:uri="http://schemas.openxmlformats.org/package/2006/metadata/core-properties"/>
    <ds:schemaRef ds:uri="280d8efa-eff2-4910-88d2-79ca146720c4"/>
  </ds:schemaRefs>
</ds:datastoreItem>
</file>

<file path=customXml/itemProps3.xml><?xml version="1.0" encoding="utf-8"?>
<ds:datastoreItem xmlns:ds="http://schemas.openxmlformats.org/officeDocument/2006/customXml" ds:itemID="{7D3A830A-0AC8-45A7-9E99-DF047C23D0D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19357</TotalTime>
  <Words>1787</Words>
  <Application>Microsoft Office PowerPoint</Application>
  <PresentationFormat>宽屏</PresentationFormat>
  <Paragraphs>129</Paragraphs>
  <Slides>9</Slides>
  <Notes>2</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9</vt:i4>
      </vt:variant>
    </vt:vector>
  </HeadingPairs>
  <TitlesOfParts>
    <vt:vector size="14" baseType="lpstr">
      <vt:lpstr>Arial</vt:lpstr>
      <vt:lpstr>Calibri</vt:lpstr>
      <vt:lpstr>Calibri Light</vt:lpstr>
      <vt:lpstr>Times New Roman</vt:lpstr>
      <vt:lpstr>Office Theme</vt:lpstr>
      <vt:lpstr>Ambient IoT Drafting Session</vt:lpstr>
      <vt:lpstr>Key issue 2 --- Permanent Device ID component</vt:lpstr>
      <vt:lpstr>Key issue 2 --- temporary ID</vt:lpstr>
      <vt:lpstr>Key issue 2 --- temporary ID</vt:lpstr>
      <vt:lpstr>Key issue 1 --- Topology 2 architecture</vt:lpstr>
      <vt:lpstr>Key issue 1 --- Topology 2 architecture</vt:lpstr>
      <vt:lpstr>Key issue 1 --- Topology 2 architecture</vt:lpstr>
      <vt:lpstr>Key issue 1 --- Topology 2 architecture</vt:lpstr>
      <vt:lpstr>Key issue 1 --- Topology 1 architecture</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Huawei User</cp:lastModifiedBy>
  <cp:revision>920</cp:revision>
  <dcterms:created xsi:type="dcterms:W3CDTF">2010-02-05T13:52:04Z</dcterms:created>
  <dcterms:modified xsi:type="dcterms:W3CDTF">2024-10-15T01:08:15Z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(2)XqwSj3V/SvfLvL66I7i+n38nwZfeAN9/RMl+9EKjUjshOxoHC/mTv4/zvJj2LiRzYU5Y7m9J
/vqgbRWZwhcmV1GCX/Kuj9R67HLBi9Aw0GoeOlcYIQ3QxITFehJ5m2xDibPQfqsh7oV7t0+s
GSWnMrtMRfU9XMuRS2AYa+SKfXppCdzi0OIWO8LfNTvFKR4GhDv+7RarJbqAP92mF27j3CNK
ugPOR1f37Z1NQdpuzg</vt:lpwstr>
  </property>
  <property fmtid="{D5CDD505-2E9C-101B-9397-08002B2CF9AE}" pid="4" name="_2015_ms_pID_7253431">
    <vt:lpwstr>DkagcrptKqy8gK5SzovEiqZDxiTDBPF68DwdKoyDMvQM4Gcj2i4I73
xhBSylG0WstTQtu7cI0OemYBZ9jjeMH5+l8rkNR1l1GuN7NumtHb7y2lEWppLmjjY2WnwfDM
6KsRFGgfumbYTtD0APGcO4tgf+IfWCCFv3a9kvoS+P2yoyIaJDJZp3+p2dVDJJ8K+SBF93Wt
OePsQsu16flbahzu</vt:lpwstr>
  </property>
</Properties>
</file>