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95" r:id="rId6"/>
    <p:sldId id="797" r:id="rId7"/>
    <p:sldId id="79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EEA46F-1C15-46C9-87A8-D94E8DCC319F}" v="2" dt="2023-11-20T16:18:58.13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1" d="100"/>
          <a:sy n="111" d="100"/>
        </p:scale>
        <p:origin x="183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0AEEA46F-1C15-46C9-87A8-D94E8DCC319F}"/>
    <pc:docChg chg="undo custSel addSld modSld modMainMaster">
      <pc:chgData name="Peter Hedman" userId="9d7636b6-4faa-495a-bb5d-794ad338fcd7" providerId="ADAL" clId="{0AEEA46F-1C15-46C9-87A8-D94E8DCC319F}" dt="2023-11-20T16:18:58.131" v="557"/>
      <pc:docMkLst>
        <pc:docMk/>
      </pc:docMkLst>
      <pc:sldChg chg="addSp delSp modSp mod">
        <pc:chgData name="Peter Hedman" userId="9d7636b6-4faa-495a-bb5d-794ad338fcd7" providerId="ADAL" clId="{0AEEA46F-1C15-46C9-87A8-D94E8DCC319F}" dt="2023-11-20T16:18:55.654" v="556" actId="21"/>
        <pc:sldMkLst>
          <pc:docMk/>
          <pc:sldMk cId="1346523741" sldId="794"/>
        </pc:sldMkLst>
        <pc:spChg chg="mod">
          <ac:chgData name="Peter Hedman" userId="9d7636b6-4faa-495a-bb5d-794ad338fcd7" providerId="ADAL" clId="{0AEEA46F-1C15-46C9-87A8-D94E8DCC319F}" dt="2023-11-20T16:08:22.359" v="113" actId="20577"/>
          <ac:spMkLst>
            <pc:docMk/>
            <pc:sldMk cId="1346523741" sldId="794"/>
            <ac:spMk id="2" creationId="{7004E1B6-7C10-4462-B5DD-BB275803E4D3}"/>
          </ac:spMkLst>
        </pc:spChg>
        <pc:spChg chg="add del mod">
          <ac:chgData name="Peter Hedman" userId="9d7636b6-4faa-495a-bb5d-794ad338fcd7" providerId="ADAL" clId="{0AEEA46F-1C15-46C9-87A8-D94E8DCC319F}" dt="2023-11-20T16:18:55.654" v="556" actId="21"/>
          <ac:spMkLst>
            <pc:docMk/>
            <pc:sldMk cId="1346523741" sldId="794"/>
            <ac:spMk id="3" creationId="{58CD2BB4-0EEC-D400-A0EF-9B452D1B1EC8}"/>
          </ac:spMkLst>
        </pc:spChg>
        <pc:spChg chg="mod">
          <ac:chgData name="Peter Hedman" userId="9d7636b6-4faa-495a-bb5d-794ad338fcd7" providerId="ADAL" clId="{0AEEA46F-1C15-46C9-87A8-D94E8DCC319F}" dt="2023-11-20T16:15:18.799" v="488" actId="20577"/>
          <ac:spMkLst>
            <pc:docMk/>
            <pc:sldMk cId="1346523741" sldId="794"/>
            <ac:spMk id="5" creationId="{88DB0DF5-3773-4C51-A7A1-AB98B0519144}"/>
          </ac:spMkLst>
        </pc:spChg>
        <pc:graphicFrameChg chg="modGraphic">
          <ac:chgData name="Peter Hedman" userId="9d7636b6-4faa-495a-bb5d-794ad338fcd7" providerId="ADAL" clId="{0AEEA46F-1C15-46C9-87A8-D94E8DCC319F}" dt="2023-11-20T16:07:23.123" v="90" actId="20577"/>
          <ac:graphicFrameMkLst>
            <pc:docMk/>
            <pc:sldMk cId="1346523741" sldId="794"/>
            <ac:graphicFrameMk id="4" creationId="{E9BA70CA-11D4-6480-5620-BCA869F3A447}"/>
          </ac:graphicFrameMkLst>
        </pc:graphicFrameChg>
      </pc:sldChg>
      <pc:sldChg chg="addSp modSp add">
        <pc:chgData name="Peter Hedman" userId="9d7636b6-4faa-495a-bb5d-794ad338fcd7" providerId="ADAL" clId="{0AEEA46F-1C15-46C9-87A8-D94E8DCC319F}" dt="2023-11-20T16:18:58.131" v="557"/>
        <pc:sldMkLst>
          <pc:docMk/>
          <pc:sldMk cId="287321685" sldId="795"/>
        </pc:sldMkLst>
        <pc:spChg chg="add mod">
          <ac:chgData name="Peter Hedman" userId="9d7636b6-4faa-495a-bb5d-794ad338fcd7" providerId="ADAL" clId="{0AEEA46F-1C15-46C9-87A8-D94E8DCC319F}" dt="2023-11-20T16:18:58.131" v="557"/>
          <ac:spMkLst>
            <pc:docMk/>
            <pc:sldMk cId="287321685" sldId="795"/>
            <ac:spMk id="3" creationId="{78A00AC0-4840-0C1C-C4BC-6076483C11F0}"/>
          </ac:spMkLst>
        </pc:spChg>
      </pc:sldChg>
      <pc:sldMasterChg chg="modSp mod modSldLayout">
        <pc:chgData name="Peter Hedman" userId="9d7636b6-4faa-495a-bb5d-794ad338fcd7" providerId="ADAL" clId="{0AEEA46F-1C15-46C9-87A8-D94E8DCC319F}" dt="2023-11-20T16:00:10.569" v="87" actId="6549"/>
        <pc:sldMasterMkLst>
          <pc:docMk/>
          <pc:sldMasterMk cId="0" sldId="2147483729"/>
        </pc:sldMasterMkLst>
        <pc:spChg chg="mod">
          <ac:chgData name="Peter Hedman" userId="9d7636b6-4faa-495a-bb5d-794ad338fcd7" providerId="ADAL" clId="{0AEEA46F-1C15-46C9-87A8-D94E8DCC319F}" dt="2023-11-20T16:00:10.569" v="87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Peter Hedman" userId="9d7636b6-4faa-495a-bb5d-794ad338fcd7" providerId="ADAL" clId="{0AEEA46F-1C15-46C9-87A8-D94E8DCC319F}" dt="2023-11-20T15:59:31.151" v="33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0AEEA46F-1C15-46C9-87A8-D94E8DCC319F}" dt="2023-11-20T15:59:31.151" v="33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Peter Hedman" userId="9d7636b6-4faa-495a-bb5d-794ad338fcd7" providerId="ADAL" clId="{0AEEA46F-1C15-46C9-87A8-D94E8DCC319F}" dt="2023-11-20T15:23:09.561" v="0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2/5/2024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2/5/2024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160AH-e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22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26 January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2024, E-Meeting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S2-2401660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WG2#160AH-e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22 </a:t>
            </a:r>
            <a:r>
              <a:rPr lang="en-GB" altLang="de-DE" sz="1200" baseline="0" dirty="0">
                <a:solidFill>
                  <a:schemeClr val="bg1"/>
                </a:solidFill>
              </a:rPr>
              <a:t>-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26 January, 2024, E-Meeting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2024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3gpp.org/ftp/tsg_sa/TSG_SA/TSGs_101_Bangalore_2023-09/Docs/SP-23119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err="1" smtClean="0"/>
              <a:t>FS_EnergySys</a:t>
            </a:r>
            <a:r>
              <a:rPr lang="en-US" altLang="de-DE" sz="3600" b="1" dirty="0"/>
              <a:t/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+mj-lt"/>
              </a:rPr>
              <a:t/>
            </a:r>
            <a:br>
              <a:rPr lang="en-US" altLang="en-US" sz="2000" dirty="0">
                <a:latin typeface="+mj-lt"/>
              </a:rPr>
            </a:br>
            <a:r>
              <a:rPr lang="en-US" altLang="en-US" sz="2000" dirty="0" smtClean="0">
                <a:latin typeface="+mj-lt"/>
              </a:rPr>
              <a:t>Jungshin Park (Samsung</a:t>
            </a:r>
            <a:r>
              <a:rPr lang="en-US" altLang="en-US" sz="2000" dirty="0">
                <a:latin typeface="+mj-lt"/>
              </a:rPr>
              <a:t>), </a:t>
            </a:r>
            <a:endParaRPr lang="en-US" altLang="en-US" sz="2000" dirty="0" smtClean="0">
              <a:latin typeface="+mj-lt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+mj-lt"/>
              </a:rPr>
              <a:t>Konstantinos </a:t>
            </a:r>
            <a:r>
              <a:rPr lang="en-US" altLang="en-US" sz="2000" dirty="0" err="1">
                <a:latin typeface="+mj-lt"/>
              </a:rPr>
              <a:t>Samdanis</a:t>
            </a:r>
            <a:r>
              <a:rPr lang="en-US" altLang="en-US" sz="2000" dirty="0">
                <a:latin typeface="+mj-lt"/>
              </a:rPr>
              <a:t> </a:t>
            </a:r>
            <a:r>
              <a:rPr lang="en-US" altLang="en-US" sz="2000" dirty="0" smtClean="0">
                <a:latin typeface="+mj-lt"/>
              </a:rPr>
              <a:t>(Lenovo)</a:t>
            </a: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+mj-lt"/>
              </a:rPr>
              <a:t>(Rapporteurs)</a:t>
            </a:r>
            <a:endParaRPr lang="en-US" altLang="en-US" sz="2000" dirty="0">
              <a:latin typeface="+mj-lt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400" dirty="0">
              <a:latin typeface="+mj-lt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 </a:t>
            </a:r>
            <a:r>
              <a:rPr lang="en-US" altLang="de-DE" b="1" dirty="0" smtClean="0"/>
              <a:t>Status </a:t>
            </a:r>
            <a:r>
              <a:rPr lang="en-US" altLang="de-DE" b="1" dirty="0"/>
              <a:t>after </a:t>
            </a:r>
            <a:r>
              <a:rPr lang="en-US" altLang="de-DE" b="1" dirty="0" smtClean="0"/>
              <a:t>SA2#160AH-e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507385"/>
              </p:ext>
            </p:extLst>
          </p:nvPr>
        </p:nvGraphicFramePr>
        <p:xfrm>
          <a:off x="303213" y="1280741"/>
          <a:ext cx="8180387" cy="48837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1010029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 smtClean="0"/>
                        <a:t>Study on Energy Efficiency and Energy Saving </a:t>
                      </a:r>
                      <a:endParaRPr lang="en-US" sz="900" b="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err="1" smtClean="0"/>
                        <a:t>FS_EnergySys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18/06/2024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 smtClean="0"/>
                        <a:t>15%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 smtClean="0">
                          <a:effectLst/>
                          <a:latin typeface="+mj-lt"/>
                          <a:hlinkClick r:id="rId2"/>
                        </a:rPr>
                        <a:t>SP-231192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40%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Study  in progress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7430"/>
            <a:ext cx="8810067" cy="41353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de-DE" sz="2000" b="1" dirty="0" smtClean="0"/>
              <a:t>General</a:t>
            </a:r>
            <a:r>
              <a:rPr lang="de-DE" altLang="de-DE" sz="2000" b="1" dirty="0" smtClean="0"/>
              <a:t> </a:t>
            </a:r>
            <a:endParaRPr lang="de-DE" alt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Total 83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are </a:t>
            </a:r>
            <a:r>
              <a:rPr lang="en-US" altLang="de-DE" sz="1600" dirty="0" smtClean="0"/>
              <a:t>submitted, </a:t>
            </a:r>
            <a:r>
              <a:rPr lang="en-US" altLang="de-DE" sz="1600" dirty="0"/>
              <a:t>and </a:t>
            </a:r>
            <a:r>
              <a:rPr lang="en-US" altLang="de-DE" sz="1600" dirty="0" smtClean="0"/>
              <a:t>30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</a:t>
            </a:r>
            <a:r>
              <a:rPr lang="en-US" altLang="de-DE" sz="1600" dirty="0" smtClean="0"/>
              <a:t>(for 1TU) + 2 LSs are handled in the meeting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Solution discussions started from this meeting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Two LS proposals have been postponed to the next meeting</a:t>
            </a:r>
            <a:endParaRPr lang="en-US" alt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2000" b="1" dirty="0" smtClean="0">
                <a:solidFill>
                  <a:prstClr val="black"/>
                </a:solidFill>
              </a:rPr>
              <a:t>Progress since </a:t>
            </a:r>
            <a:r>
              <a:rPr lang="en-US" altLang="ko-KR" sz="2000" b="1" dirty="0" smtClean="0">
                <a:solidFill>
                  <a:prstClr val="black"/>
                </a:solidFill>
              </a:rPr>
              <a:t>SA2#160AH-e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Architectural Assumption, Scope and Definitions have been updated and agreed 3 </a:t>
            </a:r>
            <a:r>
              <a:rPr lang="en-US" altLang="de-DE" sz="1600" dirty="0" err="1" smtClean="0"/>
              <a:t>pCRs</a:t>
            </a:r>
            <a:endParaRPr lang="en-US" altLang="de-DE" sz="16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Total 15 solutions out of 23 proposals have been accepted in the meeting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6 solutions have been accepted for KI#1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5 solutions have been accepted for KI#2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 smtClean="0"/>
              <a:t>4 solutions have been accepted for KI#3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prstClr val="black"/>
                </a:solidFill>
                <a:sym typeface="+mn-ea"/>
              </a:rPr>
              <a:t>None</a:t>
            </a:r>
            <a:endParaRPr lang="en-US" alt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 </a:t>
            </a:r>
            <a:r>
              <a:rPr lang="en-US" altLang="de-DE" b="1" dirty="0" smtClean="0"/>
              <a:t>Status </a:t>
            </a:r>
            <a:r>
              <a:rPr lang="en-US" altLang="de-DE" b="1" dirty="0"/>
              <a:t>after </a:t>
            </a:r>
            <a:r>
              <a:rPr lang="en-US" altLang="de-DE" b="1" dirty="0" smtClean="0"/>
              <a:t>SA2#160AH-e</a:t>
            </a:r>
            <a:endParaRPr lang="en-US" dirty="0"/>
          </a:p>
        </p:txBody>
      </p:sp>
      <p:sp>
        <p:nvSpPr>
          <p:cNvPr id="5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1431985"/>
            <a:ext cx="8810067" cy="48307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zh-CN" sz="2000" b="1" dirty="0" smtClean="0">
                <a:solidFill>
                  <a:prstClr val="black"/>
                </a:solidFill>
              </a:rPr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 smtClean="0">
                <a:solidFill>
                  <a:prstClr val="black"/>
                </a:solidFill>
              </a:rPr>
              <a:t>None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endParaRPr lang="de-DE" altLang="ko-KR" sz="2000" b="1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dirty="0" smtClean="0"/>
              <a:t>Contentious issues</a:t>
            </a:r>
            <a:endParaRPr lang="de-DE" altLang="ko-KR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endParaRPr lang="de-DE" altLang="ko-KR" sz="2000" b="1" dirty="0" smtClean="0">
              <a:solidFill>
                <a:prstClr val="black"/>
              </a:solidFill>
              <a:cs typeface="+mn-ea"/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dirty="0" smtClean="0">
                <a:solidFill>
                  <a:prstClr val="black"/>
                </a:solidFill>
                <a:cs typeface="+mn-ea"/>
                <a:sym typeface="+mn-ea"/>
              </a:rPr>
              <a:t>Plans for upcoming meetings </a:t>
            </a:r>
            <a:r>
              <a:rPr lang="de-DE" altLang="ko-KR" sz="2000" b="1" dirty="0" smtClean="0">
                <a:solidFill>
                  <a:prstClr val="black"/>
                </a:solidFill>
                <a:cs typeface="+mn-ea"/>
                <a:sym typeface="+mn-ea"/>
              </a:rPr>
              <a:t>(3.5 </a:t>
            </a:r>
            <a:r>
              <a:rPr lang="de-DE" altLang="ko-KR" sz="2000" b="1" dirty="0" smtClean="0">
                <a:solidFill>
                  <a:prstClr val="black"/>
                </a:solidFill>
                <a:cs typeface="+mn-ea"/>
                <a:sym typeface="+mn-ea"/>
              </a:rPr>
              <a:t>TUs remaining)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 smtClean="0">
                <a:sym typeface="+mn-ea"/>
              </a:rPr>
              <a:t>SA2#161</a:t>
            </a:r>
            <a:r>
              <a:rPr lang="en-US" altLang="ko-KR" sz="1600" dirty="0">
                <a:sym typeface="+mn-ea"/>
              </a:rPr>
              <a:t>: </a:t>
            </a:r>
            <a:r>
              <a:rPr lang="en-US" altLang="ko-KR" sz="1600" dirty="0" smtClean="0">
                <a:sym typeface="+mn-ea"/>
              </a:rPr>
              <a:t>Continue solution discussion, last meeting for new solution proposals</a:t>
            </a:r>
            <a:endParaRPr lang="en-US" altLang="ko-KR" sz="160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 smtClean="0">
                <a:sym typeface="+mn-ea"/>
              </a:rPr>
              <a:t>SA2#162</a:t>
            </a:r>
            <a:r>
              <a:rPr lang="en-US" altLang="ko-KR" sz="1600" dirty="0">
                <a:sym typeface="+mn-ea"/>
              </a:rPr>
              <a:t>: last meeting for solution </a:t>
            </a:r>
            <a:r>
              <a:rPr lang="en-US" altLang="ko-KR" sz="1600" dirty="0" smtClean="0">
                <a:sym typeface="+mn-ea"/>
              </a:rPr>
              <a:t>updates, </a:t>
            </a:r>
            <a:r>
              <a:rPr lang="en-US" altLang="ko-KR" sz="1600" dirty="0">
                <a:sym typeface="+mn-ea"/>
              </a:rPr>
              <a:t>start </a:t>
            </a:r>
            <a:r>
              <a:rPr lang="en-US" altLang="ko-KR" sz="1600" dirty="0" smtClean="0">
                <a:sym typeface="+mn-ea"/>
              </a:rPr>
              <a:t>discussion on evaluation </a:t>
            </a:r>
            <a:r>
              <a:rPr lang="en-US" altLang="ko-KR" sz="1600" dirty="0">
                <a:sym typeface="+mn-ea"/>
              </a:rPr>
              <a:t>and </a:t>
            </a:r>
            <a:r>
              <a:rPr lang="en-US" altLang="ko-KR" sz="1600" dirty="0" smtClean="0">
                <a:sym typeface="+mn-ea"/>
              </a:rPr>
              <a:t>conclusion</a:t>
            </a:r>
            <a:endParaRPr lang="en-US" altLang="ko-KR" sz="160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 smtClean="0">
                <a:sym typeface="+mn-ea"/>
              </a:rPr>
              <a:t>SA2#163</a:t>
            </a:r>
            <a:r>
              <a:rPr lang="en-US" altLang="ko-KR" sz="1600" dirty="0">
                <a:sym typeface="+mn-ea"/>
              </a:rPr>
              <a:t>: </a:t>
            </a:r>
            <a:r>
              <a:rPr lang="en-US" altLang="ko-KR" sz="1600" dirty="0" smtClean="0">
                <a:sym typeface="+mn-ea"/>
              </a:rPr>
              <a:t>Complete solution evaluation </a:t>
            </a:r>
            <a:r>
              <a:rPr lang="en-US" altLang="ko-KR" sz="1600" dirty="0">
                <a:sym typeface="+mn-ea"/>
              </a:rPr>
              <a:t>and </a:t>
            </a:r>
            <a:r>
              <a:rPr lang="en-US" altLang="ko-KR" sz="1600" dirty="0" smtClean="0">
                <a:sym typeface="+mn-ea"/>
              </a:rPr>
              <a:t>study conclusion</a:t>
            </a:r>
            <a:endParaRPr lang="de-DE" altLang="ko-KR" sz="1600" b="1" dirty="0" smtClean="0">
              <a:solidFill>
                <a:prstClr val="black"/>
              </a:solidFill>
              <a:cs typeface="+mn-ea"/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endParaRPr lang="de-DE" altLang="zh-CN" sz="1600" dirty="0">
              <a:solidFill>
                <a:prstClr val="black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altLang="zh-CN" sz="16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de-DE" altLang="de-DE" sz="14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de-DE" altLang="de-DE" sz="1400" dirty="0"/>
          </a:p>
        </p:txBody>
      </p:sp>
    </p:spTree>
    <p:extLst>
      <p:ext uri="{BB962C8B-B14F-4D97-AF65-F5344CB8AC3E}">
        <p14:creationId xmlns:p14="http://schemas.microsoft.com/office/powerpoint/2010/main" val="146695002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4964753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 smtClean="0"/>
              <a:t>Total 13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 smtClean="0">
                <a:solidFill>
                  <a:srgbClr val="0000CC"/>
                </a:solidFill>
              </a:rPr>
              <a:t>6.5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 smtClean="0"/>
              <a:t>6.5 TUs for Normative Work</a:t>
            </a:r>
            <a:endParaRPr lang="en-US" altLang="zh-CN" sz="1600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274444"/>
              </p:ext>
            </p:extLst>
          </p:nvPr>
        </p:nvGraphicFramePr>
        <p:xfrm>
          <a:off x="422359" y="1432562"/>
          <a:ext cx="8340640" cy="332921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044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7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483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Meeting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Date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Planned</a:t>
                      </a:r>
                      <a:r>
                        <a:rPr lang="en-US" sz="1200" baseline="0" dirty="0" smtClean="0"/>
                        <a:t>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Actual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Action plan</a:t>
                      </a:r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SA2#159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Oct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TR skeleton, scope, architectural assumptions, key issue</a:t>
                      </a:r>
                      <a:r>
                        <a:rPr lang="en-US" sz="12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discussion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SA2#160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Nov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Continue discussion on Key Issues, </a:t>
                      </a:r>
                      <a:r>
                        <a:rPr lang="en-US" altLang="ko-KR" sz="1200" strike="sngStrike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start solution discussion</a:t>
                      </a:r>
                      <a:endParaRPr lang="en-US" sz="1200" strike="sng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SA2#160AH-e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Jan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ym typeface="+mn-ea"/>
                        </a:rPr>
                        <a:t>Start solution discussion, last meeting for Key Issue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SA2#161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Feb 2024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1.5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sym typeface="+mn-ea"/>
                        </a:rPr>
                        <a:t>Continue solution discussion, last meeting for new solution proposals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483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SA2#162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Apr 2024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/>
                        <a:t>last meeting for solution updates, start discussion on evaluation and conclusion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SA2#163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May 2024</a:t>
                      </a:r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Complete evaluations and conclusions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Total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6.5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 </a:t>
            </a:r>
            <a:r>
              <a:rPr lang="en-US" altLang="de-DE" b="1" dirty="0" smtClean="0"/>
              <a:t>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63895</TotalTime>
  <Words>312</Words>
  <Application>Microsoft Office PowerPoint</Application>
  <PresentationFormat>화면 슬라이드 쇼(4:3)</PresentationFormat>
  <Paragraphs>87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Arial </vt:lpstr>
      <vt:lpstr>宋体</vt:lpstr>
      <vt:lpstr>맑은 고딕</vt:lpstr>
      <vt:lpstr>Arial</vt:lpstr>
      <vt:lpstr>Calibri</vt:lpstr>
      <vt:lpstr>Times New Roman</vt:lpstr>
      <vt:lpstr>Office Theme</vt:lpstr>
      <vt:lpstr>FS_EnergySys Status Report</vt:lpstr>
      <vt:lpstr>FS_EnergySys Status after SA2#160AH-e</vt:lpstr>
      <vt:lpstr>FS_EnergySys Status after SA2#160AH-e</vt:lpstr>
      <vt:lpstr>FS_EnergySys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Samsung</cp:lastModifiedBy>
  <cp:revision>1879</cp:revision>
  <dcterms:created xsi:type="dcterms:W3CDTF">2008-08-30T09:32:10Z</dcterms:created>
  <dcterms:modified xsi:type="dcterms:W3CDTF">2024-02-05T05:27:11Z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