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5"/>
  </p:notesMasterIdLst>
  <p:handoutMasterIdLst>
    <p:handoutMasterId r:id="rId6"/>
  </p:handoutMasterIdLst>
  <p:sldIdLst>
    <p:sldId id="303" r:id="rId2"/>
    <p:sldId id="840" r:id="rId3"/>
    <p:sldId id="843" r:id="rId4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/>
  </p:cmAuthor>
  <p:cmAuthor id="2" name="Huawei User 0204" initials="HU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25" autoAdjust="0"/>
  </p:normalViewPr>
  <p:slideViewPr>
    <p:cSldViewPr snapToGrid="0">
      <p:cViewPr>
        <p:scale>
          <a:sx n="125" d="100"/>
          <a:sy n="125" d="100"/>
        </p:scale>
        <p:origin x="-1710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98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4/23/2023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4/23/2023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sz="1200" b="1" kern="1200" dirty="0" smtClean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156-e</a:t>
            </a:r>
            <a:endParaRPr lang="de-DE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  <a:p>
            <a:r>
              <a:rPr lang="en-GB" altLang="zh-CN" sz="1000" b="1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17 - 21 April, 2023, Electronic</a:t>
            </a:r>
            <a:endParaRPr lang="zh-CN" altLang="zh-CN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 smtClean="0">
                <a:effectLst/>
              </a:rPr>
              <a:t>S2-2305397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1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WG2#156</a:t>
            </a:r>
            <a:r>
              <a:rPr lang="en-IE" altLang="de-DE" sz="1200" dirty="0" smtClean="0">
                <a:solidFill>
                  <a:schemeClr val="bg1"/>
                </a:solidFill>
              </a:rPr>
              <a:t>-e </a:t>
            </a:r>
            <a:r>
              <a:rPr lang="en-US" altLang="de-DE" sz="1200" dirty="0" smtClean="0">
                <a:solidFill>
                  <a:schemeClr val="bg1"/>
                </a:solidFill>
              </a:rPr>
              <a:t>17 - 21 April, 2023, Electronic</a:t>
            </a:r>
            <a:endParaRPr lang="en-US" altLang="de-DE" sz="1200" baseline="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81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sz="3600" b="1" dirty="0"/>
              <a:t>FS_5GSATB&amp; </a:t>
            </a:r>
            <a:r>
              <a:rPr lang="en-GB" altLang="zh-CN" sz="3600" b="1" dirty="0" smtClean="0"/>
              <a:t>5GSATB </a:t>
            </a:r>
            <a:r>
              <a:rPr lang="en-GB" altLang="zh-CN" sz="3600" b="1" dirty="0"/>
              <a:t>status 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Hucheng Wang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CATT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7602740" cy="787400"/>
          </a:xfrm>
        </p:spPr>
        <p:txBody>
          <a:bodyPr/>
          <a:lstStyle/>
          <a:p>
            <a:r>
              <a:rPr lang="en-US" altLang="de-DE" sz="2800" b="1" dirty="0" smtClean="0"/>
              <a:t>5GSATB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SA2#156e</a:t>
            </a:r>
            <a:endParaRPr lang="de-DE" altLang="de-DE" sz="2800" b="1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1"/>
          </p:nvPr>
        </p:nvSpPr>
        <p:spPr>
          <a:xfrm>
            <a:off x="434973" y="2945628"/>
            <a:ext cx="8554482" cy="3429772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</a:t>
            </a:r>
            <a:r>
              <a:rPr lang="de-DE" altLang="de-DE" sz="1800" b="1" dirty="0" smtClean="0">
                <a:solidFill>
                  <a:prstClr val="black"/>
                </a:solidFill>
              </a:rPr>
              <a:t>SA2#154</a:t>
            </a:r>
            <a:r>
              <a:rPr lang="de-DE" altLang="de-DE" sz="1800" b="1" dirty="0" smtClean="0">
                <a:ea typeface="+mn-ea"/>
                <a:cs typeface="+mn-cs"/>
              </a:rPr>
              <a:t>:</a:t>
            </a:r>
            <a:endParaRPr lang="de-DE" alt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 smtClean="0"/>
              <a:t>Total </a:t>
            </a:r>
            <a:r>
              <a:rPr lang="en-US" altLang="ko-KR" sz="1400" dirty="0"/>
              <a:t>TUs for the work item: </a:t>
            </a:r>
            <a:r>
              <a:rPr lang="en-US" altLang="ko-KR" sz="1400" dirty="0" smtClean="0"/>
              <a:t>1.75 </a:t>
            </a:r>
            <a:r>
              <a:rPr lang="en-US" altLang="ko-KR" sz="1400" dirty="0"/>
              <a:t>TUs. </a:t>
            </a:r>
            <a:r>
              <a:rPr lang="en-US" altLang="ko-KR" sz="1400" dirty="0" smtClean="0"/>
              <a:t>1.75 </a:t>
            </a:r>
            <a:r>
              <a:rPr lang="en-US" altLang="ko-KR" sz="1400" dirty="0"/>
              <a:t>TUs </a:t>
            </a:r>
            <a:r>
              <a:rPr lang="en-US" altLang="ko-KR" sz="1400" dirty="0" smtClean="0"/>
              <a:t>used.</a:t>
            </a:r>
            <a:endParaRPr lang="en-US" altLang="ko-KR" sz="1400" dirty="0"/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3 objectives have been discussed in this meeting, with </a:t>
            </a:r>
            <a:r>
              <a:rPr lang="en-US" altLang="ko-KR" sz="1400" dirty="0" smtClean="0"/>
              <a:t>10 </a:t>
            </a:r>
            <a:r>
              <a:rPr lang="en-US" altLang="ko-KR" sz="1400" dirty="0"/>
              <a:t>CRs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KI#1: </a:t>
            </a:r>
            <a:r>
              <a:rPr lang="en-US" altLang="ko-KR" sz="1200" dirty="0" smtClean="0"/>
              <a:t>8 </a:t>
            </a:r>
            <a:r>
              <a:rPr lang="en-US" altLang="ko-KR" sz="1200" dirty="0"/>
              <a:t>CRs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KI#2: </a:t>
            </a:r>
            <a:r>
              <a:rPr lang="en-US" altLang="ko-KR" sz="1200" dirty="0" smtClean="0"/>
              <a:t>1 CR</a:t>
            </a:r>
            <a:endParaRPr lang="en-US" altLang="ko-KR" sz="1200" dirty="0"/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 smtClean="0"/>
              <a:t>KI#3: </a:t>
            </a:r>
            <a:r>
              <a:rPr lang="en-US" altLang="ko-KR" sz="1200" dirty="0" smtClean="0"/>
              <a:t>1 </a:t>
            </a:r>
            <a:r>
              <a:rPr lang="en-US" altLang="ko-KR" sz="1200" dirty="0" smtClean="0"/>
              <a:t>CR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endParaRPr lang="en-US" altLang="ko-KR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 smtClean="0"/>
              <a:t>None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 smtClean="0"/>
              <a:t>None</a:t>
            </a:r>
            <a:endParaRPr lang="de-DE" altLang="zh-CN" sz="14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xmlns="" id="{5071FF20-0011-4FEF-AB7D-19DC3A85FB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5271223"/>
              </p:ext>
            </p:extLst>
          </p:nvPr>
        </p:nvGraphicFramePr>
        <p:xfrm>
          <a:off x="230980" y="1360953"/>
          <a:ext cx="8810067" cy="1465964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63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Study on Support of Satellite Backhauling in 5GS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October, 22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SP-211639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5GSATB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5G System with Satellite Backhaul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65-&gt; 100</a:t>
                      </a:r>
                      <a:r>
                        <a:rPr lang="en-US" altLang="zh-CN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SP-220808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2376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1"/>
          </p:nvPr>
        </p:nvSpPr>
        <p:spPr>
          <a:xfrm>
            <a:off x="267571" y="2339347"/>
            <a:ext cx="8554481" cy="3472518"/>
          </a:xfrm>
        </p:spPr>
        <p:txBody>
          <a:bodyPr/>
          <a:lstStyle/>
          <a:p>
            <a:pPr lvl="1">
              <a:spcBef>
                <a:spcPts val="0"/>
              </a:spcBef>
              <a:spcAft>
                <a:spcPts val="300"/>
              </a:spcAft>
            </a:pPr>
            <a:endParaRPr lang="de-DE" altLang="de-DE" sz="12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altLang="zh-CN" sz="1600" b="1" dirty="0" smtClean="0">
                <a:ea typeface="+mn-ea"/>
                <a:cs typeface="+mn-cs"/>
              </a:rPr>
              <a:t>Normative Phase</a:t>
            </a:r>
            <a:r>
              <a:rPr lang="en-US" altLang="zh-CN" sz="1600" b="1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SA2#154: </a:t>
            </a:r>
            <a:r>
              <a:rPr lang="en-US" altLang="zh-CN" sz="1200" dirty="0"/>
              <a:t>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SA2#154AHE: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SA2#156E: </a:t>
            </a:r>
            <a:r>
              <a:rPr lang="en-US" altLang="zh-CN" sz="1200" dirty="0"/>
              <a:t>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033426"/>
              </p:ext>
            </p:extLst>
          </p:nvPr>
        </p:nvGraphicFramePr>
        <p:xfrm>
          <a:off x="7744" y="1240187"/>
          <a:ext cx="9144000" cy="914400"/>
        </p:xfrm>
        <a:graphic>
          <a:graphicData uri="http://schemas.openxmlformats.org/drawingml/2006/table">
            <a:tbl>
              <a:tblPr firstRow="1" firstCol="1" bandRow="1"/>
              <a:tblGrid>
                <a:gridCol w="609600"/>
                <a:gridCol w="676557"/>
                <a:gridCol w="513432"/>
                <a:gridCol w="603833"/>
                <a:gridCol w="644577"/>
                <a:gridCol w="609600"/>
                <a:gridCol w="609600"/>
                <a:gridCol w="609600"/>
                <a:gridCol w="542959"/>
                <a:gridCol w="676242"/>
                <a:gridCol w="609600"/>
                <a:gridCol w="609600"/>
                <a:gridCol w="609600"/>
                <a:gridCol w="609600"/>
                <a:gridCol w="609600"/>
              </a:tblGrid>
              <a:tr h="248181"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Apr, 22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May,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Aug,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Oct, 22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Nov, 22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Jan, 23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Feb, 23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Apr,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May,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zh-CN" sz="1000" kern="100">
                        <a:effectLst/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2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SID/WID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Study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Norm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#149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#150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#152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#153</a:t>
                      </a:r>
                      <a:endParaRPr lang="zh-CN" sz="1000" kern="10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#154AH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#155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b="1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#157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Total TU</a:t>
                      </a:r>
                      <a:endParaRPr lang="zh-CN" sz="10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</a:tr>
              <a:tr h="2965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FS_SATB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3.75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1.75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1</a:t>
                      </a:r>
                      <a:endParaRPr lang="zh-CN" sz="10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0.25/</a:t>
                      </a:r>
                      <a:r>
                        <a:rPr lang="en-US" sz="1000" kern="0" dirty="0" smtClea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0.75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0" dirty="0">
                          <a:solidFill>
                            <a:srgbClr val="C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0,5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fr-FR" sz="1000" kern="0" dirty="0" smtClean="0">
                          <a:solidFill>
                            <a:srgbClr val="FF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0</a:t>
                      </a:r>
                      <a:endParaRPr lang="fr-FR" sz="1000" kern="0" dirty="0">
                        <a:solidFill>
                          <a:srgbClr val="FF0000"/>
                        </a:solidFill>
                        <a:effectLst/>
                        <a:latin typeface="等线"/>
                        <a:ea typeface="宋体"/>
                        <a:cs typeface="宋体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0" dirty="0" smtClean="0">
                          <a:solidFill>
                            <a:srgbClr val="000000"/>
                          </a:solidFill>
                          <a:effectLst/>
                          <a:latin typeface="等线"/>
                          <a:ea typeface="宋体"/>
                          <a:cs typeface="宋体"/>
                        </a:rPr>
                        <a:t>5.5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 txBox="1">
            <a:spLocks/>
          </p:cNvSpPr>
          <p:nvPr/>
        </p:nvSpPr>
        <p:spPr bwMode="auto">
          <a:xfrm>
            <a:off x="179388" y="208196"/>
            <a:ext cx="760274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400" b="1" kern="0" dirty="0" smtClean="0">
                <a:solidFill>
                  <a:prstClr val="black"/>
                </a:solidFill>
              </a:rPr>
              <a:t>Work </a:t>
            </a:r>
            <a:r>
              <a:rPr lang="en-US" altLang="de-DE" sz="2400" b="1" kern="0" dirty="0">
                <a:solidFill>
                  <a:prstClr val="black"/>
                </a:solidFill>
              </a:rPr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val="410060588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16232</TotalTime>
  <Words>196</Words>
  <Application>Microsoft Office PowerPoint</Application>
  <PresentationFormat>全屏显示(4:3)</PresentationFormat>
  <Paragraphs>81</Paragraphs>
  <Slides>3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Theme</vt:lpstr>
      <vt:lpstr>FS_5GSATB&amp; 5GSATB status report</vt:lpstr>
      <vt:lpstr>5GSATB status after SA2#156e</vt:lpstr>
      <vt:lpstr>PowerPoint 演示文稿</vt:lpstr>
    </vt:vector>
  </TitlesOfParts>
  <Company>Huawei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lastModifiedBy>CATT-r04</cp:lastModifiedBy>
  <cp:revision>1825</cp:revision>
  <dcterms:created xsi:type="dcterms:W3CDTF">2008-08-30T09:32:10Z</dcterms:created>
  <dcterms:modified xsi:type="dcterms:W3CDTF">2023-04-23T02:22:40Z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1668765944</vt:lpwstr>
  </property>
</Properties>
</file>