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303" r:id="rId5"/>
    <p:sldId id="791" r:id="rId6"/>
    <p:sldId id="793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  <p:cmAuthor id="2" name="Samsung_r08" initials="DGE" lastIdx="1" clrIdx="1">
    <p:extLst>
      <p:ext uri="{19B8F6BF-5375-455C-9EA6-DF929625EA0E}">
        <p15:presenceInfo xmlns:p15="http://schemas.microsoft.com/office/powerpoint/2012/main" userId="Samsung_r0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FF3300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24" autoAdjust="0"/>
    <p:restoredTop sz="94627" autoAdjust="0"/>
  </p:normalViewPr>
  <p:slideViewPr>
    <p:cSldViewPr snapToGrid="0">
      <p:cViewPr varScale="1">
        <p:scale>
          <a:sx n="98" d="100"/>
          <a:sy n="98" d="100"/>
        </p:scale>
        <p:origin x="1157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2/6/2023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2/6/2023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361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#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155</a:t>
            </a:r>
            <a:endParaRPr lang="de-DE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Athens</a:t>
            </a:r>
            <a:r>
              <a:rPr lang="de-DE" sz="1200" b="1" kern="1200" baseline="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, Greece. 20th – 24th Feb 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2023</a:t>
            </a:r>
            <a:endParaRPr lang="de-DE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  <a:p>
            <a:endParaRPr lang="de-D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  <a:p>
            <a:r>
              <a:rPr lang="de-DE" altLang="en-US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Agenda: 9.9.2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4822258" y="360231"/>
            <a:ext cx="22074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 smtClean="0">
                <a:effectLst/>
              </a:rPr>
              <a:t>S2-23xxx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02355" y="6629400"/>
            <a:ext cx="6169025" cy="207963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30565" y="6618116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850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</a:t>
            </a:r>
            <a:r>
              <a:rPr lang="en-GB" altLang="de-DE" sz="1200" dirty="0" smtClean="0">
                <a:solidFill>
                  <a:schemeClr val="bg1"/>
                </a:solidFill>
              </a:rPr>
              <a:t>WG2#155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Athens, Greece. 20th – 24th Feb 2023</a:t>
            </a:r>
            <a:endParaRPr lang="en-GB" altLang="de-DE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2023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2946" y="2239766"/>
            <a:ext cx="701909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3600" dirty="0"/>
              <a:t> </a:t>
            </a:r>
            <a:r>
              <a:rPr lang="en-US" altLang="de-DE" sz="3600" b="1" dirty="0" err="1" smtClean="0"/>
              <a:t>AIMLsys</a:t>
            </a:r>
            <a:r>
              <a:rPr lang="en-US" altLang="de-DE" sz="3600" b="1" dirty="0" smtClean="0"/>
              <a:t> </a:t>
            </a:r>
            <a:r>
              <a:rPr lang="en-US" altLang="de-DE" sz="3600" b="1" dirty="0" smtClean="0"/>
              <a:t>KI#6 discussion:</a:t>
            </a:r>
            <a:r>
              <a:rPr lang="en-US" altLang="de-DE" sz="3600" b="1" dirty="0" smtClean="0"/>
              <a:t/>
            </a:r>
            <a:br>
              <a:rPr lang="en-US" altLang="de-DE" sz="3600" b="1" dirty="0" smtClean="0"/>
            </a:br>
            <a:r>
              <a:rPr lang="en-US" altLang="de-DE" sz="3600" b="1" dirty="0" smtClean="0"/>
              <a:t>AIML traffic detection and 5QIs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432061" y="3890353"/>
            <a:ext cx="6400800" cy="149127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sz="1800" b="1" dirty="0" smtClean="0">
                <a:latin typeface="Arial" charset="0"/>
              </a:rPr>
              <a:t>Samsung</a:t>
            </a:r>
            <a:endParaRPr lang="en-US" altLang="en-US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8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endParaRPr lang="en-US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883" y="228600"/>
            <a:ext cx="7377075" cy="1143000"/>
          </a:xfrm>
        </p:spPr>
        <p:txBody>
          <a:bodyPr/>
          <a:lstStyle/>
          <a:p>
            <a:pPr algn="l"/>
            <a:r>
              <a:rPr lang="en-GB" sz="2800" dirty="0"/>
              <a:t>Resolving Editor’s note </a:t>
            </a:r>
            <a:r>
              <a:rPr lang="en-GB" sz="2800" dirty="0" smtClean="0"/>
              <a:t>on AIML traffic detection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371600"/>
            <a:ext cx="8937744" cy="4913313"/>
          </a:xfrm>
        </p:spPr>
        <p:txBody>
          <a:bodyPr/>
          <a:lstStyle/>
          <a:p>
            <a:r>
              <a:rPr lang="en-GB" sz="2000" dirty="0" smtClean="0"/>
              <a:t>An Editor’s </a:t>
            </a:r>
            <a:r>
              <a:rPr lang="en-GB" sz="2000" dirty="0"/>
              <a:t>note </a:t>
            </a:r>
            <a:r>
              <a:rPr lang="en-GB" sz="2000" dirty="0" smtClean="0"/>
              <a:t>in </a:t>
            </a:r>
            <a:r>
              <a:rPr lang="en-GB" sz="2000" dirty="0"/>
              <a:t>S2-2301580 on AIML traffic detection </a:t>
            </a:r>
            <a:r>
              <a:rPr lang="en-GB" sz="2000" dirty="0" smtClean="0"/>
              <a:t>needed to be resolved. </a:t>
            </a:r>
          </a:p>
          <a:p>
            <a:pPr marL="0" indent="0" algn="ctr">
              <a:buNone/>
            </a:pP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GB" sz="1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Editor’s Note: Whether application AI/ML traffic can be detected is </a:t>
            </a:r>
            <a:r>
              <a:rPr lang="en-GB" sz="1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FFS.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</a:p>
          <a:p>
            <a:r>
              <a:rPr lang="en-GB" sz="2000" i="1" dirty="0" smtClean="0"/>
              <a:t>Considering the characteristics of the AIML traffic, AIML traffic detection </a:t>
            </a:r>
            <a:r>
              <a:rPr lang="en-GB" sz="2000" i="1" dirty="0"/>
              <a:t>will be needed to assist the operators</a:t>
            </a:r>
            <a:r>
              <a:rPr lang="en-GB" sz="2000" i="1" dirty="0" smtClean="0"/>
              <a:t> </a:t>
            </a:r>
            <a:r>
              <a:rPr lang="en-GB" sz="2000" i="1" dirty="0"/>
              <a:t>in organising the AIML service and </a:t>
            </a:r>
            <a:r>
              <a:rPr lang="en-GB" sz="2000" i="1" dirty="0" smtClean="0"/>
              <a:t>applying various charging policies. </a:t>
            </a:r>
          </a:p>
          <a:p>
            <a:pPr lvl="1"/>
            <a:r>
              <a:rPr lang="en-GB" sz="1800" i="1" dirty="0" smtClean="0"/>
              <a:t>High traffic volume for DL and UL, multiple rounds transmission during model training, a large number of UEs, high reliability requirements for model downloading etc. </a:t>
            </a:r>
          </a:p>
          <a:p>
            <a:r>
              <a:rPr lang="en-US" sz="2000" dirty="0" smtClean="0"/>
              <a:t>Otherwise AI/ML and non-AI/ML traffic from the same application cannot be differentiated</a:t>
            </a:r>
            <a:endParaRPr lang="en-GB" sz="2000" dirty="0" smtClean="0"/>
          </a:p>
          <a:p>
            <a:r>
              <a:rPr lang="en-GB" sz="2000" dirty="0" smtClean="0"/>
              <a:t>Potential </a:t>
            </a:r>
            <a:r>
              <a:rPr lang="en-GB" sz="2000" dirty="0" smtClean="0"/>
              <a:t>solutions to </a:t>
            </a:r>
            <a:r>
              <a:rPr lang="en-GB" sz="2000" dirty="0"/>
              <a:t>detect </a:t>
            </a:r>
            <a:r>
              <a:rPr lang="en-GB" sz="2000" dirty="0" smtClean="0"/>
              <a:t>AIML traffic by 5GC: </a:t>
            </a:r>
          </a:p>
          <a:p>
            <a:pPr lvl="1"/>
            <a:r>
              <a:rPr lang="en-GB" sz="1800" i="1" dirty="0"/>
              <a:t>UE indicates that the PDU session carries AIML traffic via NAS, </a:t>
            </a:r>
            <a:endParaRPr lang="en-GB" sz="1800" i="1" dirty="0" smtClean="0"/>
          </a:p>
          <a:p>
            <a:pPr lvl="2"/>
            <a:r>
              <a:rPr lang="en-GB" sz="1600" i="1" dirty="0" smtClean="0"/>
              <a:t>e.g</a:t>
            </a:r>
            <a:r>
              <a:rPr lang="en-GB" sz="1600" i="1" dirty="0"/>
              <a:t>. the UE includes PDU Session Pair ID and MBS container request in PDU session establishment/ modification for URLLC and MBS services. </a:t>
            </a:r>
          </a:p>
          <a:p>
            <a:pPr lvl="1"/>
            <a:r>
              <a:rPr lang="en-GB" sz="1800" i="1" dirty="0"/>
              <a:t>Based on QoS </a:t>
            </a:r>
            <a:r>
              <a:rPr lang="en-GB" sz="1800" i="1" dirty="0" smtClean="0"/>
              <a:t>requirements, i.e. according to the 5QIs </a:t>
            </a:r>
            <a:r>
              <a:rPr lang="en-GB" sz="1800" i="1" dirty="0"/>
              <a:t>for AIML services</a:t>
            </a:r>
            <a:r>
              <a:rPr lang="en-GB" sz="1800" i="1" dirty="0" smtClean="0"/>
              <a:t>.</a:t>
            </a:r>
          </a:p>
          <a:p>
            <a:pPr lvl="1"/>
            <a:r>
              <a:rPr lang="en-GB" sz="1800" i="1" dirty="0" smtClean="0"/>
              <a:t>Other solutions are welcome</a:t>
            </a:r>
            <a:r>
              <a:rPr lang="en-GB" sz="1800" i="1" dirty="0"/>
              <a:t> </a:t>
            </a:r>
            <a:r>
              <a:rPr lang="en-GB" sz="2000" dirty="0" smtClean="0">
                <a:sym typeface="Wingdings" panose="05000000000000000000" pitchFamily="2" charset="2"/>
              </a:rPr>
              <a:t></a:t>
            </a:r>
            <a:r>
              <a:rPr lang="en-GB" sz="1800" i="1" dirty="0" smtClean="0"/>
              <a:t> </a:t>
            </a:r>
            <a:endParaRPr lang="en-GB" sz="1800" i="1" dirty="0"/>
          </a:p>
          <a:p>
            <a:pPr lvl="1"/>
            <a:endParaRPr lang="en-GB" sz="1600" dirty="0" smtClean="0"/>
          </a:p>
          <a:p>
            <a:pPr lvl="1"/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720178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883" y="228600"/>
            <a:ext cx="7377075" cy="1143000"/>
          </a:xfrm>
        </p:spPr>
        <p:txBody>
          <a:bodyPr/>
          <a:lstStyle/>
          <a:p>
            <a:pPr algn="l"/>
            <a:r>
              <a:rPr lang="en-GB" sz="2800" dirty="0" smtClean="0"/>
              <a:t>5QIs for AIML services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3158"/>
            <a:ext cx="8465720" cy="5081755"/>
          </a:xfrm>
        </p:spPr>
        <p:txBody>
          <a:bodyPr/>
          <a:lstStyle/>
          <a:p>
            <a:r>
              <a:rPr lang="en-GB" sz="2000" dirty="0" smtClean="0"/>
              <a:t>In the last meeting, </a:t>
            </a:r>
            <a:r>
              <a:rPr lang="en-GB" sz="2000" dirty="0"/>
              <a:t>LS </a:t>
            </a:r>
            <a:r>
              <a:rPr lang="en-GB" sz="2000" dirty="0" smtClean="0"/>
              <a:t>was sent to SA1 in S2-2301578 to check the AIML KPI values in TS 22.261. e.g., whether the 2ms latency is feasible for 5GS.  </a:t>
            </a:r>
          </a:p>
          <a:p>
            <a:endParaRPr lang="en-GB" sz="2000" dirty="0"/>
          </a:p>
          <a:p>
            <a:endParaRPr lang="en-GB" sz="11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r>
              <a:rPr lang="en-GB" sz="2000" dirty="0"/>
              <a:t>In </a:t>
            </a:r>
            <a:r>
              <a:rPr lang="en-GB" sz="2000" dirty="0" smtClean="0"/>
              <a:t>S2-2300670, OPPO pointed </a:t>
            </a:r>
            <a:r>
              <a:rPr lang="en-GB" sz="2000" dirty="0"/>
              <a:t>out </a:t>
            </a:r>
            <a:r>
              <a:rPr lang="en-GB" sz="2000" dirty="0" smtClean="0"/>
              <a:t>that </a:t>
            </a:r>
            <a:r>
              <a:rPr lang="en-GB" sz="20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 </a:t>
            </a:r>
            <a:r>
              <a:rPr lang="en-GB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allowed UL end-to-end </a:t>
            </a:r>
            <a:r>
              <a:rPr lang="en-GB" sz="20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late</a:t>
            </a:r>
            <a:r>
              <a:rPr lang="en-GB" sz="2000" dirty="0" smtClean="0"/>
              <a:t>ncy in SA1 is different from the </a:t>
            </a:r>
            <a:r>
              <a:rPr lang="en-GB" sz="20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Packet delay budget </a:t>
            </a:r>
            <a:r>
              <a:rPr lang="en-GB" sz="2000" dirty="0" smtClean="0"/>
              <a:t>in QoS parameters in SA2 and clarified that SA2 should discussion the PDB. </a:t>
            </a:r>
          </a:p>
          <a:p>
            <a:r>
              <a:rPr lang="en-GB" sz="2000" dirty="0" smtClean="0"/>
              <a:t>No existing standardised 5QI cannot meet the following requirements: </a:t>
            </a:r>
          </a:p>
          <a:p>
            <a:pPr lvl="1"/>
            <a:r>
              <a:rPr lang="en-GB" sz="1600" dirty="0" smtClean="0"/>
              <a:t>e.g</a:t>
            </a:r>
            <a:r>
              <a:rPr lang="en-GB" sz="1600" dirty="0"/>
              <a:t>. PDB = 10ms for AI/ML inference between UE and Application </a:t>
            </a:r>
            <a:r>
              <a:rPr lang="en-GB" sz="1600" dirty="0" smtClean="0"/>
              <a:t>Function</a:t>
            </a:r>
            <a:r>
              <a:rPr lang="en-GB" sz="1600" dirty="0"/>
              <a:t>, reliability 10e-5 (SA1 KPI</a:t>
            </a:r>
            <a:r>
              <a:rPr lang="en-GB" sz="1600" dirty="0" smtClean="0"/>
              <a:t>)</a:t>
            </a:r>
          </a:p>
          <a:p>
            <a:pPr lvl="1"/>
            <a:r>
              <a:rPr lang="en-GB" sz="1600" dirty="0" smtClean="0"/>
              <a:t>e.g. PDB </a:t>
            </a:r>
            <a:r>
              <a:rPr lang="en-GB" sz="1600" dirty="0"/>
              <a:t>= 100ms for AI/ML model downloading/Federated learning, reliability 10e-5 (SA1 KPI</a:t>
            </a:r>
            <a:r>
              <a:rPr lang="en-GB" sz="1600" dirty="0" smtClean="0"/>
              <a:t>)</a:t>
            </a:r>
            <a:endParaRPr lang="en-GB" sz="16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55035" y="1916611"/>
            <a:ext cx="74550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Table 7.10-1 KPI Table of split AI/ML inference between UE and Network Server/Application function</a:t>
            </a:r>
            <a:endParaRPr kumimoji="0" lang="en-GB" altLang="en-US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796476"/>
              </p:ext>
            </p:extLst>
          </p:nvPr>
        </p:nvGraphicFramePr>
        <p:xfrm>
          <a:off x="116879" y="2217018"/>
          <a:ext cx="8901004" cy="167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0029">
                  <a:extLst>
                    <a:ext uri="{9D8B030D-6E8A-4147-A177-3AD203B41FA5}">
                      <a16:colId xmlns:a16="http://schemas.microsoft.com/office/drawing/2014/main" xmlns="" val="3846984609"/>
                    </a:ext>
                  </a:extLst>
                </a:gridCol>
                <a:gridCol w="782643">
                  <a:extLst>
                    <a:ext uri="{9D8B030D-6E8A-4147-A177-3AD203B41FA5}">
                      <a16:colId xmlns:a16="http://schemas.microsoft.com/office/drawing/2014/main" xmlns="" val="4002425814"/>
                    </a:ext>
                  </a:extLst>
                </a:gridCol>
                <a:gridCol w="858893">
                  <a:extLst>
                    <a:ext uri="{9D8B030D-6E8A-4147-A177-3AD203B41FA5}">
                      <a16:colId xmlns:a16="http://schemas.microsoft.com/office/drawing/2014/main" xmlns="" val="2388609902"/>
                    </a:ext>
                  </a:extLst>
                </a:gridCol>
                <a:gridCol w="884977">
                  <a:extLst>
                    <a:ext uri="{9D8B030D-6E8A-4147-A177-3AD203B41FA5}">
                      <a16:colId xmlns:a16="http://schemas.microsoft.com/office/drawing/2014/main" xmlns="" val="2085245656"/>
                    </a:ext>
                  </a:extLst>
                </a:gridCol>
                <a:gridCol w="725451">
                  <a:extLst>
                    <a:ext uri="{9D8B030D-6E8A-4147-A177-3AD203B41FA5}">
                      <a16:colId xmlns:a16="http://schemas.microsoft.com/office/drawing/2014/main" xmlns="" val="262991103"/>
                    </a:ext>
                  </a:extLst>
                </a:gridCol>
                <a:gridCol w="991404">
                  <a:extLst>
                    <a:ext uri="{9D8B030D-6E8A-4147-A177-3AD203B41FA5}">
                      <a16:colId xmlns:a16="http://schemas.microsoft.com/office/drawing/2014/main" xmlns="" val="3696192718"/>
                    </a:ext>
                  </a:extLst>
                </a:gridCol>
                <a:gridCol w="1188664">
                  <a:extLst>
                    <a:ext uri="{9D8B030D-6E8A-4147-A177-3AD203B41FA5}">
                      <a16:colId xmlns:a16="http://schemas.microsoft.com/office/drawing/2014/main" xmlns="" val="3127350820"/>
                    </a:ext>
                  </a:extLst>
                </a:gridCol>
                <a:gridCol w="570007">
                  <a:extLst>
                    <a:ext uri="{9D8B030D-6E8A-4147-A177-3AD203B41FA5}">
                      <a16:colId xmlns:a16="http://schemas.microsoft.com/office/drawing/2014/main" xmlns="" val="1763431259"/>
                    </a:ext>
                  </a:extLst>
                </a:gridCol>
                <a:gridCol w="880024">
                  <a:extLst>
                    <a:ext uri="{9D8B030D-6E8A-4147-A177-3AD203B41FA5}">
                      <a16:colId xmlns:a16="http://schemas.microsoft.com/office/drawing/2014/main" xmlns="" val="1921888700"/>
                    </a:ext>
                  </a:extLst>
                </a:gridCol>
                <a:gridCol w="918912">
                  <a:extLst>
                    <a:ext uri="{9D8B030D-6E8A-4147-A177-3AD203B41FA5}">
                      <a16:colId xmlns:a16="http://schemas.microsoft.com/office/drawing/2014/main" xmlns="" val="722022527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Uplink KPI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Downlink KPI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Remarks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7750403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effectLst/>
                        </a:rPr>
                        <a:t>Max allowed UL end-to-end latency</a:t>
                      </a:r>
                      <a:endParaRPr lang="en-GB" sz="1400" u="sng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Experienced data rate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Payload size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Communication service availability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Reliability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Max allowed DL end-to-end latency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Experienced data rate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Payload size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Reliability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365874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2 </a:t>
                      </a:r>
                      <a:r>
                        <a:rPr lang="en-US" sz="1100" dirty="0" err="1">
                          <a:effectLst/>
                        </a:rPr>
                        <a:t>ms</a:t>
                      </a:r>
                      <a:endParaRPr lang="en-GB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1.08 </a:t>
                      </a:r>
                      <a:r>
                        <a:rPr lang="en-US" sz="1100" dirty="0" err="1">
                          <a:effectLst/>
                        </a:rPr>
                        <a:t>Gbit</a:t>
                      </a:r>
                      <a:r>
                        <a:rPr lang="en-US" sz="1100" dirty="0">
                          <a:effectLst/>
                        </a:rPr>
                        <a:t>/s</a:t>
                      </a:r>
                      <a:endParaRPr lang="en-GB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0.27 </a:t>
                      </a:r>
                      <a:r>
                        <a:rPr lang="en-US" sz="1100" dirty="0" err="1">
                          <a:effectLst/>
                        </a:rPr>
                        <a:t>MByte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99.999 %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99.9 %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99.999 %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Split AI/ML image recognition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9467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 ms</a:t>
                      </a:r>
                      <a:endParaRPr lang="en-GB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1.5 Mbit/s</a:t>
                      </a:r>
                      <a:endParaRPr lang="en-GB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100 </a:t>
                      </a:r>
                      <a:r>
                        <a:rPr lang="en-US" sz="1100" dirty="0" err="1">
                          <a:effectLst/>
                        </a:rPr>
                        <a:t>ms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150 Mbit/s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1.5 MByte/‌frame</a:t>
                      </a:r>
                      <a:endParaRPr lang="en-GB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Enhanced media recognition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98097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0850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3" ma:contentTypeDescription="Create a new document." ma:contentTypeScope="" ma:versionID="140b6c57cf7b45b8f349b6410d858205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a1405e4e4adcc105ad15c0e5971b16d4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Locatio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5B229-0FAC-41EF-BDC1-1542F634546F}">
  <ds:schemaRefs>
    <ds:schemaRef ds:uri="db33437f-65a5-48c5-b537-19efd290f967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6f846979-0e6f-42ff-8b87-e1893efeda99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A3D7332-4B03-480A-9F0F-53108093DE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C67825-8C3F-4748-8691-0516FC3FC0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22427</TotalTime>
  <Words>360</Words>
  <Application>Microsoft Office PowerPoint</Application>
  <PresentationFormat>On-screen Show (4:3)</PresentationFormat>
  <Paragraphs>61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SimSun</vt:lpstr>
      <vt:lpstr>Arial</vt:lpstr>
      <vt:lpstr>Arial </vt:lpstr>
      <vt:lpstr>Calibri</vt:lpstr>
      <vt:lpstr>Times New Roman</vt:lpstr>
      <vt:lpstr>Wingdings</vt:lpstr>
      <vt:lpstr>Office Theme</vt:lpstr>
      <vt:lpstr>   AIMLsys KI#6 discussion: AIML traffic detection and 5QIs</vt:lpstr>
      <vt:lpstr>Resolving Editor’s note on AIML traffic detection</vt:lpstr>
      <vt:lpstr>5QIs for AIML services 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Samsung</cp:lastModifiedBy>
  <cp:revision>1415</cp:revision>
  <dcterms:created xsi:type="dcterms:W3CDTF">2008-08-30T09:32:10Z</dcterms:created>
  <dcterms:modified xsi:type="dcterms:W3CDTF">2023-02-06T10:13:07Z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0x0101003AA7AC0C743A294CADF60F661720E3E6</vt:lpwstr>
  </property>
</Properties>
</file>